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1"/>
    </p:embeddedFont>
    <p:embeddedFont>
      <p:font typeface="Pacifico" panose="00000500000000000000" pitchFamily="2" charset="-52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pectral" panose="020B0604020202020204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EAEEE0-945A-4948-A15C-7B7BC530C76E}">
  <a:tblStyle styleId="{0FEAEEE0-945A-4948-A15C-7B7BC530C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c709e1f83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c709e1f83_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709e1f83_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709e1f83_7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c709e1f83_7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c709e1f83_7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c709e1f83_8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c709e1f83_8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c709e1f83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c709e1f83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c709e1f83_8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c709e1f83_8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c709e1f83_8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c709e1f83_8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c709e1f83_7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c709e1f83_7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c709e1f83_7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c709e1f83_7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c709e1f8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c709e1f83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709e1f83_8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c709e1f83_8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c709e1f83_8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c709e1f83_8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c709e1f83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c709e1f83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c709e1f83_8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c709e1f83_8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c709e1f8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c709e1f8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709e1f83_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c709e1f83_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c709e1f83_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c709e1f83_7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1184125"/>
            <a:ext cx="8222100" cy="1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>
                <a:latin typeface="Impact"/>
                <a:ea typeface="Impact"/>
                <a:cs typeface="Impact"/>
                <a:sym typeface="Impact"/>
              </a:rPr>
              <a:t>Отчёт по практическому заданию на тему: </a:t>
            </a:r>
            <a:endParaRPr sz="37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91650" y="2390275"/>
            <a:ext cx="83607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3157">
                <a:latin typeface="Spectral"/>
                <a:ea typeface="Spectral"/>
                <a:cs typeface="Spectral"/>
                <a:sym typeface="Spectral"/>
              </a:rPr>
              <a:t>Анализ хозяйственной деятельности </a:t>
            </a:r>
            <a:endParaRPr sz="3157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3157">
                <a:latin typeface="Spectral"/>
                <a:ea typeface="Spectral"/>
                <a:cs typeface="Spectral"/>
                <a:sym typeface="Spectral"/>
              </a:rPr>
              <a:t>ПАО «Красногорский механический завод имени С. А. Зверева»</a:t>
            </a:r>
            <a:endParaRPr sz="3157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197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360000" algn="ctr" rtl="0">
              <a:lnSpc>
                <a:spcPct val="15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ru" sz="1950">
                <a:latin typeface="Times New Roman"/>
                <a:ea typeface="Times New Roman"/>
                <a:cs typeface="Times New Roman"/>
                <a:sym typeface="Times New Roman"/>
              </a:rPr>
              <a:t>Основные показатели финансово-хозяйственной деятельности за 2017-2021 г.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988" y="902250"/>
            <a:ext cx="570603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1824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360000" algn="ctr" rtl="0">
              <a:lnSpc>
                <a:spcPct val="15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ru" sz="1950">
                <a:latin typeface="Times New Roman"/>
                <a:ea typeface="Times New Roman"/>
                <a:cs typeface="Times New Roman"/>
                <a:sym typeface="Times New Roman"/>
              </a:rPr>
              <a:t>Основные показатели финансово-хозяйственной деятельности за 2017-2021 г.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180" y="855528"/>
            <a:ext cx="572564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1824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360000" algn="ctr" rtl="0">
              <a:lnSpc>
                <a:spcPct val="15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ru" sz="1950">
                <a:latin typeface="Times New Roman"/>
                <a:ea typeface="Times New Roman"/>
                <a:cs typeface="Times New Roman"/>
                <a:sym typeface="Times New Roman"/>
              </a:rPr>
              <a:t>Основные показатели финансово-хозяйственной деятельности за 2017-2021 г.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267" y="848855"/>
            <a:ext cx="5717466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 idx="4294967295"/>
          </p:nvPr>
        </p:nvSpPr>
        <p:spPr>
          <a:xfrm>
            <a:off x="311700" y="0"/>
            <a:ext cx="85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360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50">
                <a:latin typeface="Times New Roman"/>
                <a:ea typeface="Times New Roman"/>
                <a:cs typeface="Times New Roman"/>
                <a:sym typeface="Times New Roman"/>
              </a:rPr>
              <a:t>Основные цели и задачи ПАО КМЗ имени С. А. Зверева"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676" y="484788"/>
            <a:ext cx="5674651" cy="46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212400"/>
            <a:ext cx="8520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360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50">
                <a:latin typeface="Times New Roman"/>
                <a:ea typeface="Times New Roman"/>
                <a:cs typeface="Times New Roman"/>
                <a:sym typeface="Times New Roman"/>
              </a:rPr>
              <a:t>Факторы внешней и внутренней среды ПАО "Красногорский механический завод имени С. А. Зверева"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311700" y="1580513"/>
          <a:ext cx="8520600" cy="1982475"/>
        </p:xfrm>
        <a:graphic>
          <a:graphicData uri="http://schemas.openxmlformats.org/drawingml/2006/table">
            <a:tbl>
              <a:tblPr>
                <a:noFill/>
                <a:tableStyleId>{0FEAEEE0-945A-4948-A15C-7B7BC530C76E}</a:tableStyleId>
              </a:tblPr>
              <a:tblGrid>
                <a:gridCol w="426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Внешние факторы деятельности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Внутренние факторы деятельности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87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Конкуренция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Спрос на продукцию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Государственное финансирование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Поставщики ресурсов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Государственное регулирование деятельности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Кадровая политика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Организационная структура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Финансовая политика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Технологии и инновационные разработки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7"/>
          <p:cNvGraphicFramePr/>
          <p:nvPr/>
        </p:nvGraphicFramePr>
        <p:xfrm>
          <a:off x="201050" y="363400"/>
          <a:ext cx="8741900" cy="4622800"/>
        </p:xfrm>
        <a:graphic>
          <a:graphicData uri="http://schemas.openxmlformats.org/drawingml/2006/table">
            <a:tbl>
              <a:tblPr>
                <a:noFill/>
                <a:tableStyleId>{0FEAEEE0-945A-4948-A15C-7B7BC530C76E}</a:tableStyleId>
              </a:tblPr>
              <a:tblGrid>
                <a:gridCol w="437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Сильные стороны</a:t>
                      </a:r>
                      <a:endParaRPr sz="1600" b="1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Слабые стороны</a:t>
                      </a:r>
                      <a:endParaRPr sz="1600" b="1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450">
                <a:tc>
                  <a:txBody>
                    <a:bodyPr/>
                    <a:lstStyle/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Опыт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Научный потенциал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Наличие мотивации у персонала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правительства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Постоянно развивающиеся технологии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Высокий контроль качества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Высокая квалификация персонала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Высокий уровень сервиса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Сильнейшая зависимость от экспортных заказов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Недостаточное инвестирование проектов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Недостатки в рекламной политике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Недостаточный контроль исполнения приказов и распоряжений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Большие издержки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Низкий уровень использования производственных мощностей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Возможности</a:t>
                      </a:r>
                      <a:endParaRPr sz="1600" b="1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Угрозы</a:t>
                      </a:r>
                      <a:endParaRPr sz="1600" b="1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9475">
                <a:tc>
                  <a:txBody>
                    <a:bodyPr/>
                    <a:lstStyle/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Рост рынка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Увеличение доли финансирования отрасли государством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Совершенствование технологий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Кооперация с зарубежными партнерами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Разорение и уход конкурента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Увеличение внутреннего спроса на продукцию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Совершенствование менеджмента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Выход на международную арену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Отставание в технологиях, отсутствие перспективных инновационных разработок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Введение экономических санкций в международной торговле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Высокая активность конкурентов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Ужесточение требований поставщиков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Невысокий спрос на продукцию компании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0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945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ru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Ухудшение политической обстановки</a:t>
                      </a:r>
                      <a:endParaRPr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7" name="Google Shape;167;p27"/>
          <p:cNvSpPr txBox="1"/>
          <p:nvPr/>
        </p:nvSpPr>
        <p:spPr>
          <a:xfrm>
            <a:off x="164400" y="-60700"/>
            <a:ext cx="881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SWOT-анализ деятельности ПАО "КМЗ имени С. А. Зверева"</a:t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59" y="484800"/>
            <a:ext cx="6378492" cy="459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226350" y="0"/>
            <a:ext cx="8691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Организационная структура ПАО "КМЗ имени С. А. Зверева"</a:t>
            </a:r>
            <a:endParaRPr sz="19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1950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 sz="1950"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471675" y="408925"/>
            <a:ext cx="8520600" cy="45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254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Организация имеет насыщенную историю несмотря на относительно недолгую продолжительность существования;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254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Динамика показателей ПАО "КМЗ имени С. А. Зверева" обладает положительной тенденцией роста, а значит развитие предприятия не останавливается;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254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 большого спектра оптико-электронного оборудования, а также его постепенное совершенствование, позволяет хорошо конкурировать на рынке;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254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Кадровая политика организации заключается в сохранении человеческого потенциала, привлечения талантливых молодых специалистов и создании корпоративной культуры.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254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развития технологии предприятия ПАО "КМЗ имени С. А. Зверева" осуществляет подготовку новых специалистов, а также переквалификацию работников.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2540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ru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Участвуя в различных форумах и конференциях, организация привлекает как новых сотрудников, способных внедрить новые технологии, так и потенциальных покупателей.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2314650" y="1963950"/>
            <a:ext cx="45147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00">
                <a:latin typeface="Pacifico"/>
                <a:ea typeface="Pacifico"/>
                <a:cs typeface="Pacifico"/>
                <a:sym typeface="Pacifico"/>
              </a:rPr>
              <a:t>Thanks for a watching!</a:t>
            </a:r>
            <a:endParaRPr sz="35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Общие сведения об организации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22075" y="1229875"/>
            <a:ext cx="82104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355600" algn="just" rtl="0">
              <a:lnSpc>
                <a:spcPct val="15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ru">
                <a:solidFill>
                  <a:srgbClr val="2029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ПАО Красногорский завод имени С. А. Зверева, ранее — Красногорский механический завод (КМЗ) — крупное оптическое предприятие, расположенное в городе Красногорске Московской области. Входит в холдинг "Швабе" - холдинговая компания российской государственной группы "Ростех", занимающаяся разработкой и производством высокотехнологичных оптико-электронных систем военного и гражданского назначения, производством оптического, медицинского и энергосберегающего оборудования.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2381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360000" algn="ctr" rtl="0">
              <a:lnSpc>
                <a:spcPct val="15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Интегрированная структура холдинга ОАО "Швабе"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3875"/>
            <a:ext cx="8839204" cy="305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1855950"/>
            <a:ext cx="85206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Рассмотрим основные этапы развития и достижения ПАО "Красногорский механический завод имени С. А. Зверева"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71300" y="0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Продуктовый портфель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21188"/>
            <a:ext cx="8991601" cy="370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085863" y="0"/>
            <a:ext cx="69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352425" algn="ctr" rtl="0">
              <a:lnSpc>
                <a:spcPct val="15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ru" sz="1950">
                <a:latin typeface="Times New Roman"/>
                <a:ea typeface="Times New Roman"/>
                <a:cs typeface="Times New Roman"/>
                <a:sym typeface="Times New Roman"/>
              </a:rPr>
              <a:t>Основные финансово-экономические показатели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167875" y="484800"/>
          <a:ext cx="8808275" cy="4409350"/>
        </p:xfrm>
        <a:graphic>
          <a:graphicData uri="http://schemas.openxmlformats.org/drawingml/2006/table">
            <a:tbl>
              <a:tblPr>
                <a:noFill/>
                <a:tableStyleId>{0FEAEEE0-945A-4948-A15C-7B7BC530C76E}</a:tableStyleId>
              </a:tblPr>
              <a:tblGrid>
                <a:gridCol w="48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7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9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37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Показатель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Ед. изм.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Год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Итого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Выручка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Тыс. р.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11 321 418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12 642 192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15 930 556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13 494 367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13 084 749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66 473 282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Чистая прибыль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Тыс. р.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846 001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920 491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329 167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339 491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386 394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2 821 544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Валовая прибыль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Тыс. р.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3 742 752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3 293 693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3 913 095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3 007 750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3 621 977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17 579 267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Дебиторская задолженность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Тыс. р.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7 216 421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6 277 822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8 606 860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8 081 684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6 889 687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37 072 474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Кредиторская задолженность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Тыс. р.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4 494 072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3 723 201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7 491 284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7 665 629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6 319 017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ru" sz="1200">
                          <a:solidFill>
                            <a:srgbClr val="20294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29 693 203</a:t>
                      </a:r>
                      <a:endParaRPr sz="1200">
                        <a:solidFill>
                          <a:srgbClr val="20294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197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60000" algn="ctr" rtl="0">
              <a:lnSpc>
                <a:spcPct val="150000"/>
              </a:lnSpc>
              <a:spcBef>
                <a:spcPts val="0"/>
              </a:spcBef>
              <a:spcAft>
                <a:spcPts val="150"/>
              </a:spcAft>
              <a:buSzPts val="891"/>
              <a:buNone/>
            </a:pPr>
            <a:r>
              <a:rPr lang="ru" sz="1950">
                <a:latin typeface="Times New Roman"/>
                <a:ea typeface="Times New Roman"/>
                <a:cs typeface="Times New Roman"/>
                <a:sym typeface="Times New Roman"/>
              </a:rPr>
              <a:t>Основные показатели финансово-хозяйственной деятельности за 2017-2021 г.</a:t>
            </a:r>
            <a:endParaRPr sz="195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439" y="902250"/>
            <a:ext cx="573711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13" y="1824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360000" algn="ctr" rtl="0">
              <a:lnSpc>
                <a:spcPct val="150000"/>
              </a:lnSpc>
              <a:spcBef>
                <a:spcPts val="0"/>
              </a:spcBef>
              <a:spcAft>
                <a:spcPts val="150"/>
              </a:spcAft>
              <a:buNone/>
            </a:pPr>
            <a:r>
              <a:rPr lang="ru" sz="1950">
                <a:latin typeface="Times New Roman"/>
                <a:ea typeface="Times New Roman"/>
                <a:cs typeface="Times New Roman"/>
                <a:sym typeface="Times New Roman"/>
              </a:rPr>
              <a:t>Основные показатели финансово-хозяйственной деятельности за 2017-2021 г.</a:t>
            </a:r>
            <a:endParaRPr sz="195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984" y="842180"/>
            <a:ext cx="570603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Экран (16:9)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Times New Roman</vt:lpstr>
      <vt:lpstr>Pacifico</vt:lpstr>
      <vt:lpstr>Roboto</vt:lpstr>
      <vt:lpstr>Impact</vt:lpstr>
      <vt:lpstr>Arial</vt:lpstr>
      <vt:lpstr>Spectral</vt:lpstr>
      <vt:lpstr>Geometric</vt:lpstr>
      <vt:lpstr>Отчёт по практическому заданию на тему: </vt:lpstr>
      <vt:lpstr>Общие сведения об организации</vt:lpstr>
      <vt:lpstr>Интегрированная структура холдинга ОАО "Швабе"</vt:lpstr>
      <vt:lpstr>Рассмотрим основные этапы развития и достижения ПАО "Красногорский механический завод имени С. А. Зверева"</vt:lpstr>
      <vt:lpstr>Презентация PowerPoint</vt:lpstr>
      <vt:lpstr>Продуктовый портфель</vt:lpstr>
      <vt:lpstr>Основные финансово-экономические показатели</vt:lpstr>
      <vt:lpstr>Основные показатели финансово-хозяйственной деятельности за 2017-2021 г.</vt:lpstr>
      <vt:lpstr>Основные показатели финансово-хозяйственной деятельности за 2017-2021 г.</vt:lpstr>
      <vt:lpstr>Основные показатели финансово-хозяйственной деятельности за 2017-2021 г.</vt:lpstr>
      <vt:lpstr>Основные показатели финансово-хозяйственной деятельности за 2017-2021 г.</vt:lpstr>
      <vt:lpstr>Основные показатели финансово-хозяйственной деятельности за 2017-2021 г.</vt:lpstr>
      <vt:lpstr>Основные цели и задачи ПАО КМЗ имени С. А. Зверева"</vt:lpstr>
      <vt:lpstr>Факторы внешней и внутренней среды ПАО "Красногорский механический завод имени С. А. Зверева"</vt:lpstr>
      <vt:lpstr>Презентация PowerPoint</vt:lpstr>
      <vt:lpstr>Презентация PowerPoint</vt:lpstr>
      <vt:lpstr>Выводы</vt:lpstr>
      <vt:lpstr>Thanks for a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практическому заданию на тему: </dc:title>
  <cp:lastModifiedBy>Александр Аксёнов</cp:lastModifiedBy>
  <cp:revision>1</cp:revision>
  <dcterms:modified xsi:type="dcterms:W3CDTF">2022-05-24T21:25:04Z</dcterms:modified>
</cp:coreProperties>
</file>