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60" r:id="rId3"/>
    <p:sldId id="261" r:id="rId4"/>
    <p:sldId id="257" r:id="rId5"/>
    <p:sldId id="262" r:id="rId6"/>
    <p:sldId id="258" r:id="rId7"/>
    <p:sldId id="259" r:id="rId8"/>
    <p:sldId id="263" r:id="rId9"/>
    <p:sldId id="264" r:id="rId10"/>
    <p:sldId id="270" r:id="rId11"/>
    <p:sldId id="265" r:id="rId12"/>
    <p:sldId id="266" r:id="rId13"/>
    <p:sldId id="267" r:id="rId14"/>
    <p:sldId id="268" r:id="rId15"/>
    <p:sldId id="269"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9496" autoAdjust="0"/>
  </p:normalViewPr>
  <p:slideViewPr>
    <p:cSldViewPr>
      <p:cViewPr varScale="1">
        <p:scale>
          <a:sx n="82" d="100"/>
          <a:sy n="82" d="100"/>
        </p:scale>
        <p:origin x="-160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3BDDBB4-20CB-4E5D-A3E7-CF42EA6A7137}" type="datetimeFigureOut">
              <a:rPr lang="en-US" smtClean="0"/>
              <a:t>5/31/2016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91559B2-8EEF-4C02-9A8B-B93A3728DEF0}" type="slidenum">
              <a:rPr lang="en-US" smtClean="0"/>
              <a:t>‹#›</a:t>
            </a:fld>
            <a:endParaRPr lang="en-US"/>
          </a:p>
        </p:txBody>
      </p:sp>
    </p:spTree>
    <p:extLst>
      <p:ext uri="{BB962C8B-B14F-4D97-AF65-F5344CB8AC3E}">
        <p14:creationId xmlns:p14="http://schemas.microsoft.com/office/powerpoint/2010/main" val="1803276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07D754E-7B5C-46A5-8E44-F7705B92F283}" type="datetimeFigureOut">
              <a:rPr lang="en-US" smtClean="0"/>
              <a:t>5/31/2016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D4FAE6-CB6D-4854-8B6A-54B8F058D786}" type="slidenum">
              <a:rPr lang="en-US" smtClean="0"/>
              <a:t>‹#›</a:t>
            </a:fld>
            <a:endParaRPr lang="en-US"/>
          </a:p>
        </p:txBody>
      </p:sp>
    </p:spTree>
    <p:extLst>
      <p:ext uri="{BB962C8B-B14F-4D97-AF65-F5344CB8AC3E}">
        <p14:creationId xmlns:p14="http://schemas.microsoft.com/office/powerpoint/2010/main" val="5421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1</a:t>
            </a:fld>
            <a:endParaRPr lang="en-US"/>
          </a:p>
        </p:txBody>
      </p:sp>
    </p:spTree>
    <p:extLst>
      <p:ext uri="{BB962C8B-B14F-4D97-AF65-F5344CB8AC3E}">
        <p14:creationId xmlns:p14="http://schemas.microsoft.com/office/powerpoint/2010/main" val="1732567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10</a:t>
            </a:fld>
            <a:endParaRPr lang="en-US"/>
          </a:p>
        </p:txBody>
      </p:sp>
    </p:spTree>
    <p:extLst>
      <p:ext uri="{BB962C8B-B14F-4D97-AF65-F5344CB8AC3E}">
        <p14:creationId xmlns:p14="http://schemas.microsoft.com/office/powerpoint/2010/main" val="3012998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11</a:t>
            </a:fld>
            <a:endParaRPr lang="en-US"/>
          </a:p>
        </p:txBody>
      </p:sp>
    </p:spTree>
    <p:extLst>
      <p:ext uri="{BB962C8B-B14F-4D97-AF65-F5344CB8AC3E}">
        <p14:creationId xmlns:p14="http://schemas.microsoft.com/office/powerpoint/2010/main" val="1919352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speaking specifically about whether to use scenarios 1 or</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12</a:t>
            </a:fld>
            <a:endParaRPr lang="en-US"/>
          </a:p>
        </p:txBody>
      </p:sp>
    </p:spTree>
    <p:extLst>
      <p:ext uri="{BB962C8B-B14F-4D97-AF65-F5344CB8AC3E}">
        <p14:creationId xmlns:p14="http://schemas.microsoft.com/office/powerpoint/2010/main" val="3111888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We do not currently track all the measurements needed for proper data leveraging in TM1 (i.e. SF of building, project type, etc.).</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13</a:t>
            </a:fld>
            <a:endParaRPr lang="en-US"/>
          </a:p>
        </p:txBody>
      </p:sp>
    </p:spTree>
    <p:extLst>
      <p:ext uri="{BB962C8B-B14F-4D97-AF65-F5344CB8AC3E}">
        <p14:creationId xmlns:p14="http://schemas.microsoft.com/office/powerpoint/2010/main" val="490877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14</a:t>
            </a:fld>
            <a:endParaRPr lang="en-US"/>
          </a:p>
        </p:txBody>
      </p:sp>
    </p:spTree>
    <p:extLst>
      <p:ext uri="{BB962C8B-B14F-4D97-AF65-F5344CB8AC3E}">
        <p14:creationId xmlns:p14="http://schemas.microsoft.com/office/powerpoint/2010/main" val="2799914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15</a:t>
            </a:fld>
            <a:endParaRPr lang="en-US"/>
          </a:p>
        </p:txBody>
      </p:sp>
    </p:spTree>
    <p:extLst>
      <p:ext uri="{BB962C8B-B14F-4D97-AF65-F5344CB8AC3E}">
        <p14:creationId xmlns:p14="http://schemas.microsoft.com/office/powerpoint/2010/main" val="284109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2</a:t>
            </a:fld>
            <a:endParaRPr lang="en-US"/>
          </a:p>
        </p:txBody>
      </p:sp>
    </p:spTree>
    <p:extLst>
      <p:ext uri="{BB962C8B-B14F-4D97-AF65-F5344CB8AC3E}">
        <p14:creationId xmlns:p14="http://schemas.microsoft.com/office/powerpoint/2010/main" val="174167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We will become valuable advocates for the business</a:t>
            </a:r>
            <a:r>
              <a:rPr lang="en-US" baseline="0" dirty="0" smtClean="0"/>
              <a:t> by enabling ourselves to challenge cost assumptions from other departments.  We will be able to do this on the back of historical data.</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3</a:t>
            </a:fld>
            <a:endParaRPr lang="en-US"/>
          </a:p>
        </p:txBody>
      </p:sp>
    </p:spTree>
    <p:extLst>
      <p:ext uri="{BB962C8B-B14F-4D97-AF65-F5344CB8AC3E}">
        <p14:creationId xmlns:p14="http://schemas.microsoft.com/office/powerpoint/2010/main" val="299040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A large amount of our data is kept within various excel files.  This makes it very hard to find and extract data for comparison with other projects.</a:t>
            </a:r>
          </a:p>
        </p:txBody>
      </p:sp>
      <p:sp>
        <p:nvSpPr>
          <p:cNvPr id="4" name="Slide Number Placeholder 3"/>
          <p:cNvSpPr>
            <a:spLocks noGrp="1"/>
          </p:cNvSpPr>
          <p:nvPr>
            <p:ph type="sldNum" sz="quarter" idx="10"/>
          </p:nvPr>
        </p:nvSpPr>
        <p:spPr/>
        <p:txBody>
          <a:bodyPr/>
          <a:lstStyle/>
          <a:p>
            <a:fld id="{EBD4FAE6-CB6D-4854-8B6A-54B8F058D786}" type="slidenum">
              <a:rPr lang="en-US" smtClean="0"/>
              <a:t>4</a:t>
            </a:fld>
            <a:endParaRPr lang="en-US"/>
          </a:p>
        </p:txBody>
      </p:sp>
    </p:spTree>
    <p:extLst>
      <p:ext uri="{BB962C8B-B14F-4D97-AF65-F5344CB8AC3E}">
        <p14:creationId xmlns:p14="http://schemas.microsoft.com/office/powerpoint/2010/main" val="363242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Project cost data may be stored in different formats or with</a:t>
            </a:r>
            <a:r>
              <a:rPr lang="en-US" baseline="0" dirty="0" smtClean="0"/>
              <a:t> </a:t>
            </a:r>
            <a:r>
              <a:rPr lang="en-US" dirty="0" smtClean="0"/>
              <a:t>different measurement standards.</a:t>
            </a:r>
            <a:r>
              <a:rPr lang="en-US" baseline="0" dirty="0" smtClean="0"/>
              <a:t>  </a:t>
            </a:r>
            <a:r>
              <a:rPr lang="en-US" dirty="0" smtClean="0"/>
              <a:t>These inconsistencies can lead to an increased possibility of error during comparison.</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5</a:t>
            </a:fld>
            <a:endParaRPr lang="en-US"/>
          </a:p>
        </p:txBody>
      </p:sp>
    </p:spTree>
    <p:extLst>
      <p:ext uri="{BB962C8B-B14F-4D97-AF65-F5344CB8AC3E}">
        <p14:creationId xmlns:p14="http://schemas.microsoft.com/office/powerpoint/2010/main" val="363242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Thinking of using TM1 but is it stable enough…i.e.</a:t>
            </a:r>
            <a:r>
              <a:rPr lang="en-US" baseline="0" dirty="0" smtClean="0"/>
              <a:t> problems with rollups, etc.</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6</a:t>
            </a:fld>
            <a:endParaRPr lang="en-US"/>
          </a:p>
        </p:txBody>
      </p:sp>
    </p:spTree>
    <p:extLst>
      <p:ext uri="{BB962C8B-B14F-4D97-AF65-F5344CB8AC3E}">
        <p14:creationId xmlns:p14="http://schemas.microsoft.com/office/powerpoint/2010/main" val="330448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AutoNum type="arabicParenR"/>
            </a:pPr>
            <a:r>
              <a:rPr lang="en-US" baseline="0" dirty="0" smtClean="0"/>
              <a:t>Anyone will be able to easily locate data on any project without rummaging through forgotten folders</a:t>
            </a:r>
          </a:p>
          <a:p>
            <a:pPr marL="232943" indent="-232943">
              <a:buAutoNum type="arabicParenR"/>
            </a:pPr>
            <a:r>
              <a:rPr lang="en-US" baseline="0" dirty="0" smtClean="0"/>
              <a:t>Data in the warehouse will have consistent formatting and scale for easy comparison</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7</a:t>
            </a:fld>
            <a:endParaRPr lang="en-US"/>
          </a:p>
        </p:txBody>
      </p:sp>
    </p:spTree>
    <p:extLst>
      <p:ext uri="{BB962C8B-B14F-4D97-AF65-F5344CB8AC3E}">
        <p14:creationId xmlns:p14="http://schemas.microsoft.com/office/powerpoint/2010/main" val="360891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One no longer needs to consolidate all the appropriate excel files before even starting the comparison.</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8</a:t>
            </a:fld>
            <a:endParaRPr lang="en-US"/>
          </a:p>
        </p:txBody>
      </p:sp>
    </p:spTree>
    <p:extLst>
      <p:ext uri="{BB962C8B-B14F-4D97-AF65-F5344CB8AC3E}">
        <p14:creationId xmlns:p14="http://schemas.microsoft.com/office/powerpoint/2010/main" val="34747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Development finance will</a:t>
            </a:r>
            <a:r>
              <a:rPr lang="en-US" baseline="0" dirty="0" smtClean="0"/>
              <a:t> become proactive in supplying reliable cost estimates for new projects before or in conjunction with various departments.  We can use these estimates to challenge or validate assumptions from other departments cutting out months of negotiation between development and those departments on pricing.  The time saved on internal squabbling could be used to focus on maximizing the quality of the project.</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9</a:t>
            </a:fld>
            <a:endParaRPr lang="en-US"/>
          </a:p>
        </p:txBody>
      </p:sp>
    </p:spTree>
    <p:extLst>
      <p:ext uri="{BB962C8B-B14F-4D97-AF65-F5344CB8AC3E}">
        <p14:creationId xmlns:p14="http://schemas.microsoft.com/office/powerpoint/2010/main" val="146157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FD1271-1001-4318-AA99-81CD62DE643F}" type="datetimeFigureOut">
              <a:rPr lang="en-US" smtClean="0"/>
              <a:t>5/31/2016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2BA0B2B-D4CF-448A-A4CD-3AD1AF4B44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D1271-1001-4318-AA99-81CD62DE643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D1271-1001-4318-AA99-81CD62DE643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FD1271-1001-4318-AA99-81CD62DE643F}" type="datetimeFigureOut">
              <a:rPr lang="en-US" smtClean="0"/>
              <a:t>5/31/2016</a:t>
            </a:fld>
            <a:endParaRPr lang="en-US"/>
          </a:p>
        </p:txBody>
      </p:sp>
      <p:sp>
        <p:nvSpPr>
          <p:cNvPr id="9" name="Slide Number Placeholder 8"/>
          <p:cNvSpPr>
            <a:spLocks noGrp="1"/>
          </p:cNvSpPr>
          <p:nvPr>
            <p:ph type="sldNum" sz="quarter" idx="15"/>
          </p:nvPr>
        </p:nvSpPr>
        <p:spPr/>
        <p:txBody>
          <a:bodyPr rtlCol="0"/>
          <a:lstStyle/>
          <a:p>
            <a:fld id="{62BA0B2B-D4CF-448A-A4CD-3AD1AF4B44E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FD1271-1001-4318-AA99-81CD62DE643F}" type="datetimeFigureOut">
              <a:rPr lang="en-US" smtClean="0"/>
              <a:t>5/31/2016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2BA0B2B-D4CF-448A-A4CD-3AD1AF4B44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FD1271-1001-4318-AA99-81CD62DE643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A0B2B-D4CF-448A-A4CD-3AD1AF4B44E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FD1271-1001-4318-AA99-81CD62DE643F}"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BA0B2B-D4CF-448A-A4CD-3AD1AF4B44E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FD1271-1001-4318-AA99-81CD62DE643F}" type="datetimeFigureOut">
              <a:rPr lang="en-US" smtClean="0"/>
              <a:t>5/31/2016</a:t>
            </a:fld>
            <a:endParaRPr lang="en-US"/>
          </a:p>
        </p:txBody>
      </p:sp>
      <p:sp>
        <p:nvSpPr>
          <p:cNvPr id="7" name="Slide Number Placeholder 6"/>
          <p:cNvSpPr>
            <a:spLocks noGrp="1"/>
          </p:cNvSpPr>
          <p:nvPr>
            <p:ph type="sldNum" sz="quarter" idx="11"/>
          </p:nvPr>
        </p:nvSpPr>
        <p:spPr/>
        <p:txBody>
          <a:bodyPr rtlCol="0"/>
          <a:lstStyle/>
          <a:p>
            <a:fld id="{62BA0B2B-D4CF-448A-A4CD-3AD1AF4B44E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D1271-1001-4318-AA99-81CD62DE643F}"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FD1271-1001-4318-AA99-81CD62DE643F}" type="datetimeFigureOut">
              <a:rPr lang="en-US" smtClean="0"/>
              <a:t>5/31/2016</a:t>
            </a:fld>
            <a:endParaRPr lang="en-US"/>
          </a:p>
        </p:txBody>
      </p:sp>
      <p:sp>
        <p:nvSpPr>
          <p:cNvPr id="22" name="Slide Number Placeholder 21"/>
          <p:cNvSpPr>
            <a:spLocks noGrp="1"/>
          </p:cNvSpPr>
          <p:nvPr>
            <p:ph type="sldNum" sz="quarter" idx="15"/>
          </p:nvPr>
        </p:nvSpPr>
        <p:spPr/>
        <p:txBody>
          <a:bodyPr rtlCol="0"/>
          <a:lstStyle/>
          <a:p>
            <a:fld id="{62BA0B2B-D4CF-448A-A4CD-3AD1AF4B44E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AFD1271-1001-4318-AA99-81CD62DE643F}" type="datetimeFigureOut">
              <a:rPr lang="en-US" smtClean="0"/>
              <a:t>5/31/2016</a:t>
            </a:fld>
            <a:endParaRPr lang="en-US"/>
          </a:p>
        </p:txBody>
      </p:sp>
      <p:sp>
        <p:nvSpPr>
          <p:cNvPr id="18" name="Slide Number Placeholder 17"/>
          <p:cNvSpPr>
            <a:spLocks noGrp="1"/>
          </p:cNvSpPr>
          <p:nvPr>
            <p:ph type="sldNum" sz="quarter" idx="11"/>
          </p:nvPr>
        </p:nvSpPr>
        <p:spPr/>
        <p:txBody>
          <a:bodyPr rtlCol="0"/>
          <a:lstStyle/>
          <a:p>
            <a:fld id="{62BA0B2B-D4CF-448A-A4CD-3AD1AF4B44E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AFD1271-1001-4318-AA99-81CD62DE643F}" type="datetimeFigureOut">
              <a:rPr lang="en-US" smtClean="0"/>
              <a:t>5/31/2016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2BA0B2B-D4CF-448A-A4CD-3AD1AF4B44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Automated Project Cost Prediction Engine</a:t>
            </a:r>
            <a:endParaRPr lang="en-US" dirty="0"/>
          </a:p>
        </p:txBody>
      </p:sp>
      <p:sp>
        <p:nvSpPr>
          <p:cNvPr id="3" name="Subtitle 2"/>
          <p:cNvSpPr>
            <a:spLocks noGrp="1"/>
          </p:cNvSpPr>
          <p:nvPr>
            <p:ph type="subTitle" idx="1"/>
          </p:nvPr>
        </p:nvSpPr>
        <p:spPr/>
        <p:txBody>
          <a:bodyPr/>
          <a:lstStyle/>
          <a:p>
            <a:r>
              <a:rPr lang="en-US" dirty="0" smtClean="0"/>
              <a:t>A Recommendation by Brian Porter</a:t>
            </a:r>
            <a:endParaRPr lang="en-US" dirty="0"/>
          </a:p>
        </p:txBody>
      </p:sp>
    </p:spTree>
    <p:extLst>
      <p:ext uri="{BB962C8B-B14F-4D97-AF65-F5344CB8AC3E}">
        <p14:creationId xmlns:p14="http://schemas.microsoft.com/office/powerpoint/2010/main" val="183756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what you’re thinking…</a:t>
            </a:r>
            <a:endParaRPr lang="en-US" dirty="0"/>
          </a:p>
        </p:txBody>
      </p:sp>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62100" y="2317750"/>
            <a:ext cx="5257800" cy="3438525"/>
          </a:xfrm>
        </p:spPr>
      </p:pic>
    </p:spTree>
    <p:extLst>
      <p:ext uri="{BB962C8B-B14F-4D97-AF65-F5344CB8AC3E}">
        <p14:creationId xmlns:p14="http://schemas.microsoft.com/office/powerpoint/2010/main" val="3533924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#1 – Create Data Warehouse</a:t>
            </a:r>
            <a:endParaRPr lang="en-US" dirty="0"/>
          </a:p>
        </p:txBody>
      </p:sp>
      <p:sp>
        <p:nvSpPr>
          <p:cNvPr id="3" name="Content Placeholder 2"/>
          <p:cNvSpPr>
            <a:spLocks noGrp="1"/>
          </p:cNvSpPr>
          <p:nvPr>
            <p:ph sz="quarter" idx="2"/>
          </p:nvPr>
        </p:nvSpPr>
        <p:spPr/>
        <p:txBody>
          <a:bodyPr/>
          <a:lstStyle/>
          <a:p>
            <a:r>
              <a:rPr lang="en-US" dirty="0" smtClean="0"/>
              <a:t>Done!</a:t>
            </a:r>
          </a:p>
          <a:p>
            <a:r>
              <a:rPr lang="en-US" dirty="0" smtClean="0"/>
              <a:t>We already have a lot of this data in TM1 thanks to pipeline reporting.</a:t>
            </a:r>
            <a:endParaRPr lang="en-US" dirty="0"/>
          </a:p>
        </p:txBody>
      </p:sp>
      <p:sp>
        <p:nvSpPr>
          <p:cNvPr id="10" name="Content Placeholder 9"/>
          <p:cNvSpPr>
            <a:spLocks noGrp="1"/>
          </p:cNvSpPr>
          <p:nvPr>
            <p:ph sz="quarter" idx="4"/>
          </p:nvPr>
        </p:nvSpPr>
        <p:spPr/>
        <p:txBody>
          <a:bodyPr/>
          <a:lstStyle/>
          <a:p>
            <a:r>
              <a:rPr lang="en-US" dirty="0" smtClean="0"/>
              <a:t>None</a:t>
            </a:r>
            <a:endParaRPr lang="en-US" dirty="0"/>
          </a:p>
        </p:txBody>
      </p:sp>
      <p:sp>
        <p:nvSpPr>
          <p:cNvPr id="8" name="Text Placeholder 7"/>
          <p:cNvSpPr>
            <a:spLocks noGrp="1"/>
          </p:cNvSpPr>
          <p:nvPr>
            <p:ph type="body" sz="quarter" idx="1"/>
          </p:nvPr>
        </p:nvSpPr>
        <p:spPr/>
        <p:txBody>
          <a:bodyPr/>
          <a:lstStyle/>
          <a:p>
            <a:r>
              <a:rPr lang="en-US" dirty="0" smtClean="0"/>
              <a:t>Details:</a:t>
            </a:r>
            <a:endParaRPr lang="en-US" dirty="0"/>
          </a:p>
        </p:txBody>
      </p:sp>
      <p:sp>
        <p:nvSpPr>
          <p:cNvPr id="9" name="Text Placeholder 8"/>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2321135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down)">
                                      <p:cBhvr>
                                        <p:cTn id="2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0" grpId="0" build="p"/>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Action #2 – Standardizing Data</a:t>
            </a:r>
            <a:endParaRPr lang="en-US" dirty="0"/>
          </a:p>
        </p:txBody>
      </p:sp>
      <p:sp>
        <p:nvSpPr>
          <p:cNvPr id="6" name="Content Placeholder 5"/>
          <p:cNvSpPr>
            <a:spLocks noGrp="1"/>
          </p:cNvSpPr>
          <p:nvPr>
            <p:ph sz="quarter" idx="2"/>
          </p:nvPr>
        </p:nvSpPr>
        <p:spPr/>
        <p:txBody>
          <a:bodyPr>
            <a:normAutofit lnSpcReduction="10000"/>
          </a:bodyPr>
          <a:lstStyle/>
          <a:p>
            <a:r>
              <a:rPr lang="en-US" dirty="0" smtClean="0"/>
              <a:t>Our existing data is in a variety of locations depending on how old or new the project is.</a:t>
            </a:r>
          </a:p>
          <a:p>
            <a:r>
              <a:rPr lang="en-US" dirty="0" smtClean="0"/>
              <a:t>We must make sure that this data is accessible and easy to use for anyone without any need for background knowledge.</a:t>
            </a:r>
            <a:endParaRPr lang="en-US" dirty="0"/>
          </a:p>
        </p:txBody>
      </p:sp>
      <p:sp>
        <p:nvSpPr>
          <p:cNvPr id="9" name="Content Placeholder 8"/>
          <p:cNvSpPr>
            <a:spLocks noGrp="1"/>
          </p:cNvSpPr>
          <p:nvPr>
            <p:ph sz="quarter" idx="4"/>
          </p:nvPr>
        </p:nvSpPr>
        <p:spPr/>
        <p:txBody>
          <a:bodyPr/>
          <a:lstStyle/>
          <a:p>
            <a:r>
              <a:rPr lang="en-US" dirty="0" smtClean="0"/>
              <a:t>Time of personnel from IT &amp; Dev. Finance to determine intuitive logic</a:t>
            </a:r>
            <a:endParaRPr lang="en-US" dirty="0"/>
          </a:p>
        </p:txBody>
      </p:sp>
      <p:sp>
        <p:nvSpPr>
          <p:cNvPr id="7" name="Text Placeholder 6"/>
          <p:cNvSpPr>
            <a:spLocks noGrp="1"/>
          </p:cNvSpPr>
          <p:nvPr>
            <p:ph type="body" sz="quarter" idx="1"/>
          </p:nvPr>
        </p:nvSpPr>
        <p:spPr/>
        <p:txBody>
          <a:bodyPr/>
          <a:lstStyle/>
          <a:p>
            <a:r>
              <a:rPr lang="en-US" dirty="0" smtClean="0"/>
              <a:t>Details:</a:t>
            </a:r>
            <a:endParaRPr lang="en-US" dirty="0"/>
          </a:p>
        </p:txBody>
      </p:sp>
      <p:sp>
        <p:nvSpPr>
          <p:cNvPr id="8" name="Text Placeholder 7"/>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2923042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P spid="9" grpId="0" build="p"/>
      <p:bldP spid="7" grpId="0" animBg="1"/>
      <p:bldP spid="8" grpId="0" uiExpan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#3 – Create New Features</a:t>
            </a:r>
            <a:endParaRPr lang="en-US" dirty="0"/>
          </a:p>
        </p:txBody>
      </p:sp>
      <p:sp>
        <p:nvSpPr>
          <p:cNvPr id="3" name="Content Placeholder 2"/>
          <p:cNvSpPr>
            <a:spLocks noGrp="1"/>
          </p:cNvSpPr>
          <p:nvPr>
            <p:ph sz="quarter" idx="2"/>
          </p:nvPr>
        </p:nvSpPr>
        <p:spPr/>
        <p:txBody>
          <a:bodyPr>
            <a:normAutofit/>
          </a:bodyPr>
          <a:lstStyle/>
          <a:p>
            <a:r>
              <a:rPr lang="en-US" dirty="0" smtClean="0"/>
              <a:t>We need to create new features in order to perform useful comparison analysis</a:t>
            </a:r>
          </a:p>
          <a:p>
            <a:r>
              <a:rPr lang="en-US" dirty="0" smtClean="0"/>
              <a:t>Examples:</a:t>
            </a:r>
          </a:p>
          <a:p>
            <a:pPr lvl="1"/>
            <a:r>
              <a:rPr lang="en-US" dirty="0" smtClean="0"/>
              <a:t>Building SF</a:t>
            </a:r>
          </a:p>
          <a:p>
            <a:pPr lvl="1"/>
            <a:r>
              <a:rPr lang="en-US" dirty="0" smtClean="0"/>
              <a:t>Leasable SF</a:t>
            </a:r>
          </a:p>
          <a:p>
            <a:pPr lvl="1"/>
            <a:r>
              <a:rPr lang="en-US" dirty="0" smtClean="0"/>
              <a:t>Project Type</a:t>
            </a:r>
          </a:p>
          <a:p>
            <a:pPr lvl="1"/>
            <a:r>
              <a:rPr lang="en-US" dirty="0" smtClean="0"/>
              <a:t>…</a:t>
            </a:r>
          </a:p>
        </p:txBody>
      </p:sp>
      <p:sp>
        <p:nvSpPr>
          <p:cNvPr id="6" name="Content Placeholder 5"/>
          <p:cNvSpPr>
            <a:spLocks noGrp="1"/>
          </p:cNvSpPr>
          <p:nvPr>
            <p:ph sz="quarter" idx="4"/>
          </p:nvPr>
        </p:nvSpPr>
        <p:spPr/>
        <p:txBody>
          <a:bodyPr/>
          <a:lstStyle/>
          <a:p>
            <a:r>
              <a:rPr lang="en-US" dirty="0"/>
              <a:t>Time of personnel from IT &amp; Dev. </a:t>
            </a:r>
            <a:r>
              <a:rPr lang="en-US" dirty="0" smtClean="0"/>
              <a:t>Finance to determine and create new features</a:t>
            </a:r>
          </a:p>
          <a:p>
            <a:r>
              <a:rPr lang="en-US" dirty="0" smtClean="0"/>
              <a:t>Time of specialist to enter in data from historical projects</a:t>
            </a:r>
            <a:endParaRPr lang="en-US" dirty="0"/>
          </a:p>
        </p:txBody>
      </p:sp>
      <p:sp>
        <p:nvSpPr>
          <p:cNvPr id="4" name="Text Placeholder 3"/>
          <p:cNvSpPr>
            <a:spLocks noGrp="1"/>
          </p:cNvSpPr>
          <p:nvPr>
            <p:ph type="body" sz="quarter" idx="1"/>
          </p:nvPr>
        </p:nvSpPr>
        <p:spPr/>
        <p:txBody>
          <a:bodyPr/>
          <a:lstStyle/>
          <a:p>
            <a:r>
              <a:rPr lang="en-US" dirty="0" smtClean="0"/>
              <a:t>Details:</a:t>
            </a:r>
            <a:endParaRPr lang="en-US" dirty="0"/>
          </a:p>
        </p:txBody>
      </p:sp>
      <p:sp>
        <p:nvSpPr>
          <p:cNvPr id="5" name="Text Placeholder 4"/>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1713733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 calcmode="lin" valueType="num">
                                      <p:cBhvr additive="base">
                                        <p:cTn id="4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4" grpId="0" uiExpand="1"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#4 – Create Prediction Engine</a:t>
            </a:r>
            <a:endParaRPr lang="en-US" dirty="0"/>
          </a:p>
        </p:txBody>
      </p:sp>
      <p:sp>
        <p:nvSpPr>
          <p:cNvPr id="3" name="Content Placeholder 2"/>
          <p:cNvSpPr>
            <a:spLocks noGrp="1"/>
          </p:cNvSpPr>
          <p:nvPr>
            <p:ph sz="quarter" idx="2"/>
          </p:nvPr>
        </p:nvSpPr>
        <p:spPr/>
        <p:txBody>
          <a:bodyPr/>
          <a:lstStyle/>
          <a:p>
            <a:r>
              <a:rPr lang="en-US" dirty="0" smtClean="0"/>
              <a:t>Create or find existing machine learning tool that allows </a:t>
            </a:r>
            <a:r>
              <a:rPr lang="en-US" dirty="0" smtClean="0"/>
              <a:t>users </a:t>
            </a:r>
            <a:r>
              <a:rPr lang="en-US" dirty="0" smtClean="0"/>
              <a:t>to predict project costs based on criteria provided.</a:t>
            </a:r>
            <a:endParaRPr lang="en-US" dirty="0"/>
          </a:p>
        </p:txBody>
      </p:sp>
      <p:sp>
        <p:nvSpPr>
          <p:cNvPr id="6" name="Content Placeholder 5"/>
          <p:cNvSpPr>
            <a:spLocks noGrp="1"/>
          </p:cNvSpPr>
          <p:nvPr>
            <p:ph sz="quarter" idx="4"/>
          </p:nvPr>
        </p:nvSpPr>
        <p:spPr/>
        <p:txBody>
          <a:bodyPr/>
          <a:lstStyle/>
          <a:p>
            <a:r>
              <a:rPr lang="en-US" dirty="0"/>
              <a:t>Time of personnel from IT &amp; Dev. Finance to </a:t>
            </a:r>
            <a:r>
              <a:rPr lang="en-US" dirty="0" smtClean="0"/>
              <a:t>determine API protocol, environment, logic, etc.</a:t>
            </a:r>
          </a:p>
          <a:p>
            <a:r>
              <a:rPr lang="en-US" dirty="0" smtClean="0"/>
              <a:t>Potentially software costs that enable the use of statistical analysis with TM1 data.</a:t>
            </a:r>
            <a:endParaRPr lang="en-US" dirty="0"/>
          </a:p>
        </p:txBody>
      </p:sp>
      <p:sp>
        <p:nvSpPr>
          <p:cNvPr id="4" name="Text Placeholder 3"/>
          <p:cNvSpPr>
            <a:spLocks noGrp="1"/>
          </p:cNvSpPr>
          <p:nvPr>
            <p:ph type="body" sz="quarter" idx="1"/>
          </p:nvPr>
        </p:nvSpPr>
        <p:spPr/>
        <p:txBody>
          <a:bodyPr/>
          <a:lstStyle/>
          <a:p>
            <a:r>
              <a:rPr lang="en-US" dirty="0" smtClean="0"/>
              <a:t>Details:</a:t>
            </a:r>
            <a:endParaRPr lang="en-US" dirty="0"/>
          </a:p>
        </p:txBody>
      </p:sp>
      <p:sp>
        <p:nvSpPr>
          <p:cNvPr id="5" name="Text Placeholder 4"/>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3010263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Conclusion</a:t>
            </a:r>
            <a:endParaRPr lang="en-US" dirty="0"/>
          </a:p>
        </p:txBody>
      </p:sp>
      <p:sp>
        <p:nvSpPr>
          <p:cNvPr id="11" name="Content Placeholder 10"/>
          <p:cNvSpPr>
            <a:spLocks noGrp="1"/>
          </p:cNvSpPr>
          <p:nvPr>
            <p:ph sz="quarter" idx="1"/>
          </p:nvPr>
        </p:nvSpPr>
        <p:spPr/>
        <p:txBody>
          <a:bodyPr/>
          <a:lstStyle/>
          <a:p>
            <a:r>
              <a:rPr lang="en-US" dirty="0" smtClean="0"/>
              <a:t>Development finance is currently unable to supply the type of analysis that Westfield is demanding in an efficient and timely manner.  </a:t>
            </a:r>
          </a:p>
          <a:p>
            <a:r>
              <a:rPr lang="en-US" dirty="0" smtClean="0"/>
              <a:t>Creation of a database with proper features will allow us to expedite the comparison process and add greater weight to our financial recommendations.</a:t>
            </a:r>
          </a:p>
          <a:p>
            <a:r>
              <a:rPr lang="en-US" dirty="0" smtClean="0"/>
              <a:t>These implementations will enable us to speed up internal negotiations on pricing and free up time for the rest of the business to focus on maximizing the quality of their deliverables.</a:t>
            </a:r>
            <a:endParaRPr lang="en-US" dirty="0"/>
          </a:p>
        </p:txBody>
      </p:sp>
    </p:spTree>
    <p:extLst>
      <p:ext uri="{BB962C8B-B14F-4D97-AF65-F5344CB8AC3E}">
        <p14:creationId xmlns:p14="http://schemas.microsoft.com/office/powerpoint/2010/main" val="3259523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Westfield Trend</a:t>
            </a:r>
            <a:endParaRPr lang="en-US" dirty="0"/>
          </a:p>
        </p:txBody>
      </p:sp>
      <p:sp>
        <p:nvSpPr>
          <p:cNvPr id="7" name="Content Placeholder 6"/>
          <p:cNvSpPr>
            <a:spLocks noGrp="1"/>
          </p:cNvSpPr>
          <p:nvPr>
            <p:ph sz="quarter" idx="1"/>
          </p:nvPr>
        </p:nvSpPr>
        <p:spPr/>
        <p:txBody>
          <a:bodyPr/>
          <a:lstStyle/>
          <a:p>
            <a:r>
              <a:rPr lang="en-US" dirty="0" smtClean="0"/>
              <a:t>Westfield’s appetite for financial recommendations validated by historical data is increasing.</a:t>
            </a:r>
          </a:p>
          <a:p>
            <a:endParaRPr lang="en-US" dirty="0" smtClean="0"/>
          </a:p>
        </p:txBody>
      </p:sp>
      <p:pic>
        <p:nvPicPr>
          <p:cNvPr id="2" name="Content Placeholder 1"/>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419600" y="1639077"/>
            <a:ext cx="3230646" cy="3332974"/>
          </a:xfrm>
        </p:spPr>
      </p:pic>
    </p:spTree>
    <p:extLst>
      <p:ext uri="{BB962C8B-B14F-4D97-AF65-F5344CB8AC3E}">
        <p14:creationId xmlns:p14="http://schemas.microsoft.com/office/powerpoint/2010/main" val="399245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Observations</a:t>
            </a:r>
            <a:endParaRPr lang="en-US" dirty="0"/>
          </a:p>
        </p:txBody>
      </p:sp>
      <p:sp>
        <p:nvSpPr>
          <p:cNvPr id="11" name="Content Placeholder 10"/>
          <p:cNvSpPr>
            <a:spLocks noGrp="1"/>
          </p:cNvSpPr>
          <p:nvPr>
            <p:ph sz="quarter" idx="1"/>
          </p:nvPr>
        </p:nvSpPr>
        <p:spPr/>
        <p:txBody>
          <a:bodyPr>
            <a:normAutofit/>
          </a:bodyPr>
          <a:lstStyle/>
          <a:p>
            <a:r>
              <a:rPr lang="en-US" dirty="0" smtClean="0"/>
              <a:t>Development finance is not able to fully leverage our historical data efficiently and to maximum potential.</a:t>
            </a:r>
          </a:p>
        </p:txBody>
      </p:sp>
    </p:spTree>
    <p:extLst>
      <p:ext uri="{BB962C8B-B14F-4D97-AF65-F5344CB8AC3E}">
        <p14:creationId xmlns:p14="http://schemas.microsoft.com/office/powerpoint/2010/main" val="2824249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Issue #1</a:t>
            </a:r>
            <a:endParaRPr lang="en-US" dirty="0"/>
          </a:p>
        </p:txBody>
      </p:sp>
      <p:sp>
        <p:nvSpPr>
          <p:cNvPr id="5" name="Content Placeholder 4"/>
          <p:cNvSpPr>
            <a:spLocks noGrp="1"/>
          </p:cNvSpPr>
          <p:nvPr>
            <p:ph sz="quarter" idx="1"/>
          </p:nvPr>
        </p:nvSpPr>
        <p:spPr/>
        <p:txBody>
          <a:bodyPr>
            <a:normAutofit/>
          </a:bodyPr>
          <a:lstStyle/>
          <a:p>
            <a:r>
              <a:rPr lang="en-US" dirty="0" smtClean="0"/>
              <a:t>Hard to locate our project cost data.</a:t>
            </a:r>
          </a:p>
        </p:txBody>
      </p:sp>
      <p:pic>
        <p:nvPicPr>
          <p:cNvPr id="2" name="Content Placeholder 1"/>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3581400" y="2590800"/>
            <a:ext cx="4488938" cy="2526792"/>
          </a:xfrm>
        </p:spPr>
      </p:pic>
    </p:spTree>
    <p:extLst>
      <p:ext uri="{BB962C8B-B14F-4D97-AF65-F5344CB8AC3E}">
        <p14:creationId xmlns:p14="http://schemas.microsoft.com/office/powerpoint/2010/main" val="3255304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Issue #2</a:t>
            </a:r>
            <a:endParaRPr lang="en-US" dirty="0"/>
          </a:p>
        </p:txBody>
      </p:sp>
      <p:sp>
        <p:nvSpPr>
          <p:cNvPr id="5" name="Content Placeholder 4"/>
          <p:cNvSpPr>
            <a:spLocks noGrp="1"/>
          </p:cNvSpPr>
          <p:nvPr>
            <p:ph sz="quarter" idx="1"/>
          </p:nvPr>
        </p:nvSpPr>
        <p:spPr/>
        <p:txBody>
          <a:bodyPr>
            <a:normAutofit/>
          </a:bodyPr>
          <a:lstStyle/>
          <a:p>
            <a:r>
              <a:rPr lang="en-US" dirty="0" smtClean="0"/>
              <a:t>Hard to interpret once found.  </a:t>
            </a:r>
          </a:p>
        </p:txBody>
      </p:sp>
      <p:pic>
        <p:nvPicPr>
          <p:cNvPr id="7" name="Content Placeholder 6"/>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3930033" y="2209800"/>
            <a:ext cx="4340438" cy="2897037"/>
          </a:xfrm>
        </p:spPr>
      </p:pic>
    </p:spTree>
    <p:extLst>
      <p:ext uri="{BB962C8B-B14F-4D97-AF65-F5344CB8AC3E}">
        <p14:creationId xmlns:p14="http://schemas.microsoft.com/office/powerpoint/2010/main" val="3782017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3000"/>
                                        <p:tgtEl>
                                          <p:spTgt spid="5">
                                            <p:txEl>
                                              <p:pRg st="0" end="0"/>
                                            </p:txEl>
                                          </p:spTgt>
                                        </p:tgtEl>
                                      </p:cBhvr>
                                    </p:animEffect>
                                    <p:anim calcmode="lin" valueType="num">
                                      <p:cBhvr>
                                        <p:cTn id="8" dur="3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9" dur="3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Proposed Solution</a:t>
            </a:r>
            <a:endParaRPr lang="en-US" dirty="0"/>
          </a:p>
        </p:txBody>
      </p:sp>
      <p:sp>
        <p:nvSpPr>
          <p:cNvPr id="5" name="Content Placeholder 4"/>
          <p:cNvSpPr>
            <a:spLocks noGrp="1"/>
          </p:cNvSpPr>
          <p:nvPr>
            <p:ph sz="quarter" idx="1"/>
          </p:nvPr>
        </p:nvSpPr>
        <p:spPr/>
        <p:txBody>
          <a:bodyPr/>
          <a:lstStyle/>
          <a:p>
            <a:r>
              <a:rPr lang="en-US" dirty="0" smtClean="0"/>
              <a:t>Maintain a database that stores all of the project cost data.</a:t>
            </a:r>
          </a:p>
          <a:p>
            <a:r>
              <a:rPr lang="en-US" dirty="0" smtClean="0"/>
              <a:t>Use centralized data for more robust cost analysis.</a:t>
            </a:r>
          </a:p>
        </p:txBody>
      </p:sp>
      <p:pic>
        <p:nvPicPr>
          <p:cNvPr id="2" name="Content Placeholder 1"/>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384675" y="1600200"/>
            <a:ext cx="3429000" cy="4572000"/>
          </a:xfrm>
        </p:spPr>
      </p:pic>
    </p:spTree>
    <p:extLst>
      <p:ext uri="{BB962C8B-B14F-4D97-AF65-F5344CB8AC3E}">
        <p14:creationId xmlns:p14="http://schemas.microsoft.com/office/powerpoint/2010/main" val="3126492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Proposed Solution</a:t>
            </a:r>
            <a:endParaRPr lang="en-US" dirty="0"/>
          </a:p>
        </p:txBody>
      </p:sp>
      <p:sp>
        <p:nvSpPr>
          <p:cNvPr id="7" name="Content Placeholder 6"/>
          <p:cNvSpPr>
            <a:spLocks noGrp="1"/>
          </p:cNvSpPr>
          <p:nvPr>
            <p:ph sz="quarter" idx="2"/>
          </p:nvPr>
        </p:nvSpPr>
        <p:spPr/>
        <p:txBody>
          <a:bodyPr/>
          <a:lstStyle/>
          <a:p>
            <a:r>
              <a:rPr lang="en-US" dirty="0" smtClean="0"/>
              <a:t>The database </a:t>
            </a:r>
            <a:r>
              <a:rPr lang="en-US" dirty="0"/>
              <a:t>will </a:t>
            </a:r>
            <a:r>
              <a:rPr lang="en-US" dirty="0" smtClean="0"/>
              <a:t>create a centralized point for all of our project data.</a:t>
            </a:r>
          </a:p>
        </p:txBody>
      </p:sp>
      <p:sp>
        <p:nvSpPr>
          <p:cNvPr id="9" name="Content Placeholder 8"/>
          <p:cNvSpPr>
            <a:spLocks noGrp="1"/>
          </p:cNvSpPr>
          <p:nvPr>
            <p:ph sz="quarter" idx="4"/>
          </p:nvPr>
        </p:nvSpPr>
        <p:spPr/>
        <p:txBody>
          <a:bodyPr/>
          <a:lstStyle/>
          <a:p>
            <a:r>
              <a:rPr lang="en-US" dirty="0" smtClean="0"/>
              <a:t>The data will all be consistent in scale and format.</a:t>
            </a:r>
            <a:endParaRPr lang="en-US" dirty="0"/>
          </a:p>
        </p:txBody>
      </p:sp>
      <p:sp>
        <p:nvSpPr>
          <p:cNvPr id="6" name="Text Placeholder 5"/>
          <p:cNvSpPr>
            <a:spLocks noGrp="1"/>
          </p:cNvSpPr>
          <p:nvPr>
            <p:ph type="body" sz="quarter" idx="1"/>
          </p:nvPr>
        </p:nvSpPr>
        <p:spPr/>
        <p:txBody>
          <a:bodyPr/>
          <a:lstStyle/>
          <a:p>
            <a:r>
              <a:rPr lang="en-US" dirty="0" smtClean="0"/>
              <a:t>Issue #1 – Hard to Find</a:t>
            </a:r>
            <a:endParaRPr lang="en-US" dirty="0"/>
          </a:p>
        </p:txBody>
      </p:sp>
      <p:sp>
        <p:nvSpPr>
          <p:cNvPr id="8" name="Text Placeholder 7"/>
          <p:cNvSpPr>
            <a:spLocks noGrp="1"/>
          </p:cNvSpPr>
          <p:nvPr>
            <p:ph type="body" sz="quarter" idx="3"/>
          </p:nvPr>
        </p:nvSpPr>
        <p:spPr/>
        <p:txBody>
          <a:bodyPr/>
          <a:lstStyle/>
          <a:p>
            <a:r>
              <a:rPr lang="en-US" dirty="0" smtClean="0"/>
              <a:t>Issue #2 – Hard to Interpret</a:t>
            </a:r>
            <a:endParaRPr lang="en-US" dirty="0"/>
          </a:p>
        </p:txBody>
      </p:sp>
    </p:spTree>
    <p:extLst>
      <p:ext uri="{BB962C8B-B14F-4D97-AF65-F5344CB8AC3E}">
        <p14:creationId xmlns:p14="http://schemas.microsoft.com/office/powerpoint/2010/main" val="2471379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bg/>
                                          </p:spTgt>
                                        </p:tgtEl>
                                        <p:attrNameLst>
                                          <p:attrName>style.visibility</p:attrName>
                                        </p:attrNameLst>
                                      </p:cBhvr>
                                      <p:to>
                                        <p:strVal val="visible"/>
                                      </p:to>
                                    </p:set>
                                    <p:anim calcmode="lin" valueType="num">
                                      <p:cBhvr additive="base">
                                        <p:cTn id="24"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5"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P spid="6" grpId="0" build="p" animBg="1"/>
      <p:bldP spid="8"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Consequences – Comparisons</a:t>
            </a:r>
            <a:endParaRPr lang="en-US" dirty="0"/>
          </a:p>
        </p:txBody>
      </p:sp>
      <p:sp>
        <p:nvSpPr>
          <p:cNvPr id="3" name="Content Placeholder 2"/>
          <p:cNvSpPr>
            <a:spLocks noGrp="1"/>
          </p:cNvSpPr>
          <p:nvPr>
            <p:ph sz="quarter" idx="1"/>
          </p:nvPr>
        </p:nvSpPr>
        <p:spPr/>
        <p:txBody>
          <a:bodyPr/>
          <a:lstStyle/>
          <a:p>
            <a:r>
              <a:rPr lang="en-US" dirty="0" smtClean="0"/>
              <a:t>Ad hoc comparisons of project costs become exponentially easier.</a:t>
            </a:r>
            <a:endParaRPr lang="en-US" dirty="0"/>
          </a:p>
          <a:p>
            <a:r>
              <a:rPr lang="en-US" dirty="0" smtClean="0"/>
              <a:t>They are also leant more weight by allowing analysts to draw from a much wider field of project costs.  More samples lead to higher accuracy.</a:t>
            </a:r>
          </a:p>
        </p:txBody>
      </p:sp>
      <p:pic>
        <p:nvPicPr>
          <p:cNvPr id="4" name="Content Placeholder 3"/>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4270375" y="2056026"/>
            <a:ext cx="3657600" cy="3660348"/>
          </a:xfrm>
        </p:spPr>
      </p:pic>
    </p:spTree>
    <p:extLst>
      <p:ext uri="{BB962C8B-B14F-4D97-AF65-F5344CB8AC3E}">
        <p14:creationId xmlns:p14="http://schemas.microsoft.com/office/powerpoint/2010/main" val="2386984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Consequences - Predicting</a:t>
            </a:r>
            <a:endParaRPr lang="en-US" dirty="0"/>
          </a:p>
        </p:txBody>
      </p:sp>
      <p:sp>
        <p:nvSpPr>
          <p:cNvPr id="3" name="Content Placeholder 2"/>
          <p:cNvSpPr>
            <a:spLocks noGrp="1"/>
          </p:cNvSpPr>
          <p:nvPr>
            <p:ph sz="quarter" idx="1"/>
          </p:nvPr>
        </p:nvSpPr>
        <p:spPr/>
        <p:txBody>
          <a:bodyPr/>
          <a:lstStyle/>
          <a:p>
            <a:r>
              <a:rPr lang="en-US" dirty="0" smtClean="0"/>
              <a:t>Centralizing our project cost data will allow us to predict project costs using machine learning techniques.</a:t>
            </a:r>
          </a:p>
          <a:p>
            <a:r>
              <a:rPr lang="en-US" dirty="0" smtClean="0"/>
              <a:t>Think Amazon’s product recommendations.</a:t>
            </a:r>
            <a:endParaRPr lang="en-US" dirty="0"/>
          </a:p>
        </p:txBody>
      </p:sp>
      <p:pic>
        <p:nvPicPr>
          <p:cNvPr id="5" name="Content Placeholder 4"/>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270375" y="2856506"/>
            <a:ext cx="3657600" cy="2059387"/>
          </a:xfrm>
        </p:spPr>
      </p:pic>
    </p:spTree>
    <p:extLst>
      <p:ext uri="{BB962C8B-B14F-4D97-AF65-F5344CB8AC3E}">
        <p14:creationId xmlns:p14="http://schemas.microsoft.com/office/powerpoint/2010/main" val="376113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2766</TotalTime>
  <Words>767</Words>
  <Application>Microsoft Office PowerPoint</Application>
  <PresentationFormat>On-screen Show (4:3)</PresentationFormat>
  <Paragraphs>83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Automated Project Cost Prediction Engine</vt:lpstr>
      <vt:lpstr>Westfield Trend</vt:lpstr>
      <vt:lpstr>Observations</vt:lpstr>
      <vt:lpstr>Issue #1</vt:lpstr>
      <vt:lpstr>Issue #2</vt:lpstr>
      <vt:lpstr>Proposed Solution</vt:lpstr>
      <vt:lpstr>Proposed Solution</vt:lpstr>
      <vt:lpstr>Intended Consequences – Comparisons</vt:lpstr>
      <vt:lpstr>Intended Consequences - Predicting</vt:lpstr>
      <vt:lpstr>I know what you’re thinking…</vt:lpstr>
      <vt:lpstr>Action #1 – Create Data Warehouse</vt:lpstr>
      <vt:lpstr>Action #2 – Standardizing Data</vt:lpstr>
      <vt:lpstr>Action #3 – Create New Features</vt:lpstr>
      <vt:lpstr>Action #4 – Create Prediction Engine</vt:lpstr>
      <vt:lpstr>Conclusion</vt:lpstr>
    </vt:vector>
  </TitlesOfParts>
  <Company>Westfield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Project Cost Prediction Engine</dc:title>
  <dc:creator>Brian Porter</dc:creator>
  <cp:lastModifiedBy>Brian Porter</cp:lastModifiedBy>
  <cp:revision>37</cp:revision>
  <cp:lastPrinted>2016-04-19T15:43:34Z</cp:lastPrinted>
  <dcterms:created xsi:type="dcterms:W3CDTF">2016-04-13T22:35:18Z</dcterms:created>
  <dcterms:modified xsi:type="dcterms:W3CDTF">2016-06-01T00:10:49Z</dcterms:modified>
</cp:coreProperties>
</file>