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20" r:id="rId1"/>
  </p:sldMasterIdLst>
  <p:sldIdLst>
    <p:sldId id="256" r:id="rId2"/>
    <p:sldId id="257" r:id="rId3"/>
    <p:sldId id="275" r:id="rId4"/>
    <p:sldId id="258" r:id="rId5"/>
    <p:sldId id="259" r:id="rId6"/>
    <p:sldId id="264" r:id="rId7"/>
    <p:sldId id="260" r:id="rId8"/>
    <p:sldId id="274" r:id="rId9"/>
    <p:sldId id="261" r:id="rId10"/>
    <p:sldId id="262" r:id="rId11"/>
    <p:sldId id="263" r:id="rId12"/>
    <p:sldId id="265" r:id="rId13"/>
    <p:sldId id="266" r:id="rId14"/>
    <p:sldId id="269" r:id="rId15"/>
    <p:sldId id="268" r:id="rId16"/>
    <p:sldId id="270" r:id="rId17"/>
    <p:sldId id="271" r:id="rId18"/>
    <p:sldId id="272" r:id="rId19"/>
    <p:sldId id="267" r:id="rId20"/>
    <p:sldId id="273"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02" autoAdjust="0"/>
    <p:restoredTop sz="94737" autoAdjust="0"/>
  </p:normalViewPr>
  <p:slideViewPr>
    <p:cSldViewPr snapToGrid="0" snapToObjects="1">
      <p:cViewPr varScale="1">
        <p:scale>
          <a:sx n="105" d="100"/>
          <a:sy n="105" d="100"/>
        </p:scale>
        <p:origin x="-9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41A21BE-0B93-6647-9BE7-1FCE6A41AC0B}" type="datetimeFigureOut">
              <a:rPr lang="en-US" smtClean="0"/>
              <a:t>12/13/15</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3EE3D205-9D30-6343-A03D-7867B659DD4C}" type="slidenum">
              <a:rPr lang="en-US" smtClean="0"/>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3D205-9D30-6343-A03D-7867B659DD4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3D205-9D30-6343-A03D-7867B659DD4C}"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3D205-9D30-6343-A03D-7867B659DD4C}" type="slidenum">
              <a:rPr lang="en-US" smtClean="0"/>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41A21BE-0B93-6647-9BE7-1FCE6A41AC0B}" type="datetimeFigureOut">
              <a:rPr lang="en-US" smtClean="0"/>
              <a:t>12/13/15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3EE3D205-9D30-6343-A03D-7867B659DD4C}"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E3D205-9D30-6343-A03D-7867B659DD4C}"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EE3D205-9D30-6343-A03D-7867B659DD4C}"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E3D205-9D30-6343-A03D-7867B659DD4C}"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EE3D205-9D30-6343-A03D-7867B659DD4C}"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E3D205-9D30-6343-A03D-7867B659DD4C}"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1A21BE-0B93-6647-9BE7-1FCE6A41AC0B}" type="datetimeFigureOut">
              <a:rPr lang="en-US" smtClean="0"/>
              <a:t>12/13/15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E3D205-9D30-6343-A03D-7867B659DD4C}"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41A21BE-0B93-6647-9BE7-1FCE6A41AC0B}" type="datetimeFigureOut">
              <a:rPr lang="en-US" smtClean="0"/>
              <a:t>12/13/15</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EE3D205-9D30-6343-A03D-7867B659DD4C}" type="slidenum">
              <a:rPr lang="en-US" smtClean="0"/>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DataScience.com</a:t>
            </a:r>
            <a:endParaRPr lang="en-US" dirty="0"/>
          </a:p>
        </p:txBody>
      </p:sp>
      <p:sp>
        <p:nvSpPr>
          <p:cNvPr id="3" name="Subtitle 2"/>
          <p:cNvSpPr>
            <a:spLocks noGrp="1"/>
          </p:cNvSpPr>
          <p:nvPr>
            <p:ph type="body" idx="1"/>
          </p:nvPr>
        </p:nvSpPr>
        <p:spPr/>
        <p:txBody>
          <a:bodyPr>
            <a:normAutofit/>
          </a:bodyPr>
          <a:lstStyle/>
          <a:p>
            <a:r>
              <a:rPr lang="en-US" dirty="0" smtClean="0"/>
              <a:t>Take Home Assessment Analysis</a:t>
            </a:r>
          </a:p>
          <a:p>
            <a:r>
              <a:rPr lang="en-US" dirty="0" smtClean="0"/>
              <a:t>By Brian Porter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SubQ1: Which items are sold first?</a:t>
            </a:r>
            <a:endParaRPr lang="en-US" dirty="0"/>
          </a:p>
        </p:txBody>
      </p:sp>
      <p:sp>
        <p:nvSpPr>
          <p:cNvPr id="6" name="Content Placeholder 5"/>
          <p:cNvSpPr>
            <a:spLocks noGrp="1"/>
          </p:cNvSpPr>
          <p:nvPr>
            <p:ph sz="quarter" idx="2"/>
          </p:nvPr>
        </p:nvSpPr>
        <p:spPr>
          <a:xfrm>
            <a:off x="4632198" y="1216152"/>
            <a:ext cx="4041648" cy="4937760"/>
          </a:xfrm>
        </p:spPr>
        <p:txBody>
          <a:bodyPr>
            <a:normAutofit/>
          </a:bodyPr>
          <a:lstStyle/>
          <a:p>
            <a:r>
              <a:rPr lang="en-US" sz="2000" dirty="0" smtClean="0"/>
              <a:t>The Base Station is the most likely to be sold first purchase for users that buy 2 or more items.</a:t>
            </a:r>
          </a:p>
          <a:p>
            <a:r>
              <a:rPr lang="en-US" sz="2000" dirty="0" smtClean="0"/>
              <a:t>Users that purchase of two or more items make </a:t>
            </a:r>
            <a:r>
              <a:rPr lang="en-US" sz="2000" dirty="0" smtClean="0"/>
              <a:t>up 63.19% of total </a:t>
            </a:r>
            <a:r>
              <a:rPr lang="en-US" sz="2000" dirty="0" smtClean="0"/>
              <a:t>purchases and 63.65% of total revenue.</a:t>
            </a:r>
          </a:p>
        </p:txBody>
      </p:sp>
      <p:pic>
        <p:nvPicPr>
          <p:cNvPr id="11" name="Content Placeholder 10" descr="Screen Shot 2015-12-13 at 8.04.22 PM.png"/>
          <p:cNvPicPr>
            <a:picLocks noGrp="1" noChangeAspect="1"/>
          </p:cNvPicPr>
          <p:nvPr>
            <p:ph sz="quarter" idx="1"/>
          </p:nvPr>
        </p:nvPicPr>
        <p:blipFill>
          <a:blip r:embed="rId2"/>
          <a:srcRect t="-21173" b="-21173"/>
          <a:stretch>
            <a:fillRect/>
          </a:stretch>
        </p:blipFill>
        <p:spPr>
          <a:effectLst>
            <a:outerShdw blurRad="346075" dist="165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SubQ2: Which item is most prominent in high purchase counts?</a:t>
            </a:r>
            <a:endParaRPr lang="en-US" dirty="0"/>
          </a:p>
        </p:txBody>
      </p:sp>
      <p:sp>
        <p:nvSpPr>
          <p:cNvPr id="4" name="Content Placeholder 3"/>
          <p:cNvSpPr>
            <a:spLocks noGrp="1"/>
          </p:cNvSpPr>
          <p:nvPr>
            <p:ph sz="quarter" idx="2"/>
          </p:nvPr>
        </p:nvSpPr>
        <p:spPr/>
        <p:txBody>
          <a:bodyPr>
            <a:normAutofit/>
          </a:bodyPr>
          <a:lstStyle/>
          <a:p>
            <a:r>
              <a:rPr lang="en-US" sz="2000" dirty="0" smtClean="0"/>
              <a:t>Item distribution for individuals who made </a:t>
            </a:r>
            <a:r>
              <a:rPr lang="en-US" sz="2000" i="1" dirty="0" smtClean="0"/>
              <a:t>nine </a:t>
            </a:r>
            <a:r>
              <a:rPr lang="en-US" sz="2000" dirty="0" smtClean="0"/>
              <a:t>or more purchases</a:t>
            </a:r>
          </a:p>
          <a:p>
            <a:r>
              <a:rPr lang="en-US" sz="2000" dirty="0" smtClean="0"/>
              <a:t>These purchases make up </a:t>
            </a:r>
            <a:r>
              <a:rPr lang="en-US" sz="2000" dirty="0" smtClean="0"/>
              <a:t>3.35% </a:t>
            </a:r>
            <a:r>
              <a:rPr lang="en-US" sz="2000" dirty="0" smtClean="0"/>
              <a:t>of total </a:t>
            </a:r>
            <a:r>
              <a:rPr lang="en-US" sz="2000" dirty="0" smtClean="0"/>
              <a:t>purchases and 3.98% of revenue.</a:t>
            </a:r>
          </a:p>
          <a:p>
            <a:r>
              <a:rPr lang="en-US" sz="2000" dirty="0" smtClean="0"/>
              <a:t>Dashboard </a:t>
            </a:r>
            <a:r>
              <a:rPr lang="en-US" sz="2000" dirty="0" smtClean="0"/>
              <a:t>+ </a:t>
            </a:r>
            <a:r>
              <a:rPr lang="en-US" sz="2000" dirty="0" smtClean="0"/>
              <a:t>Monitor becomes the most common item for users with high item purchase counts.</a:t>
            </a:r>
            <a:endParaRPr lang="en-US" sz="2000" dirty="0" smtClean="0"/>
          </a:p>
        </p:txBody>
      </p:sp>
      <p:pic>
        <p:nvPicPr>
          <p:cNvPr id="11" name="Content Placeholder 10" descr="Screen Shot 2015-12-13 at 8.06.49 PM.png"/>
          <p:cNvPicPr>
            <a:picLocks noGrp="1" noChangeAspect="1"/>
          </p:cNvPicPr>
          <p:nvPr>
            <p:ph sz="quarter" idx="1"/>
          </p:nvPr>
        </p:nvPicPr>
        <p:blipFill>
          <a:blip r:embed="rId2"/>
          <a:srcRect t="-15474" b="-15474"/>
          <a:stretch>
            <a:fillRect/>
          </a:stretch>
        </p:blipFill>
        <p:spPr>
          <a:effectLst>
            <a:outerShdw blurRad="346075" dist="165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 #2</a:t>
            </a:r>
            <a:endParaRPr lang="en-US" dirty="0"/>
          </a:p>
        </p:txBody>
      </p:sp>
      <p:sp>
        <p:nvSpPr>
          <p:cNvPr id="6" name="Content Placeholder 5"/>
          <p:cNvSpPr>
            <a:spLocks noGrp="1"/>
          </p:cNvSpPr>
          <p:nvPr>
            <p:ph sz="quarter" idx="1"/>
          </p:nvPr>
        </p:nvSpPr>
        <p:spPr/>
        <p:txBody>
          <a:bodyPr/>
          <a:lstStyle/>
          <a:p>
            <a:r>
              <a:rPr lang="en-US" dirty="0" smtClean="0"/>
              <a:t>The Base Station is the product most associated with customer purchases of two or more.</a:t>
            </a:r>
          </a:p>
          <a:p>
            <a:r>
              <a:rPr lang="en-US" dirty="0" smtClean="0"/>
              <a:t>The Dashboard + Monitor is most associated with power users with 9 or more purchases.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type="body" idx="1"/>
          </p:nvPr>
        </p:nvSpPr>
        <p:spPr/>
        <p:txBody>
          <a:bodyPr/>
          <a:lstStyle/>
          <a:p>
            <a:r>
              <a:rPr lang="en-US" dirty="0" smtClean="0"/>
              <a:t>What is the most valuable customer</a:t>
            </a:r>
            <a:r>
              <a:rPr lang="en-US" dirty="0" smtClean="0"/>
              <a:t> segment </a:t>
            </a:r>
            <a:r>
              <a:rPr lang="en-US" dirty="0" smtClean="0"/>
              <a:t>between Best Buy, Status Indicator </a:t>
            </a:r>
            <a:r>
              <a:rPr lang="en-US" dirty="0" smtClean="0"/>
              <a:t>Sm</a:t>
            </a:r>
            <a:r>
              <a:rPr lang="en-US" dirty="0" smtClean="0"/>
              <a:t>, and Holiday shoppers?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Small SI Customer Segment (third place)</a:t>
            </a:r>
            <a:endParaRPr lang="en-US" dirty="0"/>
          </a:p>
        </p:txBody>
      </p:sp>
      <p:pic>
        <p:nvPicPr>
          <p:cNvPr id="5" name="Content Placeholder 4" descr="project-process-status-26460579.jpg"/>
          <p:cNvPicPr>
            <a:picLocks noGrp="1" noChangeAspect="1"/>
          </p:cNvPicPr>
          <p:nvPr>
            <p:ph sz="quarter" idx="1"/>
          </p:nvPr>
        </p:nvPicPr>
        <p:blipFill>
          <a:blip r:embed="rId2"/>
          <a:srcRect t="-24553" b="8451"/>
          <a:stretch>
            <a:fillRect/>
          </a:stretch>
        </p:blipFill>
        <p:spPr>
          <a:xfrm>
            <a:off x="457200" y="1315960"/>
            <a:ext cx="4041648" cy="3844816"/>
          </a:xfrm>
          <a:effectLst>
            <a:reflection stA="29000" endPos="22000" dist="88900" dir="5400000" sy="-100000" algn="bl" rotWithShape="0"/>
          </a:effectLst>
        </p:spPr>
      </p:pic>
      <p:sp>
        <p:nvSpPr>
          <p:cNvPr id="4" name="Content Placeholder 3"/>
          <p:cNvSpPr>
            <a:spLocks noGrp="1"/>
          </p:cNvSpPr>
          <p:nvPr>
            <p:ph sz="quarter" idx="2"/>
          </p:nvPr>
        </p:nvSpPr>
        <p:spPr/>
        <p:txBody>
          <a:bodyPr/>
          <a:lstStyle/>
          <a:p>
            <a:r>
              <a:rPr lang="en-US" dirty="0" smtClean="0"/>
              <a:t>Segment Total Value </a:t>
            </a:r>
            <a:r>
              <a:rPr lang="en-US" dirty="0" smtClean="0"/>
              <a:t>= </a:t>
            </a:r>
            <a:r>
              <a:rPr lang="en-US" dirty="0" smtClean="0"/>
              <a:t>$1,190,798</a:t>
            </a:r>
          </a:p>
          <a:p>
            <a:r>
              <a:rPr lang="en-US" dirty="0" smtClean="0"/>
              <a:t>Total</a:t>
            </a:r>
            <a:r>
              <a:rPr lang="en-US" dirty="0" smtClean="0"/>
              <a:t> Transactions </a:t>
            </a:r>
            <a:r>
              <a:rPr lang="en-US" dirty="0" smtClean="0"/>
              <a:t>=</a:t>
            </a:r>
            <a:r>
              <a:rPr lang="en-US" dirty="0" smtClean="0"/>
              <a:t> 5,866</a:t>
            </a:r>
          </a:p>
          <a:p>
            <a:r>
              <a:rPr lang="en-US" dirty="0" smtClean="0"/>
              <a:t>Unique</a:t>
            </a:r>
            <a:r>
              <a:rPr lang="en-US" dirty="0" smtClean="0"/>
              <a:t> User Purchases </a:t>
            </a:r>
            <a:r>
              <a:rPr lang="en-US" dirty="0" smtClean="0"/>
              <a:t>=</a:t>
            </a:r>
            <a:r>
              <a:rPr lang="en-US" dirty="0" smtClean="0"/>
              <a:t> 3,688</a:t>
            </a:r>
          </a:p>
          <a:p>
            <a:r>
              <a:rPr lang="en-US" dirty="0" smtClean="0"/>
              <a:t>Average Spend/User = </a:t>
            </a:r>
            <a:r>
              <a:rPr lang="en-US" dirty="0" smtClean="0"/>
              <a:t>$323</a:t>
            </a:r>
          </a:p>
          <a:p>
            <a:r>
              <a:rPr lang="en-US" dirty="0" smtClean="0"/>
              <a:t>Coupon Utilization/Customer = 3.93%</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Best Buy Customer Segment (second place)</a:t>
            </a:r>
            <a:endParaRPr lang="en-US" dirty="0"/>
          </a:p>
        </p:txBody>
      </p:sp>
      <p:pic>
        <p:nvPicPr>
          <p:cNvPr id="8" name="Content Placeholder 7" descr="best-buy-tivo.jpg"/>
          <p:cNvPicPr>
            <a:picLocks noGrp="1" noChangeAspect="1"/>
          </p:cNvPicPr>
          <p:nvPr>
            <p:ph sz="quarter" idx="1"/>
          </p:nvPr>
        </p:nvPicPr>
        <p:blipFill>
          <a:blip r:embed="rId2"/>
          <a:srcRect l="-9625" r="-9625"/>
          <a:stretch>
            <a:fillRect/>
          </a:stretch>
        </p:blipFill>
        <p:spPr>
          <a:effectLst>
            <a:reflection stA="50000" endPos="4000" dist="12700" dir="5400000" sy="-100000" algn="bl" rotWithShape="0"/>
          </a:effectLst>
        </p:spPr>
      </p:pic>
      <p:sp>
        <p:nvSpPr>
          <p:cNvPr id="6" name="Content Placeholder 5"/>
          <p:cNvSpPr>
            <a:spLocks noGrp="1"/>
          </p:cNvSpPr>
          <p:nvPr>
            <p:ph sz="quarter" idx="2"/>
          </p:nvPr>
        </p:nvSpPr>
        <p:spPr/>
        <p:txBody>
          <a:bodyPr/>
          <a:lstStyle/>
          <a:p>
            <a:r>
              <a:rPr lang="en-US" dirty="0" smtClean="0"/>
              <a:t>S</a:t>
            </a:r>
            <a:r>
              <a:rPr lang="en-US" dirty="0" smtClean="0"/>
              <a:t>egment Total </a:t>
            </a:r>
            <a:r>
              <a:rPr lang="en-US" dirty="0" smtClean="0"/>
              <a:t>V</a:t>
            </a:r>
            <a:r>
              <a:rPr lang="en-US" dirty="0" smtClean="0"/>
              <a:t>alue = $390,611</a:t>
            </a:r>
          </a:p>
          <a:p>
            <a:r>
              <a:rPr lang="en-US" dirty="0" smtClean="0"/>
              <a:t>Total Transactions = 1,286</a:t>
            </a:r>
          </a:p>
          <a:p>
            <a:r>
              <a:rPr lang="en-US" dirty="0" smtClean="0"/>
              <a:t>Unique User </a:t>
            </a:r>
            <a:r>
              <a:rPr lang="en-US" dirty="0" smtClean="0"/>
              <a:t>P</a:t>
            </a:r>
            <a:r>
              <a:rPr lang="en-US" dirty="0" smtClean="0"/>
              <a:t>urchases = 695</a:t>
            </a:r>
          </a:p>
          <a:p>
            <a:r>
              <a:rPr lang="en-US" dirty="0" smtClean="0"/>
              <a:t>Average Spend/User = $562</a:t>
            </a:r>
          </a:p>
          <a:p>
            <a:r>
              <a:rPr lang="en-US" dirty="0" smtClean="0"/>
              <a:t>Coupon Utilization/Customer = 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Holiday Customer Segment (first place!)</a:t>
            </a:r>
            <a:endParaRPr lang="en-US" dirty="0"/>
          </a:p>
        </p:txBody>
      </p:sp>
      <p:pic>
        <p:nvPicPr>
          <p:cNvPr id="5" name="Content Placeholder 4" descr="XmasDog_xw600_xh399.jpg"/>
          <p:cNvPicPr>
            <a:picLocks noGrp="1" noChangeAspect="1"/>
          </p:cNvPicPr>
          <p:nvPr>
            <p:ph sz="quarter" idx="1"/>
          </p:nvPr>
        </p:nvPicPr>
        <p:blipFill>
          <a:blip r:embed="rId2"/>
          <a:srcRect/>
          <a:stretch>
            <a:fillRect/>
          </a:stretch>
        </p:blipFill>
        <p:spPr>
          <a:xfrm>
            <a:off x="457200" y="2235163"/>
            <a:ext cx="4041648" cy="2688124"/>
          </a:xfrm>
          <a:effectLst>
            <a:reflection stA="29000" endPos="34000" dist="76200" dir="5400000" sy="-100000" algn="bl" rotWithShape="0"/>
          </a:effectLst>
        </p:spPr>
      </p:pic>
      <p:sp>
        <p:nvSpPr>
          <p:cNvPr id="4" name="Content Placeholder 3"/>
          <p:cNvSpPr>
            <a:spLocks noGrp="1"/>
          </p:cNvSpPr>
          <p:nvPr>
            <p:ph sz="quarter" idx="2"/>
          </p:nvPr>
        </p:nvSpPr>
        <p:spPr/>
        <p:txBody>
          <a:bodyPr/>
          <a:lstStyle/>
          <a:p>
            <a:r>
              <a:rPr lang="en-US" dirty="0" smtClean="0"/>
              <a:t>Segment Total Value = </a:t>
            </a:r>
            <a:r>
              <a:rPr lang="en-US" dirty="0" smtClean="0"/>
              <a:t>$2,116,635</a:t>
            </a:r>
          </a:p>
          <a:p>
            <a:r>
              <a:rPr lang="en-US" dirty="0" smtClean="0"/>
              <a:t>Total Transactions =</a:t>
            </a:r>
            <a:r>
              <a:rPr lang="en-US" dirty="0" smtClean="0"/>
              <a:t> 6,476</a:t>
            </a:r>
          </a:p>
          <a:p>
            <a:r>
              <a:rPr lang="en-US" dirty="0" smtClean="0"/>
              <a:t>Unique User Purchases =</a:t>
            </a:r>
            <a:r>
              <a:rPr lang="en-US" dirty="0" smtClean="0"/>
              <a:t> 3,706</a:t>
            </a:r>
          </a:p>
          <a:p>
            <a:r>
              <a:rPr lang="en-US" dirty="0" smtClean="0"/>
              <a:t>Average Spend/User = </a:t>
            </a:r>
            <a:r>
              <a:rPr lang="en-US" dirty="0" smtClean="0"/>
              <a:t>$571</a:t>
            </a:r>
          </a:p>
          <a:p>
            <a:r>
              <a:rPr lang="en-US" dirty="0" smtClean="0"/>
              <a:t>Coupon Utilization/Customer </a:t>
            </a:r>
            <a:r>
              <a:rPr lang="en-US" dirty="0" smtClean="0"/>
              <a:t>= 5.4%</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 #3</a:t>
            </a:r>
            <a:endParaRPr lang="en-US" dirty="0"/>
          </a:p>
        </p:txBody>
      </p:sp>
      <p:sp>
        <p:nvSpPr>
          <p:cNvPr id="6" name="Content Placeholder 5"/>
          <p:cNvSpPr>
            <a:spLocks noGrp="1"/>
          </p:cNvSpPr>
          <p:nvPr>
            <p:ph sz="quarter" idx="1"/>
          </p:nvPr>
        </p:nvSpPr>
        <p:spPr/>
        <p:txBody>
          <a:bodyPr/>
          <a:lstStyle/>
          <a:p>
            <a:r>
              <a:rPr lang="en-US" dirty="0" smtClean="0"/>
              <a:t>The most valuable customer segment is the holiday shopper with an average spend of $571/user. </a:t>
            </a:r>
            <a:r>
              <a:rPr lang="en-US" dirty="0" smtClean="0"/>
              <a:t> </a:t>
            </a:r>
          </a:p>
          <a:p>
            <a:r>
              <a:rPr lang="en-US" dirty="0" smtClean="0"/>
              <a:t>This </a:t>
            </a:r>
            <a:r>
              <a:rPr lang="en-US" dirty="0" smtClean="0"/>
              <a:t>shopper segment also has the highest rate of coupon utilization</a:t>
            </a:r>
            <a:r>
              <a:rPr lang="en-US" dirty="0" smtClean="0"/>
              <a:t> suggesting that customers would appreciate coupons as a reward for brand loyalty more so than the other segments.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type="body" idx="1"/>
          </p:nvPr>
        </p:nvSpPr>
        <p:spPr/>
        <p:txBody>
          <a:bodyPr/>
          <a:lstStyle/>
          <a:p>
            <a:r>
              <a:rPr lang="en-US" dirty="0" smtClean="0"/>
              <a:t>What is the ideal coupon?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Linear Regression – Lucrative User Item Commonalities</a:t>
            </a:r>
            <a:endParaRPr lang="en-US" dirty="0"/>
          </a:p>
        </p:txBody>
      </p:sp>
      <p:sp>
        <p:nvSpPr>
          <p:cNvPr id="7" name="Text Placeholder 6"/>
          <p:cNvSpPr>
            <a:spLocks noGrp="1"/>
          </p:cNvSpPr>
          <p:nvPr>
            <p:ph type="body" sz="half" idx="2"/>
          </p:nvPr>
        </p:nvSpPr>
        <p:spPr>
          <a:xfrm>
            <a:off x="457200" y="1382486"/>
            <a:ext cx="8229600" cy="770465"/>
          </a:xfrm>
        </p:spPr>
        <p:txBody>
          <a:bodyPr>
            <a:normAutofit fontScale="85000" lnSpcReduction="10000"/>
          </a:bodyPr>
          <a:lstStyle/>
          <a:p>
            <a:r>
              <a:rPr lang="en-US" dirty="0" smtClean="0"/>
              <a:t>-Using linear regression, we are able to distinguish a trend between Dashboard + Monitor purchases and the most lucrative user.</a:t>
            </a:r>
          </a:p>
          <a:p>
            <a:r>
              <a:rPr lang="en-US" dirty="0" smtClean="0"/>
              <a:t>-The predictive model fits the data rather well by looking at the R-Squared, P-Value, and the Confidence Intervals</a:t>
            </a:r>
          </a:p>
          <a:p>
            <a:r>
              <a:rPr lang="en-US" dirty="0" smtClean="0"/>
              <a:t>- The Coefficient notes that if an user buys a Dashboard Monitor their worth raises by $1,228, more than any other item.</a:t>
            </a:r>
          </a:p>
          <a:p>
            <a:endParaRPr lang="en-US" dirty="0"/>
          </a:p>
        </p:txBody>
      </p:sp>
      <p:sp>
        <p:nvSpPr>
          <p:cNvPr id="9" name="Rectangle 8"/>
          <p:cNvSpPr/>
          <p:nvPr/>
        </p:nvSpPr>
        <p:spPr>
          <a:xfrm>
            <a:off x="1209524" y="4753429"/>
            <a:ext cx="6567714" cy="435428"/>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Placeholder 13" descr="Screen Shot 2015-12-14 at 12.32.06 AM.png"/>
          <p:cNvPicPr>
            <a:picLocks noGrp="1" noChangeAspect="1"/>
          </p:cNvPicPr>
          <p:nvPr>
            <p:ph type="pic" idx="1"/>
          </p:nvPr>
        </p:nvPicPr>
        <p:blipFill>
          <a:blip r:embed="rId2"/>
          <a:srcRect/>
          <a:stretch>
            <a:fillRect/>
          </a:stretch>
        </p:blipFill>
        <p:spPr>
          <a:xfrm>
            <a:off x="1073198" y="2038045"/>
            <a:ext cx="6997604" cy="4270248"/>
          </a:xfrm>
          <a:effectLst>
            <a:outerShdw blurRad="358775" dist="190500" dir="2700000" algn="tl" rotWithShape="0">
              <a:srgbClr val="000000">
                <a:alpha val="43000"/>
              </a:srgbClr>
            </a:outerShdw>
          </a:effectLst>
        </p:spPr>
      </p:pic>
      <p:sp>
        <p:nvSpPr>
          <p:cNvPr id="12" name="Rectangle 11"/>
          <p:cNvSpPr/>
          <p:nvPr/>
        </p:nvSpPr>
        <p:spPr>
          <a:xfrm>
            <a:off x="1039937" y="5527524"/>
            <a:ext cx="7055055" cy="157238"/>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type="body" idx="1"/>
          </p:nvPr>
        </p:nvSpPr>
        <p:spPr/>
        <p:txBody>
          <a:bodyPr/>
          <a:lstStyle/>
          <a:p>
            <a:r>
              <a:rPr lang="en-US" dirty="0"/>
              <a:t>Is coupon usage increasing or decreasing on Status Indicator products? In addition to any visualizations you choose to provide, please quantify your results in numerical terms.</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 #4</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Considering the first go of coupons did not seem to have a beneficial impact on sales growth it would seem best to withhold the offerings of coupons unless to reward and encourage customer loyalty.</a:t>
            </a:r>
          </a:p>
          <a:p>
            <a:r>
              <a:rPr lang="en-US" dirty="0" smtClean="0"/>
              <a:t>If FutureHome is set on offering coupons it would seem the best use would be for items most closely correlated with multiple sales and lucrative users:</a:t>
            </a:r>
          </a:p>
          <a:p>
            <a:pPr lvl="1"/>
            <a:r>
              <a:rPr lang="en-US" dirty="0" smtClean="0"/>
              <a:t>The best coupon to offer would be for the Dashboard + Monitor.  The customer of this item is associated with both repeat business and being the most valuable so incentivizing sales for this item could drive up sales for others.</a:t>
            </a:r>
          </a:p>
          <a:p>
            <a:pPr lvl="1"/>
            <a:r>
              <a:rPr lang="en-US" dirty="0" smtClean="0"/>
              <a:t>The second best would be for the Base Station.  </a:t>
            </a:r>
            <a:r>
              <a:rPr lang="en-US" dirty="0" smtClean="0"/>
              <a:t>G</a:t>
            </a:r>
            <a:r>
              <a:rPr lang="en-US" dirty="0" smtClean="0"/>
              <a:t>iven that it seems to be the best entry item for users who purchase between 2 and 8 items, this could be a cheap way to encourage sales of other products.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End</a:t>
            </a:r>
            <a:endParaRPr lang="en-US" dirty="0"/>
          </a:p>
        </p:txBody>
      </p:sp>
      <p:sp>
        <p:nvSpPr>
          <p:cNvPr id="9" name="Text Placeholder 8"/>
          <p:cNvSpPr>
            <a:spLocks noGrp="1"/>
          </p:cNvSpPr>
          <p:nvPr>
            <p:ph type="body" idx="1"/>
          </p:nvPr>
        </p:nvSpPr>
        <p:spPr/>
        <p:txBody>
          <a:bodyPr/>
          <a:lstStyle/>
          <a:p>
            <a:r>
              <a:rPr lang="en-US" dirty="0" smtClean="0"/>
              <a:t>Thank you for the opportunity to work on this assessment!</a:t>
            </a:r>
            <a:endParaRPr lang="en-US" dirty="0" smtClean="0">
              <a:sym typeface="Wingdings"/>
            </a:endParaRPr>
          </a:p>
          <a:p>
            <a:r>
              <a:rPr lang="en-US" dirty="0" smtClean="0">
                <a:sym typeface="Wingdings"/>
              </a:rPr>
              <a:t>It has been a lot of fun </a:t>
            </a:r>
            <a:r>
              <a:rPr lang="en-US" dirty="0" err="1" smtClean="0">
                <a:sym typeface="Wingdings"/>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Coupon Distribution</a:t>
            </a:r>
            <a:endParaRPr lang="en-US" dirty="0"/>
          </a:p>
        </p:txBody>
      </p:sp>
      <p:pic>
        <p:nvPicPr>
          <p:cNvPr id="12" name="Picture Placeholder 11" descr="Screen Shot 2015-12-14 at 12.22.22 AM.png"/>
          <p:cNvPicPr>
            <a:picLocks noGrp="1" noChangeAspect="1"/>
          </p:cNvPicPr>
          <p:nvPr>
            <p:ph type="pic" idx="1"/>
          </p:nvPr>
        </p:nvPicPr>
        <p:blipFill>
          <a:blip r:embed="rId2"/>
          <a:srcRect/>
          <a:stretch>
            <a:fillRect/>
          </a:stretch>
        </p:blipFill>
        <p:spPr>
          <a:xfrm>
            <a:off x="606616" y="1905000"/>
            <a:ext cx="7930769" cy="4270248"/>
          </a:xfrm>
          <a:effectLst>
            <a:outerShdw blurRad="428625" dist="279400" dir="2700000" algn="tl" rotWithShape="0">
              <a:srgbClr val="000000">
                <a:alpha val="43000"/>
              </a:srgbClr>
            </a:outerShdw>
          </a:effectLst>
        </p:spPr>
      </p:pic>
      <p:sp>
        <p:nvSpPr>
          <p:cNvPr id="11" name="Text Placeholder 10"/>
          <p:cNvSpPr>
            <a:spLocks noGrp="1"/>
          </p:cNvSpPr>
          <p:nvPr>
            <p:ph type="body" sz="half" idx="2"/>
          </p:nvPr>
        </p:nvSpPr>
        <p:spPr/>
        <p:txBody>
          <a:bodyPr/>
          <a:lstStyle/>
          <a:p>
            <a:r>
              <a:rPr lang="en-US" dirty="0" smtClean="0"/>
              <a:t>- Despite the Status Indicators getting the bulk of the coupon uses, we will see that sales do not seem to be heavily effected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 name="Picture Placeholder 15" descr="Chronological StatInd Count Graph.png"/>
          <p:cNvPicPr>
            <a:picLocks noGrp="1" noChangeAspect="1"/>
          </p:cNvPicPr>
          <p:nvPr>
            <p:ph type="pic" idx="1"/>
          </p:nvPr>
        </p:nvPicPr>
        <p:blipFill>
          <a:blip r:embed="rId2"/>
          <a:srcRect l="7500" t="5000" r="7500" b="10000"/>
          <a:stretch>
            <a:fillRect/>
          </a:stretch>
        </p:blipFill>
        <p:spPr>
          <a:xfrm>
            <a:off x="451940" y="275170"/>
            <a:ext cx="8220343" cy="4563119"/>
          </a:xfrm>
          <a:effectLst>
            <a:outerShdw blurRad="469900" dist="215900" dir="2700000" algn="tl" rotWithShape="0">
              <a:srgbClr val="000000">
                <a:alpha val="43000"/>
              </a:srgbClr>
            </a:outerShdw>
          </a:effectLst>
        </p:spPr>
      </p:pic>
      <p:sp>
        <p:nvSpPr>
          <p:cNvPr id="11" name="Text Placeholder 10"/>
          <p:cNvSpPr>
            <a:spLocks noGrp="1"/>
          </p:cNvSpPr>
          <p:nvPr>
            <p:ph type="body" sz="half" idx="2"/>
          </p:nvPr>
        </p:nvSpPr>
        <p:spPr>
          <a:xfrm>
            <a:off x="1792288" y="4890105"/>
            <a:ext cx="5486400" cy="1423610"/>
          </a:xfrm>
        </p:spPr>
        <p:txBody>
          <a:bodyPr>
            <a:normAutofit lnSpcReduction="10000"/>
          </a:bodyPr>
          <a:lstStyle/>
          <a:p>
            <a:r>
              <a:rPr lang="en-US" u="sng" dirty="0" smtClean="0"/>
              <a:t>Chronological Graph of Status Indicator Sales and Coupon Uses</a:t>
            </a:r>
          </a:p>
          <a:p>
            <a:pPr lvl="1">
              <a:buFont typeface="Arial"/>
              <a:buChar char="•"/>
            </a:pPr>
            <a:r>
              <a:rPr lang="en-US" dirty="0" smtClean="0"/>
              <a:t>Looking at the graph there does not seem to be a solid correlation between coupon uses and Status Indicator sales.</a:t>
            </a:r>
          </a:p>
          <a:p>
            <a:pPr lvl="1">
              <a:buFont typeface="Arial"/>
              <a:buChar char="•"/>
            </a:pPr>
            <a:r>
              <a:rPr lang="en-US" dirty="0" smtClean="0"/>
              <a:t>Despite a large increase from the first to second holiday season, the rise of coupon offerings does not seem to directly affect sales.  If anything the coupons seem to reduce demand for status indicators towards the end of the dataset.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rmAutofit/>
          </a:bodyPr>
          <a:lstStyle/>
          <a:p>
            <a:r>
              <a:rPr lang="en-US" dirty="0" smtClean="0"/>
              <a:t>Relational Graph – Status Indicators vs. Coupons</a:t>
            </a:r>
            <a:endParaRPr lang="en-US" dirty="0"/>
          </a:p>
        </p:txBody>
      </p:sp>
      <p:pic>
        <p:nvPicPr>
          <p:cNvPr id="9" name="Picture Placeholder 8" descr="Relation_Graph - StatInds v. Coupons.png"/>
          <p:cNvPicPr>
            <a:picLocks noGrp="1" noChangeAspect="1"/>
          </p:cNvPicPr>
          <p:nvPr>
            <p:ph type="pic" idx="1"/>
          </p:nvPr>
        </p:nvPicPr>
        <p:blipFill>
          <a:blip r:embed="rId2"/>
          <a:srcRect l="7500" t="10000" r="7500" b="5000"/>
          <a:stretch>
            <a:fillRect/>
          </a:stretch>
        </p:blipFill>
        <p:spPr>
          <a:xfrm>
            <a:off x="578150" y="2188283"/>
            <a:ext cx="7975235" cy="3987534"/>
          </a:xfrm>
          <a:effectLst>
            <a:outerShdw blurRad="346075" dist="215900" dir="2700000" algn="tl" rotWithShape="0">
              <a:srgbClr val="000000">
                <a:alpha val="43000"/>
              </a:srgbClr>
            </a:outerShdw>
          </a:effectLst>
        </p:spPr>
      </p:pic>
      <p:sp>
        <p:nvSpPr>
          <p:cNvPr id="4" name="Text Placeholder 3"/>
          <p:cNvSpPr>
            <a:spLocks noGrp="1"/>
          </p:cNvSpPr>
          <p:nvPr>
            <p:ph type="body" sz="half" idx="2"/>
          </p:nvPr>
        </p:nvSpPr>
        <p:spPr>
          <a:xfrm>
            <a:off x="457200" y="1219199"/>
            <a:ext cx="8229600" cy="969083"/>
          </a:xfrm>
        </p:spPr>
        <p:txBody>
          <a:bodyPr>
            <a:normAutofit fontScale="92500" lnSpcReduction="20000"/>
          </a:bodyPr>
          <a:lstStyle/>
          <a:p>
            <a:r>
              <a:rPr lang="en-US" dirty="0" smtClean="0"/>
              <a:t>-As </a:t>
            </a:r>
            <a:r>
              <a:rPr lang="en-US" dirty="0" smtClean="0"/>
              <a:t>the Status Indicators sold increases, the coupons redeemed do not seem to do the </a:t>
            </a:r>
            <a:r>
              <a:rPr lang="en-US" dirty="0" smtClean="0"/>
              <a:t>same</a:t>
            </a:r>
          </a:p>
          <a:p>
            <a:r>
              <a:rPr lang="en-US" dirty="0" smtClean="0"/>
              <a:t>-There is no apparent correlation between the two</a:t>
            </a:r>
          </a:p>
          <a:p>
            <a:pPr>
              <a:buFontTx/>
              <a:buChar char="-"/>
            </a:pPr>
            <a:endParaRPr lang="en-US" dirty="0" smtClean="0"/>
          </a:p>
          <a:p>
            <a:r>
              <a:rPr lang="en-US" dirty="0" smtClean="0"/>
              <a:t> </a:t>
            </a:r>
            <a:r>
              <a:rPr lang="en-US" dirty="0" smtClean="0"/>
              <a:t>Each dot indicates one month	X-axis: Status Indicators Sold 	Y-axis: Coupons Redeemed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Relational Graph –</a:t>
            </a:r>
            <a:r>
              <a:rPr lang="en-US" dirty="0" smtClean="0"/>
              <a:t> Small Status </a:t>
            </a:r>
            <a:r>
              <a:rPr lang="en-US" dirty="0" smtClean="0"/>
              <a:t>Indicators</a:t>
            </a:r>
            <a:r>
              <a:rPr lang="en-US" dirty="0" smtClean="0"/>
              <a:t> vs. </a:t>
            </a:r>
            <a:r>
              <a:rPr lang="en-US" dirty="0" smtClean="0"/>
              <a:t>Coupons</a:t>
            </a:r>
            <a:endParaRPr lang="en-US" dirty="0"/>
          </a:p>
        </p:txBody>
      </p:sp>
      <p:pic>
        <p:nvPicPr>
          <p:cNvPr id="15" name="Picture Placeholder 14" descr="Relation_Graph - StatIndSm v. Coupons.png"/>
          <p:cNvPicPr>
            <a:picLocks noGrp="1" noChangeAspect="1"/>
          </p:cNvPicPr>
          <p:nvPr>
            <p:ph type="pic" idx="1"/>
          </p:nvPr>
        </p:nvPicPr>
        <p:blipFill>
          <a:blip r:embed="rId2"/>
          <a:srcRect l="5000" r="5000" b="5000"/>
          <a:stretch>
            <a:fillRect/>
          </a:stretch>
        </p:blipFill>
        <p:spPr>
          <a:xfrm>
            <a:off x="759824" y="1982768"/>
            <a:ext cx="7658463" cy="4041883"/>
          </a:xfrm>
          <a:effectLst>
            <a:outerShdw blurRad="288925" dist="139700" dir="2700000" algn="tl" rotWithShape="0">
              <a:srgbClr val="000000">
                <a:alpha val="43000"/>
              </a:srgbClr>
            </a:outerShdw>
          </a:effectLst>
        </p:spPr>
      </p:pic>
      <p:sp>
        <p:nvSpPr>
          <p:cNvPr id="14" name="Text Placeholder 13"/>
          <p:cNvSpPr>
            <a:spLocks noGrp="1"/>
          </p:cNvSpPr>
          <p:nvPr>
            <p:ph type="body" sz="half" idx="2"/>
          </p:nvPr>
        </p:nvSpPr>
        <p:spPr/>
        <p:txBody>
          <a:bodyPr>
            <a:normAutofit fontScale="85000" lnSpcReduction="10000"/>
          </a:bodyPr>
          <a:lstStyle/>
          <a:p>
            <a:r>
              <a:rPr lang="en-US" dirty="0" smtClean="0"/>
              <a:t>-Looking at just Small Status Indicators, there are almost as many months that are sold without coupons as with (7 vs. 10)</a:t>
            </a:r>
          </a:p>
          <a:p>
            <a:r>
              <a:rPr lang="en-US" dirty="0" smtClean="0"/>
              <a:t>-Even when coupons are redeemed that does not have any link to increased sales volume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Regression – Small SI’s Sold vs.. Coupons Used</a:t>
            </a:r>
            <a:endParaRPr lang="en-US" dirty="0"/>
          </a:p>
        </p:txBody>
      </p:sp>
      <p:pic>
        <p:nvPicPr>
          <p:cNvPr id="5" name="Picture Placeholder 4" descr="Screen Shot 2015-12-13 at 4.55.12 PM.png"/>
          <p:cNvPicPr>
            <a:picLocks noGrp="1" noChangeAspect="1"/>
          </p:cNvPicPr>
          <p:nvPr>
            <p:ph type="pic" idx="1"/>
          </p:nvPr>
        </p:nvPicPr>
        <p:blipFill>
          <a:blip r:embed="rId2"/>
          <a:srcRect/>
          <a:stretch>
            <a:fillRect/>
          </a:stretch>
        </p:blipFill>
        <p:spPr>
          <a:xfrm>
            <a:off x="457200" y="2032371"/>
            <a:ext cx="8229600" cy="4015506"/>
          </a:xfrm>
          <a:effectLst>
            <a:outerShdw blurRad="387350" dist="215900" dir="2700000" algn="tl" rotWithShape="0">
              <a:srgbClr val="000000">
                <a:alpha val="43000"/>
              </a:srgbClr>
            </a:outerShdw>
          </a:effectLst>
        </p:spPr>
      </p:pic>
      <p:sp>
        <p:nvSpPr>
          <p:cNvPr id="4" name="Text Placeholder 3"/>
          <p:cNvSpPr>
            <a:spLocks noGrp="1"/>
          </p:cNvSpPr>
          <p:nvPr>
            <p:ph type="body" sz="half" idx="2"/>
          </p:nvPr>
        </p:nvSpPr>
        <p:spPr>
          <a:xfrm>
            <a:off x="457200" y="1219199"/>
            <a:ext cx="8229600" cy="813171"/>
          </a:xfrm>
        </p:spPr>
        <p:txBody>
          <a:bodyPr/>
          <a:lstStyle/>
          <a:p>
            <a:pPr>
              <a:buFont typeface="Arial"/>
              <a:buChar char="•"/>
            </a:pPr>
            <a:r>
              <a:rPr lang="en-US" dirty="0" smtClean="0"/>
              <a:t>The R-Squared is low, indicating the predictive model does not fit the data very closely</a:t>
            </a:r>
          </a:p>
          <a:p>
            <a:pPr>
              <a:buFont typeface="Arial"/>
              <a:buChar char="•"/>
            </a:pPr>
            <a:r>
              <a:rPr lang="en-US" dirty="0" smtClean="0"/>
              <a:t>The P-Values are all above .05 which also indicate that the coupons do not have a great effect on sales </a:t>
            </a:r>
          </a:p>
          <a:p>
            <a:pPr>
              <a:buFont typeface="Arial"/>
              <a:buChar cha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Answer #1</a:t>
            </a:r>
            <a:endParaRPr lang="en-US" dirty="0"/>
          </a:p>
        </p:txBody>
      </p:sp>
      <p:sp>
        <p:nvSpPr>
          <p:cNvPr id="9" name="Content Placeholder 8"/>
          <p:cNvSpPr>
            <a:spLocks noGrp="1"/>
          </p:cNvSpPr>
          <p:nvPr>
            <p:ph sz="quarter" idx="1"/>
          </p:nvPr>
        </p:nvSpPr>
        <p:spPr/>
        <p:txBody>
          <a:bodyPr/>
          <a:lstStyle/>
          <a:p>
            <a:r>
              <a:rPr lang="en-US" dirty="0" smtClean="0"/>
              <a:t>Looking at the data both visually and numerically, there does not seem to be a strong correlation between coupon use and increased sales for Status Indicators.</a:t>
            </a:r>
          </a:p>
          <a:p>
            <a:r>
              <a:rPr lang="en-US" dirty="0" smtClean="0"/>
              <a:t>The Status Indicators received a strong boost during the holiday season in comparison to last year however, this does not seem to be a result of the coupons despite the Small Status Indicator receiving the bulk of the coupon usages.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Question #2</a:t>
            </a:r>
            <a:endParaRPr lang="en-US" dirty="0"/>
          </a:p>
        </p:txBody>
      </p:sp>
      <p:sp>
        <p:nvSpPr>
          <p:cNvPr id="7" name="Content Placeholder 6"/>
          <p:cNvSpPr>
            <a:spLocks noGrp="1"/>
          </p:cNvSpPr>
          <p:nvPr>
            <p:ph type="body" idx="1"/>
          </p:nvPr>
        </p:nvSpPr>
        <p:spPr/>
        <p:txBody>
          <a:bodyPr/>
          <a:lstStyle/>
          <a:p>
            <a:r>
              <a:rPr lang="en-US" dirty="0" smtClean="0"/>
              <a:t>FutureHome is looking to increase repeat customers.</a:t>
            </a:r>
            <a:r>
              <a:rPr lang="en-US" dirty="0" smtClean="0"/>
              <a:t>  Are </a:t>
            </a:r>
            <a:r>
              <a:rPr lang="en-US" dirty="0" smtClean="0"/>
              <a:t>there products that appear to encourage further sales?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600</TotalTime>
  <Words>978</Words>
  <Application>Microsoft Macintosh PowerPoint</Application>
  <PresentationFormat>On-screen Show (4:3)</PresentationFormat>
  <Paragraphs>73</Paragraphs>
  <Slides>21</Slides>
  <Notes>0</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Origin</vt:lpstr>
      <vt:lpstr>DataScience.com</vt:lpstr>
      <vt:lpstr>Question #1</vt:lpstr>
      <vt:lpstr>Coupon Distribution</vt:lpstr>
      <vt:lpstr>Slide 4</vt:lpstr>
      <vt:lpstr>Relational Graph – Status Indicators vs. Coupons</vt:lpstr>
      <vt:lpstr>Relational Graph – Small Status Indicators vs. Coupons</vt:lpstr>
      <vt:lpstr>Linear Regression – Small SI’s Sold vs.. Coupons Used</vt:lpstr>
      <vt:lpstr>Answer #1</vt:lpstr>
      <vt:lpstr>Question #2</vt:lpstr>
      <vt:lpstr>SubQ1: Which items are sold first?</vt:lpstr>
      <vt:lpstr>SubQ2: Which item is most prominent in high purchase counts?</vt:lpstr>
      <vt:lpstr>Answer #2</vt:lpstr>
      <vt:lpstr>Question #3</vt:lpstr>
      <vt:lpstr>Small SI Customer Segment (third place)</vt:lpstr>
      <vt:lpstr>Best Buy Customer Segment (second place)</vt:lpstr>
      <vt:lpstr>Holiday Customer Segment (first place!)</vt:lpstr>
      <vt:lpstr>Answer #3</vt:lpstr>
      <vt:lpstr>Question #4</vt:lpstr>
      <vt:lpstr>Linear Regression – Lucrative User Item Commonalities</vt:lpstr>
      <vt:lpstr>Answer #4</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dc:title>
  <dc:creator>Brian Porter</dc:creator>
  <cp:lastModifiedBy>Brian Porter</cp:lastModifiedBy>
  <cp:revision>6</cp:revision>
  <dcterms:created xsi:type="dcterms:W3CDTF">2015-12-13T23:43:54Z</dcterms:created>
  <dcterms:modified xsi:type="dcterms:W3CDTF">2015-12-14T09:44:07Z</dcterms:modified>
</cp:coreProperties>
</file>