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5" r:id="rId1"/>
  </p:sldMasterIdLst>
  <p:notesMasterIdLst>
    <p:notesMasterId r:id="rId44"/>
  </p:notesMasterIdLst>
  <p:sldIdLst>
    <p:sldId id="256" r:id="rId2"/>
    <p:sldId id="284" r:id="rId3"/>
    <p:sldId id="318" r:id="rId4"/>
    <p:sldId id="314" r:id="rId5"/>
    <p:sldId id="315" r:id="rId6"/>
    <p:sldId id="268" r:id="rId7"/>
    <p:sldId id="271" r:id="rId8"/>
    <p:sldId id="294" r:id="rId9"/>
    <p:sldId id="285" r:id="rId10"/>
    <p:sldId id="286" r:id="rId11"/>
    <p:sldId id="287" r:id="rId12"/>
    <p:sldId id="288" r:id="rId13"/>
    <p:sldId id="289" r:id="rId14"/>
    <p:sldId id="316" r:id="rId15"/>
    <p:sldId id="317" r:id="rId16"/>
    <p:sldId id="323" r:id="rId17"/>
    <p:sldId id="295" r:id="rId18"/>
    <p:sldId id="298" r:id="rId19"/>
    <p:sldId id="300" r:id="rId20"/>
    <p:sldId id="301" r:id="rId21"/>
    <p:sldId id="305" r:id="rId22"/>
    <p:sldId id="306" r:id="rId23"/>
    <p:sldId id="325" r:id="rId24"/>
    <p:sldId id="324" r:id="rId25"/>
    <p:sldId id="302" r:id="rId26"/>
    <p:sldId id="326" r:id="rId27"/>
    <p:sldId id="307" r:id="rId28"/>
    <p:sldId id="308" r:id="rId29"/>
    <p:sldId id="328" r:id="rId30"/>
    <p:sldId id="327" r:id="rId31"/>
    <p:sldId id="310" r:id="rId32"/>
    <p:sldId id="329" r:id="rId33"/>
    <p:sldId id="311" r:id="rId34"/>
    <p:sldId id="312" r:id="rId35"/>
    <p:sldId id="313" r:id="rId36"/>
    <p:sldId id="275" r:id="rId37"/>
    <p:sldId id="320" r:id="rId38"/>
    <p:sldId id="321" r:id="rId39"/>
    <p:sldId id="322" r:id="rId40"/>
    <p:sldId id="280" r:id="rId41"/>
    <p:sldId id="281" r:id="rId42"/>
    <p:sldId id="293" r:id="rId43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009B00"/>
    <a:srgbClr val="3A87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29" autoAdjust="0"/>
    <p:restoredTop sz="94640"/>
  </p:normalViewPr>
  <p:slideViewPr>
    <p:cSldViewPr>
      <p:cViewPr varScale="1">
        <p:scale>
          <a:sx n="107" d="100"/>
          <a:sy n="107" d="100"/>
        </p:scale>
        <p:origin x="456" y="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notesMaster" Target="notesMasters/notesMaster1.xml"/><Relationship Id="rId4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6583591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3086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3099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0786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2629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5121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8862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5807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6478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4725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888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82823CEC-5C10-C742-8D40-53D2F84EF31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147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9613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3045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8637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2020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1218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6299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2811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8583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269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954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95400"/>
            <a:ext cx="60198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514600"/>
            <a:ext cx="4038600" cy="335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514600"/>
            <a:ext cx="4038600" cy="335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954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2514600"/>
            <a:ext cx="82296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248400"/>
            <a:ext cx="5562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dirty="0"/>
              <a:t>UART</a:t>
            </a:r>
          </a:p>
        </p:txBody>
      </p:sp>
      <p:sp>
        <p:nvSpPr>
          <p:cNvPr id="31" name="Shape 31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By </a:t>
            </a:r>
            <a:r>
              <a:rPr lang="en" dirty="0"/>
              <a:t>Christopher Mar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2" descr="C:\Users\Christopher\Dropbox\ASU\Classes\FA SER 250 Spring 2017\FA Lecture Slides\Thesis Instructional Video - UART Memory Model 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6086" y="2286000"/>
            <a:ext cx="6571829" cy="36576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Device: UART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2" descr="C:\Users\Christopher\Dropbox\ASU\Classes\FA SER 250 Spring 2017\FA Lecture Slides\Thesis Instructional Video - UART Memory Model 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6086" y="2286000"/>
            <a:ext cx="6571829" cy="36576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Device: UART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" descr="C:\Users\Christopher\Dropbox\ASU\Classes\FA SER 250 Spring 2017\FA Lecture Slides\Thesis Instructional Video - UART Memory Model 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6086" y="2286000"/>
            <a:ext cx="6571829" cy="36576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Device: UART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2" descr="C:\Users\Christopher\Dropbox\ASU\Classes\FA SER 250 Spring 2017\FA Lecture Slides\Thesis Instructional Video - UART Memory Model 5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6086" y="2286000"/>
            <a:ext cx="6571829" cy="36576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Device: UART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UART Registers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228600">
              <a:spcBef>
                <a:spcPts val="0"/>
              </a:spcBef>
            </a:pPr>
            <a:r>
              <a:rPr lang="en" sz="2800" dirty="0"/>
              <a:t>Command register (</a:t>
            </a:r>
            <a:r>
              <a:rPr lang="en" sz="2800" dirty="0">
                <a:latin typeface="Consolas" panose="020B0609020204030204" pitchFamily="49" charset="0"/>
              </a:rPr>
              <a:t>0xf0000000</a:t>
            </a:r>
            <a:r>
              <a:rPr lang="en" sz="2800" dirty="0"/>
              <a:t>)</a:t>
            </a:r>
          </a:p>
          <a:p>
            <a:pPr marL="914400" lvl="1" indent="-228600">
              <a:spcBef>
                <a:spcPts val="0"/>
              </a:spcBef>
            </a:pPr>
            <a:r>
              <a:rPr lang="en" sz="2400" dirty="0"/>
              <a:t>Write-only</a:t>
            </a:r>
          </a:p>
          <a:p>
            <a:pPr marL="914400" lvl="1" indent="-228600">
              <a:spcBef>
                <a:spcPts val="0"/>
              </a:spcBef>
            </a:pPr>
            <a:r>
              <a:rPr lang="en" sz="2400" dirty="0"/>
              <a:t>Bit at 2</a:t>
            </a:r>
            <a:r>
              <a:rPr lang="en" sz="2400" baseline="30000" dirty="0"/>
              <a:t>1</a:t>
            </a:r>
            <a:r>
              <a:rPr lang="en" sz="2400" dirty="0"/>
              <a:t> position: </a:t>
            </a:r>
            <a:r>
              <a:rPr lang="en" sz="2400" i="1" dirty="0"/>
              <a:t>clear status </a:t>
            </a:r>
            <a:r>
              <a:rPr lang="en" sz="2400" dirty="0"/>
              <a:t>bit</a:t>
            </a:r>
            <a:endParaRPr lang="en" sz="2400" i="1" dirty="0"/>
          </a:p>
          <a:p>
            <a:pPr marL="1314450" lvl="2">
              <a:spcBef>
                <a:spcPts val="0"/>
              </a:spcBef>
            </a:pPr>
            <a:r>
              <a:rPr lang="en" sz="2000" dirty="0"/>
              <a:t>Used to indicate to UART that your program has read current byte</a:t>
            </a:r>
          </a:p>
          <a:p>
            <a:pPr marL="514350" indent="-228600">
              <a:spcBef>
                <a:spcPts val="0"/>
              </a:spcBef>
            </a:pPr>
            <a:r>
              <a:rPr lang="en" sz="2800" dirty="0"/>
              <a:t>Status </a:t>
            </a:r>
            <a:r>
              <a:rPr lang="en-US" sz="2800" dirty="0" smtClean="0"/>
              <a:t>r</a:t>
            </a:r>
            <a:r>
              <a:rPr lang="en" sz="2800" dirty="0" err="1" smtClean="0"/>
              <a:t>egister</a:t>
            </a:r>
            <a:r>
              <a:rPr lang="en" sz="2800" dirty="0" smtClean="0"/>
              <a:t> </a:t>
            </a:r>
            <a:r>
              <a:rPr lang="en" sz="2800" dirty="0"/>
              <a:t>(</a:t>
            </a:r>
            <a:r>
              <a:rPr lang="en" sz="2800" dirty="0">
                <a:latin typeface="Consolas" panose="020B0609020204030204" pitchFamily="49" charset="0"/>
              </a:rPr>
              <a:t>0xf0000004</a:t>
            </a:r>
            <a:r>
              <a:rPr lang="en" sz="2800" dirty="0"/>
              <a:t>)</a:t>
            </a:r>
          </a:p>
          <a:p>
            <a:pPr marL="914400" lvl="1" indent="-228600">
              <a:spcBef>
                <a:spcPts val="0"/>
              </a:spcBef>
            </a:pPr>
            <a:r>
              <a:rPr lang="en" sz="2400" dirty="0"/>
              <a:t>Read-only</a:t>
            </a:r>
          </a:p>
          <a:p>
            <a:pPr marL="914400" lvl="1" indent="-228600">
              <a:spcBef>
                <a:spcPts val="0"/>
              </a:spcBef>
            </a:pPr>
            <a:r>
              <a:rPr lang="en" sz="2400" dirty="0"/>
              <a:t>Bit at 2</a:t>
            </a:r>
            <a:r>
              <a:rPr lang="en" sz="2400" baseline="30000" dirty="0"/>
              <a:t>1</a:t>
            </a:r>
            <a:r>
              <a:rPr lang="en" sz="2400" dirty="0"/>
              <a:t> position: </a:t>
            </a:r>
            <a:r>
              <a:rPr lang="en" sz="2400" i="1" dirty="0"/>
              <a:t>ready</a:t>
            </a:r>
            <a:r>
              <a:rPr lang="en" sz="2400" dirty="0"/>
              <a:t> bit</a:t>
            </a:r>
          </a:p>
          <a:p>
            <a:pPr marL="1314450" lvl="2">
              <a:spcBef>
                <a:spcPts val="0"/>
              </a:spcBef>
            </a:pPr>
            <a:r>
              <a:rPr lang="en" sz="2000" dirty="0"/>
              <a:t>Indicates a byte has been received by the UART</a:t>
            </a:r>
          </a:p>
          <a:p>
            <a:pPr marL="914400" lvl="1" indent="-228600">
              <a:spcBef>
                <a:spcPts val="0"/>
              </a:spcBef>
            </a:pPr>
            <a:endParaRPr lang="en" sz="2000" dirty="0"/>
          </a:p>
          <a:p>
            <a:pPr marL="514350" indent="-228600">
              <a:spcBef>
                <a:spcPts val="0"/>
              </a:spcBef>
            </a:pPr>
            <a:endParaRPr lang="en" sz="2400" dirty="0"/>
          </a:p>
          <a:p>
            <a:pPr marL="514350" indent="-228600">
              <a:spcBef>
                <a:spcPts val="0"/>
              </a:spcBef>
            </a:pPr>
            <a:endParaRPr lang="en" sz="2400" dirty="0"/>
          </a:p>
        </p:txBody>
      </p:sp>
    </p:spTree>
    <p:extLst>
      <p:ext uri="{BB962C8B-B14F-4D97-AF65-F5344CB8AC3E}">
        <p14:creationId xmlns:p14="http://schemas.microsoft.com/office/powerpoint/2010/main" val="3915603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UART Buffers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228600">
              <a:spcBef>
                <a:spcPts val="0"/>
              </a:spcBef>
            </a:pPr>
            <a:r>
              <a:rPr lang="en" sz="2800" dirty="0"/>
              <a:t>Receive buffer (</a:t>
            </a:r>
            <a:r>
              <a:rPr lang="en" sz="2800" dirty="0">
                <a:latin typeface="Consolas" panose="020B0609020204030204" pitchFamily="49" charset="0"/>
              </a:rPr>
              <a:t>0xf0000008</a:t>
            </a:r>
            <a:r>
              <a:rPr lang="en" sz="2800" dirty="0"/>
              <a:t>)</a:t>
            </a:r>
          </a:p>
          <a:p>
            <a:pPr marL="914400" lvl="1" indent="-228600">
              <a:spcBef>
                <a:spcPts val="0"/>
              </a:spcBef>
            </a:pPr>
            <a:r>
              <a:rPr lang="en-US" sz="2400" dirty="0"/>
              <a:t>R</a:t>
            </a:r>
            <a:r>
              <a:rPr lang="en" sz="2400" dirty="0"/>
              <a:t>ead-only</a:t>
            </a:r>
          </a:p>
          <a:p>
            <a:pPr marL="914400" lvl="1" indent="-228600">
              <a:spcBef>
                <a:spcPts val="0"/>
              </a:spcBef>
            </a:pPr>
            <a:r>
              <a:rPr lang="en" sz="2400" dirty="0"/>
              <a:t>Contains most recent byte received by UART</a:t>
            </a:r>
          </a:p>
          <a:p>
            <a:pPr marL="514350" indent="-228600">
              <a:spcBef>
                <a:spcPts val="0"/>
              </a:spcBef>
            </a:pPr>
            <a:r>
              <a:rPr lang="en" sz="2800" dirty="0"/>
              <a:t>Send buffer (</a:t>
            </a:r>
            <a:r>
              <a:rPr lang="en" sz="2800" dirty="0">
                <a:latin typeface="Consolas" panose="020B0609020204030204" pitchFamily="49" charset="0"/>
              </a:rPr>
              <a:t>0xf000000c</a:t>
            </a:r>
            <a:r>
              <a:rPr lang="en" sz="2800" dirty="0"/>
              <a:t>)</a:t>
            </a:r>
          </a:p>
          <a:p>
            <a:pPr marL="914400" lvl="1" indent="-228600">
              <a:spcBef>
                <a:spcPts val="0"/>
              </a:spcBef>
            </a:pPr>
            <a:r>
              <a:rPr lang="en" sz="2400" dirty="0"/>
              <a:t>Not used in Project 3</a:t>
            </a:r>
          </a:p>
          <a:p>
            <a:pPr marL="914400" lvl="1" indent="-228600">
              <a:spcBef>
                <a:spcPts val="0"/>
              </a:spcBef>
            </a:pPr>
            <a:endParaRPr lang="en" sz="2000" dirty="0"/>
          </a:p>
          <a:p>
            <a:pPr marL="514350" indent="-228600">
              <a:spcBef>
                <a:spcPts val="0"/>
              </a:spcBef>
            </a:pPr>
            <a:endParaRPr lang="en" sz="2400" dirty="0"/>
          </a:p>
          <a:p>
            <a:pPr marL="514350" indent="-228600">
              <a:spcBef>
                <a:spcPts val="0"/>
              </a:spcBef>
            </a:pPr>
            <a:endParaRPr lang="en" sz="2400" dirty="0"/>
          </a:p>
        </p:txBody>
      </p:sp>
    </p:spTree>
    <p:extLst>
      <p:ext uri="{BB962C8B-B14F-4D97-AF65-F5344CB8AC3E}">
        <p14:creationId xmlns:p14="http://schemas.microsoft.com/office/powerpoint/2010/main" val="1389277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Also called busy waiting</a:t>
            </a:r>
          </a:p>
          <a:p>
            <a:r>
              <a:rPr lang="en-US" dirty="0" smtClean="0"/>
              <a:t>Loop waiting for an I/O device status to change to a specific condition</a:t>
            </a:r>
            <a:endParaRPr lang="en-US" dirty="0"/>
          </a:p>
          <a:p>
            <a:pPr lvl="1"/>
            <a:r>
              <a:rPr lang="en-US" dirty="0"/>
              <a:t>Exit loop when condition is met</a:t>
            </a:r>
          </a:p>
          <a:p>
            <a:pPr lvl="1"/>
            <a:r>
              <a:rPr lang="en-US" dirty="0" smtClean="0"/>
              <a:t>Poll UART </a:t>
            </a:r>
            <a:r>
              <a:rPr lang="en-US" i="1" dirty="0" smtClean="0"/>
              <a:t>ready</a:t>
            </a:r>
            <a:r>
              <a:rPr lang="en-US" dirty="0" smtClean="0"/>
              <a:t> bit waiting for new character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306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Device: UART </a:t>
            </a:r>
          </a:p>
        </p:txBody>
      </p:sp>
      <p:sp>
        <p:nvSpPr>
          <p:cNvPr id="3" name="Rectangle 2"/>
          <p:cNvSpPr/>
          <p:nvPr/>
        </p:nvSpPr>
        <p:spPr>
          <a:xfrm>
            <a:off x="128187" y="3543300"/>
            <a:ext cx="2691213" cy="1219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/>
              <a:t>External Device</a:t>
            </a:r>
          </a:p>
          <a:p>
            <a:pPr algn="ctr"/>
            <a:r>
              <a:rPr lang="en-US" sz="1800" b="1" dirty="0"/>
              <a:t>UART</a:t>
            </a:r>
          </a:p>
          <a:p>
            <a:pPr algn="ctr"/>
            <a:r>
              <a:rPr lang="en-US" sz="1200" b="1" dirty="0"/>
              <a:t>(PLPTool  GUI UART)</a:t>
            </a:r>
          </a:p>
        </p:txBody>
      </p:sp>
      <p:sp>
        <p:nvSpPr>
          <p:cNvPr id="5" name="Rectangle 4"/>
          <p:cNvSpPr/>
          <p:nvPr/>
        </p:nvSpPr>
        <p:spPr>
          <a:xfrm>
            <a:off x="3733800" y="2743200"/>
            <a:ext cx="3200400" cy="2819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84666" y="3771900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RX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73433" y="4226123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TX</a:t>
            </a:r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>
          <a:xfrm flipH="1">
            <a:off x="2819400" y="3924300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cxnSpLocks/>
          </p:cNvCxnSpPr>
          <p:nvPr/>
        </p:nvCxnSpPr>
        <p:spPr>
          <a:xfrm>
            <a:off x="2819400" y="4381500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790635" y="3771900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TX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69797" y="4226123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RX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349098" y="3353622"/>
            <a:ext cx="2508902" cy="4377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Command Register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349098" y="3925122"/>
            <a:ext cx="2508902" cy="4377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Status Register:	</a:t>
            </a:r>
            <a:r>
              <a:rPr lang="en-US" dirty="0">
                <a:latin typeface="Consolas" panose="020B0609020204030204" pitchFamily="49" charset="0"/>
              </a:rPr>
              <a:t>0b01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349098" y="4515261"/>
            <a:ext cx="2508902" cy="4377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Receive Buffer:	</a:t>
            </a:r>
            <a:r>
              <a:rPr lang="en-US" dirty="0">
                <a:latin typeface="Consolas" panose="020B0609020204030204" pitchFamily="49" charset="0"/>
              </a:rPr>
              <a:t>0x00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7549497" y="2391391"/>
            <a:ext cx="1371600" cy="3505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/>
              <a:t>PLP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664587" y="278553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/>
              <a:t>PLP UART</a:t>
            </a:r>
          </a:p>
        </p:txBody>
      </p:sp>
    </p:spTree>
    <p:extLst>
      <p:ext uri="{BB962C8B-B14F-4D97-AF65-F5344CB8AC3E}">
        <p14:creationId xmlns:p14="http://schemas.microsoft.com/office/powerpoint/2010/main" val="184042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Device: UART </a:t>
            </a:r>
          </a:p>
        </p:txBody>
      </p:sp>
      <p:sp>
        <p:nvSpPr>
          <p:cNvPr id="3" name="Rectangle 2"/>
          <p:cNvSpPr/>
          <p:nvPr/>
        </p:nvSpPr>
        <p:spPr>
          <a:xfrm>
            <a:off x="128187" y="3543300"/>
            <a:ext cx="2691213" cy="1219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/>
              <a:t>External Device</a:t>
            </a:r>
          </a:p>
          <a:p>
            <a:pPr algn="ctr"/>
            <a:r>
              <a:rPr lang="en-US" sz="1800" b="1" dirty="0"/>
              <a:t>UART</a:t>
            </a:r>
          </a:p>
          <a:p>
            <a:pPr algn="ctr"/>
            <a:r>
              <a:rPr lang="en-US" sz="1200" b="1" dirty="0"/>
              <a:t>(PLPTool  GUI UART)</a:t>
            </a:r>
          </a:p>
        </p:txBody>
      </p:sp>
      <p:sp>
        <p:nvSpPr>
          <p:cNvPr id="5" name="Rectangle 4"/>
          <p:cNvSpPr/>
          <p:nvPr/>
        </p:nvSpPr>
        <p:spPr>
          <a:xfrm>
            <a:off x="3733800" y="2743200"/>
            <a:ext cx="3200400" cy="2819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84666" y="3771900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RX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73433" y="4226123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TX</a:t>
            </a:r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>
          <a:xfrm flipH="1">
            <a:off x="2819400" y="3924300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cxnSpLocks/>
          </p:cNvCxnSpPr>
          <p:nvPr/>
        </p:nvCxnSpPr>
        <p:spPr>
          <a:xfrm>
            <a:off x="2819400" y="4381500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664587" y="278553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/>
              <a:t>PLP UART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790635" y="3771900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TX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69797" y="4226123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RX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349098" y="3353622"/>
            <a:ext cx="2508902" cy="4377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Command Register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349098" y="3925122"/>
            <a:ext cx="2508902" cy="4377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Status Register:	</a:t>
            </a:r>
            <a:r>
              <a:rPr lang="en-US" dirty="0">
                <a:latin typeface="Consolas" panose="020B0609020204030204" pitchFamily="49" charset="0"/>
              </a:rPr>
              <a:t>0b01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349098" y="4515261"/>
            <a:ext cx="2508902" cy="4377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Receive Buffer:	</a:t>
            </a:r>
            <a:r>
              <a:rPr lang="en-US" dirty="0">
                <a:latin typeface="Consolas" panose="020B0609020204030204" pitchFamily="49" charset="0"/>
              </a:rPr>
              <a:t>0x00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7549497" y="2391391"/>
            <a:ext cx="1371600" cy="3505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/>
              <a:t>PLP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69252" y="4876799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/>
              <a:t>Send buffer:</a:t>
            </a:r>
            <a:endParaRPr lang="en-US" sz="1800" b="1" dirty="0"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02377" y="4876799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latin typeface="Consolas" panose="020B0609020204030204" pitchFamily="49" charset="0"/>
              </a:rPr>
              <a:t>1</a:t>
            </a:r>
            <a:endParaRPr lang="en-US" sz="1800" dirty="0"/>
          </a:p>
        </p:txBody>
      </p:sp>
      <p:sp>
        <p:nvSpPr>
          <p:cNvPr id="18" name="Rectangle 17"/>
          <p:cNvSpPr/>
          <p:nvPr/>
        </p:nvSpPr>
        <p:spPr>
          <a:xfrm>
            <a:off x="2279496" y="4876800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latin typeface="Consolas" panose="020B0609020204030204" pitchFamily="49" charset="0"/>
              </a:rPr>
              <a:t>5</a:t>
            </a:r>
            <a:endParaRPr lang="en-US" sz="1800" dirty="0"/>
          </a:p>
        </p:txBody>
      </p:sp>
      <p:sp>
        <p:nvSpPr>
          <p:cNvPr id="19" name="Rectangle 18"/>
          <p:cNvSpPr/>
          <p:nvPr/>
        </p:nvSpPr>
        <p:spPr>
          <a:xfrm>
            <a:off x="2431896" y="4876800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latin typeface="Consolas" panose="020B0609020204030204" pitchFamily="49" charset="0"/>
              </a:rPr>
              <a:t>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54288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 0.00047 L 0.03386 -0.07037 L 0.18907 -0.07037 L 0.2191 -0.04514 " pathEditMode="relative" ptsTypes="AAAA">
                                      <p:cBhvr>
                                        <p:cTn id="20" dur="2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6" grpId="0"/>
      <p:bldP spid="6" grpId="1"/>
      <p:bldP spid="18" grpId="0"/>
      <p:bldP spid="1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Device: UART </a:t>
            </a:r>
          </a:p>
        </p:txBody>
      </p:sp>
      <p:sp>
        <p:nvSpPr>
          <p:cNvPr id="3" name="Rectangle 2"/>
          <p:cNvSpPr/>
          <p:nvPr/>
        </p:nvSpPr>
        <p:spPr>
          <a:xfrm>
            <a:off x="128187" y="3543300"/>
            <a:ext cx="2691213" cy="1219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/>
              <a:t>External Device</a:t>
            </a:r>
          </a:p>
          <a:p>
            <a:pPr algn="ctr"/>
            <a:r>
              <a:rPr lang="en-US" sz="1800" b="1" dirty="0"/>
              <a:t>UART</a:t>
            </a:r>
          </a:p>
          <a:p>
            <a:pPr algn="ctr"/>
            <a:r>
              <a:rPr lang="en-US" sz="1200" b="1" dirty="0"/>
              <a:t>(PLPTool  GUI UART)</a:t>
            </a:r>
          </a:p>
        </p:txBody>
      </p:sp>
      <p:sp>
        <p:nvSpPr>
          <p:cNvPr id="5" name="Rectangle 4"/>
          <p:cNvSpPr/>
          <p:nvPr/>
        </p:nvSpPr>
        <p:spPr>
          <a:xfrm>
            <a:off x="3733800" y="2743200"/>
            <a:ext cx="3200400" cy="2819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84666" y="3771900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RX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73433" y="4226123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TX</a:t>
            </a:r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>
          <a:xfrm flipH="1">
            <a:off x="2819400" y="3924300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cxnSpLocks/>
          </p:cNvCxnSpPr>
          <p:nvPr/>
        </p:nvCxnSpPr>
        <p:spPr>
          <a:xfrm>
            <a:off x="2819400" y="4381500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790635" y="3771900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TX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69797" y="4226123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RX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349098" y="3353622"/>
            <a:ext cx="2508902" cy="4377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Command Register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349098" y="3925122"/>
            <a:ext cx="2508902" cy="4377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Status Register:	</a:t>
            </a:r>
            <a:r>
              <a:rPr lang="en-US" dirty="0">
                <a:latin typeface="Consolas" panose="020B0609020204030204" pitchFamily="49" charset="0"/>
              </a:rPr>
              <a:t>0b01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349098" y="4515261"/>
            <a:ext cx="2508902" cy="4377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Receive Buffer:	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0x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31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549497" y="2391391"/>
            <a:ext cx="1371600" cy="3505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/>
              <a:t>PLP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69252" y="4876799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/>
              <a:t>Send buffer:</a:t>
            </a:r>
            <a:endParaRPr lang="en-US" sz="1800" b="1" dirty="0">
              <a:latin typeface="Consolas" panose="020B06090202040302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279496" y="4876800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latin typeface="Consolas" panose="020B0609020204030204" pitchFamily="49" charset="0"/>
              </a:rPr>
              <a:t>5</a:t>
            </a:r>
            <a:endParaRPr lang="en-US" sz="1800" dirty="0"/>
          </a:p>
        </p:txBody>
      </p:sp>
      <p:sp>
        <p:nvSpPr>
          <p:cNvPr id="19" name="Rectangle 18"/>
          <p:cNvSpPr/>
          <p:nvPr/>
        </p:nvSpPr>
        <p:spPr>
          <a:xfrm>
            <a:off x="2431896" y="4876800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latin typeface="Consolas" panose="020B0609020204030204" pitchFamily="49" charset="0"/>
              </a:rPr>
              <a:t>;</a:t>
            </a:r>
            <a:endParaRPr lang="en-US" sz="1800" dirty="0"/>
          </a:p>
        </p:txBody>
      </p:sp>
      <p:sp>
        <p:nvSpPr>
          <p:cNvPr id="20" name="TextBox 19"/>
          <p:cNvSpPr txBox="1"/>
          <p:nvPr/>
        </p:nvSpPr>
        <p:spPr>
          <a:xfrm>
            <a:off x="4664587" y="278553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/>
              <a:t>PLP UART</a:t>
            </a:r>
          </a:p>
        </p:txBody>
      </p:sp>
    </p:spTree>
    <p:extLst>
      <p:ext uri="{BB962C8B-B14F-4D97-AF65-F5344CB8AC3E}">
        <p14:creationId xmlns:p14="http://schemas.microsoft.com/office/powerpoint/2010/main" val="141691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3 Demo on PLP Board</a:t>
            </a:r>
            <a:br>
              <a:rPr lang="en-US" dirty="0"/>
            </a:br>
            <a:r>
              <a:rPr lang="en-US" dirty="0"/>
              <a:t>Available in Video Lecture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7518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Device: UART </a:t>
            </a:r>
          </a:p>
        </p:txBody>
      </p:sp>
      <p:sp>
        <p:nvSpPr>
          <p:cNvPr id="3" name="Rectangle 2"/>
          <p:cNvSpPr/>
          <p:nvPr/>
        </p:nvSpPr>
        <p:spPr>
          <a:xfrm>
            <a:off x="128187" y="3543300"/>
            <a:ext cx="2691213" cy="1219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/>
              <a:t>External Device</a:t>
            </a:r>
          </a:p>
          <a:p>
            <a:pPr algn="ctr"/>
            <a:r>
              <a:rPr lang="en-US" sz="1800" b="1" dirty="0"/>
              <a:t>UART</a:t>
            </a:r>
          </a:p>
          <a:p>
            <a:pPr algn="ctr"/>
            <a:r>
              <a:rPr lang="en-US" sz="1200" b="1" dirty="0"/>
              <a:t>(PLPTool  GUI UART)</a:t>
            </a:r>
          </a:p>
        </p:txBody>
      </p:sp>
      <p:sp>
        <p:nvSpPr>
          <p:cNvPr id="5" name="Rectangle 4"/>
          <p:cNvSpPr/>
          <p:nvPr/>
        </p:nvSpPr>
        <p:spPr>
          <a:xfrm>
            <a:off x="3733800" y="2743200"/>
            <a:ext cx="3200400" cy="2819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84666" y="3771900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RX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73433" y="4226123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TX</a:t>
            </a:r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>
          <a:xfrm flipH="1">
            <a:off x="2819400" y="3924300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cxnSpLocks/>
          </p:cNvCxnSpPr>
          <p:nvPr/>
        </p:nvCxnSpPr>
        <p:spPr>
          <a:xfrm>
            <a:off x="2819400" y="4381500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790635" y="3771900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TX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69797" y="4226123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RX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349098" y="3353622"/>
            <a:ext cx="2508902" cy="4377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Command Register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349098" y="3925122"/>
            <a:ext cx="2508902" cy="4377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Status Register:	</a:t>
            </a:r>
            <a:r>
              <a:rPr lang="en-US" dirty="0">
                <a:latin typeface="Consolas" panose="020B0609020204030204" pitchFamily="49" charset="0"/>
              </a:rPr>
              <a:t>0b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349098" y="4515261"/>
            <a:ext cx="2508902" cy="4377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Receive Buffer:	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0x31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549497" y="2391391"/>
            <a:ext cx="1371600" cy="3505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/>
              <a:t>PLP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69252" y="4876799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/>
              <a:t>Send buffer:</a:t>
            </a:r>
            <a:endParaRPr lang="en-US" sz="1800" b="1" dirty="0">
              <a:latin typeface="Consolas" panose="020B06090202040302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279496" y="4876800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latin typeface="Consolas" panose="020B0609020204030204" pitchFamily="49" charset="0"/>
              </a:rPr>
              <a:t>5</a:t>
            </a:r>
            <a:endParaRPr lang="en-US" sz="1800" dirty="0"/>
          </a:p>
        </p:txBody>
      </p:sp>
      <p:sp>
        <p:nvSpPr>
          <p:cNvPr id="19" name="Rectangle 18"/>
          <p:cNvSpPr/>
          <p:nvPr/>
        </p:nvSpPr>
        <p:spPr>
          <a:xfrm>
            <a:off x="2431896" y="4876800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latin typeface="Consolas" panose="020B0609020204030204" pitchFamily="49" charset="0"/>
              </a:rPr>
              <a:t>;</a:t>
            </a:r>
            <a:endParaRPr lang="en-US" sz="1800" dirty="0"/>
          </a:p>
        </p:txBody>
      </p:sp>
      <p:sp>
        <p:nvSpPr>
          <p:cNvPr id="20" name="TextBox 19"/>
          <p:cNvSpPr txBox="1"/>
          <p:nvPr/>
        </p:nvSpPr>
        <p:spPr>
          <a:xfrm>
            <a:off x="4664587" y="278553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/>
              <a:t>PLP UART</a:t>
            </a:r>
          </a:p>
        </p:txBody>
      </p:sp>
    </p:spTree>
    <p:extLst>
      <p:ext uri="{BB962C8B-B14F-4D97-AF65-F5344CB8AC3E}">
        <p14:creationId xmlns:p14="http://schemas.microsoft.com/office/powerpoint/2010/main" val="318281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Device: UART </a:t>
            </a:r>
          </a:p>
        </p:txBody>
      </p:sp>
      <p:sp>
        <p:nvSpPr>
          <p:cNvPr id="3" name="Rectangle 2"/>
          <p:cNvSpPr/>
          <p:nvPr/>
        </p:nvSpPr>
        <p:spPr>
          <a:xfrm>
            <a:off x="128187" y="3543300"/>
            <a:ext cx="2691213" cy="1219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/>
              <a:t>External Device</a:t>
            </a:r>
          </a:p>
          <a:p>
            <a:pPr algn="ctr"/>
            <a:r>
              <a:rPr lang="en-US" sz="1800" b="1" dirty="0"/>
              <a:t>UART</a:t>
            </a:r>
          </a:p>
          <a:p>
            <a:pPr algn="ctr"/>
            <a:r>
              <a:rPr lang="en-US" sz="1200" b="1" dirty="0"/>
              <a:t>(PLPTool  GUI UART)</a:t>
            </a:r>
          </a:p>
        </p:txBody>
      </p:sp>
      <p:sp>
        <p:nvSpPr>
          <p:cNvPr id="5" name="Rectangle 4"/>
          <p:cNvSpPr/>
          <p:nvPr/>
        </p:nvSpPr>
        <p:spPr>
          <a:xfrm>
            <a:off x="3733800" y="2743200"/>
            <a:ext cx="3200400" cy="2819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84666" y="3771900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RX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73433" y="4226123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TX</a:t>
            </a:r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>
          <a:xfrm flipH="1">
            <a:off x="2819400" y="3924300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cxnSpLocks/>
          </p:cNvCxnSpPr>
          <p:nvPr/>
        </p:nvCxnSpPr>
        <p:spPr>
          <a:xfrm>
            <a:off x="2819400" y="4381500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790635" y="3771900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TX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69797" y="4226123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RX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349098" y="3353622"/>
            <a:ext cx="2508902" cy="4377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Command Register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349098" y="3925122"/>
            <a:ext cx="2508902" cy="4377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Status Register:	</a:t>
            </a:r>
            <a:r>
              <a:rPr lang="en-US" dirty="0">
                <a:latin typeface="Consolas" panose="020B0609020204030204" pitchFamily="49" charset="0"/>
              </a:rPr>
              <a:t>0b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349098" y="4515261"/>
            <a:ext cx="2508902" cy="4377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Receive Buffer:	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0x31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549497" y="2391391"/>
            <a:ext cx="1371600" cy="3505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/>
              <a:t>PLP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69252" y="4876799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/>
              <a:t>Send buffer:</a:t>
            </a:r>
            <a:endParaRPr lang="en-US" sz="1800" b="1" dirty="0">
              <a:latin typeface="Consolas" panose="020B06090202040302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279496" y="4876800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latin typeface="Consolas" panose="020B0609020204030204" pitchFamily="49" charset="0"/>
              </a:rPr>
              <a:t>5</a:t>
            </a:r>
            <a:endParaRPr lang="en-US" sz="1800" dirty="0"/>
          </a:p>
        </p:txBody>
      </p:sp>
      <p:sp>
        <p:nvSpPr>
          <p:cNvPr id="19" name="Rectangle 18"/>
          <p:cNvSpPr/>
          <p:nvPr/>
        </p:nvSpPr>
        <p:spPr>
          <a:xfrm>
            <a:off x="2431896" y="4876800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latin typeface="Consolas" panose="020B0609020204030204" pitchFamily="49" charset="0"/>
              </a:rPr>
              <a:t>;</a:t>
            </a:r>
            <a:endParaRPr lang="en-US" sz="1800" dirty="0"/>
          </a:p>
        </p:txBody>
      </p:sp>
      <p:sp>
        <p:nvSpPr>
          <p:cNvPr id="9" name="Arrow: Right 8"/>
          <p:cNvSpPr/>
          <p:nvPr/>
        </p:nvSpPr>
        <p:spPr>
          <a:xfrm>
            <a:off x="7002566" y="4419600"/>
            <a:ext cx="1150833" cy="650677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0x31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664587" y="278553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/>
              <a:t>PLP UART</a:t>
            </a:r>
          </a:p>
        </p:txBody>
      </p:sp>
    </p:spTree>
    <p:extLst>
      <p:ext uri="{BB962C8B-B14F-4D97-AF65-F5344CB8AC3E}">
        <p14:creationId xmlns:p14="http://schemas.microsoft.com/office/powerpoint/2010/main" val="2044278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Device: UART </a:t>
            </a:r>
          </a:p>
        </p:txBody>
      </p:sp>
      <p:sp>
        <p:nvSpPr>
          <p:cNvPr id="3" name="Rectangle 2"/>
          <p:cNvSpPr/>
          <p:nvPr/>
        </p:nvSpPr>
        <p:spPr>
          <a:xfrm>
            <a:off x="128187" y="3543300"/>
            <a:ext cx="2691213" cy="1219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/>
              <a:t>External Device</a:t>
            </a:r>
          </a:p>
          <a:p>
            <a:pPr algn="ctr"/>
            <a:r>
              <a:rPr lang="en-US" sz="1800" b="1" dirty="0"/>
              <a:t>UART</a:t>
            </a:r>
          </a:p>
          <a:p>
            <a:pPr algn="ctr"/>
            <a:r>
              <a:rPr lang="en-US" sz="1200" b="1" dirty="0"/>
              <a:t>(PLPTool  GUI UART)</a:t>
            </a:r>
          </a:p>
        </p:txBody>
      </p:sp>
      <p:sp>
        <p:nvSpPr>
          <p:cNvPr id="5" name="Rectangle 4"/>
          <p:cNvSpPr/>
          <p:nvPr/>
        </p:nvSpPr>
        <p:spPr>
          <a:xfrm>
            <a:off x="3733800" y="2743200"/>
            <a:ext cx="3200400" cy="2819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84666" y="3771900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RX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73433" y="4226123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TX</a:t>
            </a:r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>
          <a:xfrm flipH="1">
            <a:off x="2819400" y="3924300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cxnSpLocks/>
          </p:cNvCxnSpPr>
          <p:nvPr/>
        </p:nvCxnSpPr>
        <p:spPr>
          <a:xfrm>
            <a:off x="2819400" y="4381500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790635" y="3771900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TX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69797" y="4226123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RX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349098" y="3353622"/>
            <a:ext cx="2508902" cy="4377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Command Register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349098" y="3925122"/>
            <a:ext cx="2508902" cy="4377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Status Register:	</a:t>
            </a:r>
            <a:r>
              <a:rPr lang="en-US" dirty="0">
                <a:latin typeface="Consolas" panose="020B0609020204030204" pitchFamily="49" charset="0"/>
              </a:rPr>
              <a:t>0b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349098" y="4515261"/>
            <a:ext cx="2508902" cy="4377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Receive Buffer:	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0x31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549497" y="2391391"/>
            <a:ext cx="1371600" cy="3505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/>
              <a:t>PLP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69252" y="4876799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/>
              <a:t>Send buffer:</a:t>
            </a:r>
            <a:endParaRPr lang="en-US" sz="1800" b="1" dirty="0">
              <a:latin typeface="Consolas" panose="020B06090202040302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279496" y="4876800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latin typeface="Consolas" panose="020B0609020204030204" pitchFamily="49" charset="0"/>
              </a:rPr>
              <a:t>5</a:t>
            </a:r>
            <a:endParaRPr lang="en-US" sz="1800" dirty="0"/>
          </a:p>
        </p:txBody>
      </p:sp>
      <p:sp>
        <p:nvSpPr>
          <p:cNvPr id="19" name="Rectangle 18"/>
          <p:cNvSpPr/>
          <p:nvPr/>
        </p:nvSpPr>
        <p:spPr>
          <a:xfrm>
            <a:off x="2431896" y="4876800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latin typeface="Consolas" panose="020B0609020204030204" pitchFamily="49" charset="0"/>
              </a:rPr>
              <a:t>;</a:t>
            </a:r>
            <a:endParaRPr lang="en-US" sz="1800" dirty="0"/>
          </a:p>
        </p:txBody>
      </p:sp>
      <p:sp>
        <p:nvSpPr>
          <p:cNvPr id="6" name="Arrow: Left 5"/>
          <p:cNvSpPr/>
          <p:nvPr/>
        </p:nvSpPr>
        <p:spPr>
          <a:xfrm>
            <a:off x="7002566" y="3247152"/>
            <a:ext cx="1150833" cy="650677"/>
          </a:xfrm>
          <a:prstGeom prst="lef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0b10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664587" y="278553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/>
              <a:t>PLP UART</a:t>
            </a:r>
          </a:p>
        </p:txBody>
      </p:sp>
    </p:spTree>
    <p:extLst>
      <p:ext uri="{BB962C8B-B14F-4D97-AF65-F5344CB8AC3E}">
        <p14:creationId xmlns:p14="http://schemas.microsoft.com/office/powerpoint/2010/main" val="366423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Device: UART </a:t>
            </a:r>
          </a:p>
        </p:txBody>
      </p:sp>
      <p:sp>
        <p:nvSpPr>
          <p:cNvPr id="3" name="Rectangle 2"/>
          <p:cNvSpPr/>
          <p:nvPr/>
        </p:nvSpPr>
        <p:spPr>
          <a:xfrm>
            <a:off x="128187" y="3543300"/>
            <a:ext cx="2691213" cy="1219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/>
              <a:t>External Device</a:t>
            </a:r>
          </a:p>
          <a:p>
            <a:pPr algn="ctr"/>
            <a:r>
              <a:rPr lang="en-US" sz="1800" b="1" dirty="0"/>
              <a:t>UART</a:t>
            </a:r>
          </a:p>
          <a:p>
            <a:pPr algn="ctr"/>
            <a:r>
              <a:rPr lang="en-US" sz="1200" b="1" dirty="0"/>
              <a:t>(PLPTool  GUI UART)</a:t>
            </a:r>
          </a:p>
        </p:txBody>
      </p:sp>
      <p:sp>
        <p:nvSpPr>
          <p:cNvPr id="5" name="Rectangle 4"/>
          <p:cNvSpPr/>
          <p:nvPr/>
        </p:nvSpPr>
        <p:spPr>
          <a:xfrm>
            <a:off x="3733800" y="2743200"/>
            <a:ext cx="3200400" cy="2819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84666" y="3771900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RX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73433" y="4226123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TX</a:t>
            </a:r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>
          <a:xfrm flipH="1">
            <a:off x="2819400" y="3924300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cxnSpLocks/>
          </p:cNvCxnSpPr>
          <p:nvPr/>
        </p:nvCxnSpPr>
        <p:spPr>
          <a:xfrm>
            <a:off x="2819400" y="4381500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790635" y="3771900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TX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69797" y="4226123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RX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349098" y="3353622"/>
            <a:ext cx="2508902" cy="4377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Command Register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349098" y="3925122"/>
            <a:ext cx="2508902" cy="4377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Status Register:	</a:t>
            </a:r>
            <a:r>
              <a:rPr lang="en-US" dirty="0" smtClean="0">
                <a:latin typeface="Consolas" panose="020B0609020204030204" pitchFamily="49" charset="0"/>
              </a:rPr>
              <a:t>0b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 dirty="0" smtClean="0">
                <a:latin typeface="Consolas" panose="020B0609020204030204" pitchFamily="49" charset="0"/>
              </a:rPr>
              <a:t>1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349098" y="4515261"/>
            <a:ext cx="2508902" cy="4377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Receive Buffer:	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0x31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549497" y="2391391"/>
            <a:ext cx="1371600" cy="3505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/>
              <a:t>PLP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69252" y="4876799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/>
              <a:t>Send buffer:</a:t>
            </a:r>
            <a:endParaRPr lang="en-US" sz="1800" b="1" dirty="0">
              <a:latin typeface="Consolas" panose="020B06090202040302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279496" y="4876800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latin typeface="Consolas" panose="020B0609020204030204" pitchFamily="49" charset="0"/>
              </a:rPr>
              <a:t>5</a:t>
            </a:r>
            <a:endParaRPr lang="en-US" sz="1800" dirty="0"/>
          </a:p>
        </p:txBody>
      </p:sp>
      <p:sp>
        <p:nvSpPr>
          <p:cNvPr id="19" name="Rectangle 18"/>
          <p:cNvSpPr/>
          <p:nvPr/>
        </p:nvSpPr>
        <p:spPr>
          <a:xfrm>
            <a:off x="2431896" y="4876800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latin typeface="Consolas" panose="020B0609020204030204" pitchFamily="49" charset="0"/>
              </a:rPr>
              <a:t>;</a:t>
            </a:r>
            <a:endParaRPr lang="en-US" sz="1800" dirty="0"/>
          </a:p>
        </p:txBody>
      </p:sp>
      <p:sp>
        <p:nvSpPr>
          <p:cNvPr id="6" name="Arrow: Left 5"/>
          <p:cNvSpPr/>
          <p:nvPr/>
        </p:nvSpPr>
        <p:spPr>
          <a:xfrm>
            <a:off x="7002566" y="3247152"/>
            <a:ext cx="1150833" cy="650677"/>
          </a:xfrm>
          <a:prstGeom prst="lef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0b10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664587" y="278553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/>
              <a:t>PLP UART</a:t>
            </a:r>
          </a:p>
        </p:txBody>
      </p:sp>
    </p:spTree>
    <p:extLst>
      <p:ext uri="{BB962C8B-B14F-4D97-AF65-F5344CB8AC3E}">
        <p14:creationId xmlns:p14="http://schemas.microsoft.com/office/powerpoint/2010/main" val="187722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Device: UART </a:t>
            </a:r>
          </a:p>
        </p:txBody>
      </p:sp>
      <p:sp>
        <p:nvSpPr>
          <p:cNvPr id="3" name="Rectangle 2"/>
          <p:cNvSpPr/>
          <p:nvPr/>
        </p:nvSpPr>
        <p:spPr>
          <a:xfrm>
            <a:off x="128187" y="3543300"/>
            <a:ext cx="2691213" cy="1219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/>
              <a:t>External Device</a:t>
            </a:r>
          </a:p>
          <a:p>
            <a:pPr algn="ctr"/>
            <a:r>
              <a:rPr lang="en-US" sz="1800" b="1" dirty="0"/>
              <a:t>UART</a:t>
            </a:r>
          </a:p>
          <a:p>
            <a:pPr algn="ctr"/>
            <a:r>
              <a:rPr lang="en-US" sz="1200" b="1" dirty="0"/>
              <a:t>(PLPTool  GUI UART)</a:t>
            </a:r>
          </a:p>
        </p:txBody>
      </p:sp>
      <p:sp>
        <p:nvSpPr>
          <p:cNvPr id="5" name="Rectangle 4"/>
          <p:cNvSpPr/>
          <p:nvPr/>
        </p:nvSpPr>
        <p:spPr>
          <a:xfrm>
            <a:off x="3733800" y="2743200"/>
            <a:ext cx="3200400" cy="2819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84666" y="3771900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RX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73433" y="4226123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TX</a:t>
            </a:r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>
          <a:xfrm flipH="1">
            <a:off x="2819400" y="3924300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cxnSpLocks/>
          </p:cNvCxnSpPr>
          <p:nvPr/>
        </p:nvCxnSpPr>
        <p:spPr>
          <a:xfrm>
            <a:off x="2819400" y="4381500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790635" y="3771900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TX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69797" y="4226123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RX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349098" y="3353622"/>
            <a:ext cx="2508902" cy="4377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Command Register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349098" y="3925122"/>
            <a:ext cx="2508902" cy="4377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Status Register:	</a:t>
            </a:r>
            <a:r>
              <a:rPr lang="en-US" dirty="0" smtClean="0">
                <a:latin typeface="Consolas" panose="020B0609020204030204" pitchFamily="49" charset="0"/>
              </a:rPr>
              <a:t>0b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r>
              <a:rPr lang="en-US" dirty="0" smtClean="0">
                <a:latin typeface="Consolas" panose="020B0609020204030204" pitchFamily="49" charset="0"/>
              </a:rPr>
              <a:t>1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349098" y="4515261"/>
            <a:ext cx="2508902" cy="4377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Receive Buffer:	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0x31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549497" y="2391391"/>
            <a:ext cx="1371600" cy="3505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/>
              <a:t>PLP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69252" y="4876799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/>
              <a:t>Send buffer:</a:t>
            </a:r>
            <a:endParaRPr lang="en-US" sz="1800" b="1" dirty="0">
              <a:latin typeface="Consolas" panose="020B06090202040302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279496" y="4876800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latin typeface="Consolas" panose="020B0609020204030204" pitchFamily="49" charset="0"/>
              </a:rPr>
              <a:t>5</a:t>
            </a:r>
            <a:endParaRPr lang="en-US" sz="1800" dirty="0"/>
          </a:p>
        </p:txBody>
      </p:sp>
      <p:sp>
        <p:nvSpPr>
          <p:cNvPr id="19" name="Rectangle 18"/>
          <p:cNvSpPr/>
          <p:nvPr/>
        </p:nvSpPr>
        <p:spPr>
          <a:xfrm>
            <a:off x="2431896" y="4876800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latin typeface="Consolas" panose="020B0609020204030204" pitchFamily="49" charset="0"/>
              </a:rPr>
              <a:t>;</a:t>
            </a:r>
            <a:endParaRPr lang="en-US" sz="1800" dirty="0"/>
          </a:p>
        </p:txBody>
      </p:sp>
      <p:sp>
        <p:nvSpPr>
          <p:cNvPr id="6" name="Arrow: Left 5"/>
          <p:cNvSpPr/>
          <p:nvPr/>
        </p:nvSpPr>
        <p:spPr>
          <a:xfrm>
            <a:off x="7002566" y="3247152"/>
            <a:ext cx="1150833" cy="650677"/>
          </a:xfrm>
          <a:prstGeom prst="lef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0b10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664587" y="278553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/>
              <a:t>PLP UART</a:t>
            </a:r>
          </a:p>
        </p:txBody>
      </p:sp>
    </p:spTree>
    <p:extLst>
      <p:ext uri="{BB962C8B-B14F-4D97-AF65-F5344CB8AC3E}">
        <p14:creationId xmlns:p14="http://schemas.microsoft.com/office/powerpoint/2010/main" val="328336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-0.00046 L 0.01458 -0.07222 L 0.17031 -0.07222 L 0.19965 -0.04699 " pathEditMode="relative" ptsTypes="AAAA">
                                      <p:cBhvr>
                                        <p:cTn id="6" dur="2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Device: UART </a:t>
            </a:r>
          </a:p>
        </p:txBody>
      </p:sp>
      <p:sp>
        <p:nvSpPr>
          <p:cNvPr id="3" name="Rectangle 2"/>
          <p:cNvSpPr/>
          <p:nvPr/>
        </p:nvSpPr>
        <p:spPr>
          <a:xfrm>
            <a:off x="128187" y="3543300"/>
            <a:ext cx="2691213" cy="1219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/>
              <a:t>External Device</a:t>
            </a:r>
          </a:p>
          <a:p>
            <a:pPr algn="ctr"/>
            <a:r>
              <a:rPr lang="en-US" sz="1800" b="1" dirty="0"/>
              <a:t>UART</a:t>
            </a:r>
          </a:p>
          <a:p>
            <a:pPr algn="ctr"/>
            <a:r>
              <a:rPr lang="en-US" sz="1200" b="1" dirty="0"/>
              <a:t>(PLPTool  GUI UART)</a:t>
            </a:r>
          </a:p>
        </p:txBody>
      </p:sp>
      <p:sp>
        <p:nvSpPr>
          <p:cNvPr id="5" name="Rectangle 4"/>
          <p:cNvSpPr/>
          <p:nvPr/>
        </p:nvSpPr>
        <p:spPr>
          <a:xfrm>
            <a:off x="3733800" y="2743200"/>
            <a:ext cx="3200400" cy="2819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84666" y="3771900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RX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73433" y="4226123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TX</a:t>
            </a:r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>
          <a:xfrm flipH="1">
            <a:off x="2819400" y="3924300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cxnSpLocks/>
          </p:cNvCxnSpPr>
          <p:nvPr/>
        </p:nvCxnSpPr>
        <p:spPr>
          <a:xfrm>
            <a:off x="2819400" y="4381500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790635" y="3771900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TX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69797" y="4226123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RX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349098" y="3353622"/>
            <a:ext cx="2508902" cy="4377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Command Register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349098" y="3925122"/>
            <a:ext cx="2508902" cy="4377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Status Register:	</a:t>
            </a:r>
            <a:r>
              <a:rPr lang="en-US" dirty="0" smtClean="0">
                <a:latin typeface="Consolas" panose="020B0609020204030204" pitchFamily="49" charset="0"/>
              </a:rPr>
              <a:t>0b01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349098" y="4515261"/>
            <a:ext cx="2508902" cy="4377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Receive Buffer:	</a:t>
            </a:r>
            <a:r>
              <a:rPr lang="en-US" dirty="0">
                <a:latin typeface="Consolas" panose="020B0609020204030204" pitchFamily="49" charset="0"/>
              </a:rPr>
              <a:t>0x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35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549497" y="2391391"/>
            <a:ext cx="1371600" cy="3505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/>
              <a:t>PLP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69252" y="4876799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/>
              <a:t>Send buffer:</a:t>
            </a:r>
            <a:endParaRPr lang="en-US" sz="1800" b="1" dirty="0">
              <a:latin typeface="Consolas" panose="020B06090202040302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431896" y="4876800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latin typeface="Consolas" panose="020B0609020204030204" pitchFamily="49" charset="0"/>
              </a:rPr>
              <a:t>;</a:t>
            </a:r>
            <a:endParaRPr lang="en-US" sz="1800" dirty="0"/>
          </a:p>
        </p:txBody>
      </p:sp>
      <p:sp>
        <p:nvSpPr>
          <p:cNvPr id="20" name="TextBox 19"/>
          <p:cNvSpPr txBox="1"/>
          <p:nvPr/>
        </p:nvSpPr>
        <p:spPr>
          <a:xfrm>
            <a:off x="4664587" y="278553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/>
              <a:t>PLP UART</a:t>
            </a:r>
          </a:p>
        </p:txBody>
      </p:sp>
    </p:spTree>
    <p:extLst>
      <p:ext uri="{BB962C8B-B14F-4D97-AF65-F5344CB8AC3E}">
        <p14:creationId xmlns:p14="http://schemas.microsoft.com/office/powerpoint/2010/main" val="289876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Device: UART </a:t>
            </a:r>
          </a:p>
        </p:txBody>
      </p:sp>
      <p:sp>
        <p:nvSpPr>
          <p:cNvPr id="3" name="Rectangle 2"/>
          <p:cNvSpPr/>
          <p:nvPr/>
        </p:nvSpPr>
        <p:spPr>
          <a:xfrm>
            <a:off x="128187" y="3543300"/>
            <a:ext cx="2691213" cy="1219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/>
              <a:t>External Device</a:t>
            </a:r>
          </a:p>
          <a:p>
            <a:pPr algn="ctr"/>
            <a:r>
              <a:rPr lang="en-US" sz="1800" b="1" dirty="0"/>
              <a:t>UART</a:t>
            </a:r>
          </a:p>
          <a:p>
            <a:pPr algn="ctr"/>
            <a:r>
              <a:rPr lang="en-US" sz="1200" b="1" dirty="0"/>
              <a:t>(PLPTool  GUI UART)</a:t>
            </a:r>
          </a:p>
        </p:txBody>
      </p:sp>
      <p:sp>
        <p:nvSpPr>
          <p:cNvPr id="5" name="Rectangle 4"/>
          <p:cNvSpPr/>
          <p:nvPr/>
        </p:nvSpPr>
        <p:spPr>
          <a:xfrm>
            <a:off x="3733800" y="2743200"/>
            <a:ext cx="3200400" cy="2819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84666" y="3771900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RX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73433" y="4226123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TX</a:t>
            </a:r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>
          <a:xfrm flipH="1">
            <a:off x="2819400" y="3924300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cxnSpLocks/>
          </p:cNvCxnSpPr>
          <p:nvPr/>
        </p:nvCxnSpPr>
        <p:spPr>
          <a:xfrm>
            <a:off x="2819400" y="4381500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790635" y="3771900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TX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69797" y="4226123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RX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349098" y="3353622"/>
            <a:ext cx="2508902" cy="4377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Command Register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349098" y="3925122"/>
            <a:ext cx="2508902" cy="4377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Status Register:	</a:t>
            </a:r>
            <a:r>
              <a:rPr lang="en-US" dirty="0">
                <a:latin typeface="Consolas" panose="020B0609020204030204" pitchFamily="49" charset="0"/>
              </a:rPr>
              <a:t>0b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349098" y="4515261"/>
            <a:ext cx="2508902" cy="4377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Receive Buffer:	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0x35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549497" y="2391391"/>
            <a:ext cx="1371600" cy="3505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/>
              <a:t>PLP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69252" y="4876799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/>
              <a:t>Send buffer:</a:t>
            </a:r>
            <a:endParaRPr lang="en-US" sz="1800" b="1" dirty="0">
              <a:latin typeface="Consolas" panose="020B06090202040302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431896" y="4876800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latin typeface="Consolas" panose="020B0609020204030204" pitchFamily="49" charset="0"/>
              </a:rPr>
              <a:t>;</a:t>
            </a:r>
            <a:endParaRPr lang="en-US" sz="1800" dirty="0"/>
          </a:p>
        </p:txBody>
      </p:sp>
      <p:sp>
        <p:nvSpPr>
          <p:cNvPr id="20" name="TextBox 19"/>
          <p:cNvSpPr txBox="1"/>
          <p:nvPr/>
        </p:nvSpPr>
        <p:spPr>
          <a:xfrm>
            <a:off x="4664587" y="278553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/>
              <a:t>PLP UART</a:t>
            </a:r>
          </a:p>
        </p:txBody>
      </p:sp>
    </p:spTree>
    <p:extLst>
      <p:ext uri="{BB962C8B-B14F-4D97-AF65-F5344CB8AC3E}">
        <p14:creationId xmlns:p14="http://schemas.microsoft.com/office/powerpoint/2010/main" val="36457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Device: UART </a:t>
            </a:r>
          </a:p>
        </p:txBody>
      </p:sp>
      <p:sp>
        <p:nvSpPr>
          <p:cNvPr id="3" name="Rectangle 2"/>
          <p:cNvSpPr/>
          <p:nvPr/>
        </p:nvSpPr>
        <p:spPr>
          <a:xfrm>
            <a:off x="128187" y="3543300"/>
            <a:ext cx="2691213" cy="1219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/>
              <a:t>External Device</a:t>
            </a:r>
          </a:p>
          <a:p>
            <a:pPr algn="ctr"/>
            <a:r>
              <a:rPr lang="en-US" sz="1800" b="1" dirty="0"/>
              <a:t>UART</a:t>
            </a:r>
          </a:p>
          <a:p>
            <a:pPr algn="ctr"/>
            <a:r>
              <a:rPr lang="en-US" sz="1200" b="1" dirty="0"/>
              <a:t>(PLPTool  GUI UART)</a:t>
            </a:r>
          </a:p>
        </p:txBody>
      </p:sp>
      <p:sp>
        <p:nvSpPr>
          <p:cNvPr id="5" name="Rectangle 4"/>
          <p:cNvSpPr/>
          <p:nvPr/>
        </p:nvSpPr>
        <p:spPr>
          <a:xfrm>
            <a:off x="3733800" y="2743200"/>
            <a:ext cx="3200400" cy="2819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84666" y="3771900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RX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73433" y="4226123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TX</a:t>
            </a:r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>
          <a:xfrm flipH="1">
            <a:off x="2819400" y="3924300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cxnSpLocks/>
          </p:cNvCxnSpPr>
          <p:nvPr/>
        </p:nvCxnSpPr>
        <p:spPr>
          <a:xfrm>
            <a:off x="2819400" y="4381500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790635" y="3771900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TX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69797" y="4226123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RX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349098" y="3353622"/>
            <a:ext cx="2508902" cy="4377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Command Register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349098" y="3925122"/>
            <a:ext cx="2508902" cy="4377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Status Register:	</a:t>
            </a:r>
            <a:r>
              <a:rPr lang="en-US" dirty="0">
                <a:latin typeface="Consolas" panose="020B0609020204030204" pitchFamily="49" charset="0"/>
              </a:rPr>
              <a:t>0b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349098" y="4515261"/>
            <a:ext cx="2508902" cy="4377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Receive Buffer:	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0x35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549497" y="2391391"/>
            <a:ext cx="1371600" cy="3505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/>
              <a:t>PLP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69252" y="4876799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/>
              <a:t>Send buffer:</a:t>
            </a:r>
            <a:endParaRPr lang="en-US" sz="1800" b="1" dirty="0">
              <a:latin typeface="Consolas" panose="020B06090202040302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431896" y="4876800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latin typeface="Consolas" panose="020B0609020204030204" pitchFamily="49" charset="0"/>
              </a:rPr>
              <a:t>;</a:t>
            </a:r>
            <a:endParaRPr lang="en-US" sz="1800" dirty="0"/>
          </a:p>
        </p:txBody>
      </p:sp>
      <p:sp>
        <p:nvSpPr>
          <p:cNvPr id="9" name="Arrow: Right 8"/>
          <p:cNvSpPr/>
          <p:nvPr/>
        </p:nvSpPr>
        <p:spPr>
          <a:xfrm>
            <a:off x="7002566" y="4419600"/>
            <a:ext cx="1150833" cy="650677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0x35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664587" y="278553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/>
              <a:t>PLP UART</a:t>
            </a:r>
          </a:p>
        </p:txBody>
      </p:sp>
    </p:spTree>
    <p:extLst>
      <p:ext uri="{BB962C8B-B14F-4D97-AF65-F5344CB8AC3E}">
        <p14:creationId xmlns:p14="http://schemas.microsoft.com/office/powerpoint/2010/main" val="3496084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Device: UART </a:t>
            </a:r>
          </a:p>
        </p:txBody>
      </p:sp>
      <p:sp>
        <p:nvSpPr>
          <p:cNvPr id="3" name="Rectangle 2"/>
          <p:cNvSpPr/>
          <p:nvPr/>
        </p:nvSpPr>
        <p:spPr>
          <a:xfrm>
            <a:off x="128187" y="3543300"/>
            <a:ext cx="2691213" cy="1219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/>
              <a:t>External Device</a:t>
            </a:r>
          </a:p>
          <a:p>
            <a:pPr algn="ctr"/>
            <a:r>
              <a:rPr lang="en-US" sz="1800" b="1" dirty="0"/>
              <a:t>UART</a:t>
            </a:r>
          </a:p>
          <a:p>
            <a:pPr algn="ctr"/>
            <a:r>
              <a:rPr lang="en-US" sz="1200" b="1" dirty="0"/>
              <a:t>(PLPTool  GUI UART)</a:t>
            </a:r>
          </a:p>
        </p:txBody>
      </p:sp>
      <p:sp>
        <p:nvSpPr>
          <p:cNvPr id="5" name="Rectangle 4"/>
          <p:cNvSpPr/>
          <p:nvPr/>
        </p:nvSpPr>
        <p:spPr>
          <a:xfrm>
            <a:off x="3733800" y="2743200"/>
            <a:ext cx="3200400" cy="2819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84666" y="3771900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RX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73433" y="4226123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TX</a:t>
            </a:r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>
          <a:xfrm flipH="1">
            <a:off x="2819400" y="3924300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cxnSpLocks/>
          </p:cNvCxnSpPr>
          <p:nvPr/>
        </p:nvCxnSpPr>
        <p:spPr>
          <a:xfrm>
            <a:off x="2819400" y="4381500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790635" y="3771900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TX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69797" y="4226123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RX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349098" y="3353622"/>
            <a:ext cx="2508902" cy="4377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Command Register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349098" y="3925122"/>
            <a:ext cx="2508902" cy="4377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Status Register:	</a:t>
            </a:r>
            <a:r>
              <a:rPr lang="en-US" dirty="0">
                <a:latin typeface="Consolas" panose="020B0609020204030204" pitchFamily="49" charset="0"/>
              </a:rPr>
              <a:t>0b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349098" y="4515261"/>
            <a:ext cx="2508902" cy="4377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Receive Buffer:	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0x35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549497" y="2391391"/>
            <a:ext cx="1371600" cy="3505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/>
              <a:t>PLP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69252" y="4876799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/>
              <a:t>Send buffer:</a:t>
            </a:r>
            <a:endParaRPr lang="en-US" sz="1800" b="1" dirty="0">
              <a:latin typeface="Consolas" panose="020B06090202040302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431896" y="4876800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latin typeface="Consolas" panose="020B0609020204030204" pitchFamily="49" charset="0"/>
              </a:rPr>
              <a:t>;</a:t>
            </a:r>
            <a:endParaRPr lang="en-US" sz="1800" dirty="0"/>
          </a:p>
        </p:txBody>
      </p:sp>
      <p:sp>
        <p:nvSpPr>
          <p:cNvPr id="6" name="Arrow: Left 5"/>
          <p:cNvSpPr/>
          <p:nvPr/>
        </p:nvSpPr>
        <p:spPr>
          <a:xfrm>
            <a:off x="7002566" y="3247152"/>
            <a:ext cx="1150833" cy="650677"/>
          </a:xfrm>
          <a:prstGeom prst="lef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0b10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664587" y="278553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/>
              <a:t>PLP UART</a:t>
            </a:r>
          </a:p>
        </p:txBody>
      </p:sp>
    </p:spTree>
    <p:extLst>
      <p:ext uri="{BB962C8B-B14F-4D97-AF65-F5344CB8AC3E}">
        <p14:creationId xmlns:p14="http://schemas.microsoft.com/office/powerpoint/2010/main" val="3538044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Device: UART </a:t>
            </a:r>
          </a:p>
        </p:txBody>
      </p:sp>
      <p:sp>
        <p:nvSpPr>
          <p:cNvPr id="3" name="Rectangle 2"/>
          <p:cNvSpPr/>
          <p:nvPr/>
        </p:nvSpPr>
        <p:spPr>
          <a:xfrm>
            <a:off x="128187" y="3543300"/>
            <a:ext cx="2691213" cy="1219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/>
              <a:t>External Device</a:t>
            </a:r>
          </a:p>
          <a:p>
            <a:pPr algn="ctr"/>
            <a:r>
              <a:rPr lang="en-US" sz="1800" b="1" dirty="0"/>
              <a:t>UART</a:t>
            </a:r>
          </a:p>
          <a:p>
            <a:pPr algn="ctr"/>
            <a:r>
              <a:rPr lang="en-US" sz="1200" b="1" dirty="0"/>
              <a:t>(PLPTool  GUI UART)</a:t>
            </a:r>
          </a:p>
        </p:txBody>
      </p:sp>
      <p:sp>
        <p:nvSpPr>
          <p:cNvPr id="5" name="Rectangle 4"/>
          <p:cNvSpPr/>
          <p:nvPr/>
        </p:nvSpPr>
        <p:spPr>
          <a:xfrm>
            <a:off x="3733800" y="2743200"/>
            <a:ext cx="3200400" cy="2819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84666" y="3771900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RX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73433" y="4226123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TX</a:t>
            </a:r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>
          <a:xfrm flipH="1">
            <a:off x="2819400" y="3924300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cxnSpLocks/>
          </p:cNvCxnSpPr>
          <p:nvPr/>
        </p:nvCxnSpPr>
        <p:spPr>
          <a:xfrm>
            <a:off x="2819400" y="4381500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790635" y="3771900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TX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69797" y="4226123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RX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349098" y="3353622"/>
            <a:ext cx="2508902" cy="4377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Command Register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349098" y="3925122"/>
            <a:ext cx="2508902" cy="4377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Status Register:	</a:t>
            </a:r>
            <a:r>
              <a:rPr lang="en-US" dirty="0" smtClean="0">
                <a:latin typeface="Consolas" panose="020B0609020204030204" pitchFamily="49" charset="0"/>
              </a:rPr>
              <a:t>0b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 dirty="0" smtClean="0">
                <a:latin typeface="Consolas" panose="020B0609020204030204" pitchFamily="49" charset="0"/>
              </a:rPr>
              <a:t>1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349098" y="4515261"/>
            <a:ext cx="2508902" cy="4377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Receive Buffer:	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0x35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549497" y="2391391"/>
            <a:ext cx="1371600" cy="3505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/>
              <a:t>PLP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69252" y="4876799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/>
              <a:t>Send buffer:</a:t>
            </a:r>
            <a:endParaRPr lang="en-US" sz="1800" b="1" dirty="0">
              <a:latin typeface="Consolas" panose="020B06090202040302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431896" y="4876800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latin typeface="Consolas" panose="020B0609020204030204" pitchFamily="49" charset="0"/>
              </a:rPr>
              <a:t>;</a:t>
            </a:r>
            <a:endParaRPr lang="en-US" sz="1800" dirty="0"/>
          </a:p>
        </p:txBody>
      </p:sp>
      <p:sp>
        <p:nvSpPr>
          <p:cNvPr id="6" name="Arrow: Left 5"/>
          <p:cNvSpPr/>
          <p:nvPr/>
        </p:nvSpPr>
        <p:spPr>
          <a:xfrm>
            <a:off x="7002566" y="3247152"/>
            <a:ext cx="1150833" cy="650677"/>
          </a:xfrm>
          <a:prstGeom prst="lef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0b10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664587" y="278553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/>
              <a:t>PLP UART</a:t>
            </a:r>
          </a:p>
        </p:txBody>
      </p:sp>
    </p:spTree>
    <p:extLst>
      <p:ext uri="{BB962C8B-B14F-4D97-AF65-F5344CB8AC3E}">
        <p14:creationId xmlns:p14="http://schemas.microsoft.com/office/powerpoint/2010/main" val="73090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PLPTool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6096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dirty="0"/>
              <a:t>Simulates external UART device connected to PLP UART</a:t>
            </a:r>
          </a:p>
        </p:txBody>
      </p:sp>
      <p:pic>
        <p:nvPicPr>
          <p:cNvPr id="4" name="Shape 4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86000" y="3242201"/>
            <a:ext cx="4572000" cy="27013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42189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Device: UART </a:t>
            </a:r>
          </a:p>
        </p:txBody>
      </p:sp>
      <p:sp>
        <p:nvSpPr>
          <p:cNvPr id="3" name="Rectangle 2"/>
          <p:cNvSpPr/>
          <p:nvPr/>
        </p:nvSpPr>
        <p:spPr>
          <a:xfrm>
            <a:off x="128187" y="3543300"/>
            <a:ext cx="2691213" cy="1219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/>
              <a:t>External Device</a:t>
            </a:r>
          </a:p>
          <a:p>
            <a:pPr algn="ctr"/>
            <a:r>
              <a:rPr lang="en-US" sz="1800" b="1" dirty="0"/>
              <a:t>UART</a:t>
            </a:r>
          </a:p>
          <a:p>
            <a:pPr algn="ctr"/>
            <a:r>
              <a:rPr lang="en-US" sz="1200" b="1" dirty="0"/>
              <a:t>(PLPTool  GUI UART)</a:t>
            </a:r>
          </a:p>
        </p:txBody>
      </p:sp>
      <p:sp>
        <p:nvSpPr>
          <p:cNvPr id="5" name="Rectangle 4"/>
          <p:cNvSpPr/>
          <p:nvPr/>
        </p:nvSpPr>
        <p:spPr>
          <a:xfrm>
            <a:off x="3733800" y="2743200"/>
            <a:ext cx="3200400" cy="2819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84666" y="3771900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RX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73433" y="4226123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TX</a:t>
            </a:r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>
          <a:xfrm flipH="1">
            <a:off x="2819400" y="3924300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cxnSpLocks/>
          </p:cNvCxnSpPr>
          <p:nvPr/>
        </p:nvCxnSpPr>
        <p:spPr>
          <a:xfrm>
            <a:off x="2819400" y="4381500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790635" y="3771900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TX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69797" y="4226123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RX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349098" y="3353622"/>
            <a:ext cx="2508902" cy="4377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Command Register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349098" y="3925122"/>
            <a:ext cx="2508902" cy="4377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Status Register:	</a:t>
            </a:r>
            <a:r>
              <a:rPr lang="en-US" dirty="0" smtClean="0">
                <a:latin typeface="Consolas" panose="020B0609020204030204" pitchFamily="49" charset="0"/>
              </a:rPr>
              <a:t>0b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r>
              <a:rPr lang="en-US" dirty="0" smtClean="0">
                <a:latin typeface="Consolas" panose="020B0609020204030204" pitchFamily="49" charset="0"/>
              </a:rPr>
              <a:t>1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349098" y="4515261"/>
            <a:ext cx="2508902" cy="4377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Receive Buffer:	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0x35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549497" y="2391391"/>
            <a:ext cx="1371600" cy="3505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/>
              <a:t>PLP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69252" y="4876799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/>
              <a:t>Send buffer:</a:t>
            </a:r>
            <a:endParaRPr lang="en-US" sz="1800" b="1" dirty="0">
              <a:latin typeface="Consolas" panose="020B06090202040302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431896" y="4876800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latin typeface="Consolas" panose="020B0609020204030204" pitchFamily="49" charset="0"/>
              </a:rPr>
              <a:t>;</a:t>
            </a:r>
            <a:endParaRPr lang="en-US" sz="1800" dirty="0"/>
          </a:p>
        </p:txBody>
      </p:sp>
      <p:sp>
        <p:nvSpPr>
          <p:cNvPr id="6" name="Arrow: Left 5"/>
          <p:cNvSpPr/>
          <p:nvPr/>
        </p:nvSpPr>
        <p:spPr>
          <a:xfrm>
            <a:off x="7002566" y="3247152"/>
            <a:ext cx="1150833" cy="650677"/>
          </a:xfrm>
          <a:prstGeom prst="lef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0b10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664587" y="278553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/>
              <a:t>PLP UART</a:t>
            </a:r>
          </a:p>
        </p:txBody>
      </p:sp>
    </p:spTree>
    <p:extLst>
      <p:ext uri="{BB962C8B-B14F-4D97-AF65-F5344CB8AC3E}">
        <p14:creationId xmlns:p14="http://schemas.microsoft.com/office/powerpoint/2010/main" val="1166469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 -0.00046 L -0.0007 -0.07315 L 0.15434 -0.07315 L 0.18229 -0.04606 " pathEditMode="relative" ptsTypes="AAAA">
                                      <p:cBhvr>
                                        <p:cTn id="6" dur="2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Device: UART </a:t>
            </a:r>
          </a:p>
        </p:txBody>
      </p:sp>
      <p:sp>
        <p:nvSpPr>
          <p:cNvPr id="3" name="Rectangle 2"/>
          <p:cNvSpPr/>
          <p:nvPr/>
        </p:nvSpPr>
        <p:spPr>
          <a:xfrm>
            <a:off x="128187" y="3543300"/>
            <a:ext cx="2691213" cy="1219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/>
              <a:t>External Device</a:t>
            </a:r>
          </a:p>
          <a:p>
            <a:pPr algn="ctr"/>
            <a:r>
              <a:rPr lang="en-US" sz="1800" b="1" dirty="0"/>
              <a:t>UART</a:t>
            </a:r>
          </a:p>
          <a:p>
            <a:pPr algn="ctr"/>
            <a:r>
              <a:rPr lang="en-US" sz="1200" b="1" dirty="0"/>
              <a:t>(PLPTool  GUI UART)</a:t>
            </a:r>
          </a:p>
        </p:txBody>
      </p:sp>
      <p:sp>
        <p:nvSpPr>
          <p:cNvPr id="5" name="Rectangle 4"/>
          <p:cNvSpPr/>
          <p:nvPr/>
        </p:nvSpPr>
        <p:spPr>
          <a:xfrm>
            <a:off x="3733800" y="2743200"/>
            <a:ext cx="3200400" cy="2819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84666" y="3771900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RX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73433" y="4226123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TX</a:t>
            </a:r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>
          <a:xfrm flipH="1">
            <a:off x="2819400" y="3924300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cxnSpLocks/>
          </p:cNvCxnSpPr>
          <p:nvPr/>
        </p:nvCxnSpPr>
        <p:spPr>
          <a:xfrm>
            <a:off x="2819400" y="4381500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790635" y="3771900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TX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69797" y="4226123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RX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349098" y="3353622"/>
            <a:ext cx="2508902" cy="4377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Command Register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349098" y="3925122"/>
            <a:ext cx="2508902" cy="4377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Status Register:	</a:t>
            </a:r>
            <a:r>
              <a:rPr lang="en-US" dirty="0" smtClean="0">
                <a:latin typeface="Consolas" panose="020B0609020204030204" pitchFamily="49" charset="0"/>
              </a:rPr>
              <a:t>0b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r>
              <a:rPr lang="en-US" dirty="0" smtClean="0">
                <a:latin typeface="Consolas" panose="020B0609020204030204" pitchFamily="49" charset="0"/>
              </a:rPr>
              <a:t>1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349098" y="4515261"/>
            <a:ext cx="2508902" cy="4377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Receive Buffer:	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0x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3B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549497" y="2391391"/>
            <a:ext cx="1371600" cy="3505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/>
              <a:t>PLP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69252" y="4876799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/>
              <a:t>Send buffer:</a:t>
            </a:r>
            <a:endParaRPr lang="en-US" sz="1800" b="1" dirty="0">
              <a:latin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664587" y="278553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/>
              <a:t>PLP UART</a:t>
            </a:r>
          </a:p>
        </p:txBody>
      </p:sp>
    </p:spTree>
    <p:extLst>
      <p:ext uri="{BB962C8B-B14F-4D97-AF65-F5344CB8AC3E}">
        <p14:creationId xmlns:p14="http://schemas.microsoft.com/office/powerpoint/2010/main" val="206511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Device: UART </a:t>
            </a:r>
          </a:p>
        </p:txBody>
      </p:sp>
      <p:sp>
        <p:nvSpPr>
          <p:cNvPr id="3" name="Rectangle 2"/>
          <p:cNvSpPr/>
          <p:nvPr/>
        </p:nvSpPr>
        <p:spPr>
          <a:xfrm>
            <a:off x="128187" y="3543300"/>
            <a:ext cx="2691213" cy="1219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/>
              <a:t>External Device</a:t>
            </a:r>
          </a:p>
          <a:p>
            <a:pPr algn="ctr"/>
            <a:r>
              <a:rPr lang="en-US" sz="1800" b="1" dirty="0"/>
              <a:t>UART</a:t>
            </a:r>
          </a:p>
          <a:p>
            <a:pPr algn="ctr"/>
            <a:r>
              <a:rPr lang="en-US" sz="1200" b="1" dirty="0"/>
              <a:t>(PLPTool  GUI UART)</a:t>
            </a:r>
          </a:p>
        </p:txBody>
      </p:sp>
      <p:sp>
        <p:nvSpPr>
          <p:cNvPr id="5" name="Rectangle 4"/>
          <p:cNvSpPr/>
          <p:nvPr/>
        </p:nvSpPr>
        <p:spPr>
          <a:xfrm>
            <a:off x="3733800" y="2743200"/>
            <a:ext cx="3200400" cy="2819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84666" y="3771900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RX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73433" y="4226123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TX</a:t>
            </a:r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>
          <a:xfrm flipH="1">
            <a:off x="2819400" y="3924300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cxnSpLocks/>
          </p:cNvCxnSpPr>
          <p:nvPr/>
        </p:nvCxnSpPr>
        <p:spPr>
          <a:xfrm>
            <a:off x="2819400" y="4381500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790635" y="3771900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TX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69797" y="4226123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RX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349098" y="3353622"/>
            <a:ext cx="2508902" cy="4377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Command Register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349098" y="3925122"/>
            <a:ext cx="2508902" cy="4377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Status Register:	</a:t>
            </a:r>
            <a:r>
              <a:rPr lang="en-US" dirty="0" smtClean="0">
                <a:latin typeface="Consolas" panose="020B0609020204030204" pitchFamily="49" charset="0"/>
              </a:rPr>
              <a:t>0b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dirty="0" smtClean="0">
                <a:latin typeface="Consolas" panose="020B0609020204030204" pitchFamily="49" charset="0"/>
              </a:rPr>
              <a:t>1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349098" y="4515261"/>
            <a:ext cx="2508902" cy="4377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Receive Buffer:	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0x3B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549497" y="2391391"/>
            <a:ext cx="1371600" cy="3505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/>
              <a:t>PLP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69252" y="4876799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/>
              <a:t>Send buffer:</a:t>
            </a:r>
            <a:endParaRPr lang="en-US" sz="1800" b="1" dirty="0">
              <a:latin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664587" y="278553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/>
              <a:t>PLP UART</a:t>
            </a:r>
          </a:p>
        </p:txBody>
      </p:sp>
    </p:spTree>
    <p:extLst>
      <p:ext uri="{BB962C8B-B14F-4D97-AF65-F5344CB8AC3E}">
        <p14:creationId xmlns:p14="http://schemas.microsoft.com/office/powerpoint/2010/main" val="145767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Device: UART </a:t>
            </a:r>
          </a:p>
        </p:txBody>
      </p:sp>
      <p:sp>
        <p:nvSpPr>
          <p:cNvPr id="3" name="Rectangle 2"/>
          <p:cNvSpPr/>
          <p:nvPr/>
        </p:nvSpPr>
        <p:spPr>
          <a:xfrm>
            <a:off x="128187" y="3543300"/>
            <a:ext cx="2691213" cy="1219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/>
              <a:t>External Device</a:t>
            </a:r>
          </a:p>
          <a:p>
            <a:pPr algn="ctr"/>
            <a:r>
              <a:rPr lang="en-US" sz="1800" b="1" dirty="0"/>
              <a:t>UART</a:t>
            </a:r>
          </a:p>
          <a:p>
            <a:pPr algn="ctr"/>
            <a:r>
              <a:rPr lang="en-US" sz="1200" b="1" dirty="0"/>
              <a:t>(PLPTool  GUI UART)</a:t>
            </a:r>
          </a:p>
        </p:txBody>
      </p:sp>
      <p:sp>
        <p:nvSpPr>
          <p:cNvPr id="5" name="Rectangle 4"/>
          <p:cNvSpPr/>
          <p:nvPr/>
        </p:nvSpPr>
        <p:spPr>
          <a:xfrm>
            <a:off x="3733800" y="2743200"/>
            <a:ext cx="3200400" cy="2819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84666" y="3771900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RX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73433" y="4226123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TX</a:t>
            </a:r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>
          <a:xfrm flipH="1">
            <a:off x="2819400" y="3924300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cxnSpLocks/>
          </p:cNvCxnSpPr>
          <p:nvPr/>
        </p:nvCxnSpPr>
        <p:spPr>
          <a:xfrm>
            <a:off x="2819400" y="4381500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790635" y="3771900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TX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69797" y="4226123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RX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349098" y="3353622"/>
            <a:ext cx="2508902" cy="4377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Command Register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349098" y="3925122"/>
            <a:ext cx="2508902" cy="4377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Status Register:	</a:t>
            </a:r>
            <a:r>
              <a:rPr lang="en-US" dirty="0">
                <a:latin typeface="Consolas" panose="020B0609020204030204" pitchFamily="49" charset="0"/>
              </a:rPr>
              <a:t>0b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349098" y="4515261"/>
            <a:ext cx="2508902" cy="4377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Receive Buffer:	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0x3B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549497" y="2391391"/>
            <a:ext cx="1371600" cy="3505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/>
              <a:t>PLP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69252" y="4876799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/>
              <a:t>Send buffer:</a:t>
            </a:r>
            <a:endParaRPr lang="en-US" sz="1800" b="1" dirty="0">
              <a:latin typeface="Consolas" panose="020B0609020204030204" pitchFamily="49" charset="0"/>
            </a:endParaRPr>
          </a:p>
        </p:txBody>
      </p:sp>
      <p:sp>
        <p:nvSpPr>
          <p:cNvPr id="9" name="Arrow: Right 8"/>
          <p:cNvSpPr/>
          <p:nvPr/>
        </p:nvSpPr>
        <p:spPr>
          <a:xfrm>
            <a:off x="7002566" y="4419600"/>
            <a:ext cx="1150833" cy="650677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0x3B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664587" y="278553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/>
              <a:t>PLP UART</a:t>
            </a:r>
          </a:p>
        </p:txBody>
      </p:sp>
    </p:spTree>
    <p:extLst>
      <p:ext uri="{BB962C8B-B14F-4D97-AF65-F5344CB8AC3E}">
        <p14:creationId xmlns:p14="http://schemas.microsoft.com/office/powerpoint/2010/main" val="3217203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Device: UART </a:t>
            </a:r>
          </a:p>
        </p:txBody>
      </p:sp>
      <p:sp>
        <p:nvSpPr>
          <p:cNvPr id="3" name="Rectangle 2"/>
          <p:cNvSpPr/>
          <p:nvPr/>
        </p:nvSpPr>
        <p:spPr>
          <a:xfrm>
            <a:off x="128187" y="3543300"/>
            <a:ext cx="2691213" cy="1219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/>
              <a:t>External Device</a:t>
            </a:r>
          </a:p>
          <a:p>
            <a:pPr algn="ctr"/>
            <a:r>
              <a:rPr lang="en-US" sz="1800" b="1" dirty="0"/>
              <a:t>UART</a:t>
            </a:r>
          </a:p>
          <a:p>
            <a:pPr algn="ctr"/>
            <a:r>
              <a:rPr lang="en-US" sz="1200" b="1" dirty="0"/>
              <a:t>(PLPTool  GUI UART)</a:t>
            </a:r>
          </a:p>
        </p:txBody>
      </p:sp>
      <p:sp>
        <p:nvSpPr>
          <p:cNvPr id="5" name="Rectangle 4"/>
          <p:cNvSpPr/>
          <p:nvPr/>
        </p:nvSpPr>
        <p:spPr>
          <a:xfrm>
            <a:off x="3733800" y="2743200"/>
            <a:ext cx="3200400" cy="2819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84666" y="3771900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RX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73433" y="4226123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TX</a:t>
            </a:r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>
          <a:xfrm flipH="1">
            <a:off x="2819400" y="3924300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cxnSpLocks/>
          </p:cNvCxnSpPr>
          <p:nvPr/>
        </p:nvCxnSpPr>
        <p:spPr>
          <a:xfrm>
            <a:off x="2819400" y="4381500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790635" y="3771900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TX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69797" y="4226123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RX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349098" y="3353622"/>
            <a:ext cx="2508902" cy="4377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Command Register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349098" y="3925122"/>
            <a:ext cx="2508902" cy="4377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Status Register:	</a:t>
            </a:r>
            <a:r>
              <a:rPr lang="en-US" dirty="0">
                <a:latin typeface="Consolas" panose="020B0609020204030204" pitchFamily="49" charset="0"/>
              </a:rPr>
              <a:t>0b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349098" y="4515261"/>
            <a:ext cx="2508902" cy="4377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Receive Buffer:	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0x3B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549497" y="2391391"/>
            <a:ext cx="1371600" cy="3505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/>
              <a:t>PLP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69252" y="4876799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/>
              <a:t>Send buffer:</a:t>
            </a:r>
            <a:endParaRPr lang="en-US" sz="1800" b="1" dirty="0">
              <a:latin typeface="Consolas" panose="020B0609020204030204" pitchFamily="49" charset="0"/>
            </a:endParaRPr>
          </a:p>
        </p:txBody>
      </p:sp>
      <p:sp>
        <p:nvSpPr>
          <p:cNvPr id="6" name="Arrow: Left 5"/>
          <p:cNvSpPr/>
          <p:nvPr/>
        </p:nvSpPr>
        <p:spPr>
          <a:xfrm>
            <a:off x="7002566" y="3247152"/>
            <a:ext cx="1150833" cy="650677"/>
          </a:xfrm>
          <a:prstGeom prst="lef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0b10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664587" y="278553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/>
              <a:t>PLP UART</a:t>
            </a:r>
          </a:p>
        </p:txBody>
      </p:sp>
    </p:spTree>
    <p:extLst>
      <p:ext uri="{BB962C8B-B14F-4D97-AF65-F5344CB8AC3E}">
        <p14:creationId xmlns:p14="http://schemas.microsoft.com/office/powerpoint/2010/main" val="2131355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Device: UART </a:t>
            </a:r>
          </a:p>
        </p:txBody>
      </p:sp>
      <p:sp>
        <p:nvSpPr>
          <p:cNvPr id="3" name="Rectangle 2"/>
          <p:cNvSpPr/>
          <p:nvPr/>
        </p:nvSpPr>
        <p:spPr>
          <a:xfrm>
            <a:off x="128187" y="3543300"/>
            <a:ext cx="2691213" cy="1219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/>
              <a:t>External Device</a:t>
            </a:r>
          </a:p>
          <a:p>
            <a:pPr algn="ctr"/>
            <a:r>
              <a:rPr lang="en-US" sz="1800" b="1" dirty="0"/>
              <a:t>UART</a:t>
            </a:r>
          </a:p>
          <a:p>
            <a:pPr algn="ctr"/>
            <a:r>
              <a:rPr lang="en-US" sz="1200" b="1" dirty="0"/>
              <a:t>(PLPTool  GUI UART)</a:t>
            </a:r>
          </a:p>
        </p:txBody>
      </p:sp>
      <p:sp>
        <p:nvSpPr>
          <p:cNvPr id="5" name="Rectangle 4"/>
          <p:cNvSpPr/>
          <p:nvPr/>
        </p:nvSpPr>
        <p:spPr>
          <a:xfrm>
            <a:off x="3733800" y="2743200"/>
            <a:ext cx="3200400" cy="2819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84666" y="3771900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RX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73433" y="4226123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TX</a:t>
            </a:r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>
          <a:xfrm flipH="1">
            <a:off x="2819400" y="3924300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cxnSpLocks/>
          </p:cNvCxnSpPr>
          <p:nvPr/>
        </p:nvCxnSpPr>
        <p:spPr>
          <a:xfrm>
            <a:off x="2819400" y="4381500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790635" y="3771900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TX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69797" y="4226123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RX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349098" y="3353622"/>
            <a:ext cx="2508902" cy="4377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Command Register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349098" y="3925122"/>
            <a:ext cx="2508902" cy="4377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Status Register:	</a:t>
            </a:r>
            <a:r>
              <a:rPr lang="en-US" dirty="0">
                <a:latin typeface="Consolas" panose="020B0609020204030204" pitchFamily="49" charset="0"/>
              </a:rPr>
              <a:t>0b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349098" y="4515261"/>
            <a:ext cx="2508902" cy="4377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Receive Buffer:	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0x3B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549497" y="2391391"/>
            <a:ext cx="1371600" cy="3505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/>
              <a:t>PLP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69252" y="4876799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/>
              <a:t>Send buffer:</a:t>
            </a:r>
            <a:endParaRPr lang="en-US" sz="1800" b="1" dirty="0">
              <a:latin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664587" y="278553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/>
              <a:t>PLP UART</a:t>
            </a:r>
          </a:p>
        </p:txBody>
      </p:sp>
    </p:spTree>
    <p:extLst>
      <p:ext uri="{BB962C8B-B14F-4D97-AF65-F5344CB8AC3E}">
        <p14:creationId xmlns:p14="http://schemas.microsoft.com/office/powerpoint/2010/main" val="150042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 Masking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 isolate specific bits in a value</a:t>
            </a:r>
            <a:endParaRPr lang="en-US" dirty="0"/>
          </a:p>
          <a:p>
            <a:r>
              <a:rPr lang="en-US" dirty="0"/>
              <a:t>Bit masking takes advantage of AND operation</a:t>
            </a:r>
          </a:p>
          <a:p>
            <a:pPr lvl="1"/>
            <a:r>
              <a:rPr lang="en-US" dirty="0"/>
              <a:t>Only the bits set in your mask are the ones that will be kept</a:t>
            </a:r>
          </a:p>
        </p:txBody>
      </p:sp>
    </p:spTree>
    <p:extLst>
      <p:ext uri="{BB962C8B-B14F-4D97-AF65-F5344CB8AC3E}">
        <p14:creationId xmlns:p14="http://schemas.microsoft.com/office/powerpoint/2010/main" val="1439792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 Masking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7848600" cy="1143000"/>
          </a:xfrm>
        </p:spPr>
        <p:txBody>
          <a:bodyPr/>
          <a:lstStyle/>
          <a:p>
            <a:r>
              <a:rPr lang="en-US" dirty="0"/>
              <a:t>Example: put the isolate the third bit of $t0 in $t2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5029200" y="4114800"/>
            <a:ext cx="3581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2800" dirty="0">
                <a:solidFill>
                  <a:srgbClr val="0000FF"/>
                </a:solidFill>
                <a:latin typeface="Consolas" pitchFamily="49" charset="0"/>
              </a:rPr>
              <a:t>li</a:t>
            </a:r>
            <a:r>
              <a:rPr lang="en-US" sz="2800" dirty="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onsolas" pitchFamily="49" charset="0"/>
              </a:rPr>
              <a:t>$t1, </a:t>
            </a:r>
            <a:r>
              <a:rPr lang="en-US" sz="2800" dirty="0">
                <a:solidFill>
                  <a:srgbClr val="FF9A00"/>
                </a:solidFill>
                <a:latin typeface="Consolas" pitchFamily="49" charset="0"/>
              </a:rPr>
              <a:t>0b100</a:t>
            </a:r>
            <a:endParaRPr lang="en-US" sz="2800" dirty="0">
              <a:solidFill>
                <a:schemeClr val="tx1"/>
              </a:solidFill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1000" y="4114800"/>
            <a:ext cx="4495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Create a mask</a:t>
            </a:r>
          </a:p>
        </p:txBody>
      </p:sp>
      <p:sp>
        <p:nvSpPr>
          <p:cNvPr id="7" name="Rectangle 6"/>
          <p:cNvSpPr/>
          <p:nvPr/>
        </p:nvSpPr>
        <p:spPr>
          <a:xfrm>
            <a:off x="381000" y="4684693"/>
            <a:ext cx="441531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71550" lvl="1" indent="-514350">
              <a:buFont typeface="+mj-lt"/>
              <a:buAutoNum type="arabicPeriod" startAt="2"/>
            </a:pPr>
            <a:r>
              <a:rPr lang="en-US" sz="2800" dirty="0"/>
              <a:t>AND value register with mask</a:t>
            </a:r>
          </a:p>
        </p:txBody>
      </p:sp>
      <p:sp>
        <p:nvSpPr>
          <p:cNvPr id="8" name="Rectangle 7"/>
          <p:cNvSpPr/>
          <p:nvPr/>
        </p:nvSpPr>
        <p:spPr>
          <a:xfrm>
            <a:off x="5029200" y="4648200"/>
            <a:ext cx="35365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2800" dirty="0">
                <a:solidFill>
                  <a:srgbClr val="0000FF"/>
                </a:solidFill>
                <a:latin typeface="Consolas" pitchFamily="49" charset="0"/>
              </a:rPr>
              <a:t>and</a:t>
            </a:r>
            <a:r>
              <a:rPr lang="en-US" sz="2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$t2, $t0, $t1</a:t>
            </a:r>
          </a:p>
        </p:txBody>
      </p:sp>
    </p:spTree>
    <p:extLst>
      <p:ext uri="{BB962C8B-B14F-4D97-AF65-F5344CB8AC3E}">
        <p14:creationId xmlns:p14="http://schemas.microsoft.com/office/powerpoint/2010/main" val="3169128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7" grpId="0"/>
      <p:bldP spid="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 Masking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7848600" cy="1143000"/>
          </a:xfrm>
        </p:spPr>
        <p:txBody>
          <a:bodyPr/>
          <a:lstStyle/>
          <a:p>
            <a:r>
              <a:rPr lang="en-US" dirty="0"/>
              <a:t>Example: put the isolate the third bit of $t0 in $t2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99345" y="3810000"/>
            <a:ext cx="39453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If $t0 contained </a:t>
            </a:r>
            <a:r>
              <a:rPr lang="en-US" sz="2800" dirty="0">
                <a:latin typeface="Consolas" panose="020B0609020204030204" pitchFamily="49" charset="0"/>
              </a:rPr>
              <a:t>0b1101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88159" y="4505980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0b1101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88159" y="4886980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0b0100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24210" y="4505980"/>
            <a:ext cx="11047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Value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24210" y="4886980"/>
            <a:ext cx="10438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Mask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24210" y="5267980"/>
            <a:ext cx="1350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Result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85049" y="5267980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0b0100</a:t>
            </a:r>
          </a:p>
        </p:txBody>
      </p:sp>
    </p:spTree>
    <p:extLst>
      <p:ext uri="{BB962C8B-B14F-4D97-AF65-F5344CB8AC3E}">
        <p14:creationId xmlns:p14="http://schemas.microsoft.com/office/powerpoint/2010/main" val="1500085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 Masking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7848600" cy="1143000"/>
          </a:xfrm>
        </p:spPr>
        <p:txBody>
          <a:bodyPr/>
          <a:lstStyle/>
          <a:p>
            <a:r>
              <a:rPr lang="en-US" dirty="0"/>
              <a:t>Example: put the isolate the third bit of $t0 in $t2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99345" y="3810000"/>
            <a:ext cx="39260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If $t0 contained </a:t>
            </a:r>
            <a:r>
              <a:rPr lang="en-US" sz="2800" dirty="0">
                <a:latin typeface="Consolas" panose="020B0609020204030204" pitchFamily="49" charset="0"/>
              </a:rPr>
              <a:t>0b0010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88159" y="4505980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0b0010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88159" y="4886980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0b0100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24210" y="4505980"/>
            <a:ext cx="11047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Value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24210" y="4886980"/>
            <a:ext cx="10438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Mask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24210" y="5267980"/>
            <a:ext cx="1350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Result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85049" y="5267980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0b0000</a:t>
            </a:r>
          </a:p>
        </p:txBody>
      </p:sp>
    </p:spTree>
    <p:extLst>
      <p:ext uri="{BB962C8B-B14F-4D97-AF65-F5344CB8AC3E}">
        <p14:creationId xmlns:p14="http://schemas.microsoft.com/office/powerpoint/2010/main" val="1888094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228600">
              <a:spcBef>
                <a:spcPts val="0"/>
              </a:spcBef>
            </a:pPr>
            <a:r>
              <a:rPr lang="en" dirty="0"/>
              <a:t>Universal Asynchronous Receiver/Transmitter</a:t>
            </a:r>
          </a:p>
          <a:p>
            <a:pPr marL="457200" lvl="0" indent="-228600">
              <a:spcBef>
                <a:spcPts val="0"/>
              </a:spcBef>
            </a:pPr>
            <a:r>
              <a:rPr lang="en" dirty="0"/>
              <a:t>Used for serial communication</a:t>
            </a:r>
          </a:p>
          <a:p>
            <a:pPr marL="914400" lvl="1" indent="-228600">
              <a:spcBef>
                <a:spcPts val="0"/>
              </a:spcBef>
            </a:pPr>
            <a:r>
              <a:rPr lang="en" dirty="0"/>
              <a:t>At most one wire per direction of data</a:t>
            </a:r>
          </a:p>
          <a:p>
            <a:pPr marL="1314450" lvl="2"/>
            <a:r>
              <a:rPr lang="en" dirty="0"/>
              <a:t>Sent sequentially one bit at a time</a:t>
            </a:r>
          </a:p>
        </p:txBody>
      </p:sp>
    </p:spTree>
    <p:extLst>
      <p:ext uri="{BB962C8B-B14F-4D97-AF65-F5344CB8AC3E}">
        <p14:creationId xmlns:p14="http://schemas.microsoft.com/office/powerpoint/2010/main" val="434313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Access Offset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6555043"/>
              </p:ext>
            </p:extLst>
          </p:nvPr>
        </p:nvGraphicFramePr>
        <p:xfrm>
          <a:off x="2895600" y="3886200"/>
          <a:ext cx="3352800" cy="1854200"/>
        </p:xfrm>
        <a:graphic>
          <a:graphicData uri="http://schemas.openxmlformats.org/drawingml/2006/table">
            <a:tbl>
              <a:tblPr firstRow="1" bandRow="1"/>
              <a:tblGrid>
                <a:gridCol w="1676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Address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Contents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0xF0000000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0x00000000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0xF0000004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0x00000001</a:t>
                      </a:r>
                      <a:endParaRPr lang="en-US" dirty="0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0xF0000008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0x00000000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0xF000000C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0x00000000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266700" y="2514600"/>
            <a:ext cx="8610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li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$s0, 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0xf0000000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66800" y="4202668"/>
            <a:ext cx="1143000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$s0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209800" y="44196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Access Offset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0057858"/>
              </p:ext>
            </p:extLst>
          </p:nvPr>
        </p:nvGraphicFramePr>
        <p:xfrm>
          <a:off x="2895600" y="3886200"/>
          <a:ext cx="3352800" cy="1854200"/>
        </p:xfrm>
        <a:graphic>
          <a:graphicData uri="http://schemas.openxmlformats.org/drawingml/2006/table">
            <a:tbl>
              <a:tblPr firstRow="1" bandRow="1"/>
              <a:tblGrid>
                <a:gridCol w="1676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Address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Contents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0xF0000000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0x00000000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0xF0000004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0x00000001</a:t>
                      </a:r>
                      <a:endParaRPr lang="en-US" dirty="0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0xF0000008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0x00000000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0xF000000C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0x00000000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66800" y="4202668"/>
            <a:ext cx="1143000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$s0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209800" y="44196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66700" y="2514600"/>
            <a:ext cx="8610600" cy="1219200"/>
          </a:xfrm>
        </p:spPr>
        <p:txBody>
          <a:bodyPr/>
          <a:lstStyle/>
          <a:p>
            <a:pPr>
              <a:buNone/>
            </a:pP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$s0, </a:t>
            </a:r>
            <a:r>
              <a:rPr lang="en-US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0xf0000000</a:t>
            </a:r>
            <a:endParaRPr lang="en-US" dirty="0">
              <a:solidFill>
                <a:srgbClr val="FFC000"/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lw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$t1, 4($s0)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>
                <a:solidFill>
                  <a:srgbClr val="009B00"/>
                </a:solidFill>
                <a:latin typeface="Consolas" pitchFamily="49" charset="0"/>
                <a:cs typeface="Consolas" pitchFamily="49" charset="0"/>
              </a:rPr>
              <a:t>#UART Status Register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467600" y="4615934"/>
            <a:ext cx="609600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$t1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6400800" y="4572000"/>
            <a:ext cx="990600" cy="4572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Copied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66800" y="4604266"/>
            <a:ext cx="1143000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$</a:t>
            </a:r>
            <a:r>
              <a:rPr lang="en-US" sz="1800" dirty="0" smtClean="0"/>
              <a:t>s0 + 4</a:t>
            </a:r>
            <a:endParaRPr lang="en-US" sz="1800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209800" y="4821198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1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Modularity </a:t>
            </a:r>
            <a:r>
              <a:rPr lang="en-US" b="1" smtClean="0"/>
              <a:t>and Comparisons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9113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228600">
              <a:spcBef>
                <a:spcPts val="0"/>
              </a:spcBef>
            </a:pPr>
            <a:r>
              <a:rPr lang="en" dirty="0"/>
              <a:t>Other common serial interfaces include:</a:t>
            </a:r>
          </a:p>
          <a:p>
            <a:pPr marL="971550" lvl="1">
              <a:spcBef>
                <a:spcPts val="0"/>
              </a:spcBef>
            </a:pPr>
            <a:r>
              <a:rPr lang="en" sz="2400" dirty="0"/>
              <a:t>USB</a:t>
            </a:r>
          </a:p>
          <a:p>
            <a:pPr marL="971550" lvl="1"/>
            <a:r>
              <a:rPr lang="en" sz="2400" dirty="0"/>
              <a:t>SATA</a:t>
            </a:r>
          </a:p>
          <a:p>
            <a:pPr marL="971550" lvl="1"/>
            <a:r>
              <a:rPr lang="en" sz="2400" dirty="0"/>
              <a:t>RS-232</a:t>
            </a:r>
          </a:p>
          <a:p>
            <a:pPr marL="971550" lvl="1">
              <a:spcBef>
                <a:spcPts val="0"/>
              </a:spcBef>
            </a:pPr>
            <a:r>
              <a:rPr lang="en" sz="2400" dirty="0"/>
              <a:t>SPI</a:t>
            </a:r>
          </a:p>
          <a:p>
            <a:pPr marL="971550" lvl="1"/>
            <a:r>
              <a:rPr lang="en" sz="2400" dirty="0"/>
              <a:t>I</a:t>
            </a:r>
            <a:r>
              <a:rPr lang="en" sz="2400" baseline="30000" dirty="0"/>
              <a:t>2</a:t>
            </a:r>
            <a:r>
              <a:rPr lang="en" sz="2400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711517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ASCII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Computers only “understand” binary so how are </a:t>
            </a:r>
            <a:r>
              <a:rPr lang="en-US"/>
              <a:t>characters represented?</a:t>
            </a:r>
            <a:endParaRPr lang="en-US" dirty="0"/>
          </a:p>
          <a:p>
            <a:r>
              <a:rPr lang="en-US" dirty="0"/>
              <a:t>ASCII character encodings</a:t>
            </a:r>
          </a:p>
          <a:p>
            <a:pPr lvl="1"/>
            <a:r>
              <a:rPr lang="en-US" dirty="0"/>
              <a:t>American Standard Code of Information Interchange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ASCII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character is represented by 7-bit value</a:t>
            </a:r>
          </a:p>
          <a:p>
            <a:pPr lvl="1"/>
            <a:r>
              <a:rPr lang="en-US" dirty="0"/>
              <a:t>Numbers start sequentially at 48 (0x30)</a:t>
            </a:r>
          </a:p>
          <a:p>
            <a:pPr lvl="2"/>
            <a:r>
              <a:rPr lang="en-US" dirty="0"/>
              <a:t>‘0’ is 0x30</a:t>
            </a:r>
          </a:p>
          <a:p>
            <a:pPr lvl="2"/>
            <a:r>
              <a:rPr lang="en-US" dirty="0"/>
              <a:t>‘9’ is 0x39</a:t>
            </a:r>
          </a:p>
          <a:p>
            <a:pPr lvl="1"/>
            <a:r>
              <a:rPr lang="en-US" dirty="0"/>
              <a:t>‘;’ has the value 59 (0x3B)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Sequence of characters</a:t>
            </a:r>
          </a:p>
          <a:p>
            <a:pPr lvl="1"/>
            <a:r>
              <a:rPr lang="en-US" dirty="0"/>
              <a:t>Null terminated string ends with a null character (‘\0’)</a:t>
            </a:r>
          </a:p>
          <a:p>
            <a:pPr lvl="2"/>
            <a:r>
              <a:rPr lang="en-US" dirty="0"/>
              <a:t>Has an ASCII value of zero</a:t>
            </a:r>
          </a:p>
          <a:p>
            <a:pPr lvl="1"/>
            <a:r>
              <a:rPr lang="en-US" dirty="0"/>
              <a:t>Terminating character can be any character agreed upon by sender and receiver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41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Device: UART </a:t>
            </a:r>
          </a:p>
        </p:txBody>
      </p:sp>
      <p:pic>
        <p:nvPicPr>
          <p:cNvPr id="1027" name="Picture 3" descr="C:\Users\Christopher\Dropbox\ASU\Classes\FA SER 250 Spring 2017\FA Lecture Slides\Thesis Instructional Video - UART Memory Model 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6085" y="2286000"/>
            <a:ext cx="6571830" cy="3657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SU Template (Image Bar - Gold)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ASU Template (Image Bar - Gold, bold titles)</Template>
  <TotalTime>957</TotalTime>
  <Words>1054</Words>
  <Application>Microsoft Macintosh PowerPoint</Application>
  <PresentationFormat>On-screen Show (4:3)</PresentationFormat>
  <Paragraphs>415</Paragraphs>
  <Slides>42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5" baseType="lpstr">
      <vt:lpstr>Consolas</vt:lpstr>
      <vt:lpstr>Arial</vt:lpstr>
      <vt:lpstr>ASU Template (Image Bar - Gold)</vt:lpstr>
      <vt:lpstr>UART</vt:lpstr>
      <vt:lpstr>Project 3 Demo on PLP Board Available in Video Lecture</vt:lpstr>
      <vt:lpstr>PLPTool Interface</vt:lpstr>
      <vt:lpstr>UART</vt:lpstr>
      <vt:lpstr>UART</vt:lpstr>
      <vt:lpstr>ASCII</vt:lpstr>
      <vt:lpstr>ASCII</vt:lpstr>
      <vt:lpstr>Character Strings</vt:lpstr>
      <vt:lpstr>I/O Device: UART </vt:lpstr>
      <vt:lpstr>I/O Device: UART </vt:lpstr>
      <vt:lpstr>I/O Device: UART </vt:lpstr>
      <vt:lpstr>I/O Device: UART </vt:lpstr>
      <vt:lpstr>I/O Device: UART </vt:lpstr>
      <vt:lpstr>UART Registers</vt:lpstr>
      <vt:lpstr>UART Buffers</vt:lpstr>
      <vt:lpstr>Polling</vt:lpstr>
      <vt:lpstr>I/O Device: UART </vt:lpstr>
      <vt:lpstr>I/O Device: UART </vt:lpstr>
      <vt:lpstr>I/O Device: UART </vt:lpstr>
      <vt:lpstr>I/O Device: UART </vt:lpstr>
      <vt:lpstr>I/O Device: UART </vt:lpstr>
      <vt:lpstr>I/O Device: UART </vt:lpstr>
      <vt:lpstr>I/O Device: UART </vt:lpstr>
      <vt:lpstr>I/O Device: UART </vt:lpstr>
      <vt:lpstr>I/O Device: UART </vt:lpstr>
      <vt:lpstr>I/O Device: UART </vt:lpstr>
      <vt:lpstr>I/O Device: UART </vt:lpstr>
      <vt:lpstr>I/O Device: UART </vt:lpstr>
      <vt:lpstr>I/O Device: UART </vt:lpstr>
      <vt:lpstr>I/O Device: UART </vt:lpstr>
      <vt:lpstr>I/O Device: UART </vt:lpstr>
      <vt:lpstr>I/O Device: UART </vt:lpstr>
      <vt:lpstr>I/O Device: UART </vt:lpstr>
      <vt:lpstr>I/O Device: UART </vt:lpstr>
      <vt:lpstr>I/O Device: UART </vt:lpstr>
      <vt:lpstr>Bit Masking</vt:lpstr>
      <vt:lpstr>Bit Masking</vt:lpstr>
      <vt:lpstr>Bit Masking</vt:lpstr>
      <vt:lpstr>Bit Masking</vt:lpstr>
      <vt:lpstr>Memory Access Offset</vt:lpstr>
      <vt:lpstr>Memory Access Offset</vt:lpstr>
      <vt:lpstr>Modularity and Comparisons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UART</dc:title>
  <cp:lastModifiedBy>Christopher Mar</cp:lastModifiedBy>
  <cp:revision>197</cp:revision>
  <dcterms:modified xsi:type="dcterms:W3CDTF">2017-01-18T14:14:16Z</dcterms:modified>
</cp:coreProperties>
</file>