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7"/>
  </p:notesMasterIdLst>
  <p:sldIdLst>
    <p:sldId id="256" r:id="rId2"/>
    <p:sldId id="322" r:id="rId3"/>
    <p:sldId id="323" r:id="rId4"/>
    <p:sldId id="324" r:id="rId5"/>
    <p:sldId id="285" r:id="rId6"/>
    <p:sldId id="294" r:id="rId7"/>
    <p:sldId id="295" r:id="rId8"/>
    <p:sldId id="304" r:id="rId9"/>
    <p:sldId id="296" r:id="rId10"/>
    <p:sldId id="305" r:id="rId11"/>
    <p:sldId id="297" r:id="rId12"/>
    <p:sldId id="326" r:id="rId13"/>
    <p:sldId id="306" r:id="rId14"/>
    <p:sldId id="298" r:id="rId15"/>
    <p:sldId id="308" r:id="rId16"/>
    <p:sldId id="307" r:id="rId17"/>
    <p:sldId id="311" r:id="rId18"/>
    <p:sldId id="310" r:id="rId19"/>
    <p:sldId id="309" r:id="rId20"/>
    <p:sldId id="300" r:id="rId21"/>
    <p:sldId id="312" r:id="rId22"/>
    <p:sldId id="314" r:id="rId23"/>
    <p:sldId id="325" r:id="rId24"/>
    <p:sldId id="327" r:id="rId25"/>
    <p:sldId id="291" r:id="rId26"/>
    <p:sldId id="292" r:id="rId27"/>
    <p:sldId id="319" r:id="rId28"/>
    <p:sldId id="328" r:id="rId29"/>
    <p:sldId id="329" r:id="rId30"/>
    <p:sldId id="320" r:id="rId31"/>
    <p:sldId id="330" r:id="rId32"/>
    <p:sldId id="301" r:id="rId33"/>
    <p:sldId id="302" r:id="rId34"/>
    <p:sldId id="316" r:id="rId35"/>
    <p:sldId id="331" r:id="rId36"/>
    <p:sldId id="332" r:id="rId37"/>
    <p:sldId id="333" r:id="rId38"/>
    <p:sldId id="334" r:id="rId39"/>
    <p:sldId id="335" r:id="rId40"/>
    <p:sldId id="336" r:id="rId41"/>
    <p:sldId id="321" r:id="rId42"/>
    <p:sldId id="288" r:id="rId43"/>
    <p:sldId id="289" r:id="rId44"/>
    <p:sldId id="318" r:id="rId45"/>
    <p:sldId id="290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0"/>
    <a:srgbClr val="0000FF"/>
    <a:srgbClr val="00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2" autoAdjust="0"/>
    <p:restoredTop sz="94640"/>
  </p:normalViewPr>
  <p:slideViewPr>
    <p:cSldViewPr>
      <p:cViewPr varScale="1">
        <p:scale>
          <a:sx n="77" d="100"/>
          <a:sy n="77" d="100"/>
        </p:scale>
        <p:origin x="90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9A00"/>
                </a:solidFill>
                <a:latin typeface="Consolas" pitchFamily="49" charset="0"/>
                <a:cs typeface="Consolas" pitchFamily="49" charset="0"/>
              </a:rPr>
              <a:t>0x10FFFFFC </a:t>
            </a:r>
            <a:r>
              <a:rPr lang="en-US" dirty="0"/>
              <a:t>is the largest memory address mapped to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4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Decrements $</a:t>
            </a:r>
            <a:r>
              <a:rPr lang="en-US" dirty="0" err="1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Decrements </a:t>
            </a:r>
            <a:r>
              <a:rPr lang="en-US" dirty="0" err="1"/>
              <a:t>c$sp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Increments $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Increments $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7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to be saved and restored needs to include $</a:t>
            </a:r>
            <a:r>
              <a:rPr lang="en-US" dirty="0" err="1"/>
              <a:t>ra</a:t>
            </a:r>
            <a:r>
              <a:rPr lang="en-US" dirty="0"/>
              <a:t> for nested</a:t>
            </a:r>
          </a:p>
        </p:txBody>
      </p:sp>
    </p:spTree>
    <p:extLst>
      <p:ext uri="{BB962C8B-B14F-4D97-AF65-F5344CB8AC3E}">
        <p14:creationId xmlns:p14="http://schemas.microsoft.com/office/powerpoint/2010/main" val="257685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23CEC-5C10-C742-8D40-53D2F84EF31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Modularity </a:t>
            </a:r>
            <a:r>
              <a:rPr lang="en" dirty="0"/>
              <a:t>and Comparisons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Christopher Mar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02815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dirty="0">
              <a:solidFill>
                <a:srgbClr val="009B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7600" y="5377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$t1</a:t>
            </a:r>
          </a:p>
        </p:txBody>
      </p:sp>
      <p:sp>
        <p:nvSpPr>
          <p:cNvPr id="19" name="Left Arrow 10"/>
          <p:cNvSpPr/>
          <p:nvPr/>
        </p:nvSpPr>
        <p:spPr>
          <a:xfrm>
            <a:off x="6324600" y="5334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</p:spTree>
    <p:extLst>
      <p:ext uri="{BB962C8B-B14F-4D97-AF65-F5344CB8AC3E}">
        <p14:creationId xmlns:p14="http://schemas.microsoft.com/office/powerpoint/2010/main" val="166099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07235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push operation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21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push operation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Left Arrow 7"/>
          <p:cNvSpPr/>
          <p:nvPr/>
        </p:nvSpPr>
        <p:spPr>
          <a:xfrm>
            <a:off x="6324600" y="4953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4996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$t1</a:t>
            </a:r>
          </a:p>
        </p:txBody>
      </p:sp>
    </p:spTree>
    <p:extLst>
      <p:ext uri="{BB962C8B-B14F-4D97-AF65-F5344CB8AC3E}">
        <p14:creationId xmlns:p14="http://schemas.microsoft.com/office/powerpoint/2010/main" val="3890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2961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4572000"/>
            <a:ext cx="1219200" cy="369332"/>
            <a:chOff x="1600200" y="4572000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4572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4788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push operation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324600" y="4953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0" y="4996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$t1</a:t>
            </a:r>
          </a:p>
        </p:txBody>
      </p:sp>
    </p:spTree>
    <p:extLst>
      <p:ext uri="{BB962C8B-B14F-4D97-AF65-F5344CB8AC3E}">
        <p14:creationId xmlns:p14="http://schemas.microsoft.com/office/powerpoint/2010/main" val="5525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7002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00200" y="4572000"/>
            <a:ext cx="1219200" cy="369332"/>
            <a:chOff x="1600200" y="4572000"/>
            <a:chExt cx="12192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600200" y="4572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209800" y="4788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25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36734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$t2</a:t>
            </a:r>
          </a:p>
        </p:txBody>
      </p:sp>
    </p:spTree>
    <p:extLst>
      <p:ext uri="{BB962C8B-B14F-4D97-AF65-F5344CB8AC3E}">
        <p14:creationId xmlns:p14="http://schemas.microsoft.com/office/powerpoint/2010/main" val="11050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4985266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00800" y="4953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</p:spTree>
    <p:extLst>
      <p:ext uri="{BB962C8B-B14F-4D97-AF65-F5344CB8AC3E}">
        <p14:creationId xmlns:p14="http://schemas.microsoft.com/office/powerpoint/2010/main" val="15843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$t3	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pop operation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4953000"/>
            <a:ext cx="1219200" cy="369332"/>
            <a:chOff x="1600200" y="4953000"/>
            <a:chExt cx="121920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600200" y="4953000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09800" y="51699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05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$t3	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pop operation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$sp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$sp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$t3	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 Second pop operation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883" y="5377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$t3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00800" y="5334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</p:spTree>
    <p:extLst>
      <p:ext uri="{BB962C8B-B14F-4D97-AF65-F5344CB8AC3E}">
        <p14:creationId xmlns:p14="http://schemas.microsoft.com/office/powerpoint/2010/main" val="423699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Similar to macros</a:t>
            </a:r>
          </a:p>
          <a:p>
            <a:r>
              <a:rPr lang="en-US" dirty="0">
                <a:cs typeface="Consolas" pitchFamily="49" charset="0"/>
              </a:rPr>
              <a:t>Instructions that can are assembled as one or more native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095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$sp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Notice that even though things have been popped, they are still in memory</a:t>
            </a:r>
          </a:p>
        </p:txBody>
      </p:sp>
    </p:spTree>
    <p:extLst>
      <p:ext uri="{BB962C8B-B14F-4D97-AF65-F5344CB8AC3E}">
        <p14:creationId xmlns:p14="http://schemas.microsoft.com/office/powerpoint/2010/main" val="18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Underflow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$sp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An additional pop from the stack in this state will result in a stack underflow</a:t>
            </a:r>
          </a:p>
        </p:txBody>
      </p:sp>
    </p:spTree>
    <p:extLst>
      <p:ext uri="{BB962C8B-B14F-4D97-AF65-F5344CB8AC3E}">
        <p14:creationId xmlns:p14="http://schemas.microsoft.com/office/powerpoint/2010/main" val="281345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Underflow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95650"/>
            <a:ext cx="8229600" cy="249555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Attempts to read from memory address 0x11000000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0x11000000 = 0x10FFFFFC + 0x4</a:t>
            </a:r>
          </a:p>
          <a:p>
            <a:pPr lvl="1"/>
            <a:endParaRPr lang="en-US" dirty="0"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4" y="2590800"/>
            <a:ext cx="8609013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0480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Occurs when attempting to push a value onto a stack that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2265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Stack Pointer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0480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If you forget to initialize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cs typeface="Consolas" pitchFamily="49" charset="0"/>
              </a:rPr>
              <a:t>to a memory address pushing a second value </a:t>
            </a:r>
            <a:r>
              <a:rPr lang="en-US" dirty="0">
                <a:ea typeface="Consolas" charset="0"/>
                <a:cs typeface="Consolas" charset="0"/>
              </a:rPr>
              <a:t>onto the stack will cause a write error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The first push will write to the address zero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The second push will be at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0xFFFFFFFC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0xFFFFFFFC = 0x0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0x4</a:t>
            </a:r>
          </a:p>
        </p:txBody>
      </p:sp>
    </p:spTree>
    <p:extLst>
      <p:ext uri="{BB962C8B-B14F-4D97-AF65-F5344CB8AC3E}">
        <p14:creationId xmlns:p14="http://schemas.microsoft.com/office/powerpoint/2010/main" val="18076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Jump-And-Link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label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Performs a jump to </a:t>
            </a:r>
            <a:r>
              <a:rPr lang="en-US" i="1" dirty="0"/>
              <a:t>label </a:t>
            </a:r>
            <a:r>
              <a:rPr lang="en-US" dirty="0"/>
              <a:t>just like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>
                <a:cs typeface="Consolas" pitchFamily="49" charset="0"/>
              </a:rPr>
              <a:t> instruction</a:t>
            </a:r>
          </a:p>
          <a:p>
            <a:pPr lvl="1"/>
            <a:r>
              <a:rPr lang="en-US" dirty="0">
                <a:cs typeface="Consolas" pitchFamily="49" charset="0"/>
              </a:rPr>
              <a:t>Stores address of next instruction in register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>
                <a:cs typeface="Consolas" pitchFamily="49" charset="0"/>
              </a:rPr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5110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jr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Performs a jump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>
                <a:cs typeface="Consolas" pitchFamily="49" charset="0"/>
              </a:rPr>
              <a:t> to the address stored 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cs typeface="Consolas" pitchFamily="49" charset="0"/>
              </a:rPr>
              <a:t>Typically used to return to 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jumped from</a:t>
            </a:r>
          </a:p>
        </p:txBody>
      </p:sp>
    </p:spTree>
    <p:extLst>
      <p:ext uri="{BB962C8B-B14F-4D97-AF65-F5344CB8AC3E}">
        <p14:creationId xmlns:p14="http://schemas.microsoft.com/office/powerpoint/2010/main" val="11035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Program Demo</a:t>
            </a:r>
            <a:br>
              <a:rPr lang="en-US" dirty="0"/>
            </a:br>
            <a:r>
              <a:rPr lang="en-US" dirty="0"/>
              <a:t>Available in Video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Subroutines perform a set of instructions</a:t>
            </a:r>
          </a:p>
          <a:p>
            <a:r>
              <a:rPr lang="en-US" dirty="0"/>
              <a:t>A function is like a subroutine, but it has context</a:t>
            </a:r>
          </a:p>
          <a:p>
            <a:pPr lvl="1"/>
            <a:r>
              <a:rPr lang="en-US" dirty="0"/>
              <a:t>Context specific registers and a return address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value of registers that are part of the function’s context are saved on the stack</a:t>
            </a:r>
          </a:p>
          <a:p>
            <a:pPr lvl="1"/>
            <a:r>
              <a:rPr lang="en-US" dirty="0"/>
              <a:t>Upon returning the are restored to their previous value</a:t>
            </a:r>
          </a:p>
          <a:p>
            <a:pPr lvl="1"/>
            <a:r>
              <a:rPr lang="en-US" dirty="0"/>
              <a:t>Referred to as a context switch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One reason to have pseudo-ops is that PLP instructions have fixed length of 32-bits</a:t>
            </a:r>
          </a:p>
          <a:p>
            <a:pPr lvl="1"/>
            <a:r>
              <a:rPr lang="en-US" dirty="0">
                <a:cs typeface="Consolas" pitchFamily="49" charset="0"/>
              </a:rPr>
              <a:t>Load immediate (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li</a:t>
            </a:r>
            <a:r>
              <a:rPr lang="en-US" dirty="0">
                <a:cs typeface="Consolas" pitchFamily="49" charset="0"/>
              </a:rPr>
              <a:t>) requires more than 32-bits of information</a:t>
            </a:r>
          </a:p>
          <a:p>
            <a:pPr lvl="2"/>
            <a:r>
              <a:rPr lang="en-US" dirty="0">
                <a:cs typeface="Consolas" pitchFamily="49" charset="0"/>
              </a:rPr>
              <a:t>Composed of 2 I-type: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lui</a:t>
            </a:r>
            <a:r>
              <a:rPr lang="en-US" dirty="0">
                <a:cs typeface="Consolas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ori</a:t>
            </a:r>
            <a:endParaRPr lang="en-US" dirty="0">
              <a:latin typeface="Consolas" panose="020B0609020204030204" pitchFamily="49" charset="0"/>
              <a:cs typeface="Consolas" pitchFamily="49" charset="0"/>
            </a:endParaRPr>
          </a:p>
          <a:p>
            <a:pPr lvl="2"/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and Restored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$a0 - $a3:</a:t>
            </a:r>
            <a:r>
              <a:rPr lang="en-US" dirty="0"/>
              <a:t> </a:t>
            </a:r>
            <a:r>
              <a:rPr lang="en-US" i="1" dirty="0"/>
              <a:t>Argument</a:t>
            </a:r>
            <a:r>
              <a:rPr lang="en-US" dirty="0"/>
              <a:t> registers</a:t>
            </a:r>
          </a:p>
          <a:p>
            <a:r>
              <a:rPr lang="en-US" b="1" dirty="0"/>
              <a:t>$s0 - $s7:</a:t>
            </a:r>
            <a:r>
              <a:rPr lang="en-US" dirty="0"/>
              <a:t> </a:t>
            </a:r>
            <a:r>
              <a:rPr lang="en-US" i="1" dirty="0"/>
              <a:t>Saved</a:t>
            </a:r>
            <a:r>
              <a:rPr lang="en-US" dirty="0"/>
              <a:t> registers</a:t>
            </a:r>
          </a:p>
          <a:p>
            <a:r>
              <a:rPr lang="en-US" b="1" dirty="0"/>
              <a:t>$t0 - $t9: </a:t>
            </a:r>
            <a:r>
              <a:rPr lang="en-US" i="1" dirty="0"/>
              <a:t>Temporary</a:t>
            </a:r>
            <a:r>
              <a:rPr lang="en-US" dirty="0"/>
              <a:t> registers (not saved by MIPS)</a:t>
            </a:r>
          </a:p>
          <a:p>
            <a:r>
              <a:rPr lang="en-US" b="1" dirty="0"/>
              <a:t>$</a:t>
            </a:r>
            <a:r>
              <a:rPr lang="en-US" b="1" dirty="0" err="1"/>
              <a:t>ra</a:t>
            </a:r>
            <a:r>
              <a:rPr lang="en-US" b="1" dirty="0"/>
              <a:t>: </a:t>
            </a:r>
            <a:r>
              <a:rPr lang="en-US" dirty="0"/>
              <a:t>return address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$v0 </a:t>
            </a:r>
            <a:r>
              <a:rPr lang="en-US" dirty="0"/>
              <a:t>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$v1 </a:t>
            </a:r>
            <a:r>
              <a:rPr lang="en-US" dirty="0"/>
              <a:t>are used to hold return values from a function</a:t>
            </a:r>
          </a:p>
          <a:p>
            <a:pPr lvl="1"/>
            <a:r>
              <a:rPr lang="en-US" dirty="0"/>
              <a:t>Not saved during function call or restored during return</a:t>
            </a:r>
          </a:p>
        </p:txBody>
      </p:sp>
    </p:spTree>
    <p:extLst>
      <p:ext uri="{BB962C8B-B14F-4D97-AF65-F5344CB8AC3E}">
        <p14:creationId xmlns:p14="http://schemas.microsoft.com/office/powerpoint/2010/main" val="5057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Pseudo-Op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call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label</a:t>
            </a:r>
          </a:p>
          <a:p>
            <a:pPr lvl="1"/>
            <a:r>
              <a:rPr lang="en-US" dirty="0"/>
              <a:t>Saves current registers to stack</a:t>
            </a:r>
          </a:p>
          <a:p>
            <a:pPr lvl="1"/>
            <a:r>
              <a:rPr lang="en-US" dirty="0"/>
              <a:t>Performs a jump-and-link to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label</a:t>
            </a:r>
          </a:p>
          <a:p>
            <a:pPr lvl="1"/>
            <a:r>
              <a:rPr lang="en-US" b="1" dirty="0">
                <a:cs typeface="Consolas" pitchFamily="49" charset="0"/>
              </a:rPr>
              <a:t>NOTE: </a:t>
            </a:r>
            <a:r>
              <a:rPr lang="en-US" dirty="0">
                <a:cs typeface="Consolas" pitchFamily="49" charset="0"/>
              </a:rPr>
              <a:t>the stack pointer must be initialized in order to use call without receiving an error</a:t>
            </a:r>
            <a:endParaRPr lang="en-US" b="1" dirty="0">
              <a:cs typeface="Consolas" pitchFamily="49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Pseudo-Op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return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Jumps to the return address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dirty="0"/>
              <a:t>Restores registers from stack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Return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Call</a:t>
            </a:r>
            <a:r>
              <a:rPr lang="en-US" dirty="0"/>
              <a:t> can directly replace all </a:t>
            </a:r>
            <a:r>
              <a:rPr lang="en-US" i="1" dirty="0" err="1"/>
              <a:t>jal</a:t>
            </a:r>
            <a:r>
              <a:rPr lang="en-US" i="1" dirty="0"/>
              <a:t> </a:t>
            </a:r>
            <a:r>
              <a:rPr lang="en-US" dirty="0"/>
              <a:t>instructions to a specific label</a:t>
            </a:r>
            <a:endParaRPr lang="en-US" i="1" dirty="0"/>
          </a:p>
          <a:p>
            <a:pPr lvl="1"/>
            <a:r>
              <a:rPr lang="en-US" dirty="0"/>
              <a:t>A</a:t>
            </a:r>
            <a:r>
              <a:rPr lang="en-US" i="1" dirty="0"/>
              <a:t> return</a:t>
            </a:r>
            <a:r>
              <a:rPr lang="en-US" dirty="0"/>
              <a:t> should replace the </a:t>
            </a:r>
            <a:r>
              <a:rPr lang="en-US" i="1" dirty="0" err="1"/>
              <a:t>jr</a:t>
            </a:r>
            <a:r>
              <a:rPr lang="en-US" i="1" dirty="0"/>
              <a:t> </a:t>
            </a:r>
            <a:r>
              <a:rPr lang="en-US" dirty="0"/>
              <a:t>at the end of the function</a:t>
            </a:r>
            <a:endParaRPr lang="en-US" i="1" dirty="0"/>
          </a:p>
          <a:p>
            <a:r>
              <a:rPr lang="en-US" dirty="0"/>
              <a:t>Both </a:t>
            </a:r>
            <a:r>
              <a:rPr lang="en-US" i="1" dirty="0"/>
              <a:t>call</a:t>
            </a:r>
            <a:r>
              <a:rPr lang="en-US" dirty="0"/>
              <a:t> and </a:t>
            </a:r>
            <a:r>
              <a:rPr lang="en-US" i="1" dirty="0"/>
              <a:t>return</a:t>
            </a:r>
            <a:r>
              <a:rPr lang="en-US" dirty="0"/>
              <a:t> include the a </a:t>
            </a:r>
            <a:r>
              <a:rPr lang="en-US" i="1" dirty="0" err="1"/>
              <a:t>nop</a:t>
            </a:r>
            <a:r>
              <a:rPr lang="en-US" dirty="0"/>
              <a:t> as their last native instruction so they use up their own branch delay slots</a:t>
            </a:r>
          </a:p>
        </p:txBody>
      </p:sp>
    </p:spTree>
    <p:extLst>
      <p:ext uri="{BB962C8B-B14F-4D97-AF65-F5344CB8AC3E}">
        <p14:creationId xmlns:p14="http://schemas.microsoft.com/office/powerpoint/2010/main" val="8478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 dirty="0"/>
              <a:t>Inside </a:t>
            </a:r>
            <a:r>
              <a:rPr lang="en-US" i="1" dirty="0"/>
              <a:t>main()</a:t>
            </a:r>
          </a:p>
          <a:p>
            <a:r>
              <a:rPr lang="en-US" dirty="0"/>
              <a:t>Function, </a:t>
            </a:r>
            <a:r>
              <a:rPr lang="en-US" i="1" dirty="0"/>
              <a:t>foo()</a:t>
            </a:r>
            <a:r>
              <a:rPr lang="en-US" dirty="0"/>
              <a:t>, is called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42721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 bldLvl="2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 dirty="0"/>
              <a:t>Inside </a:t>
            </a:r>
            <a:r>
              <a:rPr lang="en-US" i="1" dirty="0"/>
              <a:t>foo()</a:t>
            </a:r>
          </a:p>
          <a:p>
            <a:r>
              <a:rPr lang="en-US" dirty="0"/>
              <a:t>Function, </a:t>
            </a:r>
            <a:r>
              <a:rPr lang="en-US" i="1" dirty="0"/>
              <a:t>bar()</a:t>
            </a:r>
            <a:r>
              <a:rPr lang="en-US" dirty="0"/>
              <a:t>, is called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FA89-AF43-4F27-B4E9-A4E65BBA4B4D}"/>
              </a:ext>
            </a:extLst>
          </p:cNvPr>
          <p:cNvSpPr/>
          <p:nvPr/>
        </p:nvSpPr>
        <p:spPr>
          <a:xfrm>
            <a:off x="6553200" y="4464855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foo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0560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 dirty="0"/>
              <a:t>Inside </a:t>
            </a:r>
            <a:r>
              <a:rPr lang="en-US" i="1" dirty="0"/>
              <a:t>bar()</a:t>
            </a:r>
          </a:p>
          <a:p>
            <a:r>
              <a:rPr lang="en-US" dirty="0"/>
              <a:t>Function, </a:t>
            </a:r>
            <a:r>
              <a:rPr lang="en-US" i="1" dirty="0"/>
              <a:t>snafu()</a:t>
            </a:r>
            <a:r>
              <a:rPr lang="en-US" dirty="0"/>
              <a:t>, is called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FA89-AF43-4F27-B4E9-A4E65BBA4B4D}"/>
              </a:ext>
            </a:extLst>
          </p:cNvPr>
          <p:cNvSpPr/>
          <p:nvPr/>
        </p:nvSpPr>
        <p:spPr>
          <a:xfrm>
            <a:off x="6553200" y="4464855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foo</a:t>
            </a:r>
            <a:r>
              <a:rPr lang="en-US" sz="1600" dirty="0"/>
              <a:t>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367F9-1141-4C30-BA1B-9C49E4359586}"/>
              </a:ext>
            </a:extLst>
          </p:cNvPr>
          <p:cNvSpPr/>
          <p:nvPr/>
        </p:nvSpPr>
        <p:spPr>
          <a:xfrm>
            <a:off x="6553200" y="381473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bar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620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 dirty="0"/>
              <a:t>Inside </a:t>
            </a:r>
            <a:r>
              <a:rPr lang="en-US" i="1" dirty="0"/>
              <a:t>snafu()</a:t>
            </a:r>
          </a:p>
          <a:p>
            <a:r>
              <a:rPr lang="en-US" dirty="0"/>
              <a:t>Return to </a:t>
            </a:r>
            <a:r>
              <a:rPr lang="en-US" i="1" dirty="0"/>
              <a:t>bar()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FA89-AF43-4F27-B4E9-A4E65BBA4B4D}"/>
              </a:ext>
            </a:extLst>
          </p:cNvPr>
          <p:cNvSpPr/>
          <p:nvPr/>
        </p:nvSpPr>
        <p:spPr>
          <a:xfrm>
            <a:off x="6553200" y="4464855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foo</a:t>
            </a:r>
            <a:r>
              <a:rPr lang="en-US" sz="1600" dirty="0"/>
              <a:t>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367F9-1141-4C30-BA1B-9C49E4359586}"/>
              </a:ext>
            </a:extLst>
          </p:cNvPr>
          <p:cNvSpPr/>
          <p:nvPr/>
        </p:nvSpPr>
        <p:spPr>
          <a:xfrm>
            <a:off x="6553200" y="381473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bar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12540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25 0.014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4" grpId="0" animBg="1"/>
      <p:bldP spid="1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 dirty="0"/>
              <a:t>Inside </a:t>
            </a:r>
            <a:r>
              <a:rPr lang="en-US" i="1" dirty="0"/>
              <a:t>bar()</a:t>
            </a:r>
          </a:p>
          <a:p>
            <a:r>
              <a:rPr lang="en-US" dirty="0"/>
              <a:t>Return to </a:t>
            </a:r>
            <a:r>
              <a:rPr lang="en-US" i="1" dirty="0"/>
              <a:t>foo()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FA89-AF43-4F27-B4E9-A4E65BBA4B4D}"/>
              </a:ext>
            </a:extLst>
          </p:cNvPr>
          <p:cNvSpPr/>
          <p:nvPr/>
        </p:nvSpPr>
        <p:spPr>
          <a:xfrm>
            <a:off x="6553200" y="4464855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foo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4139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225 -0.080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Another reason is to make instructions more readable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move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$t2, $t1</a:t>
            </a:r>
          </a:p>
          <a:p>
            <a:pPr lvl="3"/>
            <a:r>
              <a:rPr lang="en-US" dirty="0">
                <a:ea typeface="Consolas" charset="0"/>
                <a:cs typeface="Consolas" charset="0"/>
              </a:rPr>
              <a:t>Copies a value from $t1 into $t2</a:t>
            </a:r>
          </a:p>
          <a:p>
            <a:pPr lvl="3"/>
            <a:r>
              <a:rPr lang="en-US" dirty="0">
                <a:cs typeface="Consolas" pitchFamily="49" charset="0"/>
              </a:rPr>
              <a:t>Assembles into the single instructions:</a:t>
            </a:r>
          </a:p>
          <a:p>
            <a:pPr lvl="4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addu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$t2, $0, $t1</a:t>
            </a:r>
          </a:p>
          <a:p>
            <a:pPr lvl="3"/>
            <a:endParaRPr lang="en-US" dirty="0">
              <a:latin typeface="Consolas" panose="020B0609020204030204" pitchFamily="49" charset="0"/>
              <a:cs typeface="Consolas" pitchFamily="49" charset="0"/>
            </a:endParaRPr>
          </a:p>
          <a:p>
            <a:pPr lvl="2"/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EAAE-BE6E-473C-AEAD-D3FE8243D1CA}"/>
              </a:ext>
            </a:extLst>
          </p:cNvPr>
          <p:cNvSpPr/>
          <p:nvPr/>
        </p:nvSpPr>
        <p:spPr>
          <a:xfrm>
            <a:off x="4495800" y="3871679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B88E-B277-4FCD-AD25-6EB6D3104EBB}"/>
              </a:ext>
            </a:extLst>
          </p:cNvPr>
          <p:cNvSpPr/>
          <p:nvPr/>
        </p:nvSpPr>
        <p:spPr>
          <a:xfrm>
            <a:off x="6553200" y="2798894"/>
            <a:ext cx="1828800" cy="295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8E02-C48D-4C10-9D8F-C0C298A4B33D}"/>
              </a:ext>
            </a:extLst>
          </p:cNvPr>
          <p:cNvSpPr txBox="1"/>
          <p:nvPr/>
        </p:nvSpPr>
        <p:spPr>
          <a:xfrm>
            <a:off x="6533417" y="236800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Stack (RAM)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AB0A8-9138-482E-B709-EB6428CD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3810000" cy="3352800"/>
          </a:xfrm>
        </p:spPr>
        <p:txBody>
          <a:bodyPr anchor="ctr"/>
          <a:lstStyle/>
          <a:p>
            <a:r>
              <a:rPr lang="en-US"/>
              <a:t>Inside </a:t>
            </a:r>
            <a:r>
              <a:rPr lang="en-US" i="1"/>
              <a:t>foo()</a:t>
            </a:r>
            <a:endParaRPr lang="en-US" i="1" dirty="0"/>
          </a:p>
          <a:p>
            <a:r>
              <a:rPr lang="en-US" dirty="0"/>
              <a:t>Return to </a:t>
            </a:r>
            <a:r>
              <a:rPr lang="en-US" i="1" dirty="0"/>
              <a:t>main()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D5703-70F9-45FB-97C8-AFB7FD1EC693}"/>
              </a:ext>
            </a:extLst>
          </p:cNvPr>
          <p:cNvSpPr/>
          <p:nvPr/>
        </p:nvSpPr>
        <p:spPr>
          <a:xfrm>
            <a:off x="6553200" y="5114980"/>
            <a:ext cx="1828800" cy="63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main</a:t>
            </a:r>
            <a:r>
              <a:rPr lang="en-US" sz="16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2791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225 -0.175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3" grpId="0" animBg="1"/>
      <p:bldP spid="1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Call </a:t>
            </a:r>
            <a:r>
              <a:rPr lang="en-US" dirty="0"/>
              <a:t>is composed of 26 native instructions</a:t>
            </a:r>
          </a:p>
          <a:p>
            <a:pPr lvl="1"/>
            <a:r>
              <a:rPr lang="en-US" dirty="0"/>
              <a:t>A combination </a:t>
            </a:r>
            <a:r>
              <a:rPr lang="en-US" i="1" dirty="0" err="1"/>
              <a:t>jal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push pseudo-ops </a:t>
            </a:r>
            <a:r>
              <a:rPr lang="en-US" dirty="0"/>
              <a:t>will be more efficient at saving fewer than13 registers</a:t>
            </a:r>
          </a:p>
          <a:p>
            <a:pPr lvl="2"/>
            <a:r>
              <a:rPr lang="en-US" i="1" dirty="0"/>
              <a:t>Push </a:t>
            </a:r>
            <a:r>
              <a:rPr lang="en-US" dirty="0"/>
              <a:t>pseudo-ops use 2 instructions each</a:t>
            </a:r>
          </a:p>
          <a:p>
            <a:pPr lvl="1"/>
            <a:r>
              <a:rPr lang="en-US" dirty="0"/>
              <a:t>Option of using individual </a:t>
            </a:r>
            <a:r>
              <a:rPr lang="en-US" i="1" dirty="0" err="1"/>
              <a:t>lw</a:t>
            </a:r>
            <a:r>
              <a:rPr lang="en-US" dirty="0"/>
              <a:t>/</a:t>
            </a:r>
            <a:r>
              <a:rPr lang="en-US" i="1" dirty="0" err="1"/>
              <a:t>sw</a:t>
            </a:r>
            <a:r>
              <a:rPr lang="en-US" dirty="0"/>
              <a:t> with the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a single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18584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Comparison (Inequality)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$t3, $t1, $t2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itchFamily="49" charset="0"/>
              </a:rPr>
              <a:t>$t1 </a:t>
            </a:r>
            <a:r>
              <a:rPr lang="en-US" dirty="0"/>
              <a:t>&lt; </a:t>
            </a:r>
            <a:r>
              <a:rPr lang="en-US" dirty="0">
                <a:latin typeface="Consolas" pitchFamily="49" charset="0"/>
              </a:rPr>
              <a:t>$t2</a:t>
            </a:r>
            <a:r>
              <a:rPr lang="en-US" dirty="0"/>
              <a:t> then </a:t>
            </a:r>
            <a:r>
              <a:rPr lang="en-US" dirty="0">
                <a:latin typeface="Consolas" pitchFamily="49" charset="0"/>
              </a:rPr>
              <a:t>$t3 </a:t>
            </a:r>
            <a:r>
              <a:rPr lang="en-US" dirty="0"/>
              <a:t>set to 1 (true)</a:t>
            </a:r>
          </a:p>
          <a:p>
            <a:pPr lvl="2"/>
            <a:r>
              <a:rPr lang="en-US" dirty="0"/>
              <a:t>Else </a:t>
            </a:r>
            <a:r>
              <a:rPr lang="en-US" dirty="0">
                <a:latin typeface="Consolas" pitchFamily="49" charset="0"/>
              </a:rPr>
              <a:t>$t3 </a:t>
            </a:r>
            <a:r>
              <a:rPr lang="en-US" dirty="0"/>
              <a:t>set to 0 (false)</a:t>
            </a:r>
          </a:p>
          <a:p>
            <a:pPr lvl="1"/>
            <a:r>
              <a:rPr lang="en-US" dirty="0"/>
              <a:t>Result often used in a branch (compared with zero register)</a:t>
            </a:r>
          </a:p>
          <a:p>
            <a:pPr lvl="2"/>
            <a:r>
              <a:rPr lang="en-US" dirty="0" err="1">
                <a:latin typeface="Consolas" pitchFamily="49" charset="0"/>
                <a:cs typeface="Consolas" pitchFamily="49" charset="0"/>
              </a:rPr>
              <a:t>bne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$t3, $0,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was_less_than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39888" y="2667000"/>
          <a:ext cx="7064224" cy="2834640"/>
        </p:xfrm>
        <a:graphic>
          <a:graphicData uri="http://schemas.openxmlformats.org/drawingml/2006/table">
            <a:tbl>
              <a:tblPr firstRow="1" bandRow="1"/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/>
                        <a:t>Inequality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Instruction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R</a:t>
                      </a:r>
                      <a:r>
                        <a:rPr lang="en-US" sz="2600" b="1" baseline="0" dirty="0"/>
                        <a:t> if</a:t>
                      </a:r>
                      <a:r>
                        <a:rPr lang="en-US" sz="2600" b="1" dirty="0"/>
                        <a:t> inequality</a:t>
                      </a:r>
                      <a:r>
                        <a:rPr lang="en-US" sz="2600" b="1" baseline="0" dirty="0"/>
                        <a:t> is</a:t>
                      </a:r>
                      <a:r>
                        <a:rPr lang="en-US" sz="2600" b="1" dirty="0"/>
                        <a:t> true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slt</a:t>
                      </a:r>
                      <a:r>
                        <a:rPr lang="en-US" sz="2600" dirty="0"/>
                        <a:t> R, 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A &gt;=</a:t>
                      </a:r>
                      <a:r>
                        <a:rPr lang="en-US" sz="2600" baseline="0" dirty="0"/>
                        <a:t>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slt</a:t>
                      </a:r>
                      <a:r>
                        <a:rPr lang="en-US" sz="2600" dirty="0"/>
                        <a:t> R, 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slt</a:t>
                      </a:r>
                      <a:r>
                        <a:rPr lang="en-US" sz="2600" dirty="0"/>
                        <a:t> R,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A &lt;=</a:t>
                      </a:r>
                      <a:r>
                        <a:rPr lang="en-US" sz="2600" baseline="0" dirty="0"/>
                        <a:t>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slt</a:t>
                      </a:r>
                      <a:r>
                        <a:rPr lang="en-US" sz="2600" dirty="0"/>
                        <a:t> R,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95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nsolas" pitchFamily="49" charset="0"/>
              </a:rPr>
              <a:t>While in </a:t>
            </a:r>
            <a:r>
              <a:rPr lang="en-US" b="1" dirty="0">
                <a:latin typeface="+mj-lt"/>
                <a:cs typeface="Consolas" pitchFamily="49" charset="0"/>
              </a:rPr>
              <a:t>simulation mode</a:t>
            </a:r>
            <a:r>
              <a:rPr lang="en-US" dirty="0">
                <a:latin typeface="+mj-lt"/>
                <a:cs typeface="Consolas" pitchFamily="49" charset="0"/>
              </a:rPr>
              <a:t>, double-clicking to the right of a line number with an instruction adds a breakpoint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32" y="4419600"/>
            <a:ext cx="387133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</a:t>
            </a:r>
            <a:r>
              <a:rPr lang="en-US"/>
              <a:t>Pre Quiz and</a:t>
            </a:r>
            <a:br>
              <a:rPr lang="en-US"/>
            </a:br>
            <a:r>
              <a:rPr lang="en-US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Stack pointer register: 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sp</a:t>
            </a:r>
            <a:endParaRPr lang="en-US" dirty="0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en-US" dirty="0">
                <a:cs typeface="Consolas" pitchFamily="49" charset="0"/>
              </a:rPr>
              <a:t>2 pseudo-ops</a:t>
            </a:r>
          </a:p>
          <a:p>
            <a:pPr lvl="1"/>
            <a:r>
              <a:rPr lang="en-US" dirty="0">
                <a:cs typeface="Consolas" pitchFamily="49" charset="0"/>
              </a:rPr>
              <a:t>Push</a:t>
            </a:r>
          </a:p>
          <a:p>
            <a:pPr lvl="1"/>
            <a:r>
              <a:rPr lang="en-US" dirty="0">
                <a:cs typeface="Consolas" pitchFamily="49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1119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grows upwards in memory (address gets smaller) and starts at the largest memory address used by the stack</a:t>
            </a:r>
          </a:p>
          <a:p>
            <a:r>
              <a:rPr lang="en-US" dirty="0"/>
              <a:t>Initialization: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$sp, </a:t>
            </a:r>
            <a:r>
              <a:rPr lang="en-US" dirty="0">
                <a:solidFill>
                  <a:srgbClr val="FF9A00"/>
                </a:solidFill>
                <a:latin typeface="Consolas" pitchFamily="49" charset="0"/>
                <a:cs typeface="Consolas" pitchFamily="49" charset="0"/>
              </a:rPr>
              <a:t>0x10FFFFFC</a:t>
            </a:r>
          </a:p>
        </p:txBody>
      </p:sp>
    </p:spTree>
    <p:extLst>
      <p:ext uri="{BB962C8B-B14F-4D97-AF65-F5344CB8AC3E}">
        <p14:creationId xmlns:p14="http://schemas.microsoft.com/office/powerpoint/2010/main" val="18919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5345668"/>
            <a:ext cx="1219200" cy="369332"/>
            <a:chOff x="1600200" y="5345668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5345668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5562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$sp, </a:t>
            </a:r>
            <a:r>
              <a:rPr lang="en-US" dirty="0">
                <a:solidFill>
                  <a:srgbClr val="FF9A00"/>
                </a:solidFill>
                <a:latin typeface="Consolas" pitchFamily="49" charset="0"/>
                <a:cs typeface="Consolas" pitchFamily="49" charset="0"/>
              </a:rPr>
              <a:t>0x10FFFFFC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$t1, </a:t>
            </a:r>
            <a:r>
              <a:rPr lang="en-US" dirty="0">
                <a:solidFill>
                  <a:srgbClr val="FF9A00"/>
                </a:solidFill>
                <a:latin typeface="Consolas" pitchFamily="49" charset="0"/>
                <a:cs typeface="Consolas" pitchFamily="49" charset="0"/>
              </a:rPr>
              <a:t>0x59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0" y="5345668"/>
            <a:ext cx="1219200" cy="369332"/>
            <a:chOff x="1600200" y="5345668"/>
            <a:chExt cx="12192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5345668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09800" y="5562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dirty="0">
              <a:solidFill>
                <a:srgbClr val="009B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0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dirty="0">
              <a:solidFill>
                <a:srgbClr val="009B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5377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$t1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324600" y="5334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0" y="5345668"/>
            <a:ext cx="1219200" cy="369332"/>
            <a:chOff x="1600200" y="5345668"/>
            <a:chExt cx="12192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600200" y="5345668"/>
              <a:ext cx="609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$sp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209800" y="5562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14252"/>
      </p:ext>
    </p:extLst>
  </p:cSld>
  <p:clrMapOvr>
    <a:masterClrMapping/>
  </p:clrMapOvr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1033</TotalTime>
  <Words>1112</Words>
  <Application>Microsoft Office PowerPoint</Application>
  <PresentationFormat>On-screen Show (4:3)</PresentationFormat>
  <Paragraphs>360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Consolas</vt:lpstr>
      <vt:lpstr>ASU Template (Image Bar - Gold)</vt:lpstr>
      <vt:lpstr>Modularity and Comparisons</vt:lpstr>
      <vt:lpstr>Pseudo Operations</vt:lpstr>
      <vt:lpstr>Pseudo Operations</vt:lpstr>
      <vt:lpstr>Pseudo Operations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 Underflow</vt:lpstr>
      <vt:lpstr>Stack Underflow Error</vt:lpstr>
      <vt:lpstr>Stack Overflow</vt:lpstr>
      <vt:lpstr>Uninitialized Stack Pointer</vt:lpstr>
      <vt:lpstr>Jump-And-Link</vt:lpstr>
      <vt:lpstr>Jump Register</vt:lpstr>
      <vt:lpstr>Example Program Demo Available in Video Lecture</vt:lpstr>
      <vt:lpstr>Subroutines and Functions</vt:lpstr>
      <vt:lpstr>Context Switching</vt:lpstr>
      <vt:lpstr>Saved and Restored Registers</vt:lpstr>
      <vt:lpstr>Function Return Value</vt:lpstr>
      <vt:lpstr>Call Pseudo-Op</vt:lpstr>
      <vt:lpstr>Return Pseudo-Op</vt:lpstr>
      <vt:lpstr>Call and Return Usage</vt:lpstr>
      <vt:lpstr>Call Stack</vt:lpstr>
      <vt:lpstr>Call Stack</vt:lpstr>
      <vt:lpstr>Call Stack</vt:lpstr>
      <vt:lpstr>Call Stack</vt:lpstr>
      <vt:lpstr>Call Stack</vt:lpstr>
      <vt:lpstr>Call Stack</vt:lpstr>
      <vt:lpstr>Performance Tradeoff</vt:lpstr>
      <vt:lpstr>Value Comparison (Inequality)</vt:lpstr>
      <vt:lpstr>Inequalities</vt:lpstr>
      <vt:lpstr>Breakpoints</vt:lpstr>
      <vt:lpstr>Project 3 Pre Quiz and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206</cp:revision>
  <dcterms:modified xsi:type="dcterms:W3CDTF">2017-07-12T04:36:21Z</dcterms:modified>
</cp:coreProperties>
</file>