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40" r:id="rId1"/>
  </p:sldMasterIdLst>
  <p:notesMasterIdLst>
    <p:notesMasterId r:id="rId17"/>
  </p:notesMasterIdLst>
  <p:handoutMasterIdLst>
    <p:handoutMasterId r:id="rId18"/>
  </p:handoutMasterIdLst>
  <p:sldIdLst>
    <p:sldId id="3165" r:id="rId2"/>
    <p:sldId id="3159" r:id="rId3"/>
    <p:sldId id="3160" r:id="rId4"/>
    <p:sldId id="3161" r:id="rId5"/>
    <p:sldId id="3163" r:id="rId6"/>
    <p:sldId id="3180" r:id="rId7"/>
    <p:sldId id="3173" r:id="rId8"/>
    <p:sldId id="3174" r:id="rId9"/>
    <p:sldId id="3175" r:id="rId10"/>
    <p:sldId id="3176" r:id="rId11"/>
    <p:sldId id="3172" r:id="rId12"/>
    <p:sldId id="3178" r:id="rId13"/>
    <p:sldId id="3181" r:id="rId14"/>
    <p:sldId id="3121" r:id="rId15"/>
    <p:sldId id="3166" r:id="rId16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3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EE8"/>
    <a:srgbClr val="FFFFFF"/>
    <a:srgbClr val="A78357"/>
    <a:srgbClr val="28C7D4"/>
    <a:srgbClr val="F94D4D"/>
    <a:srgbClr val="FEFEFE"/>
    <a:srgbClr val="8F1A12"/>
    <a:srgbClr val="F84E4B"/>
    <a:srgbClr val="26C8D2"/>
    <a:srgbClr val="1CB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92954" autoAdjust="0"/>
  </p:normalViewPr>
  <p:slideViewPr>
    <p:cSldViewPr>
      <p:cViewPr varScale="1">
        <p:scale>
          <a:sx n="72" d="100"/>
          <a:sy n="72" d="100"/>
        </p:scale>
        <p:origin x="82" y="259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79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3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84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05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47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5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9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2251-43D7-4D1D-B3D2-19BD9A5269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65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3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3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0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6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9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4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3F4B575F-FD03-429C-9837-1740208C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895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0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30956E-AD3D-403B-818F-7785B55ECE67}"/>
              </a:ext>
            </a:extLst>
          </p:cNvPr>
          <p:cNvSpPr txBox="1">
            <a:spLocks/>
          </p:cNvSpPr>
          <p:nvPr userDrawn="1"/>
        </p:nvSpPr>
        <p:spPr>
          <a:xfrm>
            <a:off x="3536950" y="6681269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3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F186A12-C9D2-42F8-919B-4DB8861D4481}"/>
              </a:ext>
            </a:extLst>
          </p:cNvPr>
          <p:cNvSpPr txBox="1">
            <a:spLocks/>
          </p:cNvSpPr>
          <p:nvPr userDrawn="1"/>
        </p:nvSpPr>
        <p:spPr>
          <a:xfrm>
            <a:off x="3621063" y="6681269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1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06270" y="6681270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05039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3" r:id="rId2"/>
    <p:sldLayoutId id="2147483965" r:id="rId3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23.png"/><Relationship Id="rId4" Type="http://schemas.openxmlformats.org/officeDocument/2006/relationships/image" Target="../media/image110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143848" cy="79559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76673" y="4768453"/>
            <a:ext cx="1036678" cy="4329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汇报人</a:t>
            </a:r>
          </a:p>
        </p:txBody>
      </p:sp>
      <p:sp>
        <p:nvSpPr>
          <p:cNvPr id="7" name="矩形 6"/>
          <p:cNvSpPr/>
          <p:nvPr/>
        </p:nvSpPr>
        <p:spPr>
          <a:xfrm>
            <a:off x="6213351" y="4768453"/>
            <a:ext cx="1535959" cy="432918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BC7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李诗云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A39943-AEC9-574E-918A-5C4D775A05CD}"/>
              </a:ext>
            </a:extLst>
          </p:cNvPr>
          <p:cNvSpPr txBox="1"/>
          <p:nvPr/>
        </p:nvSpPr>
        <p:spPr>
          <a:xfrm>
            <a:off x="5853311" y="6280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6D0C7-B9A6-478A-99D5-5FFFE0B87003}"/>
              </a:ext>
            </a:extLst>
          </p:cNvPr>
          <p:cNvSpPr txBox="1"/>
          <p:nvPr/>
        </p:nvSpPr>
        <p:spPr>
          <a:xfrm>
            <a:off x="2495877" y="2654844"/>
            <a:ext cx="8037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基于区块链的网约车路径预警系统的</a:t>
            </a:r>
            <a:endParaRPr lang="en-US" altLang="zh-CN" sz="36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设计与实现</a:t>
            </a:r>
            <a:endParaRPr lang="zh-CN" altLang="zh-CN" sz="36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905C9-A0FE-421B-8009-75597150BA68}"/>
              </a:ext>
            </a:extLst>
          </p:cNvPr>
          <p:cNvSpPr txBox="1"/>
          <p:nvPr/>
        </p:nvSpPr>
        <p:spPr>
          <a:xfrm>
            <a:off x="2590646" y="3870282"/>
            <a:ext cx="7749922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53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BLOCKCHAIN ONLINE </a:t>
            </a:r>
            <a:r>
              <a:rPr lang="en-US" altLang="zh-CN" sz="253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car-hailing</a:t>
            </a:r>
            <a:endParaRPr lang="zh-CN" altLang="en-US" sz="2531" cap="al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F2C417-F237-44FA-8DFA-B34FF837D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5" y="447973"/>
            <a:ext cx="1622673" cy="16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EE9EBD9-3694-417B-99C7-9C526F2C5AA0}"/>
              </a:ext>
            </a:extLst>
          </p:cNvPr>
          <p:cNvSpPr txBox="1"/>
          <p:nvPr/>
        </p:nvSpPr>
        <p:spPr>
          <a:xfrm>
            <a:off x="372973" y="375965"/>
            <a:ext cx="2541548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工作成果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——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算法测试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ED7CFA-F678-4418-897B-1A9EDDFCEBA9}"/>
              </a:ext>
            </a:extLst>
          </p:cNvPr>
          <p:cNvSpPr txBox="1"/>
          <p:nvPr/>
        </p:nvSpPr>
        <p:spPr>
          <a:xfrm>
            <a:off x="372973" y="663997"/>
            <a:ext cx="21829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ACHIEVEMENT</a:t>
            </a:r>
            <a:r>
              <a:rPr lang="en-US" altLang="zh-CN" sz="1200" dirty="0"/>
              <a:t>——</a:t>
            </a:r>
            <a:r>
              <a:rPr lang="en-US" altLang="zh-CN" sz="1200" cap="all" dirty="0"/>
              <a:t>arithmetic</a:t>
            </a:r>
            <a:endParaRPr lang="zh-CN" altLang="en-US" sz="1200" cap="all" dirty="0"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8044A0-8285-47A7-93D2-338B6821B44D}"/>
              </a:ext>
            </a:extLst>
          </p:cNvPr>
          <p:cNvSpPr txBox="1"/>
          <p:nvPr/>
        </p:nvSpPr>
        <p:spPr>
          <a:xfrm>
            <a:off x="106425" y="1515586"/>
            <a:ext cx="533095" cy="18290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effectLst>
                  <a:outerShdw blurRad="50800" dist="50800" dir="9780000" algn="ctr" rotWithShape="0">
                    <a:srgbClr val="000000">
                      <a:alpha val="15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算法精度测试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4EA307-9717-442D-8155-A39B36486E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5486" y="1228301"/>
            <a:ext cx="5760640" cy="484748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A5D290C-16C0-4858-884C-C96ABBAA92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3453" y="814024"/>
            <a:ext cx="4328160" cy="24295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B220EE-CB39-401E-85F7-9487EAD03665}"/>
              </a:ext>
            </a:extLst>
          </p:cNvPr>
          <p:cNvSpPr txBox="1"/>
          <p:nvPr/>
        </p:nvSpPr>
        <p:spPr>
          <a:xfrm>
            <a:off x="9287526" y="333631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样本误差率折线图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09CB6E-847F-4F2A-BB02-E59F2528C8D6}"/>
              </a:ext>
            </a:extLst>
          </p:cNvPr>
          <p:cNvSpPr txBox="1"/>
          <p:nvPr/>
        </p:nvSpPr>
        <p:spPr>
          <a:xfrm>
            <a:off x="7713453" y="4253418"/>
            <a:ext cx="4475340" cy="2264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平均误差随着纬度的增大而增大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0-30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度的低纬度地区平均误差为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0.199%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30-60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度的中纬度地区平均误差为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0.409%</a:t>
            </a:r>
          </a:p>
          <a:p>
            <a:pPr algn="ctr">
              <a:lnSpc>
                <a:spcPct val="150000"/>
              </a:lnSpc>
            </a:pP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60-90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度的高纬度地区平均误差率为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0.637%</a:t>
            </a:r>
          </a:p>
          <a:p>
            <a:pPr algn="ctr">
              <a:lnSpc>
                <a:spcPct val="150000"/>
              </a:lnSpc>
            </a:pP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全纬度整体平均误差为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0.432%</a:t>
            </a:r>
          </a:p>
          <a:p>
            <a:pPr algn="ctr">
              <a:lnSpc>
                <a:spcPct val="150000"/>
              </a:lnSpc>
            </a:pP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整体性能良好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F3585A-68C8-40F4-B23F-2AEB7C7EBC9C}"/>
              </a:ext>
            </a:extLst>
          </p:cNvPr>
          <p:cNvSpPr/>
          <p:nvPr/>
        </p:nvSpPr>
        <p:spPr>
          <a:xfrm>
            <a:off x="7437487" y="4253418"/>
            <a:ext cx="4896544" cy="2264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B8B81-D0AB-4ABA-B288-69460F9E81A2}"/>
              </a:ext>
            </a:extLst>
          </p:cNvPr>
          <p:cNvSpPr txBox="1"/>
          <p:nvPr/>
        </p:nvSpPr>
        <p:spPr>
          <a:xfrm>
            <a:off x="3189015" y="635804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测试结果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339E87-F4C5-4EAC-B170-0FF21D316B46}"/>
              </a:ext>
            </a:extLst>
          </p:cNvPr>
          <p:cNvSpPr/>
          <p:nvPr/>
        </p:nvSpPr>
        <p:spPr>
          <a:xfrm>
            <a:off x="7398129" y="681329"/>
            <a:ext cx="4896544" cy="302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6" grpId="0" animBg="1"/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5861185B-377D-4B1F-A25D-3AA9A710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7087" y="6754504"/>
            <a:ext cx="2892425" cy="384175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pPr/>
              <a:t>11</a:t>
            </a:fld>
            <a:r>
              <a:rPr lang="en-US" altLang="zh-CN" dirty="0"/>
              <a:t>/15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9EBD9-3694-417B-99C7-9C526F2C5AA0}"/>
              </a:ext>
            </a:extLst>
          </p:cNvPr>
          <p:cNvSpPr txBox="1"/>
          <p:nvPr/>
        </p:nvSpPr>
        <p:spPr>
          <a:xfrm>
            <a:off x="372973" y="375965"/>
            <a:ext cx="2310715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工作成果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区块链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ED7CFA-F678-4418-897B-1A9EDDFCEBA9}"/>
              </a:ext>
            </a:extLst>
          </p:cNvPr>
          <p:cNvSpPr txBox="1"/>
          <p:nvPr/>
        </p:nvSpPr>
        <p:spPr>
          <a:xfrm>
            <a:off x="372973" y="663997"/>
            <a:ext cx="2205751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ACHIEVEMENT</a:t>
            </a:r>
            <a:r>
              <a:rPr lang="en-US" altLang="zh-CN" sz="1200" dirty="0"/>
              <a:t>——BLOCKCHAIN</a:t>
            </a:r>
            <a:endParaRPr lang="zh-CN" altLang="en-US" sz="1200" dirty="0"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A1BBC5-6587-43F6-A538-5BB28463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3" y="1973067"/>
            <a:ext cx="6058609" cy="31405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4D1F4E8-2399-4E61-A8B6-3E4103E646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71" y="3278593"/>
            <a:ext cx="3631709" cy="36701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C850E42-9270-471B-B52B-3A6FAD2DC75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33596" y="231949"/>
            <a:ext cx="5039489" cy="27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0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5861185B-377D-4B1F-A25D-3AA9A710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7087" y="6754504"/>
            <a:ext cx="2892425" cy="384175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pPr/>
              <a:t>12</a:t>
            </a:fld>
            <a:r>
              <a:rPr lang="en-US" altLang="zh-CN" dirty="0"/>
              <a:t>/15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9EBD9-3694-417B-99C7-9C526F2C5AA0}"/>
              </a:ext>
            </a:extLst>
          </p:cNvPr>
          <p:cNvSpPr txBox="1"/>
          <p:nvPr/>
        </p:nvSpPr>
        <p:spPr>
          <a:xfrm>
            <a:off x="372973" y="375965"/>
            <a:ext cx="3464877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工作成果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后台和区块链交互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ED7CFA-F678-4418-897B-1A9EDDFCEBA9}"/>
              </a:ext>
            </a:extLst>
          </p:cNvPr>
          <p:cNvSpPr txBox="1"/>
          <p:nvPr/>
        </p:nvSpPr>
        <p:spPr>
          <a:xfrm>
            <a:off x="372973" y="663997"/>
            <a:ext cx="324751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ACHIEVEMENT</a:t>
            </a:r>
            <a:r>
              <a:rPr lang="en-US" altLang="zh-CN" sz="1200" dirty="0"/>
              <a:t>——BACK END AND </a:t>
            </a:r>
            <a:r>
              <a:rPr lang="en-US" altLang="zh-CN" sz="1200" cap="all" dirty="0"/>
              <a:t>interaction</a:t>
            </a:r>
            <a:endParaRPr lang="zh-CN" altLang="en-US" sz="1200" cap="all" dirty="0"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860AAE-77A4-4EFD-95D1-3422FAD448E4}"/>
              </a:ext>
            </a:extLst>
          </p:cNvPr>
          <p:cNvSpPr txBox="1"/>
          <p:nvPr/>
        </p:nvSpPr>
        <p:spPr>
          <a:xfrm>
            <a:off x="384640" y="1335408"/>
            <a:ext cx="4159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自行</a:t>
            </a:r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封装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了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web3js</a:t>
            </a:r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ethereumjs-tx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，提供以下接口：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70FE1C-8542-4FFE-9EBE-7DE0FFE812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993" y="1929725"/>
            <a:ext cx="4254366" cy="45304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E0FCB14-E5ED-44F7-A14C-B8C669BE2802}"/>
              </a:ext>
            </a:extLst>
          </p:cNvPr>
          <p:cNvSpPr txBox="1"/>
          <p:nvPr/>
        </p:nvSpPr>
        <p:spPr>
          <a:xfrm>
            <a:off x="1643214" y="6489271"/>
            <a:ext cx="1820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封装后的交易发送函数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FFBC38-C91A-4F5A-A3BB-079A96A93C9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41143" y="4913802"/>
            <a:ext cx="4608512" cy="16935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F0ED70C-20B9-47F5-A7B2-B4AE2EDB9F98}"/>
              </a:ext>
            </a:extLst>
          </p:cNvPr>
          <p:cNvSpPr txBox="1"/>
          <p:nvPr/>
        </p:nvSpPr>
        <p:spPr>
          <a:xfrm>
            <a:off x="6051488" y="6581017"/>
            <a:ext cx="135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封装函数的调用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D02E7F-60E3-45F5-B998-15F5E45AEED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37687" y="3928308"/>
            <a:ext cx="3402387" cy="26994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08E7C95-F52C-486F-AE06-B31F756E69EC}"/>
              </a:ext>
            </a:extLst>
          </p:cNvPr>
          <p:cNvSpPr txBox="1"/>
          <p:nvPr/>
        </p:nvSpPr>
        <p:spPr>
          <a:xfrm>
            <a:off x="10742973" y="6708361"/>
            <a:ext cx="94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调用的结果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7C7E2A-F839-4725-B69C-B75D9462B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675" y="1314412"/>
            <a:ext cx="5628786" cy="16935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58151B-0030-400E-AFFF-2BEF1CFF1641}"/>
              </a:ext>
            </a:extLst>
          </p:cNvPr>
          <p:cNvSpPr txBox="1"/>
          <p:nvPr/>
        </p:nvSpPr>
        <p:spPr>
          <a:xfrm>
            <a:off x="4269135" y="499404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effectLst>
                  <a:outerShdw blurRad="50800" dist="50800" dir="9780000" algn="ctr" rotWithShape="0">
                    <a:srgbClr val="000000">
                      <a:alpha val="15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轻后台实现</a:t>
            </a:r>
          </a:p>
        </p:txBody>
      </p:sp>
    </p:spTree>
    <p:extLst>
      <p:ext uri="{BB962C8B-B14F-4D97-AF65-F5344CB8AC3E}">
        <p14:creationId xmlns:p14="http://schemas.microsoft.com/office/powerpoint/2010/main" val="256291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EE9EBD9-3694-417B-99C7-9C526F2C5AA0}"/>
              </a:ext>
            </a:extLst>
          </p:cNvPr>
          <p:cNvSpPr txBox="1"/>
          <p:nvPr/>
        </p:nvSpPr>
        <p:spPr>
          <a:xfrm>
            <a:off x="372973" y="375965"/>
            <a:ext cx="3464877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工作成果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后台和区块链交互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ED7CFA-F678-4418-897B-1A9EDDFCEBA9}"/>
              </a:ext>
            </a:extLst>
          </p:cNvPr>
          <p:cNvSpPr txBox="1"/>
          <p:nvPr/>
        </p:nvSpPr>
        <p:spPr>
          <a:xfrm>
            <a:off x="372973" y="663997"/>
            <a:ext cx="324751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ACHIEVEMENT</a:t>
            </a:r>
            <a:r>
              <a:rPr lang="en-US" altLang="zh-CN" sz="1200" dirty="0"/>
              <a:t>——BACK END AND </a:t>
            </a:r>
            <a:r>
              <a:rPr lang="en-US" altLang="zh-CN" sz="1200" cap="all" dirty="0"/>
              <a:t>interaction</a:t>
            </a:r>
            <a:endParaRPr lang="zh-CN" altLang="en-US" sz="1200" cap="all" dirty="0"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CF240C-C00E-49ED-BFA2-B66AA45C7A8E}"/>
              </a:ext>
            </a:extLst>
          </p:cNvPr>
          <p:cNvSpPr txBox="1"/>
          <p:nvPr/>
        </p:nvSpPr>
        <p:spPr>
          <a:xfrm>
            <a:off x="2828975" y="2109980"/>
            <a:ext cx="7425494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调用合约，</a:t>
            </a:r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输入如下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:60.047508,113.374599,60.047908,113.374796,60.051234,113.381323</a:t>
            </a:r>
            <a:endParaRPr lang="zh-CN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0685DC-D978-48CC-9EB6-A27A63BB152C}"/>
              </a:ext>
            </a:extLst>
          </p:cNvPr>
          <p:cNvSpPr txBox="1"/>
          <p:nvPr/>
        </p:nvSpPr>
        <p:spPr>
          <a:xfrm>
            <a:off x="4053111" y="494013"/>
            <a:ext cx="29546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effectLst>
                  <a:outerShdw blurRad="50800" dist="50800" dir="9780000" algn="ctr" rotWithShape="0">
                    <a:srgbClr val="000000">
                      <a:alpha val="15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监听区块链事件及后续处理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0948AA-A0DC-4097-9299-C9B0E68F42B7}"/>
              </a:ext>
            </a:extLst>
          </p:cNvPr>
          <p:cNvSpPr txBox="1"/>
          <p:nvPr/>
        </p:nvSpPr>
        <p:spPr>
          <a:xfrm>
            <a:off x="2777930" y="1332695"/>
            <a:ext cx="840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在交易打包模块建立的智能合约对象的基础上，引入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协议下的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Provider</a:t>
            </a:r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以实现持久化的监听。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0EC886-19FE-4FF0-B1D3-322255597CD3}"/>
              </a:ext>
            </a:extLst>
          </p:cNvPr>
          <p:cNvSpPr/>
          <p:nvPr/>
        </p:nvSpPr>
        <p:spPr>
          <a:xfrm>
            <a:off x="1014736" y="1251954"/>
            <a:ext cx="1415772" cy="501614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准备阶段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4BEC54-7681-4FC1-9010-67E361CFEBFD}"/>
              </a:ext>
            </a:extLst>
          </p:cNvPr>
          <p:cNvSpPr/>
          <p:nvPr/>
        </p:nvSpPr>
        <p:spPr>
          <a:xfrm>
            <a:off x="1014736" y="2043376"/>
            <a:ext cx="1415772" cy="501614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链上合约调用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42595A-1600-4C06-B6A3-97A263A8C125}"/>
              </a:ext>
            </a:extLst>
          </p:cNvPr>
          <p:cNvSpPr/>
          <p:nvPr/>
        </p:nvSpPr>
        <p:spPr>
          <a:xfrm>
            <a:off x="1014736" y="3604166"/>
            <a:ext cx="1415772" cy="501614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合约事件触发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8244B15-8A2C-4B7A-8C58-CF06A8B565C5}"/>
              </a:ext>
            </a:extLst>
          </p:cNvPr>
          <p:cNvSpPr/>
          <p:nvPr/>
        </p:nvSpPr>
        <p:spPr>
          <a:xfrm>
            <a:off x="1014736" y="4382589"/>
            <a:ext cx="1415772" cy="501614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链外监听事件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60EE6D-4BF4-4699-9810-24AD4BB89108}"/>
              </a:ext>
            </a:extLst>
          </p:cNvPr>
          <p:cNvSpPr/>
          <p:nvPr/>
        </p:nvSpPr>
        <p:spPr>
          <a:xfrm>
            <a:off x="1014736" y="2825743"/>
            <a:ext cx="1415772" cy="501614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自动执行判断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7585A2-C862-45EA-9A4E-BFBF71A3DEEA}"/>
              </a:ext>
            </a:extLst>
          </p:cNvPr>
          <p:cNvSpPr/>
          <p:nvPr/>
        </p:nvSpPr>
        <p:spPr>
          <a:xfrm>
            <a:off x="1014736" y="5161012"/>
            <a:ext cx="1415772" cy="501614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后续逻辑执行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1932A9-29C2-483D-9ECB-C9BE16D1C0BE}"/>
              </a:ext>
            </a:extLst>
          </p:cNvPr>
          <p:cNvSpPr/>
          <p:nvPr/>
        </p:nvSpPr>
        <p:spPr>
          <a:xfrm>
            <a:off x="1014736" y="5939435"/>
            <a:ext cx="1415772" cy="501614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提醒信息送达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A582D46-8AFE-4E77-B907-5016F64067A7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1722622" y="2544990"/>
            <a:ext cx="0" cy="28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C58923-FB86-4CAA-9806-C9676C831BC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722622" y="1753568"/>
            <a:ext cx="0" cy="28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4C0DB4E-F62F-4582-B78E-6E6782B0E63B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1722622" y="3327357"/>
            <a:ext cx="0" cy="27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4B58DAA-6931-4BE0-B91D-67526A776B9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722622" y="4105780"/>
            <a:ext cx="0" cy="27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E767F6-F9A3-46D1-BE73-8DE0FFAF0A4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1722622" y="4884203"/>
            <a:ext cx="0" cy="27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0057009-D4FA-43F5-8006-DF38FF6F4C5D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1722622" y="5662626"/>
            <a:ext cx="0" cy="27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D02291C-82AD-4AD8-A8CC-C588A1928DEC}"/>
              </a:ext>
            </a:extLst>
          </p:cNvPr>
          <p:cNvSpPr txBox="1"/>
          <p:nvPr/>
        </p:nvSpPr>
        <p:spPr>
          <a:xfrm>
            <a:off x="4249274" y="2872793"/>
            <a:ext cx="3057247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智能合约自动执行路径脱离判断函数</a:t>
            </a:r>
            <a:endParaRPr lang="zh-CN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F60CC03-FAAF-47E0-AFDA-A8C44177D903}"/>
              </a:ext>
            </a:extLst>
          </p:cNvPr>
          <p:cNvSpPr txBox="1"/>
          <p:nvPr/>
        </p:nvSpPr>
        <p:spPr>
          <a:xfrm>
            <a:off x="3448803" y="3647498"/>
            <a:ext cx="4673074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若脱离路径，则将关键信息永久化记录并触发预设的事件</a:t>
            </a:r>
            <a:endParaRPr lang="zh-CN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79839D7-C580-42D5-89C6-35A316B020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03880" y="2756071"/>
            <a:ext cx="3527321" cy="195875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92561833-A0F0-4474-B855-3480CD7055D3}"/>
              </a:ext>
            </a:extLst>
          </p:cNvPr>
          <p:cNvSpPr txBox="1"/>
          <p:nvPr/>
        </p:nvSpPr>
        <p:spPr>
          <a:xfrm>
            <a:off x="9885759" y="471483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区块链中脱离事件的记录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F103647-23B0-4DC5-9D0F-C10CDDE3CC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79043" y="5171702"/>
            <a:ext cx="3887359" cy="10185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55B16210-7720-483A-9FC4-962F4070E903}"/>
              </a:ext>
            </a:extLst>
          </p:cNvPr>
          <p:cNvSpPr txBox="1"/>
          <p:nvPr/>
        </p:nvSpPr>
        <p:spPr>
          <a:xfrm>
            <a:off x="10554995" y="640291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后台监听</a:t>
            </a:r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记录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1C4057C-373C-4501-8851-7922EA676C27}"/>
              </a:ext>
            </a:extLst>
          </p:cNvPr>
          <p:cNvSpPr txBox="1"/>
          <p:nvPr/>
        </p:nvSpPr>
        <p:spPr>
          <a:xfrm>
            <a:off x="4608347" y="4446371"/>
            <a:ext cx="23391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事件触发时，后台做出反应</a:t>
            </a:r>
            <a:endParaRPr lang="zh-CN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6F18A2-A64E-4FE6-B2F5-CBFEB8C51A9A}"/>
              </a:ext>
            </a:extLst>
          </p:cNvPr>
          <p:cNvSpPr txBox="1"/>
          <p:nvPr/>
        </p:nvSpPr>
        <p:spPr>
          <a:xfrm>
            <a:off x="3090524" y="5223306"/>
            <a:ext cx="557075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通过事件获取合约所有人地址以获取紧急联系人信息，发送提示邮件</a:t>
            </a:r>
            <a:endParaRPr lang="zh-CN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9A4C768D-4275-458A-A14A-80C605449D7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16380" y="5703725"/>
            <a:ext cx="3104838" cy="1528925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DB5E7568-3DDD-4859-AB2D-08DA2C81E273}"/>
              </a:ext>
            </a:extLst>
          </p:cNvPr>
          <p:cNvSpPr txBox="1"/>
          <p:nvPr/>
        </p:nvSpPr>
        <p:spPr>
          <a:xfrm>
            <a:off x="3090524" y="6002620"/>
            <a:ext cx="2518638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提醒信息送达紧急联系人邮箱</a:t>
            </a:r>
            <a:endParaRPr lang="zh-CN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4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40" grpId="0"/>
      <p:bldP spid="41" grpId="0"/>
      <p:bldP spid="43" grpId="0"/>
      <p:bldP spid="45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27382"/>
            <a:ext cx="12858043" cy="2143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989" y="5653690"/>
            <a:ext cx="1232392" cy="1013810"/>
            <a:chOff x="5329238" y="1931988"/>
            <a:chExt cx="550862" cy="498475"/>
          </a:xfrm>
          <a:solidFill>
            <a:schemeClr val="bg2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5462588" y="2284413"/>
              <a:ext cx="53975" cy="146050"/>
            </a:xfrm>
            <a:custGeom>
              <a:avLst/>
              <a:gdLst>
                <a:gd name="T0" fmla="*/ 3 w 14"/>
                <a:gd name="T1" fmla="*/ 10 h 38"/>
                <a:gd name="T2" fmla="*/ 0 w 14"/>
                <a:gd name="T3" fmla="*/ 15 h 38"/>
                <a:gd name="T4" fmla="*/ 0 w 14"/>
                <a:gd name="T5" fmla="*/ 38 h 38"/>
                <a:gd name="T6" fmla="*/ 14 w 14"/>
                <a:gd name="T7" fmla="*/ 38 h 38"/>
                <a:gd name="T8" fmla="*/ 14 w 14"/>
                <a:gd name="T9" fmla="*/ 2 h 38"/>
                <a:gd name="T10" fmla="*/ 11 w 14"/>
                <a:gd name="T11" fmla="*/ 1 h 38"/>
                <a:gd name="T12" fmla="*/ 3 w 14"/>
                <a:gd name="T13" fmla="*/ 10 h 38"/>
                <a:gd name="T14" fmla="*/ 3 w 14"/>
                <a:gd name="T15" fmla="*/ 10 h 38"/>
                <a:gd name="T16" fmla="*/ 3 w 14"/>
                <a:gd name="T17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8">
                  <a:moveTo>
                    <a:pt x="3" y="10"/>
                  </a:moveTo>
                  <a:cubicBezTo>
                    <a:pt x="1" y="11"/>
                    <a:pt x="0" y="13"/>
                    <a:pt x="0" y="1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3" y="0"/>
                    <a:pt x="11" y="1"/>
                  </a:cubicBezTo>
                  <a:lnTo>
                    <a:pt x="3" y="10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688013" y="2200275"/>
              <a:ext cx="49212" cy="230188"/>
            </a:xfrm>
            <a:custGeom>
              <a:avLst/>
              <a:gdLst>
                <a:gd name="T0" fmla="*/ 2 w 13"/>
                <a:gd name="T1" fmla="*/ 10 h 60"/>
                <a:gd name="T2" fmla="*/ 0 w 13"/>
                <a:gd name="T3" fmla="*/ 15 h 60"/>
                <a:gd name="T4" fmla="*/ 0 w 13"/>
                <a:gd name="T5" fmla="*/ 60 h 60"/>
                <a:gd name="T6" fmla="*/ 13 w 13"/>
                <a:gd name="T7" fmla="*/ 60 h 60"/>
                <a:gd name="T8" fmla="*/ 13 w 13"/>
                <a:gd name="T9" fmla="*/ 2 h 60"/>
                <a:gd name="T10" fmla="*/ 11 w 13"/>
                <a:gd name="T11" fmla="*/ 1 h 60"/>
                <a:gd name="T12" fmla="*/ 2 w 13"/>
                <a:gd name="T13" fmla="*/ 10 h 60"/>
                <a:gd name="T14" fmla="*/ 2 w 13"/>
                <a:gd name="T15" fmla="*/ 10 h 60"/>
                <a:gd name="T16" fmla="*/ 2 w 13"/>
                <a:gd name="T17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0">
                  <a:moveTo>
                    <a:pt x="2" y="10"/>
                  </a:moveTo>
                  <a:cubicBezTo>
                    <a:pt x="1" y="11"/>
                    <a:pt x="0" y="14"/>
                    <a:pt x="0" y="1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0"/>
                    <a:pt x="12" y="0"/>
                    <a:pt x="11" y="1"/>
                  </a:cubicBezTo>
                  <a:lnTo>
                    <a:pt x="2" y="10"/>
                  </a:lnTo>
                  <a:close/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5758978" y="2113438"/>
              <a:ext cx="49212" cy="303213"/>
            </a:xfrm>
            <a:custGeom>
              <a:avLst/>
              <a:gdLst>
                <a:gd name="T0" fmla="*/ 3 w 13"/>
                <a:gd name="T1" fmla="*/ 9 h 79"/>
                <a:gd name="T2" fmla="*/ 0 w 13"/>
                <a:gd name="T3" fmla="*/ 15 h 79"/>
                <a:gd name="T4" fmla="*/ 0 w 13"/>
                <a:gd name="T5" fmla="*/ 79 h 79"/>
                <a:gd name="T6" fmla="*/ 13 w 13"/>
                <a:gd name="T7" fmla="*/ 79 h 79"/>
                <a:gd name="T8" fmla="*/ 13 w 13"/>
                <a:gd name="T9" fmla="*/ 2 h 79"/>
                <a:gd name="T10" fmla="*/ 11 w 13"/>
                <a:gd name="T11" fmla="*/ 1 h 79"/>
                <a:gd name="T12" fmla="*/ 3 w 13"/>
                <a:gd name="T13" fmla="*/ 9 h 79"/>
                <a:gd name="T14" fmla="*/ 3 w 13"/>
                <a:gd name="T15" fmla="*/ 9 h 79"/>
                <a:gd name="T16" fmla="*/ 3 w 13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9">
                  <a:moveTo>
                    <a:pt x="3" y="9"/>
                  </a:moveTo>
                  <a:cubicBezTo>
                    <a:pt x="1" y="11"/>
                    <a:pt x="0" y="13"/>
                    <a:pt x="0" y="1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lnTo>
                    <a:pt x="3" y="9"/>
                  </a:lnTo>
                  <a:close/>
                  <a:moveTo>
                    <a:pt x="3" y="9"/>
                  </a:moveTo>
                  <a:cubicBezTo>
                    <a:pt x="3" y="9"/>
                    <a:pt x="3" y="9"/>
                    <a:pt x="3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5611813" y="2273300"/>
              <a:ext cx="53975" cy="157163"/>
            </a:xfrm>
            <a:custGeom>
              <a:avLst/>
              <a:gdLst>
                <a:gd name="T0" fmla="*/ 3 w 14"/>
                <a:gd name="T1" fmla="*/ 10 h 41"/>
                <a:gd name="T2" fmla="*/ 2 w 14"/>
                <a:gd name="T3" fmla="*/ 11 h 41"/>
                <a:gd name="T4" fmla="*/ 0 w 14"/>
                <a:gd name="T5" fmla="*/ 16 h 41"/>
                <a:gd name="T6" fmla="*/ 0 w 14"/>
                <a:gd name="T7" fmla="*/ 41 h 41"/>
                <a:gd name="T8" fmla="*/ 14 w 14"/>
                <a:gd name="T9" fmla="*/ 41 h 41"/>
                <a:gd name="T10" fmla="*/ 14 w 14"/>
                <a:gd name="T11" fmla="*/ 3 h 41"/>
                <a:gd name="T12" fmla="*/ 11 w 14"/>
                <a:gd name="T13" fmla="*/ 2 h 41"/>
                <a:gd name="T14" fmla="*/ 3 w 14"/>
                <a:gd name="T15" fmla="*/ 10 h 41"/>
                <a:gd name="T16" fmla="*/ 3 w 14"/>
                <a:gd name="T17" fmla="*/ 10 h 41"/>
                <a:gd name="T18" fmla="*/ 3 w 14"/>
                <a:gd name="T1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1">
                  <a:moveTo>
                    <a:pt x="3" y="10"/>
                  </a:moveTo>
                  <a:cubicBezTo>
                    <a:pt x="3" y="10"/>
                    <a:pt x="2" y="11"/>
                    <a:pt x="2" y="11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3" y="0"/>
                    <a:pt x="11" y="2"/>
                  </a:cubicBezTo>
                  <a:lnTo>
                    <a:pt x="3" y="10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5538788" y="2279650"/>
              <a:ext cx="49212" cy="150813"/>
            </a:xfrm>
            <a:custGeom>
              <a:avLst/>
              <a:gdLst>
                <a:gd name="T0" fmla="*/ 2 w 13"/>
                <a:gd name="T1" fmla="*/ 1 h 39"/>
                <a:gd name="T2" fmla="*/ 0 w 13"/>
                <a:gd name="T3" fmla="*/ 2 h 39"/>
                <a:gd name="T4" fmla="*/ 0 w 13"/>
                <a:gd name="T5" fmla="*/ 39 h 39"/>
                <a:gd name="T6" fmla="*/ 13 w 13"/>
                <a:gd name="T7" fmla="*/ 39 h 39"/>
                <a:gd name="T8" fmla="*/ 13 w 13"/>
                <a:gd name="T9" fmla="*/ 16 h 39"/>
                <a:gd name="T10" fmla="*/ 11 w 13"/>
                <a:gd name="T11" fmla="*/ 10 h 39"/>
                <a:gd name="T12" fmla="*/ 9 w 13"/>
                <a:gd name="T13" fmla="*/ 8 h 39"/>
                <a:gd name="T14" fmla="*/ 2 w 13"/>
                <a:gd name="T15" fmla="*/ 1 h 39"/>
                <a:gd name="T16" fmla="*/ 2 w 13"/>
                <a:gd name="T17" fmla="*/ 1 h 39"/>
                <a:gd name="T18" fmla="*/ 2 w 13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9">
                  <a:moveTo>
                    <a:pt x="2" y="1"/>
                  </a:moveTo>
                  <a:cubicBezTo>
                    <a:pt x="1" y="0"/>
                    <a:pt x="0" y="0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4"/>
                    <a:pt x="12" y="11"/>
                    <a:pt x="11" y="10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2" y="1"/>
                  </a:ln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381625" y="2357438"/>
              <a:ext cx="58737" cy="73025"/>
            </a:xfrm>
            <a:custGeom>
              <a:avLst/>
              <a:gdLst>
                <a:gd name="T0" fmla="*/ 7 w 15"/>
                <a:gd name="T1" fmla="*/ 8 h 19"/>
                <a:gd name="T2" fmla="*/ 2 w 15"/>
                <a:gd name="T3" fmla="*/ 12 h 19"/>
                <a:gd name="T4" fmla="*/ 0 w 15"/>
                <a:gd name="T5" fmla="*/ 17 h 19"/>
                <a:gd name="T6" fmla="*/ 0 w 15"/>
                <a:gd name="T7" fmla="*/ 19 h 19"/>
                <a:gd name="T8" fmla="*/ 15 w 15"/>
                <a:gd name="T9" fmla="*/ 19 h 19"/>
                <a:gd name="T10" fmla="*/ 15 w 15"/>
                <a:gd name="T11" fmla="*/ 2 h 19"/>
                <a:gd name="T12" fmla="*/ 13 w 15"/>
                <a:gd name="T13" fmla="*/ 1 h 19"/>
                <a:gd name="T14" fmla="*/ 7 w 15"/>
                <a:gd name="T15" fmla="*/ 8 h 19"/>
                <a:gd name="T16" fmla="*/ 7 w 15"/>
                <a:gd name="T17" fmla="*/ 8 h 19"/>
                <a:gd name="T18" fmla="*/ 7 w 15"/>
                <a:gd name="T1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9">
                  <a:moveTo>
                    <a:pt x="7" y="8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0"/>
                    <a:pt x="13" y="1"/>
                  </a:cubicBezTo>
                  <a:lnTo>
                    <a:pt x="7" y="8"/>
                  </a:lnTo>
                  <a:close/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329238" y="1931988"/>
              <a:ext cx="550862" cy="414338"/>
            </a:xfrm>
            <a:custGeom>
              <a:avLst/>
              <a:gdLst>
                <a:gd name="T0" fmla="*/ 142 w 144"/>
                <a:gd name="T1" fmla="*/ 53 h 108"/>
                <a:gd name="T2" fmla="*/ 144 w 144"/>
                <a:gd name="T3" fmla="*/ 52 h 108"/>
                <a:gd name="T4" fmla="*/ 144 w 144"/>
                <a:gd name="T5" fmla="*/ 6 h 108"/>
                <a:gd name="T6" fmla="*/ 138 w 144"/>
                <a:gd name="T7" fmla="*/ 0 h 108"/>
                <a:gd name="T8" fmla="*/ 92 w 144"/>
                <a:gd name="T9" fmla="*/ 0 h 108"/>
                <a:gd name="T10" fmla="*/ 91 w 144"/>
                <a:gd name="T11" fmla="*/ 2 h 108"/>
                <a:gd name="T12" fmla="*/ 108 w 144"/>
                <a:gd name="T13" fmla="*/ 18 h 108"/>
                <a:gd name="T14" fmla="*/ 101 w 144"/>
                <a:gd name="T15" fmla="*/ 25 h 108"/>
                <a:gd name="T16" fmla="*/ 70 w 144"/>
                <a:gd name="T17" fmla="*/ 56 h 108"/>
                <a:gd name="T18" fmla="*/ 54 w 144"/>
                <a:gd name="T19" fmla="*/ 39 h 108"/>
                <a:gd name="T20" fmla="*/ 50 w 144"/>
                <a:gd name="T21" fmla="*/ 39 h 108"/>
                <a:gd name="T22" fmla="*/ 5 w 144"/>
                <a:gd name="T23" fmla="*/ 84 h 108"/>
                <a:gd name="T24" fmla="*/ 5 w 144"/>
                <a:gd name="T25" fmla="*/ 103 h 108"/>
                <a:gd name="T26" fmla="*/ 5 w 144"/>
                <a:gd name="T27" fmla="*/ 103 h 108"/>
                <a:gd name="T28" fmla="*/ 23 w 144"/>
                <a:gd name="T29" fmla="*/ 103 h 108"/>
                <a:gd name="T30" fmla="*/ 52 w 144"/>
                <a:gd name="T31" fmla="*/ 74 h 108"/>
                <a:gd name="T32" fmla="*/ 68 w 144"/>
                <a:gd name="T33" fmla="*/ 90 h 108"/>
                <a:gd name="T34" fmla="*/ 73 w 144"/>
                <a:gd name="T35" fmla="*/ 90 h 108"/>
                <a:gd name="T36" fmla="*/ 126 w 144"/>
                <a:gd name="T37" fmla="*/ 37 h 108"/>
                <a:gd name="T38" fmla="*/ 142 w 144"/>
                <a:gd name="T39" fmla="*/ 53 h 108"/>
                <a:gd name="T40" fmla="*/ 142 w 144"/>
                <a:gd name="T41" fmla="*/ 53 h 108"/>
                <a:gd name="T42" fmla="*/ 142 w 144"/>
                <a:gd name="T43" fmla="*/ 5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08">
                  <a:moveTo>
                    <a:pt x="142" y="53"/>
                  </a:moveTo>
                  <a:cubicBezTo>
                    <a:pt x="143" y="54"/>
                    <a:pt x="144" y="54"/>
                    <a:pt x="144" y="52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4" y="3"/>
                    <a:pt x="141" y="0"/>
                    <a:pt x="13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1"/>
                    <a:pt x="91" y="2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1" y="38"/>
                    <a:pt x="50" y="3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0" y="89"/>
                    <a:pt x="0" y="98"/>
                    <a:pt x="5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10" y="108"/>
                    <a:pt x="18" y="108"/>
                    <a:pt x="23" y="103"/>
                  </a:cubicBezTo>
                  <a:cubicBezTo>
                    <a:pt x="52" y="74"/>
                    <a:pt x="52" y="74"/>
                    <a:pt x="52" y="74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9" y="91"/>
                    <a:pt x="71" y="91"/>
                    <a:pt x="73" y="90"/>
                  </a:cubicBezTo>
                  <a:cubicBezTo>
                    <a:pt x="126" y="37"/>
                    <a:pt x="126" y="37"/>
                    <a:pt x="126" y="37"/>
                  </a:cubicBezTo>
                  <a:lnTo>
                    <a:pt x="142" y="53"/>
                  </a:lnTo>
                  <a:close/>
                  <a:moveTo>
                    <a:pt x="142" y="53"/>
                  </a:moveTo>
                  <a:cubicBezTo>
                    <a:pt x="142" y="53"/>
                    <a:pt x="142" y="53"/>
                    <a:pt x="142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66823" y="1959337"/>
            <a:ext cx="964301" cy="964301"/>
            <a:chOff x="9521484" y="1810084"/>
            <a:chExt cx="914400" cy="914400"/>
          </a:xfrm>
        </p:grpSpPr>
        <p:sp>
          <p:nvSpPr>
            <p:cNvPr id="22" name="Oval 21"/>
            <p:cNvSpPr/>
            <p:nvPr/>
          </p:nvSpPr>
          <p:spPr>
            <a:xfrm>
              <a:off x="9521484" y="1810084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9818387" y="2085996"/>
              <a:ext cx="320594" cy="362576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60406" y="1959337"/>
            <a:ext cx="964301" cy="964301"/>
            <a:chOff x="1756116" y="1810084"/>
            <a:chExt cx="914400" cy="914400"/>
          </a:xfrm>
        </p:grpSpPr>
        <p:sp>
          <p:nvSpPr>
            <p:cNvPr id="19" name="Oval 18"/>
            <p:cNvSpPr/>
            <p:nvPr/>
          </p:nvSpPr>
          <p:spPr>
            <a:xfrm>
              <a:off x="1756116" y="1810084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2074965" y="2048784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63614" y="1959337"/>
            <a:ext cx="964301" cy="964301"/>
            <a:chOff x="4344572" y="1810084"/>
            <a:chExt cx="914400" cy="914400"/>
          </a:xfrm>
        </p:grpSpPr>
        <p:sp>
          <p:nvSpPr>
            <p:cNvPr id="20" name="Oval 19"/>
            <p:cNvSpPr/>
            <p:nvPr/>
          </p:nvSpPr>
          <p:spPr>
            <a:xfrm>
              <a:off x="4344572" y="1810084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4618575" y="2072638"/>
              <a:ext cx="366393" cy="389292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31823" y="3285254"/>
            <a:ext cx="144142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进一步优化算法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77373" y="3267034"/>
            <a:ext cx="1082348" cy="58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开发或对接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更多模块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18031" y="3285254"/>
            <a:ext cx="1261884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实现多端同步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618203" y="2353578"/>
            <a:ext cx="0" cy="214693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37124" y="2353578"/>
            <a:ext cx="0" cy="214693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61575" y="339626"/>
            <a:ext cx="1348914" cy="46350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下一步计划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2973" y="668697"/>
            <a:ext cx="996446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NEXT STEP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29" name="灯片编号占位符 1">
            <a:extLst>
              <a:ext uri="{FF2B5EF4-FFF2-40B4-BE49-F238E27FC236}">
                <a16:creationId xmlns:a16="http://schemas.microsoft.com/office/drawing/2014/main" id="{6C0F39E9-4D5F-4446-AB90-FD35907C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8958" y="6704013"/>
            <a:ext cx="2892425" cy="384175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pPr/>
              <a:t>14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63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" y="0"/>
            <a:ext cx="12858044" cy="7232650"/>
          </a:xfrm>
          <a:prstGeom prst="rect">
            <a:avLst/>
          </a:prstGeom>
        </p:spPr>
      </p:pic>
      <p:sp>
        <p:nvSpPr>
          <p:cNvPr id="589" name="文本框 588"/>
          <p:cNvSpPr txBox="1"/>
          <p:nvPr/>
        </p:nvSpPr>
        <p:spPr>
          <a:xfrm>
            <a:off x="4390996" y="2609488"/>
            <a:ext cx="4076757" cy="1260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593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0646" y="3870282"/>
            <a:ext cx="7749922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zh-CN" altLang="en-US" sz="253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48681" y="4877648"/>
            <a:ext cx="1036678" cy="4329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汇报人</a:t>
            </a:r>
          </a:p>
        </p:txBody>
      </p:sp>
      <p:sp>
        <p:nvSpPr>
          <p:cNvPr id="7" name="矩形 6"/>
          <p:cNvSpPr/>
          <p:nvPr/>
        </p:nvSpPr>
        <p:spPr>
          <a:xfrm>
            <a:off x="6285359" y="4877648"/>
            <a:ext cx="1391943" cy="432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BC7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李诗云</a:t>
            </a:r>
          </a:p>
        </p:txBody>
      </p:sp>
    </p:spTree>
    <p:extLst>
      <p:ext uri="{BB962C8B-B14F-4D97-AF65-F5344CB8AC3E}">
        <p14:creationId xmlns:p14="http://schemas.microsoft.com/office/powerpoint/2010/main" val="380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/>
      <p:bldP spid="4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44517"/>
            <a:ext cx="12858045" cy="1888133"/>
          </a:xfrm>
          <a:prstGeom prst="rect">
            <a:avLst/>
          </a:prstGeom>
        </p:spPr>
      </p:pic>
      <p:sp>
        <p:nvSpPr>
          <p:cNvPr id="4" name="Text Placeholder 10"/>
          <p:cNvSpPr txBox="1">
            <a:spLocks/>
          </p:cNvSpPr>
          <p:nvPr/>
        </p:nvSpPr>
        <p:spPr>
          <a:xfrm>
            <a:off x="871181" y="4395846"/>
            <a:ext cx="2483828" cy="497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E04661"/>
                </a:solidFill>
                <a:latin typeface="Agency FB" panose="020B0503020202020204" pitchFamily="34" charset="0"/>
              </a:rPr>
              <a:t>PART 01</a:t>
            </a:r>
            <a:endParaRPr lang="zh-CN" altLang="en-US" dirty="0">
              <a:solidFill>
                <a:srgbClr val="E0466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 Placeholder 11"/>
          <p:cNvSpPr txBox="1">
            <a:spLocks/>
          </p:cNvSpPr>
          <p:nvPr/>
        </p:nvSpPr>
        <p:spPr>
          <a:xfrm>
            <a:off x="871182" y="4909282"/>
            <a:ext cx="2483827" cy="3313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rgbClr val="002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</a:p>
        </p:txBody>
      </p:sp>
      <p:sp>
        <p:nvSpPr>
          <p:cNvPr id="6" name="Title 9"/>
          <p:cNvSpPr txBox="1">
            <a:spLocks/>
          </p:cNvSpPr>
          <p:nvPr/>
        </p:nvSpPr>
        <p:spPr>
          <a:xfrm>
            <a:off x="675704" y="524951"/>
            <a:ext cx="1437390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28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28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689566" y="1128910"/>
            <a:ext cx="1409667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286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3749405" y="4395846"/>
            <a:ext cx="2483828" cy="497363"/>
          </a:xfrm>
          <a:prstGeom prst="rect">
            <a:avLst/>
          </a:prstGeom>
        </p:spPr>
        <p:txBody>
          <a:bodyPr vert="horz" lIns="96435" tIns="48218" rIns="96435" bIns="48218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E04661"/>
                </a:solidFill>
                <a:latin typeface="Agency FB" panose="020B0503020202020204" pitchFamily="34" charset="0"/>
              </a:rPr>
              <a:t>PART 02</a:t>
            </a:r>
            <a:endParaRPr lang="zh-CN" altLang="en-US" sz="2800" dirty="0">
              <a:solidFill>
                <a:srgbClr val="E0466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3749405" y="4909282"/>
            <a:ext cx="2483827" cy="331341"/>
          </a:xfrm>
          <a:prstGeom prst="rect">
            <a:avLst/>
          </a:prstGeom>
        </p:spPr>
        <p:txBody>
          <a:bodyPr vert="horz" lIns="96435" tIns="48218" rIns="96435" bIns="48218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2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6627628" y="4395846"/>
            <a:ext cx="2483828" cy="497363"/>
          </a:xfrm>
          <a:prstGeom prst="rect">
            <a:avLst/>
          </a:prstGeom>
        </p:spPr>
        <p:txBody>
          <a:bodyPr vert="horz" lIns="96435" tIns="48218" rIns="96435" bIns="48218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E04661"/>
                </a:solidFill>
                <a:latin typeface="Agency FB" panose="020B0503020202020204" pitchFamily="34" charset="0"/>
              </a:rPr>
              <a:t>PART 03</a:t>
            </a:r>
            <a:endParaRPr lang="zh-CN" altLang="en-US" sz="2800" dirty="0">
              <a:solidFill>
                <a:srgbClr val="E0466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627629" y="4909282"/>
            <a:ext cx="2483827" cy="331341"/>
          </a:xfrm>
          <a:prstGeom prst="rect">
            <a:avLst/>
          </a:prstGeom>
        </p:spPr>
        <p:txBody>
          <a:bodyPr vert="horz" lIns="96435" tIns="48218" rIns="96435" bIns="48218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2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工作成果</a:t>
            </a:r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9505852" y="4395846"/>
            <a:ext cx="2483828" cy="497363"/>
          </a:xfrm>
          <a:prstGeom prst="rect">
            <a:avLst/>
          </a:prstGeom>
        </p:spPr>
        <p:txBody>
          <a:bodyPr vert="horz" lIns="96435" tIns="48218" rIns="96435" bIns="48218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E04661"/>
                </a:solidFill>
                <a:latin typeface="Agency FB" panose="020B0503020202020204" pitchFamily="34" charset="0"/>
              </a:rPr>
              <a:t>PART 04</a:t>
            </a:r>
            <a:endParaRPr lang="zh-CN" altLang="en-US" sz="2800" dirty="0">
              <a:solidFill>
                <a:srgbClr val="E0466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9505852" y="4909282"/>
            <a:ext cx="2483827" cy="331341"/>
          </a:xfrm>
          <a:prstGeom prst="rect">
            <a:avLst/>
          </a:prstGeom>
        </p:spPr>
        <p:txBody>
          <a:bodyPr vert="horz" lIns="96435" tIns="48218" rIns="96435" bIns="48218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2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下一步计划</a:t>
            </a:r>
          </a:p>
        </p:txBody>
      </p:sp>
      <p:sp>
        <p:nvSpPr>
          <p:cNvPr id="15" name="Oval 25"/>
          <p:cNvSpPr/>
          <p:nvPr/>
        </p:nvSpPr>
        <p:spPr>
          <a:xfrm>
            <a:off x="1294557" y="2464197"/>
            <a:ext cx="1637074" cy="1637074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2">
              <a:cs typeface="+mn-ea"/>
              <a:sym typeface="+mn-lt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4172781" y="2464197"/>
            <a:ext cx="1637074" cy="1637074"/>
            <a:chOff x="3956297" y="2639898"/>
            <a:chExt cx="1552274" cy="155227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Oval 26"/>
            <p:cNvSpPr/>
            <p:nvPr/>
          </p:nvSpPr>
          <p:spPr>
            <a:xfrm>
              <a:off x="3956297" y="2639898"/>
              <a:ext cx="1552274" cy="1552274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2">
                <a:cs typeface="+mn-ea"/>
                <a:sym typeface="+mn-lt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cs typeface="+mn-ea"/>
                <a:sym typeface="+mn-lt"/>
              </a:endParaRPr>
            </a:p>
          </p:txBody>
        </p:sp>
      </p:grpSp>
      <p:sp>
        <p:nvSpPr>
          <p:cNvPr id="24" name="Oval 27"/>
          <p:cNvSpPr/>
          <p:nvPr/>
        </p:nvSpPr>
        <p:spPr>
          <a:xfrm>
            <a:off x="7051004" y="2477870"/>
            <a:ext cx="1637074" cy="1637074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2">
              <a:cs typeface="+mn-ea"/>
              <a:sym typeface="+mn-lt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9929228" y="2477870"/>
            <a:ext cx="1637074" cy="1637074"/>
          </a:xfrm>
          <a:prstGeom prst="ellipse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2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4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 build="p"/>
      <p:bldP spid="8" grpId="0"/>
      <p:bldP spid="9" grpId="0"/>
      <p:bldP spid="11" grpId="0"/>
      <p:bldP spid="12" grpId="0"/>
      <p:bldP spid="13" grpId="0"/>
      <p:bldP spid="15" grpId="0" animBg="1"/>
      <p:bldP spid="2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C6320F-EFE5-4773-80EA-BB9F3A71DB6F}"/>
              </a:ext>
            </a:extLst>
          </p:cNvPr>
          <p:cNvSpPr/>
          <p:nvPr/>
        </p:nvSpPr>
        <p:spPr>
          <a:xfrm>
            <a:off x="8659815" y="3954230"/>
            <a:ext cx="3058344" cy="2022667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A17434-1A24-436B-8AB2-8E06FBB792C7}"/>
              </a:ext>
            </a:extLst>
          </p:cNvPr>
          <p:cNvSpPr/>
          <p:nvPr/>
        </p:nvSpPr>
        <p:spPr>
          <a:xfrm>
            <a:off x="8716805" y="1518413"/>
            <a:ext cx="3058344" cy="2139784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E07925-29B1-4E01-942D-4A69CAD10C96}"/>
              </a:ext>
            </a:extLst>
          </p:cNvPr>
          <p:cNvSpPr/>
          <p:nvPr/>
        </p:nvSpPr>
        <p:spPr>
          <a:xfrm>
            <a:off x="546047" y="1524164"/>
            <a:ext cx="2794247" cy="2139784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A35D645-3495-435B-B399-DF816B27D485}"/>
              </a:ext>
            </a:extLst>
          </p:cNvPr>
          <p:cNvSpPr/>
          <p:nvPr/>
        </p:nvSpPr>
        <p:spPr>
          <a:xfrm>
            <a:off x="546048" y="3954230"/>
            <a:ext cx="2794246" cy="2022667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20945" y="2485407"/>
            <a:ext cx="3614900" cy="4533061"/>
            <a:chOff x="2977484" y="1071882"/>
            <a:chExt cx="3246853" cy="4071617"/>
          </a:xfrm>
        </p:grpSpPr>
        <p:pic>
          <p:nvPicPr>
            <p:cNvPr id="34837" name="Picture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484" y="1071882"/>
              <a:ext cx="3246853" cy="4071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402791" y="1409022"/>
              <a:ext cx="2066021" cy="2740346"/>
            </a:xfrm>
            <a:prstGeom prst="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43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4"/>
            </a:p>
          </p:txBody>
        </p:sp>
      </p:grpSp>
      <p:sp>
        <p:nvSpPr>
          <p:cNvPr id="34831" name="Freeform 31"/>
          <p:cNvSpPr>
            <a:spLocks noChangeAspect="1" noEditPoints="1"/>
          </p:cNvSpPr>
          <p:nvPr/>
        </p:nvSpPr>
        <p:spPr bwMode="auto">
          <a:xfrm>
            <a:off x="3693071" y="1579615"/>
            <a:ext cx="783821" cy="745400"/>
          </a:xfrm>
          <a:custGeom>
            <a:avLst/>
            <a:gdLst>
              <a:gd name="T0" fmla="*/ 216000 w 280"/>
              <a:gd name="T1" fmla="*/ 0 h 280"/>
              <a:gd name="T2" fmla="*/ 0 w 280"/>
              <a:gd name="T3" fmla="*/ 216426 h 280"/>
              <a:gd name="T4" fmla="*/ 216000 w 280"/>
              <a:gd name="T5" fmla="*/ 432851 h 280"/>
              <a:gd name="T6" fmla="*/ 432000 w 280"/>
              <a:gd name="T7" fmla="*/ 216426 h 280"/>
              <a:gd name="T8" fmla="*/ 216000 w 280"/>
              <a:gd name="T9" fmla="*/ 0 h 280"/>
              <a:gd name="T10" fmla="*/ 285429 w 280"/>
              <a:gd name="T11" fmla="*/ 106667 h 280"/>
              <a:gd name="T12" fmla="*/ 325543 w 280"/>
              <a:gd name="T13" fmla="*/ 146860 h 280"/>
              <a:gd name="T14" fmla="*/ 285429 w 280"/>
              <a:gd name="T15" fmla="*/ 188599 h 280"/>
              <a:gd name="T16" fmla="*/ 268457 w 280"/>
              <a:gd name="T17" fmla="*/ 183962 h 280"/>
              <a:gd name="T18" fmla="*/ 243771 w 280"/>
              <a:gd name="T19" fmla="*/ 146860 h 280"/>
              <a:gd name="T20" fmla="*/ 285429 w 280"/>
              <a:gd name="T21" fmla="*/ 106667 h 280"/>
              <a:gd name="T22" fmla="*/ 217543 w 280"/>
              <a:gd name="T23" fmla="*/ 148406 h 280"/>
              <a:gd name="T24" fmla="*/ 257657 w 280"/>
              <a:gd name="T25" fmla="*/ 190145 h 280"/>
              <a:gd name="T26" fmla="*/ 217543 w 280"/>
              <a:gd name="T27" fmla="*/ 230339 h 280"/>
              <a:gd name="T28" fmla="*/ 177429 w 280"/>
              <a:gd name="T29" fmla="*/ 190145 h 280"/>
              <a:gd name="T30" fmla="*/ 217543 w 280"/>
              <a:gd name="T31" fmla="*/ 148406 h 280"/>
              <a:gd name="T32" fmla="*/ 146571 w 280"/>
              <a:gd name="T33" fmla="*/ 106667 h 280"/>
              <a:gd name="T34" fmla="*/ 186686 w 280"/>
              <a:gd name="T35" fmla="*/ 146860 h 280"/>
              <a:gd name="T36" fmla="*/ 186686 w 280"/>
              <a:gd name="T37" fmla="*/ 149952 h 280"/>
              <a:gd name="T38" fmla="*/ 168171 w 280"/>
              <a:gd name="T39" fmla="*/ 182416 h 280"/>
              <a:gd name="T40" fmla="*/ 146571 w 280"/>
              <a:gd name="T41" fmla="*/ 188599 h 280"/>
              <a:gd name="T42" fmla="*/ 104914 w 280"/>
              <a:gd name="T43" fmla="*/ 146860 h 280"/>
              <a:gd name="T44" fmla="*/ 146571 w 280"/>
              <a:gd name="T45" fmla="*/ 106667 h 280"/>
              <a:gd name="T46" fmla="*/ 138857 w 280"/>
              <a:gd name="T47" fmla="*/ 298358 h 280"/>
              <a:gd name="T48" fmla="*/ 80229 w 280"/>
              <a:gd name="T49" fmla="*/ 287537 h 280"/>
              <a:gd name="T50" fmla="*/ 77143 w 280"/>
              <a:gd name="T51" fmla="*/ 285991 h 280"/>
              <a:gd name="T52" fmla="*/ 77143 w 280"/>
              <a:gd name="T53" fmla="*/ 285991 h 280"/>
              <a:gd name="T54" fmla="*/ 77143 w 280"/>
              <a:gd name="T55" fmla="*/ 242706 h 280"/>
              <a:gd name="T56" fmla="*/ 129600 w 280"/>
              <a:gd name="T57" fmla="*/ 191691 h 280"/>
              <a:gd name="T58" fmla="*/ 163543 w 280"/>
              <a:gd name="T59" fmla="*/ 191691 h 280"/>
              <a:gd name="T60" fmla="*/ 166629 w 280"/>
              <a:gd name="T61" fmla="*/ 191691 h 280"/>
              <a:gd name="T62" fmla="*/ 182057 w 280"/>
              <a:gd name="T63" fmla="*/ 225701 h 280"/>
              <a:gd name="T64" fmla="*/ 138857 w 280"/>
              <a:gd name="T65" fmla="*/ 285991 h 280"/>
              <a:gd name="T66" fmla="*/ 138857 w 280"/>
              <a:gd name="T67" fmla="*/ 298358 h 280"/>
              <a:gd name="T68" fmla="*/ 286971 w 280"/>
              <a:gd name="T69" fmla="*/ 327730 h 280"/>
              <a:gd name="T70" fmla="*/ 286971 w 280"/>
              <a:gd name="T71" fmla="*/ 327730 h 280"/>
              <a:gd name="T72" fmla="*/ 283886 w 280"/>
              <a:gd name="T73" fmla="*/ 329276 h 280"/>
              <a:gd name="T74" fmla="*/ 222171 w 280"/>
              <a:gd name="T75" fmla="*/ 340097 h 280"/>
              <a:gd name="T76" fmla="*/ 151200 w 280"/>
              <a:gd name="T77" fmla="*/ 329276 h 280"/>
              <a:gd name="T78" fmla="*/ 148114 w 280"/>
              <a:gd name="T79" fmla="*/ 327730 h 280"/>
              <a:gd name="T80" fmla="*/ 148114 w 280"/>
              <a:gd name="T81" fmla="*/ 327730 h 280"/>
              <a:gd name="T82" fmla="*/ 148114 w 280"/>
              <a:gd name="T83" fmla="*/ 285991 h 280"/>
              <a:gd name="T84" fmla="*/ 200571 w 280"/>
              <a:gd name="T85" fmla="*/ 233430 h 280"/>
              <a:gd name="T86" fmla="*/ 234514 w 280"/>
              <a:gd name="T87" fmla="*/ 233430 h 280"/>
              <a:gd name="T88" fmla="*/ 286971 w 280"/>
              <a:gd name="T89" fmla="*/ 285991 h 280"/>
              <a:gd name="T90" fmla="*/ 286971 w 280"/>
              <a:gd name="T91" fmla="*/ 327730 h 280"/>
              <a:gd name="T92" fmla="*/ 354857 w 280"/>
              <a:gd name="T93" fmla="*/ 285991 h 280"/>
              <a:gd name="T94" fmla="*/ 354857 w 280"/>
              <a:gd name="T95" fmla="*/ 285991 h 280"/>
              <a:gd name="T96" fmla="*/ 351771 w 280"/>
              <a:gd name="T97" fmla="*/ 287537 h 280"/>
              <a:gd name="T98" fmla="*/ 296229 w 280"/>
              <a:gd name="T99" fmla="*/ 298358 h 280"/>
              <a:gd name="T100" fmla="*/ 296229 w 280"/>
              <a:gd name="T101" fmla="*/ 285991 h 280"/>
              <a:gd name="T102" fmla="*/ 253029 w 280"/>
              <a:gd name="T103" fmla="*/ 225701 h 280"/>
              <a:gd name="T104" fmla="*/ 268457 w 280"/>
              <a:gd name="T105" fmla="*/ 191691 h 280"/>
              <a:gd name="T106" fmla="*/ 302400 w 280"/>
              <a:gd name="T107" fmla="*/ 191691 h 280"/>
              <a:gd name="T108" fmla="*/ 354857 w 280"/>
              <a:gd name="T109" fmla="*/ 242706 h 280"/>
              <a:gd name="T110" fmla="*/ 354857 w 280"/>
              <a:gd name="T111" fmla="*/ 285991 h 28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0" h="280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217"/>
                  <a:pt x="62" y="280"/>
                  <a:pt x="140" y="280"/>
                </a:cubicBezTo>
                <a:cubicBezTo>
                  <a:pt x="217" y="280"/>
                  <a:pt x="280" y="217"/>
                  <a:pt x="280" y="140"/>
                </a:cubicBezTo>
                <a:cubicBezTo>
                  <a:pt x="280" y="62"/>
                  <a:pt x="217" y="0"/>
                  <a:pt x="140" y="0"/>
                </a:cubicBezTo>
                <a:close/>
                <a:moveTo>
                  <a:pt x="185" y="69"/>
                </a:moveTo>
                <a:cubicBezTo>
                  <a:pt x="199" y="69"/>
                  <a:pt x="211" y="81"/>
                  <a:pt x="211" y="95"/>
                </a:cubicBezTo>
                <a:cubicBezTo>
                  <a:pt x="211" y="110"/>
                  <a:pt x="199" y="122"/>
                  <a:pt x="185" y="122"/>
                </a:cubicBezTo>
                <a:cubicBezTo>
                  <a:pt x="181" y="122"/>
                  <a:pt x="177" y="121"/>
                  <a:pt x="174" y="119"/>
                </a:cubicBezTo>
                <a:cubicBezTo>
                  <a:pt x="173" y="109"/>
                  <a:pt x="167" y="100"/>
                  <a:pt x="158" y="95"/>
                </a:cubicBezTo>
                <a:cubicBezTo>
                  <a:pt x="159" y="81"/>
                  <a:pt x="170" y="69"/>
                  <a:pt x="185" y="69"/>
                </a:cubicBezTo>
                <a:close/>
                <a:moveTo>
                  <a:pt x="141" y="96"/>
                </a:moveTo>
                <a:cubicBezTo>
                  <a:pt x="156" y="96"/>
                  <a:pt x="167" y="108"/>
                  <a:pt x="167" y="123"/>
                </a:cubicBezTo>
                <a:cubicBezTo>
                  <a:pt x="167" y="137"/>
                  <a:pt x="156" y="149"/>
                  <a:pt x="141" y="149"/>
                </a:cubicBezTo>
                <a:cubicBezTo>
                  <a:pt x="127" y="149"/>
                  <a:pt x="115" y="137"/>
                  <a:pt x="115" y="123"/>
                </a:cubicBezTo>
                <a:cubicBezTo>
                  <a:pt x="115" y="108"/>
                  <a:pt x="127" y="96"/>
                  <a:pt x="141" y="96"/>
                </a:cubicBezTo>
                <a:close/>
                <a:moveTo>
                  <a:pt x="95" y="69"/>
                </a:moveTo>
                <a:cubicBezTo>
                  <a:pt x="109" y="69"/>
                  <a:pt x="121" y="81"/>
                  <a:pt x="121" y="95"/>
                </a:cubicBezTo>
                <a:cubicBezTo>
                  <a:pt x="121" y="96"/>
                  <a:pt x="121" y="96"/>
                  <a:pt x="121" y="97"/>
                </a:cubicBezTo>
                <a:cubicBezTo>
                  <a:pt x="115" y="102"/>
                  <a:pt x="110" y="109"/>
                  <a:pt x="109" y="118"/>
                </a:cubicBezTo>
                <a:cubicBezTo>
                  <a:pt x="105" y="120"/>
                  <a:pt x="100" y="122"/>
                  <a:pt x="95" y="122"/>
                </a:cubicBezTo>
                <a:cubicBezTo>
                  <a:pt x="80" y="122"/>
                  <a:pt x="68" y="110"/>
                  <a:pt x="68" y="95"/>
                </a:cubicBezTo>
                <a:cubicBezTo>
                  <a:pt x="68" y="81"/>
                  <a:pt x="80" y="69"/>
                  <a:pt x="95" y="69"/>
                </a:cubicBezTo>
                <a:close/>
                <a:moveTo>
                  <a:pt x="90" y="193"/>
                </a:moveTo>
                <a:cubicBezTo>
                  <a:pt x="79" y="192"/>
                  <a:pt x="66" y="190"/>
                  <a:pt x="52" y="186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50" y="139"/>
                  <a:pt x="65" y="124"/>
                  <a:pt x="84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7" y="124"/>
                  <a:pt x="108" y="124"/>
                  <a:pt x="108" y="124"/>
                </a:cubicBezTo>
                <a:cubicBezTo>
                  <a:pt x="109" y="132"/>
                  <a:pt x="113" y="140"/>
                  <a:pt x="118" y="146"/>
                </a:cubicBezTo>
                <a:cubicBezTo>
                  <a:pt x="102" y="151"/>
                  <a:pt x="90" y="166"/>
                  <a:pt x="90" y="185"/>
                </a:cubicBezTo>
                <a:lnTo>
                  <a:pt x="90" y="193"/>
                </a:lnTo>
                <a:close/>
                <a:moveTo>
                  <a:pt x="186" y="212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4" y="213"/>
                  <a:pt x="184" y="213"/>
                  <a:pt x="184" y="213"/>
                </a:cubicBezTo>
                <a:cubicBezTo>
                  <a:pt x="183" y="213"/>
                  <a:pt x="169" y="220"/>
                  <a:pt x="144" y="220"/>
                </a:cubicBezTo>
                <a:cubicBezTo>
                  <a:pt x="131" y="220"/>
                  <a:pt x="116" y="218"/>
                  <a:pt x="98" y="213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6" y="166"/>
                  <a:pt x="111" y="151"/>
                  <a:pt x="130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71" y="151"/>
                  <a:pt x="186" y="166"/>
                  <a:pt x="186" y="185"/>
                </a:cubicBezTo>
                <a:lnTo>
                  <a:pt x="186" y="212"/>
                </a:lnTo>
                <a:close/>
                <a:moveTo>
                  <a:pt x="230" y="185"/>
                </a:moveTo>
                <a:cubicBezTo>
                  <a:pt x="230" y="185"/>
                  <a:pt x="230" y="185"/>
                  <a:pt x="230" y="185"/>
                </a:cubicBezTo>
                <a:cubicBezTo>
                  <a:pt x="228" y="186"/>
                  <a:pt x="228" y="186"/>
                  <a:pt x="228" y="186"/>
                </a:cubicBezTo>
                <a:cubicBezTo>
                  <a:pt x="227" y="186"/>
                  <a:pt x="214" y="192"/>
                  <a:pt x="192" y="193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66"/>
                  <a:pt x="180" y="151"/>
                  <a:pt x="164" y="146"/>
                </a:cubicBezTo>
                <a:cubicBezTo>
                  <a:pt x="170" y="140"/>
                  <a:pt x="173" y="132"/>
                  <a:pt x="174" y="124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215" y="124"/>
                  <a:pt x="230" y="139"/>
                  <a:pt x="230" y="157"/>
                </a:cubicBezTo>
                <a:lnTo>
                  <a:pt x="230" y="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35" tIns="48218" rIns="96435" bIns="48218"/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95181" y="381310"/>
            <a:ext cx="1118081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研究背景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95181" y="674042"/>
            <a:ext cx="109673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/>
              <a:t>BACKGROUND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4" name="Group 84"/>
          <p:cNvGrpSpPr>
            <a:grpSpLocks noChangeAspect="1"/>
          </p:cNvGrpSpPr>
          <p:nvPr/>
        </p:nvGrpSpPr>
        <p:grpSpPr bwMode="auto">
          <a:xfrm>
            <a:off x="7543935" y="1579615"/>
            <a:ext cx="783821" cy="745400"/>
            <a:chOff x="7275513" y="5302250"/>
            <a:chExt cx="1012825" cy="1012825"/>
          </a:xfrm>
          <a:solidFill>
            <a:schemeClr val="accent1"/>
          </a:solidFill>
        </p:grpSpPr>
        <p:sp>
          <p:nvSpPr>
            <p:cNvPr id="7" name="Freeform 34"/>
            <p:cNvSpPr>
              <a:spLocks/>
            </p:cNvSpPr>
            <p:nvPr/>
          </p:nvSpPr>
          <p:spPr bwMode="auto">
            <a:xfrm>
              <a:off x="7467601" y="5521327"/>
              <a:ext cx="608012" cy="606425"/>
            </a:xfrm>
            <a:custGeom>
              <a:avLst/>
              <a:gdLst>
                <a:gd name="T0" fmla="*/ 189 w 211"/>
                <a:gd name="T1" fmla="*/ 85 h 211"/>
                <a:gd name="T2" fmla="*/ 187 w 211"/>
                <a:gd name="T3" fmla="*/ 64 h 211"/>
                <a:gd name="T4" fmla="*/ 192 w 211"/>
                <a:gd name="T5" fmla="*/ 41 h 211"/>
                <a:gd name="T6" fmla="*/ 179 w 211"/>
                <a:gd name="T7" fmla="*/ 31 h 211"/>
                <a:gd name="T8" fmla="*/ 170 w 211"/>
                <a:gd name="T9" fmla="*/ 36 h 211"/>
                <a:gd name="T10" fmla="*/ 164 w 211"/>
                <a:gd name="T11" fmla="*/ 34 h 211"/>
                <a:gd name="T12" fmla="*/ 155 w 211"/>
                <a:gd name="T13" fmla="*/ 26 h 211"/>
                <a:gd name="T14" fmla="*/ 148 w 211"/>
                <a:gd name="T15" fmla="*/ 20 h 211"/>
                <a:gd name="T16" fmla="*/ 149 w 211"/>
                <a:gd name="T17" fmla="*/ 11 h 211"/>
                <a:gd name="T18" fmla="*/ 125 w 211"/>
                <a:gd name="T19" fmla="*/ 5 h 211"/>
                <a:gd name="T20" fmla="*/ 106 w 211"/>
                <a:gd name="T21" fmla="*/ 1 h 211"/>
                <a:gd name="T22" fmla="*/ 89 w 211"/>
                <a:gd name="T23" fmla="*/ 2 h 211"/>
                <a:gd name="T24" fmla="*/ 88 w 211"/>
                <a:gd name="T25" fmla="*/ 7 h 211"/>
                <a:gd name="T26" fmla="*/ 99 w 211"/>
                <a:gd name="T27" fmla="*/ 3 h 211"/>
                <a:gd name="T28" fmla="*/ 101 w 211"/>
                <a:gd name="T29" fmla="*/ 13 h 211"/>
                <a:gd name="T30" fmla="*/ 83 w 211"/>
                <a:gd name="T31" fmla="*/ 23 h 211"/>
                <a:gd name="T32" fmla="*/ 87 w 211"/>
                <a:gd name="T33" fmla="*/ 31 h 211"/>
                <a:gd name="T34" fmla="*/ 96 w 211"/>
                <a:gd name="T35" fmla="*/ 25 h 211"/>
                <a:gd name="T36" fmla="*/ 108 w 211"/>
                <a:gd name="T37" fmla="*/ 30 h 211"/>
                <a:gd name="T38" fmla="*/ 118 w 211"/>
                <a:gd name="T39" fmla="*/ 29 h 211"/>
                <a:gd name="T40" fmla="*/ 130 w 211"/>
                <a:gd name="T41" fmla="*/ 32 h 211"/>
                <a:gd name="T42" fmla="*/ 128 w 211"/>
                <a:gd name="T43" fmla="*/ 37 h 211"/>
                <a:gd name="T44" fmla="*/ 116 w 211"/>
                <a:gd name="T45" fmla="*/ 43 h 211"/>
                <a:gd name="T46" fmla="*/ 117 w 211"/>
                <a:gd name="T47" fmla="*/ 50 h 211"/>
                <a:gd name="T48" fmla="*/ 113 w 211"/>
                <a:gd name="T49" fmla="*/ 58 h 211"/>
                <a:gd name="T50" fmla="*/ 110 w 211"/>
                <a:gd name="T51" fmla="*/ 91 h 211"/>
                <a:gd name="T52" fmla="*/ 104 w 211"/>
                <a:gd name="T53" fmla="*/ 97 h 211"/>
                <a:gd name="T54" fmla="*/ 88 w 211"/>
                <a:gd name="T55" fmla="*/ 77 h 211"/>
                <a:gd name="T56" fmla="*/ 57 w 211"/>
                <a:gd name="T57" fmla="*/ 83 h 211"/>
                <a:gd name="T58" fmla="*/ 73 w 211"/>
                <a:gd name="T59" fmla="*/ 89 h 211"/>
                <a:gd name="T60" fmla="*/ 75 w 211"/>
                <a:gd name="T61" fmla="*/ 94 h 211"/>
                <a:gd name="T62" fmla="*/ 63 w 211"/>
                <a:gd name="T63" fmla="*/ 97 h 211"/>
                <a:gd name="T64" fmla="*/ 62 w 211"/>
                <a:gd name="T65" fmla="*/ 105 h 211"/>
                <a:gd name="T66" fmla="*/ 70 w 211"/>
                <a:gd name="T67" fmla="*/ 110 h 211"/>
                <a:gd name="T68" fmla="*/ 84 w 211"/>
                <a:gd name="T69" fmla="*/ 107 h 211"/>
                <a:gd name="T70" fmla="*/ 99 w 211"/>
                <a:gd name="T71" fmla="*/ 114 h 211"/>
                <a:gd name="T72" fmla="*/ 116 w 211"/>
                <a:gd name="T73" fmla="*/ 109 h 211"/>
                <a:gd name="T74" fmla="*/ 118 w 211"/>
                <a:gd name="T75" fmla="*/ 131 h 211"/>
                <a:gd name="T76" fmla="*/ 109 w 211"/>
                <a:gd name="T77" fmla="*/ 159 h 211"/>
                <a:gd name="T78" fmla="*/ 90 w 211"/>
                <a:gd name="T79" fmla="*/ 189 h 211"/>
                <a:gd name="T80" fmla="*/ 82 w 211"/>
                <a:gd name="T81" fmla="*/ 197 h 211"/>
                <a:gd name="T82" fmla="*/ 79 w 211"/>
                <a:gd name="T83" fmla="*/ 181 h 211"/>
                <a:gd name="T84" fmla="*/ 78 w 211"/>
                <a:gd name="T85" fmla="*/ 159 h 211"/>
                <a:gd name="T86" fmla="*/ 63 w 211"/>
                <a:gd name="T87" fmla="*/ 132 h 211"/>
                <a:gd name="T88" fmla="*/ 72 w 211"/>
                <a:gd name="T89" fmla="*/ 125 h 211"/>
                <a:gd name="T90" fmla="*/ 60 w 211"/>
                <a:gd name="T91" fmla="*/ 115 h 211"/>
                <a:gd name="T92" fmla="*/ 55 w 211"/>
                <a:gd name="T93" fmla="*/ 102 h 211"/>
                <a:gd name="T94" fmla="*/ 50 w 211"/>
                <a:gd name="T95" fmla="*/ 89 h 211"/>
                <a:gd name="T96" fmla="*/ 38 w 211"/>
                <a:gd name="T97" fmla="*/ 78 h 211"/>
                <a:gd name="T98" fmla="*/ 37 w 211"/>
                <a:gd name="T99" fmla="*/ 91 h 211"/>
                <a:gd name="T100" fmla="*/ 30 w 211"/>
                <a:gd name="T101" fmla="*/ 91 h 211"/>
                <a:gd name="T102" fmla="*/ 32 w 211"/>
                <a:gd name="T103" fmla="*/ 52 h 211"/>
                <a:gd name="T104" fmla="*/ 20 w 211"/>
                <a:gd name="T105" fmla="*/ 148 h 211"/>
                <a:gd name="T106" fmla="*/ 167 w 211"/>
                <a:gd name="T107" fmla="*/ 185 h 211"/>
                <a:gd name="T108" fmla="*/ 160 w 211"/>
                <a:gd name="T109" fmla="*/ 127 h 211"/>
                <a:gd name="T110" fmla="*/ 184 w 211"/>
                <a:gd name="T111" fmla="*/ 133 h 211"/>
                <a:gd name="T112" fmla="*/ 201 w 211"/>
                <a:gd name="T113" fmla="*/ 146 h 211"/>
                <a:gd name="T114" fmla="*/ 206 w 211"/>
                <a:gd name="T115" fmla="*/ 10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211">
                  <a:moveTo>
                    <a:pt x="196" y="93"/>
                  </a:moveTo>
                  <a:cubicBezTo>
                    <a:pt x="195" y="88"/>
                    <a:pt x="194" y="87"/>
                    <a:pt x="189" y="85"/>
                  </a:cubicBezTo>
                  <a:cubicBezTo>
                    <a:pt x="183" y="84"/>
                    <a:pt x="181" y="81"/>
                    <a:pt x="183" y="76"/>
                  </a:cubicBezTo>
                  <a:cubicBezTo>
                    <a:pt x="184" y="72"/>
                    <a:pt x="186" y="68"/>
                    <a:pt x="187" y="64"/>
                  </a:cubicBezTo>
                  <a:cubicBezTo>
                    <a:pt x="189" y="61"/>
                    <a:pt x="190" y="57"/>
                    <a:pt x="189" y="52"/>
                  </a:cubicBezTo>
                  <a:cubicBezTo>
                    <a:pt x="188" y="48"/>
                    <a:pt x="189" y="44"/>
                    <a:pt x="192" y="41"/>
                  </a:cubicBezTo>
                  <a:cubicBezTo>
                    <a:pt x="189" y="37"/>
                    <a:pt x="186" y="34"/>
                    <a:pt x="182" y="30"/>
                  </a:cubicBezTo>
                  <a:cubicBezTo>
                    <a:pt x="181" y="28"/>
                    <a:pt x="180" y="29"/>
                    <a:pt x="179" y="31"/>
                  </a:cubicBezTo>
                  <a:cubicBezTo>
                    <a:pt x="179" y="32"/>
                    <a:pt x="179" y="33"/>
                    <a:pt x="179" y="33"/>
                  </a:cubicBezTo>
                  <a:cubicBezTo>
                    <a:pt x="178" y="38"/>
                    <a:pt x="174" y="39"/>
                    <a:pt x="170" y="36"/>
                  </a:cubicBezTo>
                  <a:cubicBezTo>
                    <a:pt x="170" y="36"/>
                    <a:pt x="169" y="35"/>
                    <a:pt x="168" y="35"/>
                  </a:cubicBezTo>
                  <a:cubicBezTo>
                    <a:pt x="167" y="34"/>
                    <a:pt x="165" y="34"/>
                    <a:pt x="164" y="34"/>
                  </a:cubicBezTo>
                  <a:cubicBezTo>
                    <a:pt x="160" y="35"/>
                    <a:pt x="159" y="34"/>
                    <a:pt x="159" y="30"/>
                  </a:cubicBezTo>
                  <a:cubicBezTo>
                    <a:pt x="160" y="27"/>
                    <a:pt x="159" y="25"/>
                    <a:pt x="155" y="26"/>
                  </a:cubicBezTo>
                  <a:cubicBezTo>
                    <a:pt x="154" y="26"/>
                    <a:pt x="153" y="26"/>
                    <a:pt x="152" y="26"/>
                  </a:cubicBezTo>
                  <a:cubicBezTo>
                    <a:pt x="149" y="26"/>
                    <a:pt x="147" y="23"/>
                    <a:pt x="148" y="20"/>
                  </a:cubicBezTo>
                  <a:cubicBezTo>
                    <a:pt x="148" y="18"/>
                    <a:pt x="149" y="17"/>
                    <a:pt x="149" y="15"/>
                  </a:cubicBezTo>
                  <a:cubicBezTo>
                    <a:pt x="150" y="14"/>
                    <a:pt x="150" y="12"/>
                    <a:pt x="149" y="11"/>
                  </a:cubicBezTo>
                  <a:cubicBezTo>
                    <a:pt x="147" y="9"/>
                    <a:pt x="144" y="7"/>
                    <a:pt x="141" y="5"/>
                  </a:cubicBezTo>
                  <a:cubicBezTo>
                    <a:pt x="136" y="1"/>
                    <a:pt x="130" y="4"/>
                    <a:pt x="125" y="5"/>
                  </a:cubicBezTo>
                  <a:cubicBezTo>
                    <a:pt x="124" y="9"/>
                    <a:pt x="124" y="10"/>
                    <a:pt x="119" y="9"/>
                  </a:cubicBezTo>
                  <a:cubicBezTo>
                    <a:pt x="114" y="7"/>
                    <a:pt x="110" y="5"/>
                    <a:pt x="106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99" y="1"/>
                    <a:pt x="94" y="1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5"/>
                    <a:pt x="87" y="6"/>
                    <a:pt x="88" y="7"/>
                  </a:cubicBezTo>
                  <a:cubicBezTo>
                    <a:pt x="90" y="7"/>
                    <a:pt x="92" y="7"/>
                    <a:pt x="93" y="6"/>
                  </a:cubicBezTo>
                  <a:cubicBezTo>
                    <a:pt x="95" y="5"/>
                    <a:pt x="97" y="4"/>
                    <a:pt x="99" y="3"/>
                  </a:cubicBezTo>
                  <a:cubicBezTo>
                    <a:pt x="102" y="2"/>
                    <a:pt x="103" y="2"/>
                    <a:pt x="104" y="5"/>
                  </a:cubicBezTo>
                  <a:cubicBezTo>
                    <a:pt x="105" y="8"/>
                    <a:pt x="104" y="11"/>
                    <a:pt x="101" y="13"/>
                  </a:cubicBezTo>
                  <a:cubicBezTo>
                    <a:pt x="98" y="15"/>
                    <a:pt x="94" y="17"/>
                    <a:pt x="90" y="19"/>
                  </a:cubicBezTo>
                  <a:cubicBezTo>
                    <a:pt x="88" y="20"/>
                    <a:pt x="85" y="22"/>
                    <a:pt x="83" y="23"/>
                  </a:cubicBezTo>
                  <a:cubicBezTo>
                    <a:pt x="81" y="25"/>
                    <a:pt x="79" y="27"/>
                    <a:pt x="81" y="30"/>
                  </a:cubicBezTo>
                  <a:cubicBezTo>
                    <a:pt x="82" y="32"/>
                    <a:pt x="85" y="31"/>
                    <a:pt x="87" y="31"/>
                  </a:cubicBezTo>
                  <a:cubicBezTo>
                    <a:pt x="89" y="30"/>
                    <a:pt x="91" y="29"/>
                    <a:pt x="93" y="28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8" y="24"/>
                    <a:pt x="99" y="24"/>
                    <a:pt x="100" y="27"/>
                  </a:cubicBezTo>
                  <a:cubicBezTo>
                    <a:pt x="102" y="31"/>
                    <a:pt x="105" y="32"/>
                    <a:pt x="108" y="30"/>
                  </a:cubicBezTo>
                  <a:cubicBezTo>
                    <a:pt x="110" y="29"/>
                    <a:pt x="111" y="27"/>
                    <a:pt x="113" y="26"/>
                  </a:cubicBezTo>
                  <a:cubicBezTo>
                    <a:pt x="116" y="25"/>
                    <a:pt x="118" y="26"/>
                    <a:pt x="118" y="29"/>
                  </a:cubicBezTo>
                  <a:cubicBezTo>
                    <a:pt x="119" y="33"/>
                    <a:pt x="120" y="34"/>
                    <a:pt x="124" y="33"/>
                  </a:cubicBezTo>
                  <a:cubicBezTo>
                    <a:pt x="126" y="33"/>
                    <a:pt x="128" y="33"/>
                    <a:pt x="130" y="32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0" y="34"/>
                    <a:pt x="130" y="36"/>
                    <a:pt x="128" y="37"/>
                  </a:cubicBezTo>
                  <a:cubicBezTo>
                    <a:pt x="127" y="39"/>
                    <a:pt x="124" y="40"/>
                    <a:pt x="122" y="41"/>
                  </a:cubicBezTo>
                  <a:cubicBezTo>
                    <a:pt x="119" y="42"/>
                    <a:pt x="116" y="43"/>
                    <a:pt x="116" y="43"/>
                  </a:cubicBezTo>
                  <a:cubicBezTo>
                    <a:pt x="116" y="43"/>
                    <a:pt x="120" y="45"/>
                    <a:pt x="118" y="46"/>
                  </a:cubicBezTo>
                  <a:cubicBezTo>
                    <a:pt x="114" y="47"/>
                    <a:pt x="108" y="53"/>
                    <a:pt x="117" y="50"/>
                  </a:cubicBezTo>
                  <a:cubicBezTo>
                    <a:pt x="118" y="50"/>
                    <a:pt x="120" y="50"/>
                    <a:pt x="122" y="49"/>
                  </a:cubicBezTo>
                  <a:cubicBezTo>
                    <a:pt x="120" y="54"/>
                    <a:pt x="116" y="56"/>
                    <a:pt x="113" y="58"/>
                  </a:cubicBezTo>
                  <a:cubicBezTo>
                    <a:pt x="102" y="64"/>
                    <a:pt x="101" y="79"/>
                    <a:pt x="107" y="86"/>
                  </a:cubicBezTo>
                  <a:cubicBezTo>
                    <a:pt x="108" y="88"/>
                    <a:pt x="109" y="89"/>
                    <a:pt x="110" y="91"/>
                  </a:cubicBezTo>
                  <a:cubicBezTo>
                    <a:pt x="111" y="93"/>
                    <a:pt x="111" y="96"/>
                    <a:pt x="109" y="97"/>
                  </a:cubicBezTo>
                  <a:cubicBezTo>
                    <a:pt x="108" y="98"/>
                    <a:pt x="105" y="97"/>
                    <a:pt x="104" y="97"/>
                  </a:cubicBezTo>
                  <a:cubicBezTo>
                    <a:pt x="101" y="94"/>
                    <a:pt x="98" y="92"/>
                    <a:pt x="96" y="89"/>
                  </a:cubicBezTo>
                  <a:cubicBezTo>
                    <a:pt x="93" y="85"/>
                    <a:pt x="91" y="81"/>
                    <a:pt x="88" y="77"/>
                  </a:cubicBezTo>
                  <a:cubicBezTo>
                    <a:pt x="78" y="66"/>
                    <a:pt x="66" y="68"/>
                    <a:pt x="57" y="77"/>
                  </a:cubicBezTo>
                  <a:cubicBezTo>
                    <a:pt x="54" y="79"/>
                    <a:pt x="55" y="81"/>
                    <a:pt x="57" y="83"/>
                  </a:cubicBezTo>
                  <a:cubicBezTo>
                    <a:pt x="58" y="83"/>
                    <a:pt x="59" y="84"/>
                    <a:pt x="60" y="84"/>
                  </a:cubicBezTo>
                  <a:cubicBezTo>
                    <a:pt x="65" y="86"/>
                    <a:pt x="69" y="88"/>
                    <a:pt x="73" y="89"/>
                  </a:cubicBezTo>
                  <a:cubicBezTo>
                    <a:pt x="74" y="90"/>
                    <a:pt x="75" y="90"/>
                    <a:pt x="76" y="91"/>
                  </a:cubicBezTo>
                  <a:cubicBezTo>
                    <a:pt x="77" y="92"/>
                    <a:pt x="77" y="93"/>
                    <a:pt x="75" y="94"/>
                  </a:cubicBezTo>
                  <a:cubicBezTo>
                    <a:pt x="74" y="95"/>
                    <a:pt x="72" y="95"/>
                    <a:pt x="71" y="95"/>
                  </a:cubicBezTo>
                  <a:cubicBezTo>
                    <a:pt x="68" y="96"/>
                    <a:pt x="65" y="96"/>
                    <a:pt x="63" y="97"/>
                  </a:cubicBezTo>
                  <a:cubicBezTo>
                    <a:pt x="61" y="98"/>
                    <a:pt x="59" y="100"/>
                    <a:pt x="59" y="101"/>
                  </a:cubicBezTo>
                  <a:cubicBezTo>
                    <a:pt x="59" y="102"/>
                    <a:pt x="61" y="104"/>
                    <a:pt x="62" y="105"/>
                  </a:cubicBezTo>
                  <a:cubicBezTo>
                    <a:pt x="63" y="106"/>
                    <a:pt x="64" y="106"/>
                    <a:pt x="65" y="107"/>
                  </a:cubicBezTo>
                  <a:cubicBezTo>
                    <a:pt x="67" y="108"/>
                    <a:pt x="69" y="109"/>
                    <a:pt x="70" y="110"/>
                  </a:cubicBezTo>
                  <a:cubicBezTo>
                    <a:pt x="72" y="113"/>
                    <a:pt x="74" y="113"/>
                    <a:pt x="76" y="112"/>
                  </a:cubicBezTo>
                  <a:cubicBezTo>
                    <a:pt x="79" y="110"/>
                    <a:pt x="81" y="109"/>
                    <a:pt x="84" y="107"/>
                  </a:cubicBezTo>
                  <a:cubicBezTo>
                    <a:pt x="87" y="105"/>
                    <a:pt x="87" y="105"/>
                    <a:pt x="89" y="108"/>
                  </a:cubicBezTo>
                  <a:cubicBezTo>
                    <a:pt x="91" y="112"/>
                    <a:pt x="94" y="115"/>
                    <a:pt x="99" y="114"/>
                  </a:cubicBezTo>
                  <a:cubicBezTo>
                    <a:pt x="102" y="114"/>
                    <a:pt x="106" y="112"/>
                    <a:pt x="109" y="111"/>
                  </a:cubicBezTo>
                  <a:cubicBezTo>
                    <a:pt x="111" y="110"/>
                    <a:pt x="113" y="109"/>
                    <a:pt x="116" y="109"/>
                  </a:cubicBezTo>
                  <a:cubicBezTo>
                    <a:pt x="121" y="108"/>
                    <a:pt x="124" y="112"/>
                    <a:pt x="124" y="118"/>
                  </a:cubicBezTo>
                  <a:cubicBezTo>
                    <a:pt x="125" y="124"/>
                    <a:pt x="122" y="128"/>
                    <a:pt x="118" y="131"/>
                  </a:cubicBezTo>
                  <a:cubicBezTo>
                    <a:pt x="114" y="135"/>
                    <a:pt x="112" y="139"/>
                    <a:pt x="114" y="145"/>
                  </a:cubicBezTo>
                  <a:cubicBezTo>
                    <a:pt x="116" y="150"/>
                    <a:pt x="114" y="155"/>
                    <a:pt x="109" y="159"/>
                  </a:cubicBezTo>
                  <a:cubicBezTo>
                    <a:pt x="106" y="162"/>
                    <a:pt x="103" y="164"/>
                    <a:pt x="99" y="167"/>
                  </a:cubicBezTo>
                  <a:cubicBezTo>
                    <a:pt x="95" y="169"/>
                    <a:pt x="89" y="184"/>
                    <a:pt x="90" y="189"/>
                  </a:cubicBezTo>
                  <a:cubicBezTo>
                    <a:pt x="90" y="190"/>
                    <a:pt x="91" y="191"/>
                    <a:pt x="90" y="192"/>
                  </a:cubicBezTo>
                  <a:cubicBezTo>
                    <a:pt x="90" y="197"/>
                    <a:pt x="87" y="196"/>
                    <a:pt x="82" y="197"/>
                  </a:cubicBezTo>
                  <a:cubicBezTo>
                    <a:pt x="79" y="198"/>
                    <a:pt x="80" y="192"/>
                    <a:pt x="79" y="189"/>
                  </a:cubicBezTo>
                  <a:cubicBezTo>
                    <a:pt x="78" y="186"/>
                    <a:pt x="78" y="183"/>
                    <a:pt x="79" y="181"/>
                  </a:cubicBezTo>
                  <a:cubicBezTo>
                    <a:pt x="79" y="178"/>
                    <a:pt x="81" y="176"/>
                    <a:pt x="81" y="173"/>
                  </a:cubicBezTo>
                  <a:cubicBezTo>
                    <a:pt x="83" y="168"/>
                    <a:pt x="82" y="163"/>
                    <a:pt x="78" y="159"/>
                  </a:cubicBezTo>
                  <a:cubicBezTo>
                    <a:pt x="76" y="158"/>
                    <a:pt x="74" y="156"/>
                    <a:pt x="73" y="154"/>
                  </a:cubicBezTo>
                  <a:cubicBezTo>
                    <a:pt x="66" y="148"/>
                    <a:pt x="63" y="141"/>
                    <a:pt x="63" y="132"/>
                  </a:cubicBezTo>
                  <a:cubicBezTo>
                    <a:pt x="63" y="128"/>
                    <a:pt x="65" y="126"/>
                    <a:pt x="69" y="126"/>
                  </a:cubicBezTo>
                  <a:cubicBezTo>
                    <a:pt x="70" y="126"/>
                    <a:pt x="71" y="125"/>
                    <a:pt x="72" y="125"/>
                  </a:cubicBezTo>
                  <a:cubicBezTo>
                    <a:pt x="71" y="122"/>
                    <a:pt x="70" y="120"/>
                    <a:pt x="66" y="120"/>
                  </a:cubicBezTo>
                  <a:cubicBezTo>
                    <a:pt x="63" y="120"/>
                    <a:pt x="61" y="118"/>
                    <a:pt x="60" y="115"/>
                  </a:cubicBezTo>
                  <a:cubicBezTo>
                    <a:pt x="59" y="114"/>
                    <a:pt x="59" y="112"/>
                    <a:pt x="59" y="111"/>
                  </a:cubicBezTo>
                  <a:cubicBezTo>
                    <a:pt x="57" y="108"/>
                    <a:pt x="57" y="104"/>
                    <a:pt x="55" y="102"/>
                  </a:cubicBezTo>
                  <a:cubicBezTo>
                    <a:pt x="53" y="99"/>
                    <a:pt x="52" y="97"/>
                    <a:pt x="52" y="94"/>
                  </a:cubicBezTo>
                  <a:cubicBezTo>
                    <a:pt x="52" y="92"/>
                    <a:pt x="51" y="91"/>
                    <a:pt x="50" y="89"/>
                  </a:cubicBezTo>
                  <a:cubicBezTo>
                    <a:pt x="47" y="87"/>
                    <a:pt x="45" y="84"/>
                    <a:pt x="42" y="82"/>
                  </a:cubicBezTo>
                  <a:cubicBezTo>
                    <a:pt x="41" y="81"/>
                    <a:pt x="40" y="80"/>
                    <a:pt x="38" y="78"/>
                  </a:cubicBezTo>
                  <a:cubicBezTo>
                    <a:pt x="38" y="81"/>
                    <a:pt x="38" y="83"/>
                    <a:pt x="38" y="84"/>
                  </a:cubicBezTo>
                  <a:cubicBezTo>
                    <a:pt x="38" y="86"/>
                    <a:pt x="38" y="89"/>
                    <a:pt x="37" y="91"/>
                  </a:cubicBezTo>
                  <a:cubicBezTo>
                    <a:pt x="37" y="92"/>
                    <a:pt x="35" y="94"/>
                    <a:pt x="34" y="94"/>
                  </a:cubicBezTo>
                  <a:cubicBezTo>
                    <a:pt x="33" y="94"/>
                    <a:pt x="31" y="92"/>
                    <a:pt x="30" y="91"/>
                  </a:cubicBezTo>
                  <a:cubicBezTo>
                    <a:pt x="30" y="89"/>
                    <a:pt x="30" y="86"/>
                    <a:pt x="30" y="84"/>
                  </a:cubicBezTo>
                  <a:cubicBezTo>
                    <a:pt x="32" y="73"/>
                    <a:pt x="33" y="62"/>
                    <a:pt x="32" y="52"/>
                  </a:cubicBezTo>
                  <a:cubicBezTo>
                    <a:pt x="32" y="48"/>
                    <a:pt x="31" y="44"/>
                    <a:pt x="30" y="39"/>
                  </a:cubicBezTo>
                  <a:cubicBezTo>
                    <a:pt x="10" y="64"/>
                    <a:pt x="0" y="108"/>
                    <a:pt x="20" y="148"/>
                  </a:cubicBezTo>
                  <a:cubicBezTo>
                    <a:pt x="42" y="190"/>
                    <a:pt x="89" y="211"/>
                    <a:pt x="135" y="199"/>
                  </a:cubicBezTo>
                  <a:cubicBezTo>
                    <a:pt x="147" y="196"/>
                    <a:pt x="158" y="191"/>
                    <a:pt x="167" y="185"/>
                  </a:cubicBezTo>
                  <a:cubicBezTo>
                    <a:pt x="162" y="183"/>
                    <a:pt x="155" y="180"/>
                    <a:pt x="154" y="161"/>
                  </a:cubicBezTo>
                  <a:cubicBezTo>
                    <a:pt x="153" y="133"/>
                    <a:pt x="157" y="127"/>
                    <a:pt x="160" y="127"/>
                  </a:cubicBezTo>
                  <a:cubicBezTo>
                    <a:pt x="162" y="127"/>
                    <a:pt x="164" y="126"/>
                    <a:pt x="172" y="134"/>
                  </a:cubicBezTo>
                  <a:cubicBezTo>
                    <a:pt x="179" y="143"/>
                    <a:pt x="183" y="139"/>
                    <a:pt x="184" y="133"/>
                  </a:cubicBezTo>
                  <a:cubicBezTo>
                    <a:pt x="184" y="127"/>
                    <a:pt x="190" y="118"/>
                    <a:pt x="193" y="127"/>
                  </a:cubicBezTo>
                  <a:cubicBezTo>
                    <a:pt x="194" y="133"/>
                    <a:pt x="198" y="141"/>
                    <a:pt x="201" y="146"/>
                  </a:cubicBezTo>
                  <a:cubicBezTo>
                    <a:pt x="207" y="135"/>
                    <a:pt x="210" y="123"/>
                    <a:pt x="211" y="111"/>
                  </a:cubicBezTo>
                  <a:cubicBezTo>
                    <a:pt x="209" y="110"/>
                    <a:pt x="208" y="110"/>
                    <a:pt x="206" y="109"/>
                  </a:cubicBezTo>
                  <a:cubicBezTo>
                    <a:pt x="200" y="106"/>
                    <a:pt x="196" y="101"/>
                    <a:pt x="196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6435" tIns="48218" rIns="96435" bIns="48218"/>
            <a:lstStyle/>
            <a:p>
              <a:pPr defTabSz="96430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800">
                <a:latin typeface="+mn-lt"/>
                <a:ea typeface="+mn-ea"/>
              </a:endParaRPr>
            </a:p>
          </p:txBody>
        </p:sp>
        <p:sp>
          <p:nvSpPr>
            <p:cNvPr id="8" name="Freeform 35"/>
            <p:cNvSpPr>
              <a:spLocks noEditPoints="1"/>
            </p:cNvSpPr>
            <p:nvPr/>
          </p:nvSpPr>
          <p:spPr bwMode="auto">
            <a:xfrm>
              <a:off x="7275513" y="5302250"/>
              <a:ext cx="1012825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6435" tIns="48218" rIns="96435" bIns="48218"/>
            <a:lstStyle/>
            <a:p>
              <a:pPr defTabSz="96430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800">
                <a:latin typeface="+mn-lt"/>
                <a:ea typeface="+mn-ea"/>
              </a:endParaRPr>
            </a:p>
          </p:txBody>
        </p:sp>
      </p:grpSp>
      <p:sp>
        <p:nvSpPr>
          <p:cNvPr id="21" name="Text Box 10">
            <a:extLst>
              <a:ext uri="{FF2B5EF4-FFF2-40B4-BE49-F238E27FC236}">
                <a16:creationId xmlns:a16="http://schemas.microsoft.com/office/drawing/2014/main" id="{A0AFD794-941F-426B-994E-B9AE73D4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68" y="4541323"/>
            <a:ext cx="1134040" cy="39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公开透明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CEB9C733-82C0-4B26-B1F3-5501A760A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262" y="5423268"/>
            <a:ext cx="1134040" cy="39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D4E6C566-B081-425B-8512-8639DD9CF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931" y="4982295"/>
            <a:ext cx="1375971" cy="39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不可篡改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DEAE338F-C7FD-48FD-8D58-E0C7D43CE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461" y="4443575"/>
            <a:ext cx="2010871" cy="39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利用区块链优势特性</a:t>
            </a:r>
            <a:endParaRPr lang="zh-CN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灯片编号占位符 2">
            <a:extLst>
              <a:ext uri="{FF2B5EF4-FFF2-40B4-BE49-F238E27FC236}">
                <a16:creationId xmlns:a16="http://schemas.microsoft.com/office/drawing/2014/main" id="{3B1D9A7C-34C5-4DF4-A561-7DF3EC92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3071" y="6783337"/>
            <a:ext cx="2892425" cy="384175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pPr/>
              <a:t>3</a:t>
            </a:fld>
            <a:r>
              <a:rPr lang="en-US" altLang="zh-CN" dirty="0"/>
              <a:t>/15</a:t>
            </a:r>
            <a:endParaRPr lang="zh-CN" altLang="en-US" dirty="0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CDB1DE49-67BC-43B2-8E5C-6E27C9C6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7" y="1621030"/>
            <a:ext cx="2508706" cy="39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时代背景：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80D88F13-37B1-4AC0-984B-B3B3241FF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78" y="4174167"/>
            <a:ext cx="2410795" cy="39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区块链：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6F75C3-02AF-46C1-BA4E-29A0BC245EBB}"/>
              </a:ext>
            </a:extLst>
          </p:cNvPr>
          <p:cNvSpPr txBox="1"/>
          <p:nvPr/>
        </p:nvSpPr>
        <p:spPr>
          <a:xfrm>
            <a:off x="863122" y="2071303"/>
            <a:ext cx="223431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网约车快速发展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7FB7A3-173E-4FE6-855B-AA49D304AC39}"/>
              </a:ext>
            </a:extLst>
          </p:cNvPr>
          <p:cNvSpPr txBox="1"/>
          <p:nvPr/>
        </p:nvSpPr>
        <p:spPr>
          <a:xfrm>
            <a:off x="1282277" y="2629699"/>
            <a:ext cx="183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恶性事故不断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9E7699B4-AD16-4D91-B979-F3E2BEB1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316" y="5015072"/>
            <a:ext cx="2010871" cy="39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提供网约车安全方案</a:t>
            </a:r>
            <a:endParaRPr lang="zh-CN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8449737-3E0C-4D6D-AC6B-1BF207B55230}"/>
              </a:ext>
            </a:extLst>
          </p:cNvPr>
          <p:cNvSpPr txBox="1"/>
          <p:nvPr/>
        </p:nvSpPr>
        <p:spPr>
          <a:xfrm>
            <a:off x="1282277" y="3108986"/>
            <a:ext cx="183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管理乱象频发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1C622E91-48A5-478A-9990-52B9B75C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1600101"/>
            <a:ext cx="1523785" cy="39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智能合约：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5CB17B-CBFF-40A6-9FC1-8CA62A265ADB}"/>
              </a:ext>
            </a:extLst>
          </p:cNvPr>
          <p:cNvSpPr txBox="1"/>
          <p:nvPr/>
        </p:nvSpPr>
        <p:spPr>
          <a:xfrm>
            <a:off x="9047923" y="2050917"/>
            <a:ext cx="223431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依托于区块链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ABA5A8-51A9-4990-8044-3932F7B6065D}"/>
              </a:ext>
            </a:extLst>
          </p:cNvPr>
          <p:cNvSpPr txBox="1"/>
          <p:nvPr/>
        </p:nvSpPr>
        <p:spPr>
          <a:xfrm>
            <a:off x="9624572" y="2598078"/>
            <a:ext cx="183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自动执行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5FA2AF-4FC2-4EB8-94F8-2C230543964C}"/>
              </a:ext>
            </a:extLst>
          </p:cNvPr>
          <p:cNvSpPr txBox="1"/>
          <p:nvPr/>
        </p:nvSpPr>
        <p:spPr>
          <a:xfrm>
            <a:off x="9624572" y="3088980"/>
            <a:ext cx="183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不可篡改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99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9" grpId="0" animBg="1"/>
      <p:bldP spid="41" grpId="0" animBg="1"/>
      <p:bldP spid="34831" grpId="0" animBg="1"/>
      <p:bldP spid="21" grpId="0"/>
      <p:bldP spid="24" grpId="0"/>
      <p:bldP spid="25" grpId="0"/>
      <p:bldP spid="34" grpId="0"/>
      <p:bldP spid="29" grpId="0"/>
      <p:bldP spid="37" grpId="0"/>
      <p:bldP spid="3" grpId="0"/>
      <p:bldP spid="10" grpId="0"/>
      <p:bldP spid="35" grpId="0"/>
      <p:bldP spid="39" grpId="0"/>
      <p:bldP spid="40" grpId="0"/>
      <p:bldP spid="42" grpId="0"/>
      <p:bldP spid="43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72973" y="375965"/>
            <a:ext cx="1118081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项目创新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72973" y="663997"/>
            <a:ext cx="1005551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cap="all" dirty="0">
                <a:solidFill>
                  <a:prstClr val="black"/>
                </a:solidFill>
              </a:rPr>
              <a:t>innovation</a:t>
            </a:r>
            <a:endParaRPr lang="zh-CN" altLang="en-US" sz="1200" cap="all" dirty="0">
              <a:solidFill>
                <a:prstClr val="black"/>
              </a:solidFill>
              <a:sym typeface="+mn-lt"/>
            </a:endParaRPr>
          </a:p>
        </p:txBody>
      </p:sp>
      <p:sp>
        <p:nvSpPr>
          <p:cNvPr id="198" name="TextBox 82">
            <a:extLst>
              <a:ext uri="{FF2B5EF4-FFF2-40B4-BE49-F238E27FC236}">
                <a16:creationId xmlns:a16="http://schemas.microsoft.com/office/drawing/2014/main" id="{708DA019-BB9F-437D-980C-18E37C744A95}"/>
              </a:ext>
            </a:extLst>
          </p:cNvPr>
          <p:cNvSpPr txBox="1"/>
          <p:nvPr/>
        </p:nvSpPr>
        <p:spPr>
          <a:xfrm>
            <a:off x="7743830" y="2774484"/>
            <a:ext cx="1222735" cy="84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去中心化且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自动执行的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核心逻辑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1" name="TextBox 84">
            <a:extLst>
              <a:ext uri="{FF2B5EF4-FFF2-40B4-BE49-F238E27FC236}">
                <a16:creationId xmlns:a16="http://schemas.microsoft.com/office/drawing/2014/main" id="{FE9F7CA4-FE0D-4A49-9859-3686B1AAACCA}"/>
              </a:ext>
            </a:extLst>
          </p:cNvPr>
          <p:cNvSpPr txBox="1"/>
          <p:nvPr/>
        </p:nvSpPr>
        <p:spPr>
          <a:xfrm>
            <a:off x="3699705" y="3621237"/>
            <a:ext cx="1872031" cy="58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智能合约环境下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的算法改良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4" name="TextBox 86">
            <a:extLst>
              <a:ext uri="{FF2B5EF4-FFF2-40B4-BE49-F238E27FC236}">
                <a16:creationId xmlns:a16="http://schemas.microsoft.com/office/drawing/2014/main" id="{32A1E2AC-CB08-4216-A865-FE3E6C691CDA}"/>
              </a:ext>
            </a:extLst>
          </p:cNvPr>
          <p:cNvSpPr txBox="1"/>
          <p:nvPr/>
        </p:nvSpPr>
        <p:spPr>
          <a:xfrm>
            <a:off x="3535894" y="1775714"/>
            <a:ext cx="1620957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永久性的数据记录</a:t>
            </a:r>
            <a:endParaRPr lang="en-GB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灯片编号占位符 1">
            <a:extLst>
              <a:ext uri="{FF2B5EF4-FFF2-40B4-BE49-F238E27FC236}">
                <a16:creationId xmlns:a16="http://schemas.microsoft.com/office/drawing/2014/main" id="{795F60D6-52D4-41E8-8A86-7C0A1D861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52974" y="6704013"/>
            <a:ext cx="2892425" cy="384175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pPr/>
              <a:t>4</a:t>
            </a:fld>
            <a:r>
              <a:rPr lang="en-US" altLang="zh-CN" dirty="0"/>
              <a:t>/15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035C2D-B6DF-48DA-B527-1D069E8C5D17}"/>
              </a:ext>
            </a:extLst>
          </p:cNvPr>
          <p:cNvSpPr txBox="1"/>
          <p:nvPr/>
        </p:nvSpPr>
        <p:spPr>
          <a:xfrm>
            <a:off x="7401477" y="4561525"/>
            <a:ext cx="144142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区块链内外交互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715D7A-B32A-4CE5-B6C9-F96BB592DB6E}"/>
              </a:ext>
            </a:extLst>
          </p:cNvPr>
          <p:cNvGrpSpPr/>
          <p:nvPr/>
        </p:nvGrpSpPr>
        <p:grpSpPr>
          <a:xfrm>
            <a:off x="5214205" y="1012447"/>
            <a:ext cx="2439306" cy="5437153"/>
            <a:chOff x="8733631" y="1102342"/>
            <a:chExt cx="2439306" cy="5437153"/>
          </a:xfrm>
        </p:grpSpPr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902CDA4A-765F-4757-915A-8A10443E1B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7208" y="4374619"/>
              <a:ext cx="900973" cy="1420470"/>
            </a:xfrm>
            <a:custGeom>
              <a:avLst/>
              <a:gdLst>
                <a:gd name="T0" fmla="*/ 727 w 727"/>
                <a:gd name="T1" fmla="*/ 559 h 756"/>
                <a:gd name="T2" fmla="*/ 554 w 727"/>
                <a:gd name="T3" fmla="*/ 526 h 756"/>
                <a:gd name="T4" fmla="*/ 326 w 727"/>
                <a:gd name="T5" fmla="*/ 314 h 756"/>
                <a:gd name="T6" fmla="*/ 403 w 727"/>
                <a:gd name="T7" fmla="*/ 311 h 756"/>
                <a:gd name="T8" fmla="*/ 413 w 727"/>
                <a:gd name="T9" fmla="*/ 275 h 756"/>
                <a:gd name="T10" fmla="*/ 245 w 727"/>
                <a:gd name="T11" fmla="*/ 27 h 756"/>
                <a:gd name="T12" fmla="*/ 203 w 727"/>
                <a:gd name="T13" fmla="*/ 27 h 756"/>
                <a:gd name="T14" fmla="*/ 15 w 727"/>
                <a:gd name="T15" fmla="*/ 280 h 756"/>
                <a:gd name="T16" fmla="*/ 24 w 727"/>
                <a:gd name="T17" fmla="*/ 311 h 756"/>
                <a:gd name="T18" fmla="*/ 114 w 727"/>
                <a:gd name="T19" fmla="*/ 316 h 756"/>
                <a:gd name="T20" fmla="*/ 567 w 727"/>
                <a:gd name="T21" fmla="*/ 748 h 756"/>
                <a:gd name="T22" fmla="*/ 727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727" y="559"/>
                  </a:moveTo>
                  <a:cubicBezTo>
                    <a:pt x="716" y="516"/>
                    <a:pt x="651" y="518"/>
                    <a:pt x="554" y="526"/>
                  </a:cubicBezTo>
                  <a:cubicBezTo>
                    <a:pt x="479" y="534"/>
                    <a:pt x="309" y="548"/>
                    <a:pt x="326" y="314"/>
                  </a:cubicBezTo>
                  <a:cubicBezTo>
                    <a:pt x="403" y="311"/>
                    <a:pt x="403" y="311"/>
                    <a:pt x="403" y="311"/>
                  </a:cubicBezTo>
                  <a:cubicBezTo>
                    <a:pt x="430" y="311"/>
                    <a:pt x="429" y="296"/>
                    <a:pt x="413" y="275"/>
                  </a:cubicBezTo>
                  <a:cubicBezTo>
                    <a:pt x="413" y="275"/>
                    <a:pt x="298" y="102"/>
                    <a:pt x="245" y="27"/>
                  </a:cubicBezTo>
                  <a:cubicBezTo>
                    <a:pt x="231" y="7"/>
                    <a:pt x="220" y="0"/>
                    <a:pt x="203" y="27"/>
                  </a:cubicBezTo>
                  <a:cubicBezTo>
                    <a:pt x="144" y="98"/>
                    <a:pt x="55" y="226"/>
                    <a:pt x="15" y="280"/>
                  </a:cubicBezTo>
                  <a:cubicBezTo>
                    <a:pt x="13" y="285"/>
                    <a:pt x="0" y="308"/>
                    <a:pt x="24" y="311"/>
                  </a:cubicBezTo>
                  <a:cubicBezTo>
                    <a:pt x="52" y="314"/>
                    <a:pt x="114" y="316"/>
                    <a:pt x="114" y="316"/>
                  </a:cubicBezTo>
                  <a:cubicBezTo>
                    <a:pt x="93" y="750"/>
                    <a:pt x="351" y="750"/>
                    <a:pt x="567" y="748"/>
                  </a:cubicBezTo>
                  <a:cubicBezTo>
                    <a:pt x="606" y="756"/>
                    <a:pt x="723" y="705"/>
                    <a:pt x="727" y="5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F20C9A2F-967E-405B-BF61-A6B4B1901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368" y="3255321"/>
              <a:ext cx="1444923" cy="1724650"/>
            </a:xfrm>
            <a:custGeom>
              <a:avLst/>
              <a:gdLst>
                <a:gd name="T0" fmla="*/ 727 w 727"/>
                <a:gd name="T1" fmla="*/ 559 h 755"/>
                <a:gd name="T2" fmla="*/ 553 w 727"/>
                <a:gd name="T3" fmla="*/ 525 h 755"/>
                <a:gd name="T4" fmla="*/ 326 w 727"/>
                <a:gd name="T5" fmla="*/ 313 h 755"/>
                <a:gd name="T6" fmla="*/ 403 w 727"/>
                <a:gd name="T7" fmla="*/ 310 h 755"/>
                <a:gd name="T8" fmla="*/ 413 w 727"/>
                <a:gd name="T9" fmla="*/ 274 h 755"/>
                <a:gd name="T10" fmla="*/ 245 w 727"/>
                <a:gd name="T11" fmla="*/ 26 h 755"/>
                <a:gd name="T12" fmla="*/ 203 w 727"/>
                <a:gd name="T13" fmla="*/ 26 h 755"/>
                <a:gd name="T14" fmla="*/ 15 w 727"/>
                <a:gd name="T15" fmla="*/ 280 h 755"/>
                <a:gd name="T16" fmla="*/ 24 w 727"/>
                <a:gd name="T17" fmla="*/ 310 h 755"/>
                <a:gd name="T18" fmla="*/ 114 w 727"/>
                <a:gd name="T19" fmla="*/ 315 h 755"/>
                <a:gd name="T20" fmla="*/ 567 w 727"/>
                <a:gd name="T21" fmla="*/ 747 h 755"/>
                <a:gd name="T22" fmla="*/ 727 w 727"/>
                <a:gd name="T23" fmla="*/ 55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5">
                  <a:moveTo>
                    <a:pt x="727" y="559"/>
                  </a:moveTo>
                  <a:cubicBezTo>
                    <a:pt x="715" y="515"/>
                    <a:pt x="651" y="517"/>
                    <a:pt x="553" y="525"/>
                  </a:cubicBezTo>
                  <a:cubicBezTo>
                    <a:pt x="479" y="533"/>
                    <a:pt x="309" y="547"/>
                    <a:pt x="326" y="313"/>
                  </a:cubicBezTo>
                  <a:cubicBezTo>
                    <a:pt x="403" y="310"/>
                    <a:pt x="403" y="310"/>
                    <a:pt x="403" y="310"/>
                  </a:cubicBezTo>
                  <a:cubicBezTo>
                    <a:pt x="429" y="310"/>
                    <a:pt x="428" y="295"/>
                    <a:pt x="413" y="274"/>
                  </a:cubicBezTo>
                  <a:cubicBezTo>
                    <a:pt x="413" y="274"/>
                    <a:pt x="297" y="101"/>
                    <a:pt x="245" y="26"/>
                  </a:cubicBezTo>
                  <a:cubicBezTo>
                    <a:pt x="231" y="6"/>
                    <a:pt x="220" y="0"/>
                    <a:pt x="203" y="26"/>
                  </a:cubicBezTo>
                  <a:cubicBezTo>
                    <a:pt x="144" y="97"/>
                    <a:pt x="55" y="225"/>
                    <a:pt x="15" y="280"/>
                  </a:cubicBezTo>
                  <a:cubicBezTo>
                    <a:pt x="12" y="284"/>
                    <a:pt x="0" y="307"/>
                    <a:pt x="24" y="310"/>
                  </a:cubicBezTo>
                  <a:cubicBezTo>
                    <a:pt x="52" y="313"/>
                    <a:pt x="114" y="315"/>
                    <a:pt x="114" y="315"/>
                  </a:cubicBezTo>
                  <a:cubicBezTo>
                    <a:pt x="93" y="749"/>
                    <a:pt x="350" y="749"/>
                    <a:pt x="567" y="747"/>
                  </a:cubicBezTo>
                  <a:cubicBezTo>
                    <a:pt x="606" y="755"/>
                    <a:pt x="723" y="704"/>
                    <a:pt x="727" y="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FB81BF9E-DA28-42E0-BFA7-C30B63768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014" y="2423897"/>
              <a:ext cx="1444923" cy="1726581"/>
            </a:xfrm>
            <a:custGeom>
              <a:avLst/>
              <a:gdLst>
                <a:gd name="T0" fmla="*/ 0 w 727"/>
                <a:gd name="T1" fmla="*/ 559 h 756"/>
                <a:gd name="T2" fmla="*/ 173 w 727"/>
                <a:gd name="T3" fmla="*/ 526 h 756"/>
                <a:gd name="T4" fmla="*/ 401 w 727"/>
                <a:gd name="T5" fmla="*/ 314 h 756"/>
                <a:gd name="T6" fmla="*/ 324 w 727"/>
                <a:gd name="T7" fmla="*/ 311 h 756"/>
                <a:gd name="T8" fmla="*/ 314 w 727"/>
                <a:gd name="T9" fmla="*/ 275 h 756"/>
                <a:gd name="T10" fmla="*/ 482 w 727"/>
                <a:gd name="T11" fmla="*/ 27 h 756"/>
                <a:gd name="T12" fmla="*/ 524 w 727"/>
                <a:gd name="T13" fmla="*/ 27 h 756"/>
                <a:gd name="T14" fmla="*/ 712 w 727"/>
                <a:gd name="T15" fmla="*/ 280 h 756"/>
                <a:gd name="T16" fmla="*/ 703 w 727"/>
                <a:gd name="T17" fmla="*/ 311 h 756"/>
                <a:gd name="T18" fmla="*/ 613 w 727"/>
                <a:gd name="T19" fmla="*/ 316 h 756"/>
                <a:gd name="T20" fmla="*/ 160 w 727"/>
                <a:gd name="T21" fmla="*/ 748 h 756"/>
                <a:gd name="T22" fmla="*/ 0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0" y="559"/>
                  </a:moveTo>
                  <a:cubicBezTo>
                    <a:pt x="11" y="516"/>
                    <a:pt x="76" y="518"/>
                    <a:pt x="173" y="526"/>
                  </a:cubicBezTo>
                  <a:cubicBezTo>
                    <a:pt x="248" y="534"/>
                    <a:pt x="418" y="548"/>
                    <a:pt x="401" y="314"/>
                  </a:cubicBezTo>
                  <a:cubicBezTo>
                    <a:pt x="324" y="311"/>
                    <a:pt x="324" y="311"/>
                    <a:pt x="324" y="311"/>
                  </a:cubicBezTo>
                  <a:cubicBezTo>
                    <a:pt x="297" y="311"/>
                    <a:pt x="298" y="296"/>
                    <a:pt x="314" y="275"/>
                  </a:cubicBezTo>
                  <a:cubicBezTo>
                    <a:pt x="314" y="275"/>
                    <a:pt x="429" y="102"/>
                    <a:pt x="482" y="27"/>
                  </a:cubicBezTo>
                  <a:cubicBezTo>
                    <a:pt x="496" y="7"/>
                    <a:pt x="507" y="0"/>
                    <a:pt x="524" y="27"/>
                  </a:cubicBezTo>
                  <a:cubicBezTo>
                    <a:pt x="583" y="98"/>
                    <a:pt x="672" y="225"/>
                    <a:pt x="712" y="280"/>
                  </a:cubicBezTo>
                  <a:cubicBezTo>
                    <a:pt x="714" y="285"/>
                    <a:pt x="727" y="308"/>
                    <a:pt x="703" y="311"/>
                  </a:cubicBezTo>
                  <a:cubicBezTo>
                    <a:pt x="675" y="314"/>
                    <a:pt x="613" y="316"/>
                    <a:pt x="613" y="316"/>
                  </a:cubicBezTo>
                  <a:cubicBezTo>
                    <a:pt x="634" y="750"/>
                    <a:pt x="376" y="750"/>
                    <a:pt x="160" y="748"/>
                  </a:cubicBezTo>
                  <a:cubicBezTo>
                    <a:pt x="121" y="756"/>
                    <a:pt x="4" y="705"/>
                    <a:pt x="0" y="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431F94ED-FD48-4BE6-B534-EE42D8B21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3631" y="1478526"/>
              <a:ext cx="1445764" cy="1726581"/>
            </a:xfrm>
            <a:custGeom>
              <a:avLst/>
              <a:gdLst>
                <a:gd name="T0" fmla="*/ 727 w 727"/>
                <a:gd name="T1" fmla="*/ 559 h 756"/>
                <a:gd name="T2" fmla="*/ 554 w 727"/>
                <a:gd name="T3" fmla="*/ 526 h 756"/>
                <a:gd name="T4" fmla="*/ 326 w 727"/>
                <a:gd name="T5" fmla="*/ 314 h 756"/>
                <a:gd name="T6" fmla="*/ 403 w 727"/>
                <a:gd name="T7" fmla="*/ 311 h 756"/>
                <a:gd name="T8" fmla="*/ 413 w 727"/>
                <a:gd name="T9" fmla="*/ 275 h 756"/>
                <a:gd name="T10" fmla="*/ 245 w 727"/>
                <a:gd name="T11" fmla="*/ 27 h 756"/>
                <a:gd name="T12" fmla="*/ 203 w 727"/>
                <a:gd name="T13" fmla="*/ 27 h 756"/>
                <a:gd name="T14" fmla="*/ 15 w 727"/>
                <a:gd name="T15" fmla="*/ 280 h 756"/>
                <a:gd name="T16" fmla="*/ 24 w 727"/>
                <a:gd name="T17" fmla="*/ 311 h 756"/>
                <a:gd name="T18" fmla="*/ 114 w 727"/>
                <a:gd name="T19" fmla="*/ 316 h 756"/>
                <a:gd name="T20" fmla="*/ 567 w 727"/>
                <a:gd name="T21" fmla="*/ 748 h 756"/>
                <a:gd name="T22" fmla="*/ 727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727" y="559"/>
                  </a:moveTo>
                  <a:cubicBezTo>
                    <a:pt x="716" y="516"/>
                    <a:pt x="651" y="518"/>
                    <a:pt x="554" y="526"/>
                  </a:cubicBezTo>
                  <a:cubicBezTo>
                    <a:pt x="479" y="534"/>
                    <a:pt x="309" y="548"/>
                    <a:pt x="326" y="314"/>
                  </a:cubicBezTo>
                  <a:cubicBezTo>
                    <a:pt x="403" y="311"/>
                    <a:pt x="403" y="311"/>
                    <a:pt x="403" y="311"/>
                  </a:cubicBezTo>
                  <a:cubicBezTo>
                    <a:pt x="430" y="311"/>
                    <a:pt x="429" y="296"/>
                    <a:pt x="413" y="275"/>
                  </a:cubicBezTo>
                  <a:cubicBezTo>
                    <a:pt x="413" y="275"/>
                    <a:pt x="298" y="102"/>
                    <a:pt x="245" y="27"/>
                  </a:cubicBezTo>
                  <a:cubicBezTo>
                    <a:pt x="231" y="7"/>
                    <a:pt x="220" y="0"/>
                    <a:pt x="203" y="27"/>
                  </a:cubicBezTo>
                  <a:cubicBezTo>
                    <a:pt x="144" y="98"/>
                    <a:pt x="55" y="226"/>
                    <a:pt x="15" y="280"/>
                  </a:cubicBezTo>
                  <a:cubicBezTo>
                    <a:pt x="13" y="285"/>
                    <a:pt x="0" y="308"/>
                    <a:pt x="24" y="311"/>
                  </a:cubicBezTo>
                  <a:cubicBezTo>
                    <a:pt x="52" y="314"/>
                    <a:pt x="114" y="316"/>
                    <a:pt x="114" y="316"/>
                  </a:cubicBezTo>
                  <a:cubicBezTo>
                    <a:pt x="93" y="750"/>
                    <a:pt x="351" y="750"/>
                    <a:pt x="567" y="748"/>
                  </a:cubicBezTo>
                  <a:cubicBezTo>
                    <a:pt x="606" y="756"/>
                    <a:pt x="723" y="705"/>
                    <a:pt x="727" y="5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A4EF161B-62DB-4B0B-9199-A55952FDA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548" y="1578954"/>
              <a:ext cx="89100" cy="4373426"/>
            </a:xfrm>
            <a:custGeom>
              <a:avLst/>
              <a:gdLst>
                <a:gd name="T0" fmla="*/ 94 w 106"/>
                <a:gd name="T1" fmla="*/ 4529 h 4529"/>
                <a:gd name="T2" fmla="*/ 0 w 106"/>
                <a:gd name="T3" fmla="*/ 4484 h 4529"/>
                <a:gd name="T4" fmla="*/ 12 w 106"/>
                <a:gd name="T5" fmla="*/ 0 h 4529"/>
                <a:gd name="T6" fmla="*/ 106 w 106"/>
                <a:gd name="T7" fmla="*/ 0 h 4529"/>
                <a:gd name="T8" fmla="*/ 94 w 106"/>
                <a:gd name="T9" fmla="*/ 4529 h 4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529">
                  <a:moveTo>
                    <a:pt x="94" y="4529"/>
                  </a:moveTo>
                  <a:lnTo>
                    <a:pt x="0" y="4484"/>
                  </a:lnTo>
                  <a:lnTo>
                    <a:pt x="12" y="0"/>
                  </a:lnTo>
                  <a:lnTo>
                    <a:pt x="106" y="0"/>
                  </a:lnTo>
                  <a:lnTo>
                    <a:pt x="94" y="4529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C12F7CDC-7A84-406B-9B48-C48312A2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6413" y="1578954"/>
              <a:ext cx="87418" cy="4376323"/>
            </a:xfrm>
            <a:custGeom>
              <a:avLst/>
              <a:gdLst>
                <a:gd name="T0" fmla="*/ 87 w 104"/>
                <a:gd name="T1" fmla="*/ 4498 h 4532"/>
                <a:gd name="T2" fmla="*/ 0 w 104"/>
                <a:gd name="T3" fmla="*/ 4532 h 4532"/>
                <a:gd name="T4" fmla="*/ 11 w 104"/>
                <a:gd name="T5" fmla="*/ 0 h 4532"/>
                <a:gd name="T6" fmla="*/ 104 w 104"/>
                <a:gd name="T7" fmla="*/ 3 h 4532"/>
                <a:gd name="T8" fmla="*/ 87 w 104"/>
                <a:gd name="T9" fmla="*/ 4498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32">
                  <a:moveTo>
                    <a:pt x="87" y="4498"/>
                  </a:moveTo>
                  <a:lnTo>
                    <a:pt x="0" y="4532"/>
                  </a:lnTo>
                  <a:lnTo>
                    <a:pt x="11" y="0"/>
                  </a:lnTo>
                  <a:lnTo>
                    <a:pt x="104" y="3"/>
                  </a:lnTo>
                  <a:lnTo>
                    <a:pt x="87" y="4498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A722E76-0754-4585-A8AF-0AC0D64BB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5198" y="1578954"/>
              <a:ext cx="154663" cy="4376323"/>
            </a:xfrm>
            <a:custGeom>
              <a:avLst/>
              <a:gdLst>
                <a:gd name="T0" fmla="*/ 172 w 184"/>
                <a:gd name="T1" fmla="*/ 4532 h 4532"/>
                <a:gd name="T2" fmla="*/ 0 w 184"/>
                <a:gd name="T3" fmla="*/ 4529 h 4532"/>
                <a:gd name="T4" fmla="*/ 11 w 184"/>
                <a:gd name="T5" fmla="*/ 0 h 4532"/>
                <a:gd name="T6" fmla="*/ 184 w 184"/>
                <a:gd name="T7" fmla="*/ 0 h 4532"/>
                <a:gd name="T8" fmla="*/ 172 w 18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4532">
                  <a:moveTo>
                    <a:pt x="172" y="4532"/>
                  </a:moveTo>
                  <a:lnTo>
                    <a:pt x="0" y="4529"/>
                  </a:lnTo>
                  <a:lnTo>
                    <a:pt x="11" y="0"/>
                  </a:lnTo>
                  <a:lnTo>
                    <a:pt x="184" y="0"/>
                  </a:lnTo>
                  <a:lnTo>
                    <a:pt x="172" y="453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C1F3D202-0208-4277-9650-65ABFB67A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548" y="5833605"/>
              <a:ext cx="294196" cy="705890"/>
            </a:xfrm>
            <a:custGeom>
              <a:avLst/>
              <a:gdLst>
                <a:gd name="T0" fmla="*/ 38 w 148"/>
                <a:gd name="T1" fmla="*/ 52 h 309"/>
                <a:gd name="T2" fmla="*/ 70 w 148"/>
                <a:gd name="T3" fmla="*/ 17 h 309"/>
                <a:gd name="T4" fmla="*/ 107 w 148"/>
                <a:gd name="T5" fmla="*/ 45 h 309"/>
                <a:gd name="T6" fmla="*/ 134 w 148"/>
                <a:gd name="T7" fmla="*/ 18 h 309"/>
                <a:gd name="T8" fmla="*/ 148 w 148"/>
                <a:gd name="T9" fmla="*/ 34 h 309"/>
                <a:gd name="T10" fmla="*/ 78 w 148"/>
                <a:gd name="T11" fmla="*/ 309 h 309"/>
                <a:gd name="T12" fmla="*/ 0 w 148"/>
                <a:gd name="T13" fmla="*/ 33 h 309"/>
                <a:gd name="T14" fmla="*/ 38 w 148"/>
                <a:gd name="T15" fmla="*/ 5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09">
                  <a:moveTo>
                    <a:pt x="38" y="52"/>
                  </a:moveTo>
                  <a:cubicBezTo>
                    <a:pt x="38" y="52"/>
                    <a:pt x="57" y="13"/>
                    <a:pt x="70" y="17"/>
                  </a:cubicBezTo>
                  <a:cubicBezTo>
                    <a:pt x="84" y="21"/>
                    <a:pt x="103" y="15"/>
                    <a:pt x="107" y="45"/>
                  </a:cubicBezTo>
                  <a:cubicBezTo>
                    <a:pt x="111" y="42"/>
                    <a:pt x="122" y="19"/>
                    <a:pt x="134" y="18"/>
                  </a:cubicBezTo>
                  <a:cubicBezTo>
                    <a:pt x="145" y="18"/>
                    <a:pt x="148" y="34"/>
                    <a:pt x="148" y="34"/>
                  </a:cubicBezTo>
                  <a:cubicBezTo>
                    <a:pt x="78" y="309"/>
                    <a:pt x="78" y="309"/>
                    <a:pt x="78" y="30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24" y="0"/>
                    <a:pt x="38" y="52"/>
                  </a:cubicBezTo>
                  <a:close/>
                </a:path>
              </a:pathLst>
            </a:custGeom>
            <a:solidFill>
              <a:srgbClr val="F3E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D3F800DD-E33A-4CA8-AEC5-0D9347F7A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8734" y="6258491"/>
              <a:ext cx="107592" cy="281004"/>
            </a:xfrm>
            <a:custGeom>
              <a:avLst/>
              <a:gdLst>
                <a:gd name="T0" fmla="*/ 0 w 54"/>
                <a:gd name="T1" fmla="*/ 23 h 123"/>
                <a:gd name="T2" fmla="*/ 28 w 54"/>
                <a:gd name="T3" fmla="*/ 123 h 123"/>
                <a:gd name="T4" fmla="*/ 54 w 54"/>
                <a:gd name="T5" fmla="*/ 23 h 123"/>
                <a:gd name="T6" fmla="*/ 0 w 54"/>
                <a:gd name="T7" fmla="*/ 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3">
                  <a:moveTo>
                    <a:pt x="0" y="23"/>
                  </a:moveTo>
                  <a:cubicBezTo>
                    <a:pt x="28" y="123"/>
                    <a:pt x="28" y="123"/>
                    <a:pt x="28" y="1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27" y="0"/>
                    <a:pt x="0" y="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Rectangle 13">
              <a:extLst>
                <a:ext uri="{FF2B5EF4-FFF2-40B4-BE49-F238E27FC236}">
                  <a16:creationId xmlns:a16="http://schemas.microsoft.com/office/drawing/2014/main" id="{777A5A95-C02A-41AF-AAD2-91D40266A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9634" y="1578954"/>
              <a:ext cx="297558" cy="3080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34FE3844-E425-48BC-A2DE-86EA5FAB9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548" y="2755115"/>
              <a:ext cx="373208" cy="3200162"/>
            </a:xfrm>
            <a:custGeom>
              <a:avLst/>
              <a:gdLst>
                <a:gd name="T0" fmla="*/ 38 w 188"/>
                <a:gd name="T1" fmla="*/ 1401 h 1401"/>
                <a:gd name="T2" fmla="*/ 40 w 188"/>
                <a:gd name="T3" fmla="*/ 246 h 1401"/>
                <a:gd name="T4" fmla="*/ 188 w 188"/>
                <a:gd name="T5" fmla="*/ 187 h 1401"/>
                <a:gd name="T6" fmla="*/ 186 w 188"/>
                <a:gd name="T7" fmla="*/ 0 h 1401"/>
                <a:gd name="T8" fmla="*/ 3 w 188"/>
                <a:gd name="T9" fmla="*/ 226 h 1401"/>
                <a:gd name="T10" fmla="*/ 0 w 188"/>
                <a:gd name="T11" fmla="*/ 1381 h 1401"/>
                <a:gd name="T12" fmla="*/ 38 w 188"/>
                <a:gd name="T13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401">
                  <a:moveTo>
                    <a:pt x="38" y="1401"/>
                  </a:moveTo>
                  <a:cubicBezTo>
                    <a:pt x="40" y="246"/>
                    <a:pt x="40" y="246"/>
                    <a:pt x="40" y="246"/>
                  </a:cubicBezTo>
                  <a:cubicBezTo>
                    <a:pt x="131" y="218"/>
                    <a:pt x="182" y="213"/>
                    <a:pt x="188" y="187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1" y="93"/>
                    <a:pt x="3" y="184"/>
                    <a:pt x="3" y="226"/>
                  </a:cubicBezTo>
                  <a:cubicBezTo>
                    <a:pt x="0" y="1381"/>
                    <a:pt x="0" y="1381"/>
                    <a:pt x="0" y="1381"/>
                  </a:cubicBezTo>
                  <a:cubicBezTo>
                    <a:pt x="14" y="1364"/>
                    <a:pt x="30" y="1368"/>
                    <a:pt x="38" y="14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AB685A75-51D2-4223-9FFD-FC9BEFF69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3811" y="3700486"/>
              <a:ext cx="381614" cy="2248032"/>
            </a:xfrm>
            <a:custGeom>
              <a:avLst/>
              <a:gdLst>
                <a:gd name="T0" fmla="*/ 151 w 192"/>
                <a:gd name="T1" fmla="*/ 984 h 984"/>
                <a:gd name="T2" fmla="*/ 154 w 192"/>
                <a:gd name="T3" fmla="*/ 256 h 984"/>
                <a:gd name="T4" fmla="*/ 0 w 192"/>
                <a:gd name="T5" fmla="*/ 195 h 984"/>
                <a:gd name="T6" fmla="*/ 2 w 192"/>
                <a:gd name="T7" fmla="*/ 0 h 984"/>
                <a:gd name="T8" fmla="*/ 192 w 192"/>
                <a:gd name="T9" fmla="*/ 235 h 984"/>
                <a:gd name="T10" fmla="*/ 191 w 192"/>
                <a:gd name="T11" fmla="*/ 968 h 984"/>
                <a:gd name="T12" fmla="*/ 151 w 192"/>
                <a:gd name="T13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984">
                  <a:moveTo>
                    <a:pt x="151" y="984"/>
                  </a:moveTo>
                  <a:cubicBezTo>
                    <a:pt x="154" y="256"/>
                    <a:pt x="154" y="256"/>
                    <a:pt x="154" y="256"/>
                  </a:cubicBezTo>
                  <a:cubicBezTo>
                    <a:pt x="59" y="227"/>
                    <a:pt x="6" y="221"/>
                    <a:pt x="0" y="19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97"/>
                    <a:pt x="192" y="192"/>
                    <a:pt x="192" y="235"/>
                  </a:cubicBezTo>
                  <a:cubicBezTo>
                    <a:pt x="191" y="968"/>
                    <a:pt x="191" y="968"/>
                    <a:pt x="191" y="968"/>
                  </a:cubicBezTo>
                  <a:cubicBezTo>
                    <a:pt x="186" y="945"/>
                    <a:pt x="164" y="947"/>
                    <a:pt x="151" y="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Freeform 16">
              <a:extLst>
                <a:ext uri="{FF2B5EF4-FFF2-40B4-BE49-F238E27FC236}">
                  <a16:creationId xmlns:a16="http://schemas.microsoft.com/office/drawing/2014/main" id="{6D053DE3-A44E-41B1-9484-AD0784847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677" y="4531910"/>
              <a:ext cx="385817" cy="1420470"/>
            </a:xfrm>
            <a:custGeom>
              <a:avLst/>
              <a:gdLst>
                <a:gd name="T0" fmla="*/ 71 w 194"/>
                <a:gd name="T1" fmla="*/ 620 h 622"/>
                <a:gd name="T2" fmla="*/ 74 w 194"/>
                <a:gd name="T3" fmla="*/ 246 h 622"/>
                <a:gd name="T4" fmla="*/ 194 w 194"/>
                <a:gd name="T5" fmla="*/ 194 h 622"/>
                <a:gd name="T6" fmla="*/ 192 w 194"/>
                <a:gd name="T7" fmla="*/ 0 h 622"/>
                <a:gd name="T8" fmla="*/ 0 w 194"/>
                <a:gd name="T9" fmla="*/ 234 h 622"/>
                <a:gd name="T10" fmla="*/ 1 w 194"/>
                <a:gd name="T11" fmla="*/ 622 h 622"/>
                <a:gd name="T12" fmla="*/ 71 w 194"/>
                <a:gd name="T13" fmla="*/ 62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622">
                  <a:moveTo>
                    <a:pt x="71" y="620"/>
                  </a:moveTo>
                  <a:cubicBezTo>
                    <a:pt x="74" y="246"/>
                    <a:pt x="74" y="246"/>
                    <a:pt x="74" y="246"/>
                  </a:cubicBezTo>
                  <a:cubicBezTo>
                    <a:pt x="169" y="217"/>
                    <a:pt x="188" y="221"/>
                    <a:pt x="194" y="194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76" y="96"/>
                    <a:pt x="0" y="191"/>
                    <a:pt x="0" y="234"/>
                  </a:cubicBezTo>
                  <a:cubicBezTo>
                    <a:pt x="1" y="622"/>
                    <a:pt x="1" y="622"/>
                    <a:pt x="1" y="622"/>
                  </a:cubicBezTo>
                  <a:cubicBezTo>
                    <a:pt x="21" y="582"/>
                    <a:pt x="59" y="583"/>
                    <a:pt x="71" y="6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E9DC1B29-4576-4A06-8F55-E3CFF1E6D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270" y="2677863"/>
              <a:ext cx="78172" cy="58904"/>
            </a:xfrm>
            <a:custGeom>
              <a:avLst/>
              <a:gdLst>
                <a:gd name="T0" fmla="*/ 10 w 39"/>
                <a:gd name="T1" fmla="*/ 6 h 26"/>
                <a:gd name="T2" fmla="*/ 3 w 39"/>
                <a:gd name="T3" fmla="*/ 14 h 26"/>
                <a:gd name="T4" fmla="*/ 9 w 39"/>
                <a:gd name="T5" fmla="*/ 21 h 26"/>
                <a:gd name="T6" fmla="*/ 27 w 39"/>
                <a:gd name="T7" fmla="*/ 0 h 26"/>
                <a:gd name="T8" fmla="*/ 39 w 39"/>
                <a:gd name="T9" fmla="*/ 13 h 26"/>
                <a:gd name="T10" fmla="*/ 29 w 39"/>
                <a:gd name="T11" fmla="*/ 26 h 26"/>
                <a:gd name="T12" fmla="*/ 27 w 39"/>
                <a:gd name="T13" fmla="*/ 23 h 26"/>
                <a:gd name="T14" fmla="*/ 35 w 39"/>
                <a:gd name="T15" fmla="*/ 13 h 26"/>
                <a:gd name="T16" fmla="*/ 28 w 39"/>
                <a:gd name="T17" fmla="*/ 4 h 26"/>
                <a:gd name="T18" fmla="*/ 10 w 39"/>
                <a:gd name="T19" fmla="*/ 26 h 26"/>
                <a:gd name="T20" fmla="*/ 0 w 39"/>
                <a:gd name="T21" fmla="*/ 14 h 26"/>
                <a:gd name="T22" fmla="*/ 9 w 39"/>
                <a:gd name="T23" fmla="*/ 2 h 26"/>
                <a:gd name="T24" fmla="*/ 10 w 39"/>
                <a:gd name="T2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26">
                  <a:moveTo>
                    <a:pt x="10" y="6"/>
                  </a:moveTo>
                  <a:cubicBezTo>
                    <a:pt x="6" y="7"/>
                    <a:pt x="3" y="10"/>
                    <a:pt x="3" y="14"/>
                  </a:cubicBezTo>
                  <a:cubicBezTo>
                    <a:pt x="3" y="19"/>
                    <a:pt x="5" y="21"/>
                    <a:pt x="9" y="21"/>
                  </a:cubicBezTo>
                  <a:cubicBezTo>
                    <a:pt x="17" y="22"/>
                    <a:pt x="15" y="0"/>
                    <a:pt x="27" y="0"/>
                  </a:cubicBezTo>
                  <a:cubicBezTo>
                    <a:pt x="33" y="0"/>
                    <a:pt x="39" y="3"/>
                    <a:pt x="39" y="13"/>
                  </a:cubicBezTo>
                  <a:cubicBezTo>
                    <a:pt x="39" y="21"/>
                    <a:pt x="33" y="24"/>
                    <a:pt x="29" y="26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1" y="21"/>
                    <a:pt x="35" y="18"/>
                    <a:pt x="35" y="13"/>
                  </a:cubicBezTo>
                  <a:cubicBezTo>
                    <a:pt x="35" y="7"/>
                    <a:pt x="32" y="4"/>
                    <a:pt x="28" y="4"/>
                  </a:cubicBezTo>
                  <a:cubicBezTo>
                    <a:pt x="19" y="4"/>
                    <a:pt x="21" y="26"/>
                    <a:pt x="10" y="26"/>
                  </a:cubicBezTo>
                  <a:cubicBezTo>
                    <a:pt x="4" y="26"/>
                    <a:pt x="0" y="21"/>
                    <a:pt x="0" y="14"/>
                  </a:cubicBezTo>
                  <a:cubicBezTo>
                    <a:pt x="0" y="8"/>
                    <a:pt x="3" y="4"/>
                    <a:pt x="9" y="2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4AD878C5-8B07-4C0A-817C-8B50817B5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2270" y="2599645"/>
              <a:ext cx="75650" cy="68561"/>
            </a:xfrm>
            <a:custGeom>
              <a:avLst/>
              <a:gdLst>
                <a:gd name="T0" fmla="*/ 90 w 90"/>
                <a:gd name="T1" fmla="*/ 71 h 71"/>
                <a:gd name="T2" fmla="*/ 0 w 90"/>
                <a:gd name="T3" fmla="*/ 43 h 71"/>
                <a:gd name="T4" fmla="*/ 0 w 90"/>
                <a:gd name="T5" fmla="*/ 29 h 71"/>
                <a:gd name="T6" fmla="*/ 90 w 90"/>
                <a:gd name="T7" fmla="*/ 0 h 71"/>
                <a:gd name="T8" fmla="*/ 90 w 90"/>
                <a:gd name="T9" fmla="*/ 12 h 71"/>
                <a:gd name="T10" fmla="*/ 62 w 90"/>
                <a:gd name="T11" fmla="*/ 19 h 71"/>
                <a:gd name="T12" fmla="*/ 62 w 90"/>
                <a:gd name="T13" fmla="*/ 52 h 71"/>
                <a:gd name="T14" fmla="*/ 90 w 90"/>
                <a:gd name="T15" fmla="*/ 59 h 71"/>
                <a:gd name="T16" fmla="*/ 90 w 90"/>
                <a:gd name="T17" fmla="*/ 71 h 71"/>
                <a:gd name="T18" fmla="*/ 55 w 90"/>
                <a:gd name="T19" fmla="*/ 50 h 71"/>
                <a:gd name="T20" fmla="*/ 55 w 90"/>
                <a:gd name="T21" fmla="*/ 22 h 71"/>
                <a:gd name="T22" fmla="*/ 7 w 90"/>
                <a:gd name="T23" fmla="*/ 36 h 71"/>
                <a:gd name="T24" fmla="*/ 7 w 90"/>
                <a:gd name="T25" fmla="*/ 36 h 71"/>
                <a:gd name="T26" fmla="*/ 55 w 90"/>
                <a:gd name="T27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1">
                  <a:moveTo>
                    <a:pt x="90" y="71"/>
                  </a:moveTo>
                  <a:lnTo>
                    <a:pt x="0" y="43"/>
                  </a:lnTo>
                  <a:lnTo>
                    <a:pt x="0" y="29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62" y="19"/>
                  </a:lnTo>
                  <a:lnTo>
                    <a:pt x="62" y="52"/>
                  </a:lnTo>
                  <a:lnTo>
                    <a:pt x="90" y="59"/>
                  </a:lnTo>
                  <a:lnTo>
                    <a:pt x="90" y="71"/>
                  </a:lnTo>
                  <a:close/>
                  <a:moveTo>
                    <a:pt x="55" y="50"/>
                  </a:moveTo>
                  <a:lnTo>
                    <a:pt x="55" y="22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C30FE435-D47D-4D96-97A2-EE5E69653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270" y="2510805"/>
              <a:ext cx="75650" cy="73389"/>
            </a:xfrm>
            <a:custGeom>
              <a:avLst/>
              <a:gdLst>
                <a:gd name="T0" fmla="*/ 90 w 90"/>
                <a:gd name="T1" fmla="*/ 10 h 76"/>
                <a:gd name="T2" fmla="*/ 10 w 90"/>
                <a:gd name="T3" fmla="*/ 10 h 76"/>
                <a:gd name="T4" fmla="*/ 10 w 90"/>
                <a:gd name="T5" fmla="*/ 10 h 76"/>
                <a:gd name="T6" fmla="*/ 90 w 90"/>
                <a:gd name="T7" fmla="*/ 36 h 76"/>
                <a:gd name="T8" fmla="*/ 90 w 90"/>
                <a:gd name="T9" fmla="*/ 43 h 76"/>
                <a:gd name="T10" fmla="*/ 10 w 90"/>
                <a:gd name="T11" fmla="*/ 69 h 76"/>
                <a:gd name="T12" fmla="*/ 10 w 90"/>
                <a:gd name="T13" fmla="*/ 69 h 76"/>
                <a:gd name="T14" fmla="*/ 90 w 90"/>
                <a:gd name="T15" fmla="*/ 69 h 76"/>
                <a:gd name="T16" fmla="*/ 90 w 90"/>
                <a:gd name="T17" fmla="*/ 76 h 76"/>
                <a:gd name="T18" fmla="*/ 0 w 90"/>
                <a:gd name="T19" fmla="*/ 76 h 76"/>
                <a:gd name="T20" fmla="*/ 0 w 90"/>
                <a:gd name="T21" fmla="*/ 62 h 76"/>
                <a:gd name="T22" fmla="*/ 74 w 90"/>
                <a:gd name="T23" fmla="*/ 38 h 76"/>
                <a:gd name="T24" fmla="*/ 74 w 90"/>
                <a:gd name="T25" fmla="*/ 38 h 76"/>
                <a:gd name="T26" fmla="*/ 0 w 90"/>
                <a:gd name="T27" fmla="*/ 17 h 76"/>
                <a:gd name="T28" fmla="*/ 0 w 90"/>
                <a:gd name="T29" fmla="*/ 0 h 76"/>
                <a:gd name="T30" fmla="*/ 90 w 90"/>
                <a:gd name="T31" fmla="*/ 0 h 76"/>
                <a:gd name="T32" fmla="*/ 90 w 90"/>
                <a:gd name="T3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76">
                  <a:moveTo>
                    <a:pt x="90" y="10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90" y="36"/>
                  </a:lnTo>
                  <a:lnTo>
                    <a:pt x="90" y="43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90" y="69"/>
                  </a:lnTo>
                  <a:lnTo>
                    <a:pt x="90" y="76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4B164208-C21F-4C5B-89D1-2B96D089C4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2270" y="2430657"/>
              <a:ext cx="75650" cy="55042"/>
            </a:xfrm>
            <a:custGeom>
              <a:avLst/>
              <a:gdLst>
                <a:gd name="T0" fmla="*/ 38 w 38"/>
                <a:gd name="T1" fmla="*/ 24 h 24"/>
                <a:gd name="T2" fmla="*/ 0 w 38"/>
                <a:gd name="T3" fmla="*/ 24 h 24"/>
                <a:gd name="T4" fmla="*/ 0 w 38"/>
                <a:gd name="T5" fmla="*/ 11 h 24"/>
                <a:gd name="T6" fmla="*/ 11 w 38"/>
                <a:gd name="T7" fmla="*/ 0 h 24"/>
                <a:gd name="T8" fmla="*/ 21 w 38"/>
                <a:gd name="T9" fmla="*/ 13 h 24"/>
                <a:gd name="T10" fmla="*/ 21 w 38"/>
                <a:gd name="T11" fmla="*/ 20 h 24"/>
                <a:gd name="T12" fmla="*/ 38 w 38"/>
                <a:gd name="T13" fmla="*/ 20 h 24"/>
                <a:gd name="T14" fmla="*/ 38 w 38"/>
                <a:gd name="T15" fmla="*/ 24 h 24"/>
                <a:gd name="T16" fmla="*/ 18 w 38"/>
                <a:gd name="T17" fmla="*/ 20 h 24"/>
                <a:gd name="T18" fmla="*/ 18 w 38"/>
                <a:gd name="T19" fmla="*/ 13 h 24"/>
                <a:gd name="T20" fmla="*/ 11 w 38"/>
                <a:gd name="T21" fmla="*/ 4 h 24"/>
                <a:gd name="T22" fmla="*/ 4 w 38"/>
                <a:gd name="T23" fmla="*/ 12 h 24"/>
                <a:gd name="T24" fmla="*/ 4 w 38"/>
                <a:gd name="T25" fmla="*/ 20 h 24"/>
                <a:gd name="T26" fmla="*/ 18 w 38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4">
                  <a:moveTo>
                    <a:pt x="3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1" y="4"/>
                    <a:pt x="21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8" y="24"/>
                  </a:lnTo>
                  <a:close/>
                  <a:moveTo>
                    <a:pt x="18" y="2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6"/>
                    <a:pt x="15" y="4"/>
                    <a:pt x="11" y="4"/>
                  </a:cubicBezTo>
                  <a:cubicBezTo>
                    <a:pt x="6" y="4"/>
                    <a:pt x="4" y="6"/>
                    <a:pt x="4" y="12"/>
                  </a:cubicBezTo>
                  <a:cubicBezTo>
                    <a:pt x="4" y="20"/>
                    <a:pt x="4" y="20"/>
                    <a:pt x="4" y="20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6BBEA3B1-952E-4BD1-AD4C-82F682F9C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270" y="2362096"/>
              <a:ext cx="75650" cy="50214"/>
            </a:xfrm>
            <a:custGeom>
              <a:avLst/>
              <a:gdLst>
                <a:gd name="T0" fmla="*/ 90 w 90"/>
                <a:gd name="T1" fmla="*/ 52 h 52"/>
                <a:gd name="T2" fmla="*/ 0 w 90"/>
                <a:gd name="T3" fmla="*/ 52 h 52"/>
                <a:gd name="T4" fmla="*/ 0 w 90"/>
                <a:gd name="T5" fmla="*/ 43 h 52"/>
                <a:gd name="T6" fmla="*/ 81 w 90"/>
                <a:gd name="T7" fmla="*/ 43 h 52"/>
                <a:gd name="T8" fmla="*/ 81 w 90"/>
                <a:gd name="T9" fmla="*/ 0 h 52"/>
                <a:gd name="T10" fmla="*/ 90 w 90"/>
                <a:gd name="T11" fmla="*/ 0 h 52"/>
                <a:gd name="T12" fmla="*/ 90 w 90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52">
                  <a:moveTo>
                    <a:pt x="90" y="52"/>
                  </a:moveTo>
                  <a:lnTo>
                    <a:pt x="0" y="52"/>
                  </a:lnTo>
                  <a:lnTo>
                    <a:pt x="0" y="43"/>
                  </a:lnTo>
                  <a:lnTo>
                    <a:pt x="81" y="43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CACA320D-070E-454B-AB9D-0D0A97A78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270" y="2291604"/>
              <a:ext cx="75650" cy="55042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45C1F703-6946-4504-86C5-B3BB0C160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270" y="2186348"/>
              <a:ext cx="75650" cy="59870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Freeform 63">
              <a:extLst>
                <a:ext uri="{FF2B5EF4-FFF2-40B4-BE49-F238E27FC236}">
                  <a16:creationId xmlns:a16="http://schemas.microsoft.com/office/drawing/2014/main" id="{326F74F0-C952-4A3E-90F4-D8C94938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270" y="2115855"/>
              <a:ext cx="75650" cy="55042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Freeform 64">
              <a:extLst>
                <a:ext uri="{FF2B5EF4-FFF2-40B4-BE49-F238E27FC236}">
                  <a16:creationId xmlns:a16="http://schemas.microsoft.com/office/drawing/2014/main" id="{43884816-7943-4DA5-AA04-645885F4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270" y="2045363"/>
              <a:ext cx="75650" cy="63733"/>
            </a:xfrm>
            <a:custGeom>
              <a:avLst/>
              <a:gdLst>
                <a:gd name="T0" fmla="*/ 90 w 90"/>
                <a:gd name="T1" fmla="*/ 54 h 66"/>
                <a:gd name="T2" fmla="*/ 90 w 90"/>
                <a:gd name="T3" fmla="*/ 66 h 66"/>
                <a:gd name="T4" fmla="*/ 43 w 90"/>
                <a:gd name="T5" fmla="*/ 40 h 66"/>
                <a:gd name="T6" fmla="*/ 0 w 90"/>
                <a:gd name="T7" fmla="*/ 64 h 66"/>
                <a:gd name="T8" fmla="*/ 0 w 90"/>
                <a:gd name="T9" fmla="*/ 52 h 66"/>
                <a:gd name="T10" fmla="*/ 33 w 90"/>
                <a:gd name="T11" fmla="*/ 33 h 66"/>
                <a:gd name="T12" fmla="*/ 0 w 90"/>
                <a:gd name="T13" fmla="*/ 14 h 66"/>
                <a:gd name="T14" fmla="*/ 0 w 90"/>
                <a:gd name="T15" fmla="*/ 4 h 66"/>
                <a:gd name="T16" fmla="*/ 43 w 90"/>
                <a:gd name="T17" fmla="*/ 28 h 66"/>
                <a:gd name="T18" fmla="*/ 90 w 90"/>
                <a:gd name="T19" fmla="*/ 0 h 66"/>
                <a:gd name="T20" fmla="*/ 90 w 90"/>
                <a:gd name="T21" fmla="*/ 11 h 66"/>
                <a:gd name="T22" fmla="*/ 52 w 90"/>
                <a:gd name="T23" fmla="*/ 33 h 66"/>
                <a:gd name="T24" fmla="*/ 90 w 90"/>
                <a:gd name="T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66">
                  <a:moveTo>
                    <a:pt x="90" y="54"/>
                  </a:moveTo>
                  <a:lnTo>
                    <a:pt x="90" y="66"/>
                  </a:lnTo>
                  <a:lnTo>
                    <a:pt x="43" y="40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33" y="33"/>
                  </a:lnTo>
                  <a:lnTo>
                    <a:pt x="0" y="14"/>
                  </a:lnTo>
                  <a:lnTo>
                    <a:pt x="0" y="4"/>
                  </a:lnTo>
                  <a:lnTo>
                    <a:pt x="43" y="28"/>
                  </a:lnTo>
                  <a:lnTo>
                    <a:pt x="90" y="0"/>
                  </a:lnTo>
                  <a:lnTo>
                    <a:pt x="90" y="11"/>
                  </a:lnTo>
                  <a:lnTo>
                    <a:pt x="52" y="33"/>
                  </a:lnTo>
                  <a:lnTo>
                    <a:pt x="90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" name="Freeform 65">
              <a:extLst>
                <a:ext uri="{FF2B5EF4-FFF2-40B4-BE49-F238E27FC236}">
                  <a16:creationId xmlns:a16="http://schemas.microsoft.com/office/drawing/2014/main" id="{CC78DD7D-7FB7-41F6-B651-EC0FD3BD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270" y="1980664"/>
              <a:ext cx="75650" cy="59870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Freeform 78">
              <a:extLst>
                <a:ext uri="{FF2B5EF4-FFF2-40B4-BE49-F238E27FC236}">
                  <a16:creationId xmlns:a16="http://schemas.microsoft.com/office/drawing/2014/main" id="{27A774E3-C6E9-44D1-B823-6E3B8415C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8" y="1822591"/>
              <a:ext cx="167272" cy="420057"/>
            </a:xfrm>
            <a:custGeom>
              <a:avLst/>
              <a:gdLst>
                <a:gd name="T0" fmla="*/ 4 w 84"/>
                <a:gd name="T1" fmla="*/ 184 h 184"/>
                <a:gd name="T2" fmla="*/ 4 w 84"/>
                <a:gd name="T3" fmla="*/ 168 h 184"/>
                <a:gd name="T4" fmla="*/ 35 w 84"/>
                <a:gd name="T5" fmla="*/ 168 h 184"/>
                <a:gd name="T6" fmla="*/ 35 w 84"/>
                <a:gd name="T7" fmla="*/ 21 h 184"/>
                <a:gd name="T8" fmla="*/ 0 w 84"/>
                <a:gd name="T9" fmla="*/ 25 h 184"/>
                <a:gd name="T10" fmla="*/ 0 w 84"/>
                <a:gd name="T11" fmla="*/ 13 h 184"/>
                <a:gd name="T12" fmla="*/ 35 w 84"/>
                <a:gd name="T13" fmla="*/ 0 h 184"/>
                <a:gd name="T14" fmla="*/ 53 w 84"/>
                <a:gd name="T15" fmla="*/ 0 h 184"/>
                <a:gd name="T16" fmla="*/ 53 w 84"/>
                <a:gd name="T17" fmla="*/ 168 h 184"/>
                <a:gd name="T18" fmla="*/ 84 w 84"/>
                <a:gd name="T19" fmla="*/ 168 h 184"/>
                <a:gd name="T20" fmla="*/ 84 w 84"/>
                <a:gd name="T21" fmla="*/ 184 h 184"/>
                <a:gd name="T22" fmla="*/ 4 w 84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84">
                  <a:moveTo>
                    <a:pt x="4" y="184"/>
                  </a:moveTo>
                  <a:cubicBezTo>
                    <a:pt x="4" y="168"/>
                    <a:pt x="4" y="168"/>
                    <a:pt x="4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3" y="9"/>
                    <a:pt x="27" y="5"/>
                    <a:pt x="3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68"/>
                    <a:pt x="53" y="168"/>
                    <a:pt x="53" y="168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84" y="184"/>
                    <a:pt x="84" y="184"/>
                    <a:pt x="84" y="184"/>
                  </a:cubicBezTo>
                  <a:lnTo>
                    <a:pt x="4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" name="Freeform 79">
              <a:extLst>
                <a:ext uri="{FF2B5EF4-FFF2-40B4-BE49-F238E27FC236}">
                  <a16:creationId xmlns:a16="http://schemas.microsoft.com/office/drawing/2014/main" id="{8B1A3BE9-6B5F-4006-8241-4569B9019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0688" y="2823676"/>
              <a:ext cx="232835" cy="418127"/>
            </a:xfrm>
            <a:custGeom>
              <a:avLst/>
              <a:gdLst>
                <a:gd name="T0" fmla="*/ 117 w 117"/>
                <a:gd name="T1" fmla="*/ 183 h 183"/>
                <a:gd name="T2" fmla="*/ 0 w 117"/>
                <a:gd name="T3" fmla="*/ 183 h 183"/>
                <a:gd name="T4" fmla="*/ 0 w 117"/>
                <a:gd name="T5" fmla="*/ 164 h 183"/>
                <a:gd name="T6" fmla="*/ 98 w 117"/>
                <a:gd name="T7" fmla="*/ 48 h 183"/>
                <a:gd name="T8" fmla="*/ 62 w 117"/>
                <a:gd name="T9" fmla="*/ 15 h 183"/>
                <a:gd name="T10" fmla="*/ 19 w 117"/>
                <a:gd name="T11" fmla="*/ 54 h 183"/>
                <a:gd name="T12" fmla="*/ 1 w 117"/>
                <a:gd name="T13" fmla="*/ 50 h 183"/>
                <a:gd name="T14" fmla="*/ 62 w 117"/>
                <a:gd name="T15" fmla="*/ 0 h 183"/>
                <a:gd name="T16" fmla="*/ 117 w 117"/>
                <a:gd name="T17" fmla="*/ 48 h 183"/>
                <a:gd name="T18" fmla="*/ 19 w 117"/>
                <a:gd name="T19" fmla="*/ 167 h 183"/>
                <a:gd name="T20" fmla="*/ 117 w 117"/>
                <a:gd name="T21" fmla="*/ 167 h 183"/>
                <a:gd name="T22" fmla="*/ 117 w 117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83">
                  <a:moveTo>
                    <a:pt x="117" y="183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1" y="100"/>
                    <a:pt x="98" y="97"/>
                    <a:pt x="98" y="48"/>
                  </a:cubicBezTo>
                  <a:cubicBezTo>
                    <a:pt x="98" y="27"/>
                    <a:pt x="85" y="15"/>
                    <a:pt x="62" y="15"/>
                  </a:cubicBezTo>
                  <a:cubicBezTo>
                    <a:pt x="36" y="15"/>
                    <a:pt x="22" y="36"/>
                    <a:pt x="19" y="5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7" y="25"/>
                    <a:pt x="22" y="0"/>
                    <a:pt x="62" y="0"/>
                  </a:cubicBezTo>
                  <a:cubicBezTo>
                    <a:pt x="92" y="0"/>
                    <a:pt x="117" y="17"/>
                    <a:pt x="117" y="48"/>
                  </a:cubicBezTo>
                  <a:cubicBezTo>
                    <a:pt x="117" y="103"/>
                    <a:pt x="38" y="118"/>
                    <a:pt x="19" y="167"/>
                  </a:cubicBezTo>
                  <a:cubicBezTo>
                    <a:pt x="117" y="167"/>
                    <a:pt x="117" y="167"/>
                    <a:pt x="117" y="167"/>
                  </a:cubicBezTo>
                  <a:lnTo>
                    <a:pt x="117" y="1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" name="Freeform 80">
              <a:extLst>
                <a:ext uri="{FF2B5EF4-FFF2-40B4-BE49-F238E27FC236}">
                  <a16:creationId xmlns:a16="http://schemas.microsoft.com/office/drawing/2014/main" id="{7A579DED-71B5-40E1-865A-1C248B9C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784" y="3616325"/>
              <a:ext cx="248806" cy="424886"/>
            </a:xfrm>
            <a:custGeom>
              <a:avLst/>
              <a:gdLst>
                <a:gd name="T0" fmla="*/ 14 w 125"/>
                <a:gd name="T1" fmla="*/ 140 h 186"/>
                <a:gd name="T2" fmla="*/ 64 w 125"/>
                <a:gd name="T3" fmla="*/ 170 h 186"/>
                <a:gd name="T4" fmla="*/ 106 w 125"/>
                <a:gd name="T5" fmla="*/ 135 h 186"/>
                <a:gd name="T6" fmla="*/ 55 w 125"/>
                <a:gd name="T7" fmla="*/ 94 h 186"/>
                <a:gd name="T8" fmla="*/ 38 w 125"/>
                <a:gd name="T9" fmla="*/ 94 h 186"/>
                <a:gd name="T10" fmla="*/ 38 w 125"/>
                <a:gd name="T11" fmla="*/ 79 h 186"/>
                <a:gd name="T12" fmla="*/ 48 w 125"/>
                <a:gd name="T13" fmla="*/ 79 h 186"/>
                <a:gd name="T14" fmla="*/ 100 w 125"/>
                <a:gd name="T15" fmla="*/ 45 h 186"/>
                <a:gd name="T16" fmla="*/ 67 w 125"/>
                <a:gd name="T17" fmla="*/ 15 h 186"/>
                <a:gd name="T18" fmla="*/ 23 w 125"/>
                <a:gd name="T19" fmla="*/ 40 h 186"/>
                <a:gd name="T20" fmla="*/ 9 w 125"/>
                <a:gd name="T21" fmla="*/ 30 h 186"/>
                <a:gd name="T22" fmla="*/ 67 w 125"/>
                <a:gd name="T23" fmla="*/ 0 h 186"/>
                <a:gd name="T24" fmla="*/ 119 w 125"/>
                <a:gd name="T25" fmla="*/ 45 h 186"/>
                <a:gd name="T26" fmla="*/ 91 w 125"/>
                <a:gd name="T27" fmla="*/ 85 h 186"/>
                <a:gd name="T28" fmla="*/ 125 w 125"/>
                <a:gd name="T29" fmla="*/ 133 h 186"/>
                <a:gd name="T30" fmla="*/ 64 w 125"/>
                <a:gd name="T31" fmla="*/ 186 h 186"/>
                <a:gd name="T32" fmla="*/ 0 w 125"/>
                <a:gd name="T33" fmla="*/ 150 h 186"/>
                <a:gd name="T34" fmla="*/ 14 w 125"/>
                <a:gd name="T35" fmla="*/ 14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4" y="140"/>
                  </a:moveTo>
                  <a:cubicBezTo>
                    <a:pt x="28" y="159"/>
                    <a:pt x="45" y="170"/>
                    <a:pt x="64" y="170"/>
                  </a:cubicBezTo>
                  <a:cubicBezTo>
                    <a:pt x="90" y="170"/>
                    <a:pt x="106" y="157"/>
                    <a:pt x="106" y="135"/>
                  </a:cubicBezTo>
                  <a:cubicBezTo>
                    <a:pt x="106" y="110"/>
                    <a:pt x="91" y="94"/>
                    <a:pt x="55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84" y="79"/>
                    <a:pt x="100" y="67"/>
                    <a:pt x="100" y="45"/>
                  </a:cubicBezTo>
                  <a:cubicBezTo>
                    <a:pt x="100" y="27"/>
                    <a:pt x="84" y="15"/>
                    <a:pt x="67" y="15"/>
                  </a:cubicBezTo>
                  <a:cubicBezTo>
                    <a:pt x="45" y="15"/>
                    <a:pt x="35" y="25"/>
                    <a:pt x="23" y="4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21" y="13"/>
                    <a:pt x="38" y="0"/>
                    <a:pt x="67" y="0"/>
                  </a:cubicBezTo>
                  <a:cubicBezTo>
                    <a:pt x="99" y="0"/>
                    <a:pt x="119" y="16"/>
                    <a:pt x="119" y="45"/>
                  </a:cubicBezTo>
                  <a:cubicBezTo>
                    <a:pt x="119" y="67"/>
                    <a:pt x="105" y="79"/>
                    <a:pt x="91" y="85"/>
                  </a:cubicBezTo>
                  <a:cubicBezTo>
                    <a:pt x="119" y="96"/>
                    <a:pt x="125" y="116"/>
                    <a:pt x="125" y="133"/>
                  </a:cubicBezTo>
                  <a:cubicBezTo>
                    <a:pt x="125" y="164"/>
                    <a:pt x="102" y="186"/>
                    <a:pt x="64" y="186"/>
                  </a:cubicBezTo>
                  <a:cubicBezTo>
                    <a:pt x="29" y="186"/>
                    <a:pt x="8" y="164"/>
                    <a:pt x="0" y="150"/>
                  </a:cubicBezTo>
                  <a:lnTo>
                    <a:pt x="14" y="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54A209DB-D7EA-4DEF-AA3A-B4A2C57C7F75}"/>
                </a:ext>
              </a:extLst>
            </p:cNvPr>
            <p:cNvSpPr txBox="1"/>
            <p:nvPr/>
          </p:nvSpPr>
          <p:spPr>
            <a:xfrm>
              <a:off x="9524788" y="1102342"/>
              <a:ext cx="887249" cy="374375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defTabSz="964278"/>
              <a:r>
                <a:rPr lang="zh-CN" altLang="en-US" sz="1800" dirty="0">
                  <a:solidFill>
                    <a:srgbClr val="E7E6E6">
                      <a:lumMod val="25000"/>
                    </a:srgbClr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+mn-ea"/>
                  <a:sym typeface="+mn-lt"/>
                </a:rPr>
                <a:t>创新点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F64371-EF82-4E96-B30B-78C8793FD01A}"/>
                </a:ext>
              </a:extLst>
            </p:cNvPr>
            <p:cNvSpPr txBox="1"/>
            <p:nvPr/>
          </p:nvSpPr>
          <p:spPr>
            <a:xfrm>
              <a:off x="10359505" y="4497638"/>
              <a:ext cx="301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4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97D2E934-3BE7-41FC-842A-BF56A9773936}"/>
              </a:ext>
            </a:extLst>
          </p:cNvPr>
          <p:cNvSpPr/>
          <p:nvPr/>
        </p:nvSpPr>
        <p:spPr>
          <a:xfrm>
            <a:off x="2212293" y="1682195"/>
            <a:ext cx="1249631" cy="569726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区块链公链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1F1BA50-34E5-45C7-9B96-D3905ABD2E01}"/>
              </a:ext>
            </a:extLst>
          </p:cNvPr>
          <p:cNvSpPr/>
          <p:nvPr/>
        </p:nvSpPr>
        <p:spPr>
          <a:xfrm>
            <a:off x="9237687" y="2843305"/>
            <a:ext cx="1353773" cy="617206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智能合约部署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4FAF9FB-2813-49BF-A549-C5BF434F1887}"/>
              </a:ext>
            </a:extLst>
          </p:cNvPr>
          <p:cNvSpPr/>
          <p:nvPr/>
        </p:nvSpPr>
        <p:spPr>
          <a:xfrm>
            <a:off x="8997372" y="4442015"/>
            <a:ext cx="1353773" cy="617206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移动端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APP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Web3 API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34AB1E8-022F-4953-BD00-990F88F6C55B}"/>
              </a:ext>
            </a:extLst>
          </p:cNvPr>
          <p:cNvSpPr/>
          <p:nvPr/>
        </p:nvSpPr>
        <p:spPr>
          <a:xfrm>
            <a:off x="2433263" y="3645342"/>
            <a:ext cx="1249631" cy="569726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多种思路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实现需求</a:t>
            </a:r>
          </a:p>
        </p:txBody>
      </p:sp>
    </p:spTree>
    <p:extLst>
      <p:ext uri="{BB962C8B-B14F-4D97-AF65-F5344CB8AC3E}">
        <p14:creationId xmlns:p14="http://schemas.microsoft.com/office/powerpoint/2010/main" val="7183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201" grpId="0"/>
      <p:bldP spid="204" grpId="0"/>
      <p:bldP spid="8" grpId="0"/>
      <p:bldP spid="88" grpId="0" animBg="1"/>
      <p:bldP spid="89" grpId="0" animBg="1"/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5861185B-377D-4B1F-A25D-3AA9A710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7087" y="6754504"/>
            <a:ext cx="2892425" cy="384175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pPr/>
              <a:t>5</a:t>
            </a:fld>
            <a:r>
              <a:rPr lang="en-US" altLang="zh-CN" dirty="0"/>
              <a:t>/15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9EBD9-3694-417B-99C7-9C526F2C5AA0}"/>
              </a:ext>
            </a:extLst>
          </p:cNvPr>
          <p:cNvSpPr txBox="1"/>
          <p:nvPr/>
        </p:nvSpPr>
        <p:spPr>
          <a:xfrm>
            <a:off x="372973" y="375965"/>
            <a:ext cx="2310715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工作成果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移动端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ED7CFA-F678-4418-897B-1A9EDDFCEBA9}"/>
              </a:ext>
            </a:extLst>
          </p:cNvPr>
          <p:cNvSpPr txBox="1"/>
          <p:nvPr/>
        </p:nvSpPr>
        <p:spPr>
          <a:xfrm>
            <a:off x="372973" y="663997"/>
            <a:ext cx="189278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ACHIEVEMENT</a:t>
            </a:r>
            <a:r>
              <a:rPr lang="en-US" altLang="zh-CN" sz="1200" cap="all" dirty="0">
                <a:solidFill>
                  <a:prstClr val="black"/>
                </a:solidFill>
              </a:rPr>
              <a:t>——Mobile</a:t>
            </a:r>
            <a:endParaRPr lang="zh-CN" altLang="en-US" sz="1200" cap="all" dirty="0">
              <a:solidFill>
                <a:prstClr val="black"/>
              </a:solidFill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9C61B1-649C-44F8-9D08-A0B5671B8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736" y="2045479"/>
            <a:ext cx="2556107" cy="44959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95A2AF-D412-423A-A8EE-CF9AFB55A9B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18402" y="2045479"/>
            <a:ext cx="2624280" cy="4591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0D093C-88D9-44EE-BB62-DE7E1F36AB8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46157" y="2103136"/>
            <a:ext cx="3362496" cy="44683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3C2FA41-F5CB-439D-A1F7-54BADBAC94DA}"/>
              </a:ext>
            </a:extLst>
          </p:cNvPr>
          <p:cNvSpPr txBox="1"/>
          <p:nvPr/>
        </p:nvSpPr>
        <p:spPr>
          <a:xfrm>
            <a:off x="1203503" y="6596912"/>
            <a:ext cx="169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移动端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APP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首页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CF81EE-2211-4590-BBB1-67A57B690B71}"/>
              </a:ext>
            </a:extLst>
          </p:cNvPr>
          <p:cNvSpPr txBox="1"/>
          <p:nvPr/>
        </p:nvSpPr>
        <p:spPr>
          <a:xfrm>
            <a:off x="4220178" y="6612091"/>
            <a:ext cx="169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搜索页面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4E7AF-0274-4986-9BE7-B9D1422020E6}"/>
              </a:ext>
            </a:extLst>
          </p:cNvPr>
          <p:cNvSpPr txBox="1"/>
          <p:nvPr/>
        </p:nvSpPr>
        <p:spPr>
          <a:xfrm>
            <a:off x="7236853" y="6616004"/>
            <a:ext cx="169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路径规划功能展示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93B209-DEFD-46FF-A8A9-FA8B177C9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8456" y="2077237"/>
            <a:ext cx="2420452" cy="440712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6AE9F0A-D0F2-4C69-B4F9-25621A9BED1F}"/>
              </a:ext>
            </a:extLst>
          </p:cNvPr>
          <p:cNvSpPr txBox="1"/>
          <p:nvPr/>
        </p:nvSpPr>
        <p:spPr>
          <a:xfrm>
            <a:off x="10778563" y="6541467"/>
            <a:ext cx="860238" cy="2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登陆页面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1C2D87-9941-4245-95CA-3A446129FA45}"/>
              </a:ext>
            </a:extLst>
          </p:cNvPr>
          <p:cNvGrpSpPr/>
          <p:nvPr/>
        </p:nvGrpSpPr>
        <p:grpSpPr>
          <a:xfrm>
            <a:off x="1408256" y="987951"/>
            <a:ext cx="10179183" cy="965997"/>
            <a:chOff x="1408256" y="987951"/>
            <a:chExt cx="10179183" cy="965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8C8983-F1AA-42D6-9166-65052C912796}"/>
                </a:ext>
              </a:extLst>
            </p:cNvPr>
            <p:cNvSpPr/>
            <p:nvPr/>
          </p:nvSpPr>
          <p:spPr>
            <a:xfrm>
              <a:off x="1408256" y="987951"/>
              <a:ext cx="10179183" cy="9659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297C29C-F02B-4961-9D93-66DCE6A24A7B}"/>
                </a:ext>
              </a:extLst>
            </p:cNvPr>
            <p:cNvSpPr/>
            <p:nvPr/>
          </p:nvSpPr>
          <p:spPr>
            <a:xfrm>
              <a:off x="1591271" y="1160654"/>
              <a:ext cx="1080120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地图展示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72FF256-FC70-4A40-9D31-7236E62CC615}"/>
                </a:ext>
              </a:extLst>
            </p:cNvPr>
            <p:cNvSpPr/>
            <p:nvPr/>
          </p:nvSpPr>
          <p:spPr>
            <a:xfrm>
              <a:off x="2828351" y="1160654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位置选取</a:t>
              </a:r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r>
                <a:rPr lang="zh-CN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标注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97A4310-E42E-4541-B929-15D70AC20A8E}"/>
                </a:ext>
              </a:extLst>
            </p:cNvPr>
            <p:cNvSpPr/>
            <p:nvPr/>
          </p:nvSpPr>
          <p:spPr>
            <a:xfrm>
              <a:off x="4287068" y="1156054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zh-CN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位置信息</a:t>
              </a:r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r>
                <a:rPr lang="zh-CN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显示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708283C-7729-45B0-AC7F-76C757BE01C6}"/>
                </a:ext>
              </a:extLst>
            </p:cNvPr>
            <p:cNvSpPr/>
            <p:nvPr/>
          </p:nvSpPr>
          <p:spPr>
            <a:xfrm>
              <a:off x="5707163" y="1156053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zh-CN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位置搜索和跳转功能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561BAD0-E1DA-45E4-8F47-FED81783BE2E}"/>
                </a:ext>
              </a:extLst>
            </p:cNvPr>
            <p:cNvSpPr/>
            <p:nvPr/>
          </p:nvSpPr>
          <p:spPr>
            <a:xfrm>
              <a:off x="7157097" y="1160146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路径规划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5C5525-EAD7-41AB-B858-189F66045B95}"/>
                </a:ext>
              </a:extLst>
            </p:cNvPr>
            <p:cNvSpPr/>
            <p:nvPr/>
          </p:nvSpPr>
          <p:spPr>
            <a:xfrm>
              <a:off x="8630287" y="1171011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监听区块链</a:t>
              </a:r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事件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7C4D940-6986-4FA0-8137-3E6F478355EE}"/>
                </a:ext>
              </a:extLst>
            </p:cNvPr>
            <p:cNvSpPr/>
            <p:nvPr/>
          </p:nvSpPr>
          <p:spPr>
            <a:xfrm>
              <a:off x="10103477" y="1156053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其他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1E3AB5C-C612-413F-8799-C502C2B9E351}"/>
              </a:ext>
            </a:extLst>
          </p:cNvPr>
          <p:cNvSpPr txBox="1"/>
          <p:nvPr/>
        </p:nvSpPr>
        <p:spPr>
          <a:xfrm>
            <a:off x="786638" y="855461"/>
            <a:ext cx="533095" cy="11900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effectLst>
                  <a:outerShdw blurRad="50800" dist="50800" dir="9780000" algn="ctr" rotWithShape="0">
                    <a:srgbClr val="000000">
                      <a:alpha val="15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现有功能</a:t>
            </a:r>
          </a:p>
        </p:txBody>
      </p:sp>
    </p:spTree>
    <p:extLst>
      <p:ext uri="{BB962C8B-B14F-4D97-AF65-F5344CB8AC3E}">
        <p14:creationId xmlns:p14="http://schemas.microsoft.com/office/powerpoint/2010/main" val="20878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EE9EBD9-3694-417B-99C7-9C526F2C5AA0}"/>
              </a:ext>
            </a:extLst>
          </p:cNvPr>
          <p:cNvSpPr txBox="1"/>
          <p:nvPr/>
        </p:nvSpPr>
        <p:spPr>
          <a:xfrm>
            <a:off x="372973" y="375965"/>
            <a:ext cx="2541548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工作成果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智能合约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ED7CFA-F678-4418-897B-1A9EDDFCEBA9}"/>
              </a:ext>
            </a:extLst>
          </p:cNvPr>
          <p:cNvSpPr txBox="1"/>
          <p:nvPr/>
        </p:nvSpPr>
        <p:spPr>
          <a:xfrm>
            <a:off x="372973" y="663997"/>
            <a:ext cx="253084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ACHIEVEMENT</a:t>
            </a:r>
            <a:r>
              <a:rPr lang="en-US" altLang="zh-CN" sz="1200" dirty="0"/>
              <a:t>——</a:t>
            </a:r>
            <a:r>
              <a:rPr lang="en-US" altLang="zh-CN" sz="1200" dirty="0">
                <a:solidFill>
                  <a:prstClr val="black"/>
                </a:solidFill>
              </a:rPr>
              <a:t>SMARTCONTRACT</a:t>
            </a:r>
            <a:endParaRPr lang="zh-CN" altLang="en-US" sz="1200" dirty="0">
              <a:solidFill>
                <a:prstClr val="black"/>
              </a:solidFill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2765102-B4F1-464E-8A3F-F7AE86352B75}"/>
              </a:ext>
            </a:extLst>
          </p:cNvPr>
          <p:cNvGrpSpPr/>
          <p:nvPr/>
        </p:nvGrpSpPr>
        <p:grpSpPr>
          <a:xfrm>
            <a:off x="1408256" y="987951"/>
            <a:ext cx="10179183" cy="965997"/>
            <a:chOff x="1408256" y="987951"/>
            <a:chExt cx="10179183" cy="965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8C8983-F1AA-42D6-9166-65052C912796}"/>
                </a:ext>
              </a:extLst>
            </p:cNvPr>
            <p:cNvSpPr/>
            <p:nvPr/>
          </p:nvSpPr>
          <p:spPr>
            <a:xfrm>
              <a:off x="1408256" y="987951"/>
              <a:ext cx="10179183" cy="9659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297C29C-F02B-4961-9D93-66DCE6A24A7B}"/>
                </a:ext>
              </a:extLst>
            </p:cNvPr>
            <p:cNvSpPr/>
            <p:nvPr/>
          </p:nvSpPr>
          <p:spPr>
            <a:xfrm>
              <a:off x="1591271" y="1160654"/>
              <a:ext cx="1080120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行程信息</a:t>
              </a:r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记录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72FF256-FC70-4A40-9D31-7236E62CC615}"/>
                </a:ext>
              </a:extLst>
            </p:cNvPr>
            <p:cNvSpPr/>
            <p:nvPr/>
          </p:nvSpPr>
          <p:spPr>
            <a:xfrm>
              <a:off x="2828351" y="1160654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计算辅助合约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97A4310-E42E-4541-B929-15D70AC20A8E}"/>
                </a:ext>
              </a:extLst>
            </p:cNvPr>
            <p:cNvSpPr/>
            <p:nvPr/>
          </p:nvSpPr>
          <p:spPr>
            <a:xfrm>
              <a:off x="4286192" y="1173963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紧急联系人</a:t>
              </a:r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设置和获取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708283C-7729-45B0-AC7F-76C757BE01C6}"/>
                </a:ext>
              </a:extLst>
            </p:cNvPr>
            <p:cNvSpPr/>
            <p:nvPr/>
          </p:nvSpPr>
          <p:spPr>
            <a:xfrm>
              <a:off x="5719235" y="1181688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路径脱离</a:t>
              </a:r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判断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561BAD0-E1DA-45E4-8F47-FED81783BE2E}"/>
                </a:ext>
              </a:extLst>
            </p:cNvPr>
            <p:cNvSpPr/>
            <p:nvPr/>
          </p:nvSpPr>
          <p:spPr>
            <a:xfrm>
              <a:off x="7172446" y="1199985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区块链事件</a:t>
              </a:r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发布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5C5525-EAD7-41AB-B858-189F66045B95}"/>
                </a:ext>
              </a:extLst>
            </p:cNvPr>
            <p:cNvSpPr/>
            <p:nvPr/>
          </p:nvSpPr>
          <p:spPr>
            <a:xfrm>
              <a:off x="8630287" y="1171011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状态管理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7C4D940-6986-4FA0-8137-3E6F478355EE}"/>
                </a:ext>
              </a:extLst>
            </p:cNvPr>
            <p:cNvSpPr/>
            <p:nvPr/>
          </p:nvSpPr>
          <p:spPr>
            <a:xfrm>
              <a:off x="10103477" y="1171011"/>
              <a:ext cx="1296144" cy="59987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其他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1E3AB5C-C612-413F-8799-C502C2B9E351}"/>
              </a:ext>
            </a:extLst>
          </p:cNvPr>
          <p:cNvSpPr txBox="1"/>
          <p:nvPr/>
        </p:nvSpPr>
        <p:spPr>
          <a:xfrm>
            <a:off x="786638" y="855461"/>
            <a:ext cx="533095" cy="11900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effectLst>
                  <a:outerShdw blurRad="50800" dist="50800" dir="9780000" algn="ctr" rotWithShape="0">
                    <a:srgbClr val="000000">
                      <a:alpha val="15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现有功能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A1A1132-C27F-4DF2-921F-84CFB5E67C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4051" y="2422126"/>
            <a:ext cx="3942141" cy="41821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B95338-2865-4093-80A2-35B0A835563E}"/>
              </a:ext>
            </a:extLst>
          </p:cNvPr>
          <p:cNvSpPr txBox="1"/>
          <p:nvPr/>
        </p:nvSpPr>
        <p:spPr>
          <a:xfrm>
            <a:off x="757344" y="6709430"/>
            <a:ext cx="313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行程信息记录模块部分代码</a:t>
            </a:r>
          </a:p>
          <a:p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AD1FE0D-323F-44A4-A875-427427E032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65086" y="2438538"/>
            <a:ext cx="4265201" cy="4076566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9FB288D-EA1E-4DB0-8238-8F31A2F11EFB}"/>
              </a:ext>
            </a:extLst>
          </p:cNvPr>
          <p:cNvSpPr txBox="1"/>
          <p:nvPr/>
        </p:nvSpPr>
        <p:spPr>
          <a:xfrm>
            <a:off x="4685720" y="6669192"/>
            <a:ext cx="313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紧急联系人设置</a:t>
            </a:r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模块代码</a:t>
            </a:r>
          </a:p>
          <a:p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F3B0148-10CE-49FB-B2DD-4A17F296FF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468590" y="4869899"/>
            <a:ext cx="4423984" cy="1409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931A717-7C4A-46A6-9B84-CB1E775260C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417097" y="2519680"/>
            <a:ext cx="4348982" cy="219329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FF109A8-0E01-44D9-AFDA-02608A851B49}"/>
              </a:ext>
            </a:extLst>
          </p:cNvPr>
          <p:cNvSpPr txBox="1"/>
          <p:nvPr/>
        </p:nvSpPr>
        <p:spPr>
          <a:xfrm>
            <a:off x="8877647" y="6684352"/>
            <a:ext cx="313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部分算法</a:t>
            </a:r>
            <a:r>
              <a:rPr lang="zh-CN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代码</a:t>
            </a:r>
          </a:p>
          <a:p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88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  <p:bldP spid="35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EE9EBD9-3694-417B-99C7-9C526F2C5AA0}"/>
              </a:ext>
            </a:extLst>
          </p:cNvPr>
          <p:cNvSpPr txBox="1"/>
          <p:nvPr/>
        </p:nvSpPr>
        <p:spPr>
          <a:xfrm>
            <a:off x="372973" y="375965"/>
            <a:ext cx="3464877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工作成果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智能合约及其算法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ED7CFA-F678-4418-897B-1A9EDDFCEBA9}"/>
              </a:ext>
            </a:extLst>
          </p:cNvPr>
          <p:cNvSpPr txBox="1"/>
          <p:nvPr/>
        </p:nvSpPr>
        <p:spPr>
          <a:xfrm>
            <a:off x="372973" y="663997"/>
            <a:ext cx="3670575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ACHIEVEMENT</a:t>
            </a:r>
            <a:r>
              <a:rPr lang="en-US" altLang="zh-CN" sz="1200" dirty="0"/>
              <a:t>——SMARTCONTRACT </a:t>
            </a:r>
            <a:r>
              <a:rPr lang="en-US" altLang="zh-CN" sz="1200" cap="all" dirty="0"/>
              <a:t>AND arithmetic</a:t>
            </a:r>
            <a:endParaRPr lang="zh-CN" altLang="en-US" sz="1200" cap="all" dirty="0"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5745BD-CEAA-4E92-8A7A-2DF9B36D5149}"/>
              </a:ext>
            </a:extLst>
          </p:cNvPr>
          <p:cNvSpPr/>
          <p:nvPr/>
        </p:nvSpPr>
        <p:spPr>
          <a:xfrm>
            <a:off x="372973" y="1842782"/>
            <a:ext cx="6065166" cy="4398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58AE099-610F-4D4D-AEA5-5A7F337472F1}"/>
              </a:ext>
            </a:extLst>
          </p:cNvPr>
          <p:cNvSpPr txBox="1"/>
          <p:nvPr/>
        </p:nvSpPr>
        <p:spPr>
          <a:xfrm>
            <a:off x="383316" y="1842782"/>
            <a:ext cx="533095" cy="11900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effectLst>
                  <a:outerShdw blurRad="50800" dist="50800" dir="9780000" algn="ctr" rotWithShape="0">
                    <a:srgbClr val="000000">
                      <a:alpha val="15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主要难点</a:t>
            </a: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63AC63E-D273-4D63-BFD1-6CDFF0C1CE86}"/>
              </a:ext>
            </a:extLst>
          </p:cNvPr>
          <p:cNvGrpSpPr/>
          <p:nvPr/>
        </p:nvGrpSpPr>
        <p:grpSpPr>
          <a:xfrm>
            <a:off x="868773" y="2247159"/>
            <a:ext cx="5153864" cy="3184131"/>
            <a:chOff x="711624" y="2464197"/>
            <a:chExt cx="5153864" cy="318413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DBCEF9C-36F7-444C-96CA-EE8E898E466B}"/>
                </a:ext>
              </a:extLst>
            </p:cNvPr>
            <p:cNvSpPr/>
            <p:nvPr/>
          </p:nvSpPr>
          <p:spPr>
            <a:xfrm>
              <a:off x="1992943" y="2976380"/>
              <a:ext cx="1078193" cy="702026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78B519-25B7-4011-979B-7BA2478D0C40}"/>
                </a:ext>
              </a:extLst>
            </p:cNvPr>
            <p:cNvSpPr/>
            <p:nvPr/>
          </p:nvSpPr>
          <p:spPr>
            <a:xfrm>
              <a:off x="1980154" y="4657311"/>
              <a:ext cx="1078193" cy="702026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7BBDA0F-D8BE-455F-B1F1-5B0862A8E673}"/>
                </a:ext>
              </a:extLst>
            </p:cNvPr>
            <p:cNvSpPr/>
            <p:nvPr/>
          </p:nvSpPr>
          <p:spPr>
            <a:xfrm>
              <a:off x="3216313" y="2464197"/>
              <a:ext cx="2649175" cy="1724913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53120EA-7B67-4960-AD0E-03300BA3DF3B}"/>
                </a:ext>
              </a:extLst>
            </p:cNvPr>
            <p:cNvSpPr/>
            <p:nvPr/>
          </p:nvSpPr>
          <p:spPr>
            <a:xfrm>
              <a:off x="3216312" y="4369143"/>
              <a:ext cx="2649175" cy="1279185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F32228C-F801-4F4C-88E1-7509650C2296}"/>
                </a:ext>
              </a:extLst>
            </p:cNvPr>
            <p:cNvSpPr/>
            <p:nvPr/>
          </p:nvSpPr>
          <p:spPr>
            <a:xfrm>
              <a:off x="711624" y="3800237"/>
              <a:ext cx="1078193" cy="702026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5584C7-CFF7-4584-8AFD-414C6EA8025F}"/>
                </a:ext>
              </a:extLst>
            </p:cNvPr>
            <p:cNvSpPr txBox="1"/>
            <p:nvPr/>
          </p:nvSpPr>
          <p:spPr>
            <a:xfrm>
              <a:off x="2067319" y="3204414"/>
              <a:ext cx="904116" cy="30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无浮点型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07F3065-E8D2-4A15-AB81-3FE2AADC554A}"/>
                </a:ext>
              </a:extLst>
            </p:cNvPr>
            <p:cNvSpPr txBox="1"/>
            <p:nvPr/>
          </p:nvSpPr>
          <p:spPr>
            <a:xfrm>
              <a:off x="3446910" y="3140058"/>
              <a:ext cx="2342484" cy="30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难以使用三角函数和弧度制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26E80C-1A48-4D67-A2F7-A80AD47156EB}"/>
                </a:ext>
              </a:extLst>
            </p:cNvPr>
            <p:cNvSpPr txBox="1"/>
            <p:nvPr/>
          </p:nvSpPr>
          <p:spPr>
            <a:xfrm>
              <a:off x="3756205" y="2599543"/>
              <a:ext cx="1443504" cy="30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数据的输入输出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BBB777F-A9C1-46BD-871A-FD6ACD9E0AA8}"/>
                </a:ext>
              </a:extLst>
            </p:cNvPr>
            <p:cNvSpPr txBox="1"/>
            <p:nvPr/>
          </p:nvSpPr>
          <p:spPr>
            <a:xfrm>
              <a:off x="3846233" y="3668423"/>
              <a:ext cx="1263708" cy="30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计算的精确度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CC53D4-1BCB-44AD-9871-CF80B928423F}"/>
                </a:ext>
              </a:extLst>
            </p:cNvPr>
            <p:cNvSpPr txBox="1"/>
            <p:nvPr/>
          </p:nvSpPr>
          <p:spPr>
            <a:xfrm>
              <a:off x="2023960" y="4854498"/>
              <a:ext cx="1053412" cy="30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Gas</a:t>
              </a: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的限制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278756F-9E96-453C-B41D-93DED4B395D1}"/>
                </a:ext>
              </a:extLst>
            </p:cNvPr>
            <p:cNvSpPr txBox="1"/>
            <p:nvPr/>
          </p:nvSpPr>
          <p:spPr>
            <a:xfrm>
              <a:off x="4088841" y="4616111"/>
              <a:ext cx="904116" cy="30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循环逻辑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77A221-D41D-4869-A864-CA4A9091C25F}"/>
                </a:ext>
              </a:extLst>
            </p:cNvPr>
            <p:cNvSpPr txBox="1"/>
            <p:nvPr/>
          </p:nvSpPr>
          <p:spPr>
            <a:xfrm>
              <a:off x="4088841" y="5111760"/>
              <a:ext cx="904116" cy="30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代码规范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F4A2FF-6098-4CB1-A742-E9767CCCEE8B}"/>
                </a:ext>
              </a:extLst>
            </p:cNvPr>
            <p:cNvSpPr txBox="1"/>
            <p:nvPr/>
          </p:nvSpPr>
          <p:spPr>
            <a:xfrm>
              <a:off x="798790" y="4008936"/>
              <a:ext cx="904116" cy="30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算法难点</a:t>
              </a:r>
            </a:p>
          </p:txBody>
        </p: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79362C0C-D4BC-4A30-91C0-DDEC496733E7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3071136" y="3326654"/>
              <a:ext cx="145177" cy="73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4DAD3FF6-F56E-44ED-991E-25A4D80C03D7}"/>
                </a:ext>
              </a:extLst>
            </p:cNvPr>
            <p:cNvCxnSpPr>
              <a:cxnSpLocks/>
              <a:stCxn id="16" idx="3"/>
              <a:endCxn id="28" idx="1"/>
            </p:cNvCxnSpPr>
            <p:nvPr/>
          </p:nvCxnSpPr>
          <p:spPr>
            <a:xfrm>
              <a:off x="3077372" y="5008609"/>
              <a:ext cx="138940" cy="12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4F544D5C-7777-4B4B-A49F-D2AAAB64A5C9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 flipV="1">
              <a:off x="1789817" y="3327393"/>
              <a:ext cx="203126" cy="82385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5C7A21DE-627C-4C70-9628-C6B4DD216CE8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>
              <a:off x="1789817" y="4151250"/>
              <a:ext cx="190337" cy="85707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687F3A3-063E-4BCD-82D9-C9016130CC84}"/>
              </a:ext>
            </a:extLst>
          </p:cNvPr>
          <p:cNvGrpSpPr/>
          <p:nvPr/>
        </p:nvGrpSpPr>
        <p:grpSpPr>
          <a:xfrm>
            <a:off x="7680440" y="3663598"/>
            <a:ext cx="4167183" cy="915446"/>
            <a:chOff x="7680440" y="3663598"/>
            <a:chExt cx="4167183" cy="915446"/>
          </a:xfrm>
        </p:grpSpPr>
        <p:sp>
          <p:nvSpPr>
            <p:cNvPr id="98" name="TextBox 82">
              <a:extLst>
                <a:ext uri="{FF2B5EF4-FFF2-40B4-BE49-F238E27FC236}">
                  <a16:creationId xmlns:a16="http://schemas.microsoft.com/office/drawing/2014/main" id="{693590E8-F7CC-4DC6-9CB0-AAB29D6496EF}"/>
                </a:ext>
              </a:extLst>
            </p:cNvPr>
            <p:cNvSpPr txBox="1"/>
            <p:nvPr/>
          </p:nvSpPr>
          <p:spPr>
            <a:xfrm>
              <a:off x="8906356" y="3734902"/>
              <a:ext cx="1749970" cy="84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设计合理算法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坐标系转换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查表法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9" name="Group 75">
              <a:extLst>
                <a:ext uri="{FF2B5EF4-FFF2-40B4-BE49-F238E27FC236}">
                  <a16:creationId xmlns:a16="http://schemas.microsoft.com/office/drawing/2014/main" id="{BAD91F91-A458-439C-A0D8-F6106C09900E}"/>
                </a:ext>
              </a:extLst>
            </p:cNvPr>
            <p:cNvGrpSpPr/>
            <p:nvPr/>
          </p:nvGrpSpPr>
          <p:grpSpPr>
            <a:xfrm>
              <a:off x="11097824" y="3663598"/>
              <a:ext cx="749799" cy="749797"/>
              <a:chOff x="3445843" y="4173075"/>
              <a:chExt cx="710960" cy="710958"/>
            </a:xfrm>
          </p:grpSpPr>
          <p:sp>
            <p:nvSpPr>
              <p:cNvPr id="105" name="Oval 68">
                <a:extLst>
                  <a:ext uri="{FF2B5EF4-FFF2-40B4-BE49-F238E27FC236}">
                    <a16:creationId xmlns:a16="http://schemas.microsoft.com/office/drawing/2014/main" id="{2DD049ED-B8A1-4D4D-9229-B437E0EC9811}"/>
                  </a:ext>
                </a:extLst>
              </p:cNvPr>
              <p:cNvSpPr/>
              <p:nvPr/>
            </p:nvSpPr>
            <p:spPr>
              <a:xfrm>
                <a:off x="3445843" y="4173075"/>
                <a:ext cx="710960" cy="710958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hueOff val="552171"/>
                  <a:satOff val="28263"/>
                  <a:lumOff val="11872"/>
                  <a:alphaOff val="0"/>
                </a:schemeClr>
              </a:lnRef>
              <a:fillRef idx="1">
                <a:schemeClr val="accent3">
                  <a:hueOff val="552171"/>
                  <a:satOff val="28263"/>
                  <a:lumOff val="11872"/>
                  <a:alphaOff val="0"/>
                </a:schemeClr>
              </a:fillRef>
              <a:effectRef idx="0">
                <a:schemeClr val="accent3">
                  <a:hueOff val="552171"/>
                  <a:satOff val="28263"/>
                  <a:lumOff val="1187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FC854EC9-B21D-41ED-B821-CE60D27926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6568" y="4374006"/>
                <a:ext cx="330025" cy="289905"/>
              </a:xfrm>
              <a:custGeom>
                <a:avLst/>
                <a:gdLst>
                  <a:gd name="T0" fmla="*/ 400 w 400"/>
                  <a:gd name="T1" fmla="*/ 352 h 352"/>
                  <a:gd name="T2" fmla="*/ 394 w 400"/>
                  <a:gd name="T3" fmla="*/ 268 h 352"/>
                  <a:gd name="T4" fmla="*/ 342 w 400"/>
                  <a:gd name="T5" fmla="*/ 236 h 352"/>
                  <a:gd name="T6" fmla="*/ 303 w 400"/>
                  <a:gd name="T7" fmla="*/ 191 h 352"/>
                  <a:gd name="T8" fmla="*/ 316 w 400"/>
                  <a:gd name="T9" fmla="*/ 157 h 352"/>
                  <a:gd name="T10" fmla="*/ 327 w 400"/>
                  <a:gd name="T11" fmla="*/ 134 h 352"/>
                  <a:gd name="T12" fmla="*/ 322 w 400"/>
                  <a:gd name="T13" fmla="*/ 122 h 352"/>
                  <a:gd name="T14" fmla="*/ 325 w 400"/>
                  <a:gd name="T15" fmla="*/ 98 h 352"/>
                  <a:gd name="T16" fmla="*/ 278 w 400"/>
                  <a:gd name="T17" fmla="*/ 51 h 352"/>
                  <a:gd name="T18" fmla="*/ 230 w 400"/>
                  <a:gd name="T19" fmla="*/ 98 h 352"/>
                  <a:gd name="T20" fmla="*/ 233 w 400"/>
                  <a:gd name="T21" fmla="*/ 122 h 352"/>
                  <a:gd name="T22" fmla="*/ 229 w 400"/>
                  <a:gd name="T23" fmla="*/ 134 h 352"/>
                  <a:gd name="T24" fmla="*/ 240 w 400"/>
                  <a:gd name="T25" fmla="*/ 157 h 352"/>
                  <a:gd name="T26" fmla="*/ 253 w 400"/>
                  <a:gd name="T27" fmla="*/ 191 h 352"/>
                  <a:gd name="T28" fmla="*/ 236 w 400"/>
                  <a:gd name="T29" fmla="*/ 224 h 352"/>
                  <a:gd name="T30" fmla="*/ 310 w 400"/>
                  <a:gd name="T31" fmla="*/ 292 h 352"/>
                  <a:gd name="T32" fmla="*/ 310 w 400"/>
                  <a:gd name="T33" fmla="*/ 352 h 352"/>
                  <a:gd name="T34" fmla="*/ 400 w 400"/>
                  <a:gd name="T35" fmla="*/ 352 h 352"/>
                  <a:gd name="T36" fmla="*/ 204 w 400"/>
                  <a:gd name="T37" fmla="*/ 247 h 352"/>
                  <a:gd name="T38" fmla="*/ 152 w 400"/>
                  <a:gd name="T39" fmla="*/ 187 h 352"/>
                  <a:gd name="T40" fmla="*/ 169 w 400"/>
                  <a:gd name="T41" fmla="*/ 142 h 352"/>
                  <a:gd name="T42" fmla="*/ 184 w 400"/>
                  <a:gd name="T43" fmla="*/ 111 h 352"/>
                  <a:gd name="T44" fmla="*/ 179 w 400"/>
                  <a:gd name="T45" fmla="*/ 95 h 352"/>
                  <a:gd name="T46" fmla="*/ 183 w 400"/>
                  <a:gd name="T47" fmla="*/ 63 h 352"/>
                  <a:gd name="T48" fmla="*/ 119 w 400"/>
                  <a:gd name="T49" fmla="*/ 0 h 352"/>
                  <a:gd name="T50" fmla="*/ 55 w 400"/>
                  <a:gd name="T51" fmla="*/ 63 h 352"/>
                  <a:gd name="T52" fmla="*/ 59 w 400"/>
                  <a:gd name="T53" fmla="*/ 95 h 352"/>
                  <a:gd name="T54" fmla="*/ 53 w 400"/>
                  <a:gd name="T55" fmla="*/ 111 h 352"/>
                  <a:gd name="T56" fmla="*/ 68 w 400"/>
                  <a:gd name="T57" fmla="*/ 142 h 352"/>
                  <a:gd name="T58" fmla="*/ 86 w 400"/>
                  <a:gd name="T59" fmla="*/ 187 h 352"/>
                  <a:gd name="T60" fmla="*/ 33 w 400"/>
                  <a:gd name="T61" fmla="*/ 247 h 352"/>
                  <a:gd name="T62" fmla="*/ 0 w 400"/>
                  <a:gd name="T63" fmla="*/ 279 h 352"/>
                  <a:gd name="T64" fmla="*/ 0 w 400"/>
                  <a:gd name="T65" fmla="*/ 352 h 352"/>
                  <a:gd name="T66" fmla="*/ 278 w 400"/>
                  <a:gd name="T67" fmla="*/ 352 h 352"/>
                  <a:gd name="T68" fmla="*/ 278 w 400"/>
                  <a:gd name="T69" fmla="*/ 297 h 352"/>
                  <a:gd name="T70" fmla="*/ 204 w 400"/>
                  <a:gd name="T71" fmla="*/ 247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0" h="352">
                    <a:moveTo>
                      <a:pt x="400" y="352"/>
                    </a:moveTo>
                    <a:cubicBezTo>
                      <a:pt x="400" y="352"/>
                      <a:pt x="399" y="276"/>
                      <a:pt x="394" y="268"/>
                    </a:cubicBezTo>
                    <a:cubicBezTo>
                      <a:pt x="387" y="257"/>
                      <a:pt x="371" y="249"/>
                      <a:pt x="342" y="236"/>
                    </a:cubicBezTo>
                    <a:cubicBezTo>
                      <a:pt x="312" y="224"/>
                      <a:pt x="303" y="213"/>
                      <a:pt x="303" y="191"/>
                    </a:cubicBezTo>
                    <a:cubicBezTo>
                      <a:pt x="303" y="177"/>
                      <a:pt x="312" y="182"/>
                      <a:pt x="316" y="157"/>
                    </a:cubicBezTo>
                    <a:cubicBezTo>
                      <a:pt x="317" y="147"/>
                      <a:pt x="325" y="157"/>
                      <a:pt x="327" y="134"/>
                    </a:cubicBezTo>
                    <a:cubicBezTo>
                      <a:pt x="327" y="124"/>
                      <a:pt x="322" y="122"/>
                      <a:pt x="322" y="122"/>
                    </a:cubicBezTo>
                    <a:cubicBezTo>
                      <a:pt x="322" y="122"/>
                      <a:pt x="325" y="108"/>
                      <a:pt x="325" y="98"/>
                    </a:cubicBezTo>
                    <a:cubicBezTo>
                      <a:pt x="327" y="85"/>
                      <a:pt x="319" y="51"/>
                      <a:pt x="278" y="51"/>
                    </a:cubicBezTo>
                    <a:cubicBezTo>
                      <a:pt x="236" y="51"/>
                      <a:pt x="229" y="85"/>
                      <a:pt x="230" y="98"/>
                    </a:cubicBezTo>
                    <a:cubicBezTo>
                      <a:pt x="231" y="108"/>
                      <a:pt x="233" y="122"/>
                      <a:pt x="233" y="122"/>
                    </a:cubicBezTo>
                    <a:cubicBezTo>
                      <a:pt x="233" y="122"/>
                      <a:pt x="229" y="124"/>
                      <a:pt x="229" y="134"/>
                    </a:cubicBezTo>
                    <a:cubicBezTo>
                      <a:pt x="230" y="157"/>
                      <a:pt x="238" y="147"/>
                      <a:pt x="240" y="157"/>
                    </a:cubicBezTo>
                    <a:cubicBezTo>
                      <a:pt x="244" y="182"/>
                      <a:pt x="253" y="177"/>
                      <a:pt x="253" y="191"/>
                    </a:cubicBezTo>
                    <a:cubicBezTo>
                      <a:pt x="253" y="206"/>
                      <a:pt x="248" y="216"/>
                      <a:pt x="236" y="224"/>
                    </a:cubicBezTo>
                    <a:cubicBezTo>
                      <a:pt x="301" y="257"/>
                      <a:pt x="310" y="263"/>
                      <a:pt x="310" y="292"/>
                    </a:cubicBezTo>
                    <a:cubicBezTo>
                      <a:pt x="310" y="352"/>
                      <a:pt x="310" y="352"/>
                      <a:pt x="310" y="352"/>
                    </a:cubicBezTo>
                    <a:lnTo>
                      <a:pt x="400" y="352"/>
                    </a:lnTo>
                    <a:close/>
                    <a:moveTo>
                      <a:pt x="204" y="247"/>
                    </a:moveTo>
                    <a:cubicBezTo>
                      <a:pt x="165" y="231"/>
                      <a:pt x="152" y="217"/>
                      <a:pt x="152" y="187"/>
                    </a:cubicBezTo>
                    <a:cubicBezTo>
                      <a:pt x="152" y="169"/>
                      <a:pt x="164" y="175"/>
                      <a:pt x="169" y="142"/>
                    </a:cubicBezTo>
                    <a:cubicBezTo>
                      <a:pt x="172" y="129"/>
                      <a:pt x="182" y="142"/>
                      <a:pt x="184" y="111"/>
                    </a:cubicBezTo>
                    <a:cubicBezTo>
                      <a:pt x="184" y="98"/>
                      <a:pt x="179" y="95"/>
                      <a:pt x="179" y="95"/>
                    </a:cubicBezTo>
                    <a:cubicBezTo>
                      <a:pt x="179" y="95"/>
                      <a:pt x="181" y="77"/>
                      <a:pt x="183" y="63"/>
                    </a:cubicBezTo>
                    <a:cubicBezTo>
                      <a:pt x="184" y="45"/>
                      <a:pt x="174" y="0"/>
                      <a:pt x="119" y="0"/>
                    </a:cubicBezTo>
                    <a:cubicBezTo>
                      <a:pt x="64" y="0"/>
                      <a:pt x="54" y="45"/>
                      <a:pt x="55" y="63"/>
                    </a:cubicBezTo>
                    <a:cubicBezTo>
                      <a:pt x="56" y="77"/>
                      <a:pt x="59" y="95"/>
                      <a:pt x="59" y="95"/>
                    </a:cubicBezTo>
                    <a:cubicBezTo>
                      <a:pt x="59" y="95"/>
                      <a:pt x="53" y="98"/>
                      <a:pt x="53" y="111"/>
                    </a:cubicBezTo>
                    <a:cubicBezTo>
                      <a:pt x="55" y="142"/>
                      <a:pt x="66" y="129"/>
                      <a:pt x="68" y="142"/>
                    </a:cubicBezTo>
                    <a:cubicBezTo>
                      <a:pt x="74" y="175"/>
                      <a:pt x="86" y="169"/>
                      <a:pt x="86" y="187"/>
                    </a:cubicBezTo>
                    <a:cubicBezTo>
                      <a:pt x="86" y="217"/>
                      <a:pt x="73" y="231"/>
                      <a:pt x="33" y="247"/>
                    </a:cubicBezTo>
                    <a:cubicBezTo>
                      <a:pt x="21" y="252"/>
                      <a:pt x="0" y="260"/>
                      <a:pt x="0" y="279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278" y="352"/>
                      <a:pt x="278" y="352"/>
                      <a:pt x="278" y="352"/>
                    </a:cubicBezTo>
                    <a:cubicBezTo>
                      <a:pt x="278" y="352"/>
                      <a:pt x="278" y="309"/>
                      <a:pt x="278" y="297"/>
                    </a:cubicBezTo>
                    <a:cubicBezTo>
                      <a:pt x="278" y="280"/>
                      <a:pt x="244" y="264"/>
                      <a:pt x="204" y="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0" name="Group 34">
              <a:extLst>
                <a:ext uri="{FF2B5EF4-FFF2-40B4-BE49-F238E27FC236}">
                  <a16:creationId xmlns:a16="http://schemas.microsoft.com/office/drawing/2014/main" id="{1C49C61C-D78C-460C-8DC5-2B99491469FD}"/>
                </a:ext>
              </a:extLst>
            </p:cNvPr>
            <p:cNvGrpSpPr/>
            <p:nvPr/>
          </p:nvGrpSpPr>
          <p:grpSpPr>
            <a:xfrm>
              <a:off x="7680440" y="3815996"/>
              <a:ext cx="949167" cy="512551"/>
              <a:chOff x="7166383" y="2666161"/>
              <a:chExt cx="900000" cy="486001"/>
            </a:xfrm>
          </p:grpSpPr>
          <p:sp>
            <p:nvSpPr>
              <p:cNvPr id="101" name="Freeform 95">
                <a:extLst>
                  <a:ext uri="{FF2B5EF4-FFF2-40B4-BE49-F238E27FC236}">
                    <a16:creationId xmlns:a16="http://schemas.microsoft.com/office/drawing/2014/main" id="{FCC9DCEF-995A-4D15-B19B-3B0C547E98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6383" y="2666161"/>
                <a:ext cx="900000" cy="486001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5 h 78"/>
                  <a:gd name="T16" fmla="*/ 113 w 125"/>
                  <a:gd name="T17" fmla="*/ 18 h 78"/>
                  <a:gd name="T18" fmla="*/ 104 w 125"/>
                  <a:gd name="T19" fmla="*/ 68 h 78"/>
                  <a:gd name="T20" fmla="*/ 10 w 125"/>
                  <a:gd name="T21" fmla="*/ 68 h 78"/>
                  <a:gd name="T22" fmla="*/ 10 w 125"/>
                  <a:gd name="T23" fmla="*/ 9 h 78"/>
                  <a:gd name="T24" fmla="*/ 104 w 125"/>
                  <a:gd name="T25" fmla="*/ 9 h 78"/>
                  <a:gd name="T26" fmla="*/ 104 w 125"/>
                  <a:gd name="T27" fmla="*/ 6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5"/>
                      <a:pt x="125" y="25"/>
                      <a:pt x="125" y="25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8"/>
                    </a:move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4" y="9"/>
                      <a:pt x="104" y="9"/>
                      <a:pt x="104" y="9"/>
                    </a:cubicBezTo>
                    <a:lnTo>
                      <a:pt x="104" y="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Rectangle 96">
                <a:extLst>
                  <a:ext uri="{FF2B5EF4-FFF2-40B4-BE49-F238E27FC236}">
                    <a16:creationId xmlns:a16="http://schemas.microsoft.com/office/drawing/2014/main" id="{EA526BC2-B446-46F6-9C32-37A95C2A4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1305" y="2738737"/>
                <a:ext cx="144000" cy="34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Rectangle 96">
                <a:extLst>
                  <a:ext uri="{FF2B5EF4-FFF2-40B4-BE49-F238E27FC236}">
                    <a16:creationId xmlns:a16="http://schemas.microsoft.com/office/drawing/2014/main" id="{FB217588-D6CA-4D12-BA5C-B39A87111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0592" y="2738737"/>
                <a:ext cx="144000" cy="34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Rectangle 96">
                <a:extLst>
                  <a:ext uri="{FF2B5EF4-FFF2-40B4-BE49-F238E27FC236}">
                    <a16:creationId xmlns:a16="http://schemas.microsoft.com/office/drawing/2014/main" id="{805C854C-BFAE-4359-8793-02E4C86D8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6442" y="2738684"/>
                <a:ext cx="144000" cy="34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7B168D7-A9F7-43D2-9543-0EDCC2B15B52}"/>
              </a:ext>
            </a:extLst>
          </p:cNvPr>
          <p:cNvGrpSpPr/>
          <p:nvPr/>
        </p:nvGrpSpPr>
        <p:grpSpPr>
          <a:xfrm>
            <a:off x="7673054" y="2389940"/>
            <a:ext cx="4174569" cy="845616"/>
            <a:chOff x="6933432" y="2176165"/>
            <a:chExt cx="4174569" cy="845616"/>
          </a:xfrm>
        </p:grpSpPr>
        <p:sp>
          <p:nvSpPr>
            <p:cNvPr id="108" name="TextBox 84">
              <a:extLst>
                <a:ext uri="{FF2B5EF4-FFF2-40B4-BE49-F238E27FC236}">
                  <a16:creationId xmlns:a16="http://schemas.microsoft.com/office/drawing/2014/main" id="{E2A2924B-35EF-458F-872D-0530EFBFE11B}"/>
                </a:ext>
              </a:extLst>
            </p:cNvPr>
            <p:cNvSpPr txBox="1"/>
            <p:nvPr/>
          </p:nvSpPr>
          <p:spPr>
            <a:xfrm>
              <a:off x="8152970" y="2176165"/>
              <a:ext cx="1749970" cy="84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泰勒展开 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有理数转换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小数点位移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9" name="Group 74">
              <a:extLst>
                <a:ext uri="{FF2B5EF4-FFF2-40B4-BE49-F238E27FC236}">
                  <a16:creationId xmlns:a16="http://schemas.microsoft.com/office/drawing/2014/main" id="{1D6A3254-CB03-441F-AE0B-062956EB009C}"/>
                </a:ext>
              </a:extLst>
            </p:cNvPr>
            <p:cNvGrpSpPr/>
            <p:nvPr/>
          </p:nvGrpSpPr>
          <p:grpSpPr>
            <a:xfrm>
              <a:off x="10358202" y="2271984"/>
              <a:ext cx="749799" cy="749797"/>
              <a:chOff x="821491" y="4182919"/>
              <a:chExt cx="710960" cy="710958"/>
            </a:xfrm>
          </p:grpSpPr>
          <p:sp>
            <p:nvSpPr>
              <p:cNvPr id="114" name="Oval 51">
                <a:extLst>
                  <a:ext uri="{FF2B5EF4-FFF2-40B4-BE49-F238E27FC236}">
                    <a16:creationId xmlns:a16="http://schemas.microsoft.com/office/drawing/2014/main" id="{F6F97D76-F69C-4A67-A436-D10EDE289652}"/>
                  </a:ext>
                </a:extLst>
              </p:cNvPr>
              <p:cNvSpPr/>
              <p:nvPr/>
            </p:nvSpPr>
            <p:spPr>
              <a:xfrm>
                <a:off x="821491" y="4182919"/>
                <a:ext cx="710960" cy="71095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hueOff val="552171"/>
                  <a:satOff val="28263"/>
                  <a:lumOff val="11872"/>
                  <a:alphaOff val="0"/>
                </a:schemeClr>
              </a:lnRef>
              <a:fillRef idx="1">
                <a:schemeClr val="accent3">
                  <a:hueOff val="552171"/>
                  <a:satOff val="28263"/>
                  <a:lumOff val="11872"/>
                  <a:alphaOff val="0"/>
                </a:schemeClr>
              </a:fillRef>
              <a:effectRef idx="0">
                <a:schemeClr val="accent3">
                  <a:hueOff val="552171"/>
                  <a:satOff val="28263"/>
                  <a:lumOff val="1187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115" name="Group 52">
                <a:extLst>
                  <a:ext uri="{FF2B5EF4-FFF2-40B4-BE49-F238E27FC236}">
                    <a16:creationId xmlns:a16="http://schemas.microsoft.com/office/drawing/2014/main" id="{7CB8FA5B-5181-4FB1-9283-FA6D1A6CA3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04854" y="4369560"/>
                <a:ext cx="344222" cy="351018"/>
                <a:chOff x="7160655" y="2178006"/>
                <a:chExt cx="379359" cy="386846"/>
              </a:xfrm>
              <a:solidFill>
                <a:schemeClr val="accent2"/>
              </a:solidFill>
            </p:grpSpPr>
            <p:sp>
              <p:nvSpPr>
                <p:cNvPr id="116" name="Freeform 36">
                  <a:extLst>
                    <a:ext uri="{FF2B5EF4-FFF2-40B4-BE49-F238E27FC236}">
                      <a16:creationId xmlns:a16="http://schemas.microsoft.com/office/drawing/2014/main" id="{A8DC6532-1F05-478A-B8B1-C14F7C1E7A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77956" y="2178006"/>
                  <a:ext cx="262058" cy="262058"/>
                </a:xfrm>
                <a:custGeom>
                  <a:avLst/>
                  <a:gdLst>
                    <a:gd name="T0" fmla="*/ 65 w 79"/>
                    <a:gd name="T1" fmla="*/ 14 h 79"/>
                    <a:gd name="T2" fmla="*/ 14 w 79"/>
                    <a:gd name="T3" fmla="*/ 14 h 79"/>
                    <a:gd name="T4" fmla="*/ 11 w 79"/>
                    <a:gd name="T5" fmla="*/ 63 h 79"/>
                    <a:gd name="T6" fmla="*/ 11 w 79"/>
                    <a:gd name="T7" fmla="*/ 63 h 79"/>
                    <a:gd name="T8" fmla="*/ 17 w 79"/>
                    <a:gd name="T9" fmla="*/ 68 h 79"/>
                    <a:gd name="T10" fmla="*/ 64 w 79"/>
                    <a:gd name="T11" fmla="*/ 65 h 79"/>
                    <a:gd name="T12" fmla="*/ 65 w 79"/>
                    <a:gd name="T13" fmla="*/ 14 h 79"/>
                    <a:gd name="T14" fmla="*/ 58 w 79"/>
                    <a:gd name="T15" fmla="*/ 59 h 79"/>
                    <a:gd name="T16" fmla="*/ 20 w 79"/>
                    <a:gd name="T17" fmla="*/ 59 h 79"/>
                    <a:gd name="T18" fmla="*/ 20 w 79"/>
                    <a:gd name="T19" fmla="*/ 21 h 79"/>
                    <a:gd name="T20" fmla="*/ 58 w 79"/>
                    <a:gd name="T21" fmla="*/ 21 h 79"/>
                    <a:gd name="T22" fmla="*/ 58 w 79"/>
                    <a:gd name="T23" fmla="*/ 5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9" h="79">
                      <a:moveTo>
                        <a:pt x="65" y="14"/>
                      </a:moveTo>
                      <a:cubicBezTo>
                        <a:pt x="51" y="0"/>
                        <a:pt x="28" y="0"/>
                        <a:pt x="14" y="14"/>
                      </a:cubicBezTo>
                      <a:cubicBezTo>
                        <a:pt x="0" y="28"/>
                        <a:pt x="0" y="49"/>
                        <a:pt x="11" y="63"/>
                      </a:cubicBezTo>
                      <a:cubicBezTo>
                        <a:pt x="11" y="63"/>
                        <a:pt x="11" y="63"/>
                        <a:pt x="11" y="63"/>
                      </a:cubicBezTo>
                      <a:cubicBezTo>
                        <a:pt x="14" y="66"/>
                        <a:pt x="15" y="67"/>
                        <a:pt x="17" y="68"/>
                      </a:cubicBezTo>
                      <a:cubicBezTo>
                        <a:pt x="31" y="79"/>
                        <a:pt x="51" y="78"/>
                        <a:pt x="64" y="65"/>
                      </a:cubicBezTo>
                      <a:cubicBezTo>
                        <a:pt x="78" y="51"/>
                        <a:pt x="79" y="29"/>
                        <a:pt x="65" y="14"/>
                      </a:cubicBezTo>
                      <a:close/>
                      <a:moveTo>
                        <a:pt x="58" y="59"/>
                      </a:moveTo>
                      <a:cubicBezTo>
                        <a:pt x="47" y="69"/>
                        <a:pt x="30" y="69"/>
                        <a:pt x="20" y="59"/>
                      </a:cubicBezTo>
                      <a:cubicBezTo>
                        <a:pt x="9" y="48"/>
                        <a:pt x="9" y="31"/>
                        <a:pt x="20" y="21"/>
                      </a:cubicBezTo>
                      <a:cubicBezTo>
                        <a:pt x="31" y="10"/>
                        <a:pt x="48" y="10"/>
                        <a:pt x="58" y="21"/>
                      </a:cubicBezTo>
                      <a:cubicBezTo>
                        <a:pt x="69" y="31"/>
                        <a:pt x="69" y="48"/>
                        <a:pt x="5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9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" name="Freeform 37">
                  <a:extLst>
                    <a:ext uri="{FF2B5EF4-FFF2-40B4-BE49-F238E27FC236}">
                      <a16:creationId xmlns:a16="http://schemas.microsoft.com/office/drawing/2014/main" id="{8C3A8AA7-6F88-47C4-842D-D6847E5650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0655" y="2400130"/>
                  <a:ext cx="159730" cy="164722"/>
                </a:xfrm>
                <a:custGeom>
                  <a:avLst/>
                  <a:gdLst>
                    <a:gd name="T0" fmla="*/ 0 w 64"/>
                    <a:gd name="T1" fmla="*/ 52 h 66"/>
                    <a:gd name="T2" fmla="*/ 12 w 64"/>
                    <a:gd name="T3" fmla="*/ 66 h 66"/>
                    <a:gd name="T4" fmla="*/ 64 w 64"/>
                    <a:gd name="T5" fmla="*/ 8 h 66"/>
                    <a:gd name="T6" fmla="*/ 55 w 64"/>
                    <a:gd name="T7" fmla="*/ 0 h 66"/>
                    <a:gd name="T8" fmla="*/ 0 w 64"/>
                    <a:gd name="T9" fmla="*/ 5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2"/>
                      </a:moveTo>
                      <a:lnTo>
                        <a:pt x="12" y="66"/>
                      </a:lnTo>
                      <a:lnTo>
                        <a:pt x="64" y="8"/>
                      </a:lnTo>
                      <a:lnTo>
                        <a:pt x="55" y="0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9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" name="Freeform 38">
                  <a:extLst>
                    <a:ext uri="{FF2B5EF4-FFF2-40B4-BE49-F238E27FC236}">
                      <a16:creationId xmlns:a16="http://schemas.microsoft.com/office/drawing/2014/main" id="{6DE9AFAB-1D09-417D-960B-B592ADC31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2728" y="2265358"/>
                  <a:ext cx="99831" cy="119797"/>
                </a:xfrm>
                <a:custGeom>
                  <a:avLst/>
                  <a:gdLst>
                    <a:gd name="T0" fmla="*/ 16 w 30"/>
                    <a:gd name="T1" fmla="*/ 0 h 36"/>
                    <a:gd name="T2" fmla="*/ 0 w 30"/>
                    <a:gd name="T3" fmla="*/ 34 h 36"/>
                    <a:gd name="T4" fmla="*/ 6 w 30"/>
                    <a:gd name="T5" fmla="*/ 36 h 36"/>
                    <a:gd name="T6" fmla="*/ 16 w 30"/>
                    <a:gd name="T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36">
                      <a:moveTo>
                        <a:pt x="16" y="0"/>
                      </a:moveTo>
                      <a:cubicBezTo>
                        <a:pt x="20" y="26"/>
                        <a:pt x="0" y="34"/>
                        <a:pt x="0" y="34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0" y="21"/>
                        <a:pt x="16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9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0" name="Group 39">
              <a:extLst>
                <a:ext uri="{FF2B5EF4-FFF2-40B4-BE49-F238E27FC236}">
                  <a16:creationId xmlns:a16="http://schemas.microsoft.com/office/drawing/2014/main" id="{92E3E854-702C-4B29-9BF8-E006026EA745}"/>
                </a:ext>
              </a:extLst>
            </p:cNvPr>
            <p:cNvGrpSpPr/>
            <p:nvPr/>
          </p:nvGrpSpPr>
          <p:grpSpPr>
            <a:xfrm>
              <a:off x="6933432" y="2342697"/>
              <a:ext cx="949167" cy="512551"/>
              <a:chOff x="4605752" y="2667275"/>
              <a:chExt cx="900000" cy="486001"/>
            </a:xfrm>
          </p:grpSpPr>
          <p:sp>
            <p:nvSpPr>
              <p:cNvPr id="111" name="Freeform 95">
                <a:extLst>
                  <a:ext uri="{FF2B5EF4-FFF2-40B4-BE49-F238E27FC236}">
                    <a16:creationId xmlns:a16="http://schemas.microsoft.com/office/drawing/2014/main" id="{871B65BE-3B67-4990-97E6-BF49C0E901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5752" y="2667275"/>
                <a:ext cx="900000" cy="486001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5 h 78"/>
                  <a:gd name="T16" fmla="*/ 113 w 125"/>
                  <a:gd name="T17" fmla="*/ 18 h 78"/>
                  <a:gd name="T18" fmla="*/ 104 w 125"/>
                  <a:gd name="T19" fmla="*/ 68 h 78"/>
                  <a:gd name="T20" fmla="*/ 10 w 125"/>
                  <a:gd name="T21" fmla="*/ 68 h 78"/>
                  <a:gd name="T22" fmla="*/ 10 w 125"/>
                  <a:gd name="T23" fmla="*/ 9 h 78"/>
                  <a:gd name="T24" fmla="*/ 104 w 125"/>
                  <a:gd name="T25" fmla="*/ 9 h 78"/>
                  <a:gd name="T26" fmla="*/ 104 w 125"/>
                  <a:gd name="T27" fmla="*/ 6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5"/>
                      <a:pt x="125" y="25"/>
                      <a:pt x="125" y="25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8"/>
                    </a:move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4" y="9"/>
                      <a:pt x="104" y="9"/>
                      <a:pt x="104" y="9"/>
                    </a:cubicBezTo>
                    <a:lnTo>
                      <a:pt x="104" y="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Rectangle 96">
                <a:extLst>
                  <a:ext uri="{FF2B5EF4-FFF2-40B4-BE49-F238E27FC236}">
                    <a16:creationId xmlns:a16="http://schemas.microsoft.com/office/drawing/2014/main" id="{E1F50673-E123-42E7-A547-D265483DE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080" y="2738737"/>
                <a:ext cx="144000" cy="34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Rectangle 96">
                <a:extLst>
                  <a:ext uri="{FF2B5EF4-FFF2-40B4-BE49-F238E27FC236}">
                    <a16:creationId xmlns:a16="http://schemas.microsoft.com/office/drawing/2014/main" id="{0217E748-878D-4281-9AE6-68ABE490D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367" y="2738737"/>
                <a:ext cx="144000" cy="34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A7642736-B0E6-4244-81B3-4BF698E1B1A4}"/>
              </a:ext>
            </a:extLst>
          </p:cNvPr>
          <p:cNvGrpSpPr/>
          <p:nvPr/>
        </p:nvGrpSpPr>
        <p:grpSpPr>
          <a:xfrm>
            <a:off x="7710240" y="5008482"/>
            <a:ext cx="4145319" cy="845616"/>
            <a:chOff x="6946706" y="4840297"/>
            <a:chExt cx="4145319" cy="845616"/>
          </a:xfrm>
        </p:grpSpPr>
        <p:grpSp>
          <p:nvGrpSpPr>
            <p:cNvPr id="120" name="Group 77">
              <a:extLst>
                <a:ext uri="{FF2B5EF4-FFF2-40B4-BE49-F238E27FC236}">
                  <a16:creationId xmlns:a16="http://schemas.microsoft.com/office/drawing/2014/main" id="{E8E9779D-C60E-45C6-A524-2C5C008107C3}"/>
                </a:ext>
              </a:extLst>
            </p:cNvPr>
            <p:cNvGrpSpPr/>
            <p:nvPr/>
          </p:nvGrpSpPr>
          <p:grpSpPr>
            <a:xfrm>
              <a:off x="10342226" y="4840297"/>
              <a:ext cx="749799" cy="749797"/>
              <a:chOff x="8613835" y="4173075"/>
              <a:chExt cx="710960" cy="710958"/>
            </a:xfrm>
          </p:grpSpPr>
          <p:sp>
            <p:nvSpPr>
              <p:cNvPr id="129" name="Oval 65">
                <a:extLst>
                  <a:ext uri="{FF2B5EF4-FFF2-40B4-BE49-F238E27FC236}">
                    <a16:creationId xmlns:a16="http://schemas.microsoft.com/office/drawing/2014/main" id="{BB08A785-82D3-4063-8B51-9F75A57A7631}"/>
                  </a:ext>
                </a:extLst>
              </p:cNvPr>
              <p:cNvSpPr/>
              <p:nvPr/>
            </p:nvSpPr>
            <p:spPr>
              <a:xfrm>
                <a:off x="8613835" y="4173075"/>
                <a:ext cx="710960" cy="710958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3">
                  <a:hueOff val="552171"/>
                  <a:satOff val="28263"/>
                  <a:lumOff val="11872"/>
                  <a:alphaOff val="0"/>
                </a:schemeClr>
              </a:lnRef>
              <a:fillRef idx="1">
                <a:schemeClr val="accent3">
                  <a:hueOff val="552171"/>
                  <a:satOff val="28263"/>
                  <a:lumOff val="11872"/>
                  <a:alphaOff val="0"/>
                </a:schemeClr>
              </a:fillRef>
              <a:effectRef idx="0">
                <a:schemeClr val="accent3">
                  <a:hueOff val="552171"/>
                  <a:satOff val="28263"/>
                  <a:lumOff val="1187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" name="Freeform 16">
                <a:extLst>
                  <a:ext uri="{FF2B5EF4-FFF2-40B4-BE49-F238E27FC236}">
                    <a16:creationId xmlns:a16="http://schemas.microsoft.com/office/drawing/2014/main" id="{E6A3E7BA-6651-4A57-A1F1-9D797641541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7774" y="4323051"/>
                <a:ext cx="310685" cy="360000"/>
              </a:xfrm>
              <a:custGeom>
                <a:avLst/>
                <a:gdLst>
                  <a:gd name="T0" fmla="*/ 233 w 320"/>
                  <a:gd name="T1" fmla="*/ 138 h 371"/>
                  <a:gd name="T2" fmla="*/ 261 w 320"/>
                  <a:gd name="T3" fmla="*/ 12 h 371"/>
                  <a:gd name="T4" fmla="*/ 168 w 320"/>
                  <a:gd name="T5" fmla="*/ 104 h 371"/>
                  <a:gd name="T6" fmla="*/ 80 w 320"/>
                  <a:gd name="T7" fmla="*/ 182 h 371"/>
                  <a:gd name="T8" fmla="*/ 80 w 320"/>
                  <a:gd name="T9" fmla="*/ 319 h 371"/>
                  <a:gd name="T10" fmla="*/ 253 w 320"/>
                  <a:gd name="T11" fmla="*/ 371 h 371"/>
                  <a:gd name="T12" fmla="*/ 320 w 320"/>
                  <a:gd name="T13" fmla="*/ 172 h 371"/>
                  <a:gd name="T14" fmla="*/ 233 w 320"/>
                  <a:gd name="T15" fmla="*/ 138 h 371"/>
                  <a:gd name="T16" fmla="*/ 60 w 320"/>
                  <a:gd name="T17" fmla="*/ 140 h 371"/>
                  <a:gd name="T18" fmla="*/ 0 w 320"/>
                  <a:gd name="T19" fmla="*/ 202 h 371"/>
                  <a:gd name="T20" fmla="*/ 0 w 320"/>
                  <a:gd name="T21" fmla="*/ 299 h 371"/>
                  <a:gd name="T22" fmla="*/ 60 w 320"/>
                  <a:gd name="T23" fmla="*/ 360 h 371"/>
                  <a:gd name="T24" fmla="*/ 40 w 320"/>
                  <a:gd name="T25" fmla="*/ 315 h 371"/>
                  <a:gd name="T26" fmla="*/ 40 w 320"/>
                  <a:gd name="T27" fmla="*/ 187 h 371"/>
                  <a:gd name="T28" fmla="*/ 60 w 320"/>
                  <a:gd name="T29" fmla="*/ 14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0" h="371">
                    <a:moveTo>
                      <a:pt x="233" y="138"/>
                    </a:moveTo>
                    <a:cubicBezTo>
                      <a:pt x="230" y="131"/>
                      <a:pt x="304" y="65"/>
                      <a:pt x="261" y="12"/>
                    </a:cubicBezTo>
                    <a:cubicBezTo>
                      <a:pt x="251" y="0"/>
                      <a:pt x="217" y="72"/>
                      <a:pt x="168" y="104"/>
                    </a:cubicBezTo>
                    <a:cubicBezTo>
                      <a:pt x="142" y="122"/>
                      <a:pt x="80" y="161"/>
                      <a:pt x="80" y="182"/>
                    </a:cubicBezTo>
                    <a:cubicBezTo>
                      <a:pt x="80" y="319"/>
                      <a:pt x="80" y="319"/>
                      <a:pt x="80" y="319"/>
                    </a:cubicBezTo>
                    <a:cubicBezTo>
                      <a:pt x="80" y="344"/>
                      <a:pt x="178" y="371"/>
                      <a:pt x="253" y="371"/>
                    </a:cubicBezTo>
                    <a:cubicBezTo>
                      <a:pt x="280" y="371"/>
                      <a:pt x="320" y="199"/>
                      <a:pt x="320" y="172"/>
                    </a:cubicBezTo>
                    <a:cubicBezTo>
                      <a:pt x="320" y="145"/>
                      <a:pt x="235" y="145"/>
                      <a:pt x="233" y="138"/>
                    </a:cubicBezTo>
                    <a:close/>
                    <a:moveTo>
                      <a:pt x="60" y="140"/>
                    </a:moveTo>
                    <a:cubicBezTo>
                      <a:pt x="47" y="140"/>
                      <a:pt x="0" y="148"/>
                      <a:pt x="0" y="202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54"/>
                      <a:pt x="47" y="360"/>
                      <a:pt x="60" y="360"/>
                    </a:cubicBezTo>
                    <a:cubicBezTo>
                      <a:pt x="73" y="360"/>
                      <a:pt x="40" y="348"/>
                      <a:pt x="40" y="315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40" y="152"/>
                      <a:pt x="73" y="140"/>
                      <a:pt x="60" y="1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1EADF1B1-323C-473F-8C6D-9E8D46F0306A}"/>
                </a:ext>
              </a:extLst>
            </p:cNvPr>
            <p:cNvGrpSpPr/>
            <p:nvPr/>
          </p:nvGrpSpPr>
          <p:grpSpPr>
            <a:xfrm>
              <a:off x="6946706" y="4840297"/>
              <a:ext cx="2954059" cy="845616"/>
              <a:chOff x="6946706" y="4840297"/>
              <a:chExt cx="2954059" cy="845616"/>
            </a:xfrm>
          </p:grpSpPr>
          <p:grpSp>
            <p:nvGrpSpPr>
              <p:cNvPr id="122" name="Group 49">
                <a:extLst>
                  <a:ext uri="{FF2B5EF4-FFF2-40B4-BE49-F238E27FC236}">
                    <a16:creationId xmlns:a16="http://schemas.microsoft.com/office/drawing/2014/main" id="{0F954049-5A17-428C-90D2-3845090DDFE5}"/>
                  </a:ext>
                </a:extLst>
              </p:cNvPr>
              <p:cNvGrpSpPr/>
              <p:nvPr/>
            </p:nvGrpSpPr>
            <p:grpSpPr>
              <a:xfrm>
                <a:off x="6946706" y="4903577"/>
                <a:ext cx="949167" cy="512551"/>
                <a:chOff x="9913617" y="2666161"/>
                <a:chExt cx="900000" cy="486001"/>
              </a:xfrm>
            </p:grpSpPr>
            <p:sp>
              <p:nvSpPr>
                <p:cNvPr id="124" name="Freeform 95">
                  <a:extLst>
                    <a:ext uri="{FF2B5EF4-FFF2-40B4-BE49-F238E27FC236}">
                      <a16:creationId xmlns:a16="http://schemas.microsoft.com/office/drawing/2014/main" id="{A74840DB-EC03-4FE6-8CC5-62E9689AC0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913617" y="2666161"/>
                  <a:ext cx="900000" cy="486001"/>
                </a:xfrm>
                <a:custGeom>
                  <a:avLst/>
                  <a:gdLst>
                    <a:gd name="T0" fmla="*/ 113 w 125"/>
                    <a:gd name="T1" fmla="*/ 18 h 78"/>
                    <a:gd name="T2" fmla="*/ 113 w 125"/>
                    <a:gd name="T3" fmla="*/ 0 h 78"/>
                    <a:gd name="T4" fmla="*/ 0 w 125"/>
                    <a:gd name="T5" fmla="*/ 0 h 78"/>
                    <a:gd name="T6" fmla="*/ 0 w 125"/>
                    <a:gd name="T7" fmla="*/ 78 h 78"/>
                    <a:gd name="T8" fmla="*/ 113 w 125"/>
                    <a:gd name="T9" fmla="*/ 78 h 78"/>
                    <a:gd name="T10" fmla="*/ 113 w 125"/>
                    <a:gd name="T11" fmla="*/ 60 h 78"/>
                    <a:gd name="T12" fmla="*/ 125 w 125"/>
                    <a:gd name="T13" fmla="*/ 54 h 78"/>
                    <a:gd name="T14" fmla="*/ 125 w 125"/>
                    <a:gd name="T15" fmla="*/ 25 h 78"/>
                    <a:gd name="T16" fmla="*/ 113 w 125"/>
                    <a:gd name="T17" fmla="*/ 18 h 78"/>
                    <a:gd name="T18" fmla="*/ 104 w 125"/>
                    <a:gd name="T19" fmla="*/ 68 h 78"/>
                    <a:gd name="T20" fmla="*/ 10 w 125"/>
                    <a:gd name="T21" fmla="*/ 68 h 78"/>
                    <a:gd name="T22" fmla="*/ 10 w 125"/>
                    <a:gd name="T23" fmla="*/ 9 h 78"/>
                    <a:gd name="T24" fmla="*/ 104 w 125"/>
                    <a:gd name="T25" fmla="*/ 9 h 78"/>
                    <a:gd name="T26" fmla="*/ 104 w 125"/>
                    <a:gd name="T27" fmla="*/ 6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5" h="78">
                      <a:moveTo>
                        <a:pt x="113" y="18"/>
                      </a:move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13" y="78"/>
                        <a:pt x="113" y="78"/>
                        <a:pt x="113" y="78"/>
                      </a:cubicBezTo>
                      <a:cubicBezTo>
                        <a:pt x="113" y="60"/>
                        <a:pt x="113" y="60"/>
                        <a:pt x="113" y="60"/>
                      </a:cubicBezTo>
                      <a:cubicBezTo>
                        <a:pt x="117" y="60"/>
                        <a:pt x="125" y="61"/>
                        <a:pt x="125" y="54"/>
                      </a:cubicBezTo>
                      <a:cubicBezTo>
                        <a:pt x="125" y="25"/>
                        <a:pt x="125" y="25"/>
                        <a:pt x="125" y="25"/>
                      </a:cubicBezTo>
                      <a:cubicBezTo>
                        <a:pt x="125" y="17"/>
                        <a:pt x="116" y="18"/>
                        <a:pt x="113" y="18"/>
                      </a:cubicBezTo>
                      <a:close/>
                      <a:moveTo>
                        <a:pt x="104" y="68"/>
                      </a:moveTo>
                      <a:cubicBezTo>
                        <a:pt x="10" y="68"/>
                        <a:pt x="10" y="68"/>
                        <a:pt x="10" y="68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4" y="9"/>
                        <a:pt x="104" y="9"/>
                        <a:pt x="104" y="9"/>
                      </a:cubicBezTo>
                      <a:lnTo>
                        <a:pt x="104" y="6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9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5" name="Rectangle 96">
                  <a:extLst>
                    <a:ext uri="{FF2B5EF4-FFF2-40B4-BE49-F238E27FC236}">
                      <a16:creationId xmlns:a16="http://schemas.microsoft.com/office/drawing/2014/main" id="{45CDE3AC-B374-4EE0-9D9C-2CC47098F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5" y="2738737"/>
                  <a:ext cx="144000" cy="34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9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6" name="Rectangle 96">
                  <a:extLst>
                    <a:ext uri="{FF2B5EF4-FFF2-40B4-BE49-F238E27FC236}">
                      <a16:creationId xmlns:a16="http://schemas.microsoft.com/office/drawing/2014/main" id="{80DD60F7-6E31-4DBC-8EA1-21707560F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63792" y="2738737"/>
                  <a:ext cx="144000" cy="34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9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Rectangle 96">
                  <a:extLst>
                    <a:ext uri="{FF2B5EF4-FFF2-40B4-BE49-F238E27FC236}">
                      <a16:creationId xmlns:a16="http://schemas.microsoft.com/office/drawing/2014/main" id="{895AC66E-40C2-4AF0-8D9E-F5A72131D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29642" y="2738684"/>
                  <a:ext cx="144000" cy="34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9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Rectangle 96">
                  <a:extLst>
                    <a:ext uri="{FF2B5EF4-FFF2-40B4-BE49-F238E27FC236}">
                      <a16:creationId xmlns:a16="http://schemas.microsoft.com/office/drawing/2014/main" id="{8F8E9EA9-A449-4CDD-8C16-C498019CA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96212" y="2738684"/>
                  <a:ext cx="144000" cy="34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9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3" name="TextBox 82">
                <a:extLst>
                  <a:ext uri="{FF2B5EF4-FFF2-40B4-BE49-F238E27FC236}">
                    <a16:creationId xmlns:a16="http://schemas.microsoft.com/office/drawing/2014/main" id="{A47DA14A-7714-4FD7-A498-70D3032F497A}"/>
                  </a:ext>
                </a:extLst>
              </p:cNvPr>
              <p:cNvSpPr txBox="1"/>
              <p:nvPr/>
            </p:nvSpPr>
            <p:spPr>
              <a:xfrm>
                <a:off x="8150795" y="4840297"/>
                <a:ext cx="1749970" cy="845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低复杂度算法</a:t>
                </a:r>
                <a:endPara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位运算优化</a:t>
                </a:r>
                <a:endPara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Checked</a:t>
                </a: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特性</a:t>
                </a:r>
                <a:endPara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DDCDF60-CB9C-4F09-BCA2-777F98819E6E}"/>
              </a:ext>
            </a:extLst>
          </p:cNvPr>
          <p:cNvSpPr txBox="1"/>
          <p:nvPr/>
        </p:nvSpPr>
        <p:spPr>
          <a:xfrm>
            <a:off x="6789555" y="1830455"/>
            <a:ext cx="533095" cy="11900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effectLst>
                  <a:outerShdw blurRad="50800" dist="50800" dir="9780000" algn="ctr" rotWithShape="0">
                    <a:srgbClr val="000000">
                      <a:alpha val="15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解决方案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60FFB9C-3B4D-4B70-9A6C-6E7E63CAEED3}"/>
              </a:ext>
            </a:extLst>
          </p:cNvPr>
          <p:cNvSpPr/>
          <p:nvPr/>
        </p:nvSpPr>
        <p:spPr>
          <a:xfrm>
            <a:off x="6776790" y="1845189"/>
            <a:ext cx="5727279" cy="4398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5BD6F56-1315-4E89-BAAF-CBAE4063615E}"/>
              </a:ext>
            </a:extLst>
          </p:cNvPr>
          <p:cNvSpPr/>
          <p:nvPr/>
        </p:nvSpPr>
        <p:spPr>
          <a:xfrm>
            <a:off x="916411" y="5202943"/>
            <a:ext cx="999629" cy="599875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其他问题</a:t>
            </a:r>
          </a:p>
        </p:txBody>
      </p:sp>
    </p:spTree>
    <p:extLst>
      <p:ext uri="{BB962C8B-B14F-4D97-AF65-F5344CB8AC3E}">
        <p14:creationId xmlns:p14="http://schemas.microsoft.com/office/powerpoint/2010/main" val="22375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0" grpId="0"/>
      <p:bldP spid="132" grpId="0"/>
      <p:bldP spid="133" grpId="0" animBg="1"/>
      <p:bldP spid="1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EE9EBD9-3694-417B-99C7-9C526F2C5AA0}"/>
              </a:ext>
            </a:extLst>
          </p:cNvPr>
          <p:cNvSpPr txBox="1"/>
          <p:nvPr/>
        </p:nvSpPr>
        <p:spPr>
          <a:xfrm>
            <a:off x="372973" y="375965"/>
            <a:ext cx="2541548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工作成果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算法演变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ED7CFA-F678-4418-897B-1A9EDDFCEBA9}"/>
              </a:ext>
            </a:extLst>
          </p:cNvPr>
          <p:cNvSpPr txBox="1"/>
          <p:nvPr/>
        </p:nvSpPr>
        <p:spPr>
          <a:xfrm>
            <a:off x="372973" y="663997"/>
            <a:ext cx="21829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ACHIEVEMENT</a:t>
            </a:r>
            <a:r>
              <a:rPr lang="en-US" altLang="zh-CN" sz="1200" dirty="0"/>
              <a:t>——</a:t>
            </a:r>
            <a:r>
              <a:rPr lang="en-US" altLang="zh-CN" sz="1200" cap="all" dirty="0"/>
              <a:t>arithmetic</a:t>
            </a:r>
            <a:endParaRPr lang="zh-CN" altLang="en-US" sz="1200" cap="all" dirty="0"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2A5A9C-2B7E-43B0-95FC-A3051DC227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727" y="1308740"/>
            <a:ext cx="2973070" cy="2727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F56337-6CAC-43B5-B5F8-ADEA939A8750}"/>
                  </a:ext>
                </a:extLst>
              </p:cNvPr>
              <p:cNvSpPr txBox="1"/>
              <p:nvPr/>
            </p:nvSpPr>
            <p:spPr>
              <a:xfrm>
                <a:off x="1109434" y="4895662"/>
                <a:ext cx="2157697" cy="551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𝑎𝑟𝑐𝑠𝑖𝑛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F56337-6CAC-43B5-B5F8-ADEA939A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34" y="4895662"/>
                <a:ext cx="2157697" cy="551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0BC7A68-8AB8-4CD2-B273-16C640F87711}"/>
                  </a:ext>
                </a:extLst>
              </p:cNvPr>
              <p:cNvSpPr txBox="1"/>
              <p:nvPr/>
            </p:nvSpPr>
            <p:spPr>
              <a:xfrm>
                <a:off x="-236765" y="4505170"/>
                <a:ext cx="4442002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0BC7A68-8AB8-4CD2-B273-16C640F8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765" y="4505170"/>
                <a:ext cx="4442002" cy="390492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>
            <a:extLst>
              <a:ext uri="{FF2B5EF4-FFF2-40B4-BE49-F238E27FC236}">
                <a16:creationId xmlns:a16="http://schemas.microsoft.com/office/drawing/2014/main" id="{919B4413-B306-4380-9077-9638FC44893D}"/>
              </a:ext>
            </a:extLst>
          </p:cNvPr>
          <p:cNvSpPr txBox="1"/>
          <p:nvPr/>
        </p:nvSpPr>
        <p:spPr>
          <a:xfrm>
            <a:off x="1215098" y="4014540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三角变换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+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弧度变换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C1B9773-20B0-48EA-9CA5-5B2F46E88DE4}"/>
              </a:ext>
            </a:extLst>
          </p:cNvPr>
          <p:cNvSpPr/>
          <p:nvPr/>
        </p:nvSpPr>
        <p:spPr>
          <a:xfrm>
            <a:off x="1277030" y="5781175"/>
            <a:ext cx="1539816" cy="702026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球面两点间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弧长算法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72A24E-AF41-4FD7-B25A-1A63E1E38A23}"/>
              </a:ext>
            </a:extLst>
          </p:cNvPr>
          <p:cNvSpPr/>
          <p:nvPr/>
        </p:nvSpPr>
        <p:spPr>
          <a:xfrm>
            <a:off x="4583925" y="5779262"/>
            <a:ext cx="1078193" cy="702026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算法优化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636021C-875D-4A80-8095-1C95D4BA7A1C}"/>
              </a:ext>
            </a:extLst>
          </p:cNvPr>
          <p:cNvSpPr/>
          <p:nvPr/>
        </p:nvSpPr>
        <p:spPr>
          <a:xfrm>
            <a:off x="6717407" y="5785035"/>
            <a:ext cx="1170697" cy="702026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K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值判断法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49631CA-1A03-4750-8070-753EAADEA605}"/>
              </a:ext>
            </a:extLst>
          </p:cNvPr>
          <p:cNvSpPr/>
          <p:nvPr/>
        </p:nvSpPr>
        <p:spPr>
          <a:xfrm>
            <a:off x="9995349" y="5779262"/>
            <a:ext cx="2338681" cy="702026"/>
          </a:xfrm>
          <a:prstGeom prst="rect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经纬度转换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+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海伦公式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81BDBDA-91CB-42B7-8BB7-D1A457FE30D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276761" y="946039"/>
            <a:ext cx="2239010" cy="197993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C9F71D9-E8E3-4987-B3EB-0C9C2CB1975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327400" y="3596230"/>
            <a:ext cx="2127299" cy="163937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28044A0-8285-47A7-93D2-338B6821B44D}"/>
              </a:ext>
            </a:extLst>
          </p:cNvPr>
          <p:cNvSpPr txBox="1"/>
          <p:nvPr/>
        </p:nvSpPr>
        <p:spPr>
          <a:xfrm>
            <a:off x="43691" y="1518725"/>
            <a:ext cx="533095" cy="21106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effectLst>
                  <a:outerShdw blurRad="50800" dist="50800" dir="9780000" algn="ctr" rotWithShape="0">
                    <a:srgbClr val="000000">
                      <a:alpha val="15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两点间距离算法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98D7114-C3E6-4FD3-8F59-A8624A2D2D6E}"/>
              </a:ext>
            </a:extLst>
          </p:cNvPr>
          <p:cNvSpPr txBox="1"/>
          <p:nvPr/>
        </p:nvSpPr>
        <p:spPr>
          <a:xfrm>
            <a:off x="4502757" y="516522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细化弧度制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9998F21-9201-4304-B16F-26106E786A5A}"/>
              </a:ext>
            </a:extLst>
          </p:cNvPr>
          <p:cNvSpPr txBox="1"/>
          <p:nvPr/>
        </p:nvSpPr>
        <p:spPr>
          <a:xfrm>
            <a:off x="4194981" y="3866698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三角函数泰勒展开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+</a:t>
            </a:r>
          </a:p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提高输入精度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742ED0-67AA-4D37-8437-389C3896E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5414" y="1888133"/>
            <a:ext cx="3184001" cy="39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ACAF7B-EF5E-4B6E-AF1A-2D32D072DD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3412" y="2256381"/>
            <a:ext cx="2127299" cy="1484162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C7AA4E-3C02-40D5-BE02-E2FB14A95C25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108051" y="4697695"/>
            <a:ext cx="1" cy="4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4D60678-EF8A-4180-935B-BED6B805C244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2816846" y="6130275"/>
            <a:ext cx="1767079" cy="1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824C1C8-6B14-4BA4-BD03-942A92EB2FF4}"/>
              </a:ext>
            </a:extLst>
          </p:cNvPr>
          <p:cNvGrpSpPr/>
          <p:nvPr/>
        </p:nvGrpSpPr>
        <p:grpSpPr>
          <a:xfrm>
            <a:off x="9310455" y="2874695"/>
            <a:ext cx="3652537" cy="2317428"/>
            <a:chOff x="8855233" y="1014726"/>
            <a:chExt cx="4410073" cy="2520151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CFDCC0F-763C-4488-AF92-9A7B101FCBBD}"/>
                </a:ext>
              </a:extLst>
            </p:cNvPr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0119200" y="1014726"/>
              <a:ext cx="1882140" cy="2095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5B327066-2BFC-4257-9F61-252F0B1E7ABC}"/>
                    </a:ext>
                  </a:extLst>
                </p:cNvPr>
                <p:cNvSpPr txBox="1"/>
                <p:nvPr/>
              </p:nvSpPr>
              <p:spPr>
                <a:xfrm>
                  <a:off x="8855233" y="3110226"/>
                  <a:ext cx="4410073" cy="4246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zh-CN" altLang="en-US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zh-CN" altLang="en-US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ra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5B327066-2BFC-4257-9F61-252F0B1E7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5233" y="3110226"/>
                  <a:ext cx="4410073" cy="42465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F24D816-A629-4371-B877-C233C4245B5B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rot="5400000">
            <a:off x="8058528" y="3258491"/>
            <a:ext cx="670261" cy="5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8CC633DA-215F-4AC9-8FF6-3C0F75839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6140" y="1343194"/>
            <a:ext cx="3341535" cy="136350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CF47D97F-4DBB-4A3D-93F4-D15E43DA1D6F}"/>
              </a:ext>
            </a:extLst>
          </p:cNvPr>
          <p:cNvSpPr txBox="1"/>
          <p:nvPr/>
        </p:nvSpPr>
        <p:spPr>
          <a:xfrm>
            <a:off x="10444562" y="101430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自制映射表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81EC1C1-D70E-4B77-A8EE-8D9DBCBEB1D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662118" y="6130275"/>
            <a:ext cx="1055289" cy="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E57183E1-0D2D-40AE-B5E2-4635A62E080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888104" y="6130275"/>
            <a:ext cx="2107245" cy="5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7E9E998-9214-4E63-AE63-B8493AC4648D}"/>
              </a:ext>
            </a:extLst>
          </p:cNvPr>
          <p:cNvCxnSpPr>
            <a:cxnSpLocks/>
          </p:cNvCxnSpPr>
          <p:nvPr/>
        </p:nvCxnSpPr>
        <p:spPr>
          <a:xfrm flipH="1">
            <a:off x="8374204" y="2809063"/>
            <a:ext cx="2695859" cy="55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15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6" grpId="0"/>
      <p:bldP spid="29" grpId="0" animBg="1"/>
      <p:bldP spid="30" grpId="0" animBg="1"/>
      <p:bldP spid="31" grpId="0" animBg="1"/>
      <p:bldP spid="32" grpId="0" animBg="1"/>
      <p:bldP spid="40" grpId="0"/>
      <p:bldP spid="41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EE9EBD9-3694-417B-99C7-9C526F2C5AA0}"/>
              </a:ext>
            </a:extLst>
          </p:cNvPr>
          <p:cNvSpPr txBox="1"/>
          <p:nvPr/>
        </p:nvSpPr>
        <p:spPr>
          <a:xfrm>
            <a:off x="372973" y="375965"/>
            <a:ext cx="2541548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工作成果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算法演变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ED7CFA-F678-4418-897B-1A9EDDFCEBA9}"/>
              </a:ext>
            </a:extLst>
          </p:cNvPr>
          <p:cNvSpPr txBox="1"/>
          <p:nvPr/>
        </p:nvSpPr>
        <p:spPr>
          <a:xfrm>
            <a:off x="372973" y="663997"/>
            <a:ext cx="21829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ACHIEVEMENT</a:t>
            </a:r>
            <a:r>
              <a:rPr lang="en-US" altLang="zh-CN" sz="1200" dirty="0"/>
              <a:t>——</a:t>
            </a:r>
            <a:r>
              <a:rPr lang="en-US" altLang="zh-CN" sz="1200" cap="all" dirty="0"/>
              <a:t>arithmetic</a:t>
            </a:r>
            <a:endParaRPr lang="zh-CN" altLang="en-US" sz="1200" cap="all" dirty="0"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8044A0-8285-47A7-93D2-338B6821B44D}"/>
              </a:ext>
            </a:extLst>
          </p:cNvPr>
          <p:cNvSpPr txBox="1"/>
          <p:nvPr/>
        </p:nvSpPr>
        <p:spPr>
          <a:xfrm>
            <a:off x="106425" y="1515586"/>
            <a:ext cx="533095" cy="159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effectLst>
                  <a:outerShdw blurRad="50800" dist="50800" dir="9780000" algn="ctr" rotWithShape="0">
                    <a:srgbClr val="000000">
                      <a:alpha val="15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平方根算法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FC73373-3492-4924-81CC-6310A5F869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44052" y="975769"/>
            <a:ext cx="2664212" cy="192368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0D1E2638-E564-40D9-9203-A09FB56592C3}"/>
              </a:ext>
            </a:extLst>
          </p:cNvPr>
          <p:cNvSpPr txBox="1"/>
          <p:nvPr/>
        </p:nvSpPr>
        <p:spPr>
          <a:xfrm>
            <a:off x="9165679" y="31127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牛顿迭代法图例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322F24-DB7A-4A72-865C-6C35A6EAA46F}"/>
              </a:ext>
            </a:extLst>
          </p:cNvPr>
          <p:cNvGrpSpPr/>
          <p:nvPr/>
        </p:nvGrpSpPr>
        <p:grpSpPr>
          <a:xfrm>
            <a:off x="1189271" y="1151306"/>
            <a:ext cx="6462894" cy="2193284"/>
            <a:chOff x="776386" y="1515586"/>
            <a:chExt cx="6462894" cy="2193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846BADF-1E11-49C6-99F7-12E1D3C420E2}"/>
                    </a:ext>
                  </a:extLst>
                </p:cNvPr>
                <p:cNvSpPr txBox="1"/>
                <p:nvPr/>
              </p:nvSpPr>
              <p:spPr>
                <a:xfrm>
                  <a:off x="4049904" y="1999192"/>
                  <a:ext cx="3189376" cy="7928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846BADF-1E11-49C6-99F7-12E1D3C42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904" y="1999192"/>
                  <a:ext cx="3189376" cy="7928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4946E10-EE5A-4349-88BD-1C33E0FD8EA0}"/>
                    </a:ext>
                  </a:extLst>
                </p:cNvPr>
                <p:cNvSpPr txBox="1"/>
                <p:nvPr/>
              </p:nvSpPr>
              <p:spPr>
                <a:xfrm>
                  <a:off x="776386" y="2104157"/>
                  <a:ext cx="2999205" cy="6878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4946E10-EE5A-4349-88BD-1C33E0FD8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86" y="2104157"/>
                  <a:ext cx="2999205" cy="6878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0AEDB76-BC57-479D-A840-A071F48257CC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V="1">
              <a:off x="3775591" y="2448097"/>
              <a:ext cx="54862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1698378-4912-44AF-8DBD-A42AD041E14B}"/>
                </a:ext>
              </a:extLst>
            </p:cNvPr>
            <p:cNvSpPr/>
            <p:nvPr/>
          </p:nvSpPr>
          <p:spPr>
            <a:xfrm>
              <a:off x="1568102" y="2925204"/>
              <a:ext cx="1415772" cy="501614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r>
                <a:rPr lang="zh-CN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牛顿迭代公式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A254E62-B445-47C7-A362-209703E8A4A0}"/>
                </a:ext>
              </a:extLst>
            </p:cNvPr>
            <p:cNvSpPr/>
            <p:nvPr/>
          </p:nvSpPr>
          <p:spPr>
            <a:xfrm>
              <a:off x="4813543" y="2952689"/>
              <a:ext cx="1993518" cy="501614"/>
            </a:xfrm>
            <a:prstGeom prst="rect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计算平方根的</a:t>
              </a:r>
              <a:r>
                <a:rPr lang="zh-CN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迭代公式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ED36C2-1A47-41DC-9101-571EEE066B6A}"/>
                </a:ext>
              </a:extLst>
            </p:cNvPr>
            <p:cNvSpPr/>
            <p:nvPr/>
          </p:nvSpPr>
          <p:spPr>
            <a:xfrm>
              <a:off x="988508" y="1515586"/>
              <a:ext cx="2650217" cy="2193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C976FE9-6B84-46CE-845D-1521C09970AE}"/>
                </a:ext>
              </a:extLst>
            </p:cNvPr>
            <p:cNvSpPr/>
            <p:nvPr/>
          </p:nvSpPr>
          <p:spPr>
            <a:xfrm>
              <a:off x="4485194" y="1515586"/>
              <a:ext cx="2650217" cy="2193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F96258E2-C9EF-4735-A9F0-D13DBF0CDE8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383946" y="3775813"/>
            <a:ext cx="4706313" cy="3327153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2D30F063-AC88-4CE0-8809-283E3A86B737}"/>
              </a:ext>
            </a:extLst>
          </p:cNvPr>
          <p:cNvSpPr txBox="1"/>
          <p:nvPr/>
        </p:nvSpPr>
        <p:spPr>
          <a:xfrm>
            <a:off x="7532859" y="4982364"/>
            <a:ext cx="2443298" cy="787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通过位运算加快迭代速度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将算法复杂度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降低到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O(1)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268861-6C79-48E1-AF2E-79A885193AAF}"/>
              </a:ext>
            </a:extLst>
          </p:cNvPr>
          <p:cNvSpPr/>
          <p:nvPr/>
        </p:nvSpPr>
        <p:spPr>
          <a:xfrm>
            <a:off x="1169298" y="909828"/>
            <a:ext cx="10928736" cy="2541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8A5570-0050-4954-A3CD-CD1E4896BA94}"/>
              </a:ext>
            </a:extLst>
          </p:cNvPr>
          <p:cNvSpPr/>
          <p:nvPr/>
        </p:nvSpPr>
        <p:spPr>
          <a:xfrm>
            <a:off x="1169298" y="3610838"/>
            <a:ext cx="10928736" cy="351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9" grpId="0"/>
      <p:bldP spid="2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第一PPT，www.1ppt.com">
  <a:themeElements>
    <a:clrScheme name="自定义 1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2060"/>
      </a:accent1>
      <a:accent2>
        <a:srgbClr val="C00000"/>
      </a:accent2>
      <a:accent3>
        <a:srgbClr val="002060"/>
      </a:accent3>
      <a:accent4>
        <a:srgbClr val="C00000"/>
      </a:accent4>
      <a:accent5>
        <a:srgbClr val="002060"/>
      </a:accent5>
      <a:accent6>
        <a:srgbClr val="C00000"/>
      </a:accent6>
      <a:hlink>
        <a:srgbClr val="002060"/>
      </a:hlink>
      <a:folHlink>
        <a:srgbClr val="C00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696</Words>
  <Application>Microsoft Office PowerPoint</Application>
  <PresentationFormat>自定义</PresentationFormat>
  <Paragraphs>203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方正正准黑简体</vt:lpstr>
      <vt:lpstr>华文新魏</vt:lpstr>
      <vt:lpstr>微软雅黑</vt:lpstr>
      <vt:lpstr>Agency FB</vt:lpstr>
      <vt:lpstr>Arial</vt:lpstr>
      <vt:lpstr>Calibri</vt:lpstr>
      <vt:lpstr>Calibri Light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</dc:title>
  <dc:creator/>
  <cp:keywords>www.1ppt.com</cp:keywords>
  <cp:lastModifiedBy/>
  <cp:revision>1</cp:revision>
  <dcterms:created xsi:type="dcterms:W3CDTF">2016-10-17T14:00:15Z</dcterms:created>
  <dcterms:modified xsi:type="dcterms:W3CDTF">2021-05-18T14:20:44Z</dcterms:modified>
</cp:coreProperties>
</file>