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40"/>
  </p:notesMasterIdLst>
  <p:sldIdLst>
    <p:sldId id="256" r:id="rId2"/>
    <p:sldId id="257" r:id="rId3"/>
    <p:sldId id="275" r:id="rId4"/>
    <p:sldId id="258" r:id="rId5"/>
    <p:sldId id="259" r:id="rId6"/>
    <p:sldId id="271" r:id="rId7"/>
    <p:sldId id="272" r:id="rId8"/>
    <p:sldId id="273" r:id="rId9"/>
    <p:sldId id="274" r:id="rId10"/>
    <p:sldId id="276" r:id="rId11"/>
    <p:sldId id="264" r:id="rId12"/>
    <p:sldId id="277" r:id="rId13"/>
    <p:sldId id="278" r:id="rId14"/>
    <p:sldId id="279" r:id="rId15"/>
    <p:sldId id="280" r:id="rId16"/>
    <p:sldId id="281" r:id="rId17"/>
    <p:sldId id="283" r:id="rId18"/>
    <p:sldId id="288" r:id="rId19"/>
    <p:sldId id="284" r:id="rId20"/>
    <p:sldId id="289" r:id="rId21"/>
    <p:sldId id="286" r:id="rId22"/>
    <p:sldId id="287" r:id="rId23"/>
    <p:sldId id="290" r:id="rId24"/>
    <p:sldId id="291" r:id="rId25"/>
    <p:sldId id="292" r:id="rId26"/>
    <p:sldId id="293" r:id="rId27"/>
    <p:sldId id="282" r:id="rId28"/>
    <p:sldId id="294" r:id="rId29"/>
    <p:sldId id="295" r:id="rId30"/>
    <p:sldId id="296" r:id="rId31"/>
    <p:sldId id="297" r:id="rId32"/>
    <p:sldId id="298" r:id="rId33"/>
    <p:sldId id="299" r:id="rId34"/>
    <p:sldId id="300" r:id="rId35"/>
    <p:sldId id="263" r:id="rId36"/>
    <p:sldId id="301" r:id="rId37"/>
    <p:sldId id="265" r:id="rId38"/>
    <p:sldId id="285"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llon Wynn" initials="FW" lastIdx="1" clrIdx="0">
    <p:extLst>
      <p:ext uri="{19B8F6BF-5375-455C-9EA6-DF929625EA0E}">
        <p15:presenceInfo xmlns:p15="http://schemas.microsoft.com/office/powerpoint/2012/main" userId="4d5c8b6fff5008b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1635" autoAdjust="0"/>
  </p:normalViewPr>
  <p:slideViewPr>
    <p:cSldViewPr snapToGrid="0">
      <p:cViewPr varScale="1">
        <p:scale>
          <a:sx n="79" d="100"/>
          <a:sy n="79" d="100"/>
        </p:scale>
        <p:origin x="619"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17BE05-99CC-4207-815A-AE37D523DB38}" type="datetimeFigureOut">
              <a:rPr lang="en-US" smtClean="0"/>
              <a:t>2/25/2025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0F71AD-2B39-4207-8C2A-90B39A83E96D}" type="slidenum">
              <a:rPr lang="en-US" smtClean="0"/>
              <a:t>‹#›</a:t>
            </a:fld>
            <a:endParaRPr lang="en-US"/>
          </a:p>
        </p:txBody>
      </p:sp>
    </p:spTree>
    <p:extLst>
      <p:ext uri="{BB962C8B-B14F-4D97-AF65-F5344CB8AC3E}">
        <p14:creationId xmlns:p14="http://schemas.microsoft.com/office/powerpoint/2010/main" val="1300724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F0F71AD-2B39-4207-8C2A-90B39A83E96D}" type="slidenum">
              <a:rPr lang="en-US" smtClean="0"/>
              <a:t>15</a:t>
            </a:fld>
            <a:endParaRPr lang="en-US"/>
          </a:p>
        </p:txBody>
      </p:sp>
    </p:spTree>
    <p:extLst>
      <p:ext uri="{BB962C8B-B14F-4D97-AF65-F5344CB8AC3E}">
        <p14:creationId xmlns:p14="http://schemas.microsoft.com/office/powerpoint/2010/main" val="1200947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95300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4974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07706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806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70441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739747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2/25/2025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632409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769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2/25/2025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418338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0151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2/25/2025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694169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1443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2/25/2025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9943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00227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2/25/2025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697959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0833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2/25/2025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357417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hyperlink" Target="https://www.stateofglobalair.org/resources/report/state-global-air-report-2024" TargetMode="External"/><Relationship Id="rId3" Type="http://schemas.openxmlformats.org/officeDocument/2006/relationships/hyperlink" Target="https://doi-org.ezproxy.umgc.edu/10.24017/science.2017.3.18" TargetMode="External"/><Relationship Id="rId7" Type="http://schemas.openxmlformats.org/officeDocument/2006/relationships/hyperlink" Target="https://www.geeksforgeeks.org/support-vector-machine-in-machine-learning/" TargetMode="External"/><Relationship Id="rId2" Type="http://schemas.openxmlformats.org/officeDocument/2006/relationships/hyperlink" Target="https://www.airnow.gov/aqi/aqi-basics/" TargetMode="External"/><Relationship Id="rId1" Type="http://schemas.openxmlformats.org/officeDocument/2006/relationships/slideLayout" Target="../slideLayouts/slideLayout2.xml"/><Relationship Id="rId6" Type="http://schemas.openxmlformats.org/officeDocument/2006/relationships/hyperlink" Target="https://www.geeksforgeeks.org/random-forest-algorithm-in-machine-learning/" TargetMode="External"/><Relationship Id="rId5" Type="http://schemas.openxmlformats.org/officeDocument/2006/relationships/hyperlink" Target="https://www.geeksforgeeks.org/how-to-tune-hyperparameters-in-gradient-boosting-algorithm/" TargetMode="External"/><Relationship Id="rId10" Type="http://schemas.openxmlformats.org/officeDocument/2006/relationships/hyperlink" Target="https://www.skillcamper.com/blog/a-beginners-guide-to-linear-regression-understanding-the-fundamentals#What-is-Linear-Regression" TargetMode="External"/><Relationship Id="rId4" Type="http://schemas.openxmlformats.org/officeDocument/2006/relationships/hyperlink" Target="https://www.elichens.com/global-air-quality-map" TargetMode="External"/><Relationship Id="rId9" Type="http://schemas.openxmlformats.org/officeDocument/2006/relationships/hyperlink" Target="https://doi.org/10.15252/embr.202051183"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www.kaggle.com/datasets/hasibalmuzdadid/global-air-pollution-dataset/data" TargetMode="External"/><Relationship Id="rId2" Type="http://schemas.openxmlformats.org/officeDocument/2006/relationships/hyperlink" Target="https://www.machinelearningplus.com/machine-learning/an-introduction-to-gradient-boosting-decision-trees/" TargetMode="External"/><Relationship Id="rId1" Type="http://schemas.openxmlformats.org/officeDocument/2006/relationships/slideLayout" Target="../slideLayouts/slideLayout2.xml"/><Relationship Id="rId6" Type="http://schemas.openxmlformats.org/officeDocument/2006/relationships/hyperlink" Target="https://www.who.int/health-topics/air-pollution#tab=tab_1" TargetMode="External"/><Relationship Id="rId5" Type="http://schemas.openxmlformats.org/officeDocument/2006/relationships/hyperlink" Target="https://www.tableau.com/chart/what-is-treemap" TargetMode="External"/><Relationship Id="rId4" Type="http://schemas.openxmlformats.org/officeDocument/2006/relationships/hyperlink" Target="https://thumbs.dreamstime.com/z/d-rendering-polluted-planet-earth-pipes-smoke-global-atmospheric-pollution-close-up-154298122.jp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071681"/>
            <a:ext cx="7766936" cy="1646302"/>
          </a:xfrm>
        </p:spPr>
        <p:txBody>
          <a:bodyPr/>
          <a:lstStyle/>
          <a:p>
            <a:r>
              <a:rPr lang="en-US" dirty="0"/>
              <a:t>Global Air Pollution</a:t>
            </a:r>
          </a:p>
        </p:txBody>
      </p:sp>
      <p:sp>
        <p:nvSpPr>
          <p:cNvPr id="3" name="Subtitle 2"/>
          <p:cNvSpPr>
            <a:spLocks noGrp="1"/>
          </p:cNvSpPr>
          <p:nvPr>
            <p:ph type="subTitle" idx="1"/>
          </p:nvPr>
        </p:nvSpPr>
        <p:spPr>
          <a:xfrm>
            <a:off x="1507067" y="2944679"/>
            <a:ext cx="7766936" cy="2203054"/>
          </a:xfrm>
        </p:spPr>
        <p:txBody>
          <a:bodyPr>
            <a:normAutofit/>
          </a:bodyPr>
          <a:lstStyle/>
          <a:p>
            <a:r>
              <a:rPr lang="en-US" sz="2400" b="1" dirty="0"/>
              <a:t>Data 495 Data Science Capstone</a:t>
            </a:r>
            <a:endParaRPr lang="en-US" sz="2400" dirty="0"/>
          </a:p>
          <a:p>
            <a:r>
              <a:rPr lang="en-US" sz="2400" b="1" i="1" dirty="0"/>
              <a:t>Fallon Wynn</a:t>
            </a:r>
            <a:endParaRPr lang="en-US" sz="2400" dirty="0"/>
          </a:p>
          <a:p>
            <a:r>
              <a:rPr lang="en-US" sz="2400" b="1" dirty="0"/>
              <a:t>Professor: Steve Chesney</a:t>
            </a:r>
          </a:p>
        </p:txBody>
      </p:sp>
      <p:pic>
        <p:nvPicPr>
          <p:cNvPr id="5" name="Picture 4">
            <a:extLst>
              <a:ext uri="{FF2B5EF4-FFF2-40B4-BE49-F238E27FC236}">
                <a16:creationId xmlns:a16="http://schemas.microsoft.com/office/drawing/2014/main" id="{0473E903-09A2-5777-B997-644276CCD5CF}"/>
              </a:ext>
            </a:extLst>
          </p:cNvPr>
          <p:cNvPicPr>
            <a:picLocks noChangeAspect="1"/>
          </p:cNvPicPr>
          <p:nvPr/>
        </p:nvPicPr>
        <p:blipFill>
          <a:blip r:embed="rId2"/>
          <a:stretch>
            <a:fillRect/>
          </a:stretch>
        </p:blipFill>
        <p:spPr>
          <a:xfrm>
            <a:off x="543840" y="3080552"/>
            <a:ext cx="3186295" cy="2956264"/>
          </a:xfrm>
          <a:prstGeom prst="rect">
            <a:avLst/>
          </a:prstGeom>
        </p:spPr>
      </p:pic>
      <p:sp>
        <p:nvSpPr>
          <p:cNvPr id="6" name="TextBox 5">
            <a:extLst>
              <a:ext uri="{FF2B5EF4-FFF2-40B4-BE49-F238E27FC236}">
                <a16:creationId xmlns:a16="http://schemas.microsoft.com/office/drawing/2014/main" id="{945595A6-184D-6CE3-A748-0CC9B57EB471}"/>
              </a:ext>
            </a:extLst>
          </p:cNvPr>
          <p:cNvSpPr txBox="1"/>
          <p:nvPr/>
        </p:nvSpPr>
        <p:spPr>
          <a:xfrm>
            <a:off x="437306" y="6034189"/>
            <a:ext cx="4543066" cy="276999"/>
          </a:xfrm>
          <a:prstGeom prst="rect">
            <a:avLst/>
          </a:prstGeom>
          <a:noFill/>
        </p:spPr>
        <p:txBody>
          <a:bodyPr wrap="square" rtlCol="0">
            <a:spAutoFit/>
          </a:bodyPr>
          <a:lstStyle/>
          <a:p>
            <a:r>
              <a:rPr lang="en-US" sz="1200" dirty="0"/>
              <a:t>(</a:t>
            </a:r>
            <a:r>
              <a:rPr lang="en-US" sz="1200" dirty="0" err="1"/>
              <a:t>Strebkov</a:t>
            </a:r>
            <a:r>
              <a:rPr lang="en-US" sz="1200" dirty="0"/>
              <a:t>, n.d., “Polluted Planet Earth”, dreamstime.com)</a:t>
            </a:r>
          </a:p>
        </p:txBody>
      </p:sp>
    </p:spTree>
    <p:extLst>
      <p:ext uri="{BB962C8B-B14F-4D97-AF65-F5344CB8AC3E}">
        <p14:creationId xmlns:p14="http://schemas.microsoft.com/office/powerpoint/2010/main" val="32756445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510F52-E24C-101F-7C36-FB05A405E9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442AB2-CCE0-04CD-97BE-EFD6C6D6D3B9}"/>
              </a:ext>
            </a:extLst>
          </p:cNvPr>
          <p:cNvSpPr>
            <a:spLocks noGrp="1"/>
          </p:cNvSpPr>
          <p:nvPr>
            <p:ph type="title"/>
          </p:nvPr>
        </p:nvSpPr>
        <p:spPr>
          <a:xfrm>
            <a:off x="482781" y="113958"/>
            <a:ext cx="8596668" cy="1320800"/>
          </a:xfrm>
        </p:spPr>
        <p:txBody>
          <a:bodyPr/>
          <a:lstStyle/>
          <a:p>
            <a:r>
              <a:rPr lang="en-US" dirty="0"/>
              <a:t>Visualization 1</a:t>
            </a:r>
          </a:p>
        </p:txBody>
      </p:sp>
      <p:sp>
        <p:nvSpPr>
          <p:cNvPr id="8" name="Content Placeholder 7">
            <a:extLst>
              <a:ext uri="{FF2B5EF4-FFF2-40B4-BE49-F238E27FC236}">
                <a16:creationId xmlns:a16="http://schemas.microsoft.com/office/drawing/2014/main" id="{90EDE19F-57DF-DB47-45D2-F424D65FF2C4}"/>
              </a:ext>
            </a:extLst>
          </p:cNvPr>
          <p:cNvSpPr>
            <a:spLocks noGrp="1"/>
          </p:cNvSpPr>
          <p:nvPr>
            <p:ph sz="quarter" idx="4"/>
          </p:nvPr>
        </p:nvSpPr>
        <p:spPr>
          <a:xfrm>
            <a:off x="170372" y="1283016"/>
            <a:ext cx="4185617" cy="4913503"/>
          </a:xfrm>
        </p:spPr>
        <p:txBody>
          <a:bodyPr>
            <a:normAutofit lnSpcReduction="10000"/>
          </a:bodyPr>
          <a:lstStyle/>
          <a:p>
            <a:r>
              <a:rPr lang="en-US" sz="1800" dirty="0">
                <a:effectLst/>
                <a:latin typeface="Times New Roman" panose="02020603050405020304" pitchFamily="18" charset="0"/>
                <a:ea typeface="Times New Roman" panose="02020603050405020304" pitchFamily="18" charset="0"/>
              </a:rPr>
              <a:t>This box plot provided important insights into the distribution of the data and the identification and investigation of possible outliers.</a:t>
            </a: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Overall, the distribution of data is different between the variables, except for the AQI Value and PM2.5 AQI Value which have very similar data distributions. </a:t>
            </a: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The CO AQI and the NO2 AQI values are on a much smaller scale and do not contribute much to the overall air pollution, while the Ozone AQI Value does make a contribution to the overall air pollution. </a:t>
            </a:r>
          </a:p>
          <a:p>
            <a:endParaRPr lang="en-US" dirty="0"/>
          </a:p>
        </p:txBody>
      </p:sp>
      <p:pic>
        <p:nvPicPr>
          <p:cNvPr id="3" name="Picture 2">
            <a:extLst>
              <a:ext uri="{FF2B5EF4-FFF2-40B4-BE49-F238E27FC236}">
                <a16:creationId xmlns:a16="http://schemas.microsoft.com/office/drawing/2014/main" id="{4211D2EE-A2F3-D965-E029-966F1168836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60514" y="317158"/>
            <a:ext cx="7461114" cy="5879361"/>
          </a:xfrm>
          <a:prstGeom prst="rect">
            <a:avLst/>
          </a:prstGeom>
          <a:noFill/>
          <a:ln>
            <a:noFill/>
          </a:ln>
        </p:spPr>
      </p:pic>
    </p:spTree>
    <p:extLst>
      <p:ext uri="{BB962C8B-B14F-4D97-AF65-F5344CB8AC3E}">
        <p14:creationId xmlns:p14="http://schemas.microsoft.com/office/powerpoint/2010/main" val="3425405539"/>
      </p:ext>
    </p:extLst>
  </p:cSld>
  <p:clrMapOvr>
    <a:masterClrMapping/>
  </p:clrMapOvr>
  <p:transition spd="slow">
    <p:comb/>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781" y="113958"/>
            <a:ext cx="8596668" cy="1320800"/>
          </a:xfrm>
        </p:spPr>
        <p:txBody>
          <a:bodyPr/>
          <a:lstStyle/>
          <a:p>
            <a:r>
              <a:rPr lang="en-US" dirty="0"/>
              <a:t>Visualization 2</a:t>
            </a:r>
          </a:p>
        </p:txBody>
      </p:sp>
      <p:sp>
        <p:nvSpPr>
          <p:cNvPr id="8" name="Content Placeholder 7">
            <a:extLst>
              <a:ext uri="{FF2B5EF4-FFF2-40B4-BE49-F238E27FC236}">
                <a16:creationId xmlns:a16="http://schemas.microsoft.com/office/drawing/2014/main" id="{5AC9C645-CFA5-741D-4268-01370720B1C0}"/>
              </a:ext>
            </a:extLst>
          </p:cNvPr>
          <p:cNvSpPr>
            <a:spLocks noGrp="1"/>
          </p:cNvSpPr>
          <p:nvPr>
            <p:ph sz="quarter" idx="4"/>
          </p:nvPr>
        </p:nvSpPr>
        <p:spPr>
          <a:xfrm>
            <a:off x="170372" y="1623484"/>
            <a:ext cx="4185617" cy="3304117"/>
          </a:xfrm>
        </p:spPr>
        <p:txBody>
          <a:bodyPr>
            <a:normAutofit fontScale="92500" lnSpcReduction="20000"/>
          </a:bodyPr>
          <a:lstStyle/>
          <a:p>
            <a:r>
              <a:rPr lang="en-US" dirty="0">
                <a:latin typeface="Times New Roman" panose="02020603050405020304" pitchFamily="18" charset="0"/>
                <a:ea typeface="Times New Roman" panose="02020603050405020304" pitchFamily="18" charset="0"/>
              </a:rPr>
              <a:t>This</a:t>
            </a:r>
            <a:r>
              <a:rPr lang="en-US" sz="1800" dirty="0">
                <a:effectLst/>
                <a:latin typeface="Times New Roman" panose="02020603050405020304" pitchFamily="18" charset="0"/>
                <a:ea typeface="Times New Roman" panose="02020603050405020304" pitchFamily="18" charset="0"/>
              </a:rPr>
              <a:t> tree map visualization helps to illustrate a part-of-whole relationship between different countries in a hierarchal format (Tableau, 2025). </a:t>
            </a:r>
          </a:p>
          <a:p>
            <a:endParaRPr lang="en-US" sz="1800" dirty="0">
              <a:effectLst/>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Shows that t</a:t>
            </a:r>
            <a:r>
              <a:rPr lang="en-US" sz="1800" dirty="0">
                <a:effectLst/>
                <a:latin typeface="Times New Roman" panose="02020603050405020304" pitchFamily="18" charset="0"/>
                <a:ea typeface="Times New Roman" panose="02020603050405020304" pitchFamily="18" charset="0"/>
              </a:rPr>
              <a:t>he data count is not equal for all countries and varies and differs significantly.</a:t>
            </a: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Data disparity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could lead to bias in the machine learning models, especially the classification model.</a:t>
            </a:r>
            <a:endParaRPr lang="en-US" sz="1800" dirty="0">
              <a:effectLst/>
              <a:latin typeface="Cambria" panose="02040503050406030204" pitchFamily="18" charset="0"/>
              <a:ea typeface="Times New Roman" panose="02020603050405020304" pitchFamily="18" charset="0"/>
              <a:cs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11" name="Picture 10">
            <a:extLst>
              <a:ext uri="{FF2B5EF4-FFF2-40B4-BE49-F238E27FC236}">
                <a16:creationId xmlns:a16="http://schemas.microsoft.com/office/drawing/2014/main" id="{2C17BD0B-979E-E28D-9241-EEB2967D5E06}"/>
              </a:ext>
            </a:extLst>
          </p:cNvPr>
          <p:cNvPicPr>
            <a:picLocks noChangeAspect="1"/>
          </p:cNvPicPr>
          <p:nvPr/>
        </p:nvPicPr>
        <p:blipFill>
          <a:blip r:embed="rId2"/>
          <a:stretch>
            <a:fillRect/>
          </a:stretch>
        </p:blipFill>
        <p:spPr>
          <a:xfrm>
            <a:off x="4355989" y="876598"/>
            <a:ext cx="7803564" cy="5779895"/>
          </a:xfrm>
          <a:prstGeom prst="rect">
            <a:avLst/>
          </a:prstGeom>
        </p:spPr>
      </p:pic>
    </p:spTree>
    <p:extLst>
      <p:ext uri="{BB962C8B-B14F-4D97-AF65-F5344CB8AC3E}">
        <p14:creationId xmlns:p14="http://schemas.microsoft.com/office/powerpoint/2010/main" val="176323319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D342DE-A5EA-853F-A330-BFF915930B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55B836-120C-8944-D35A-00CB72555F74}"/>
              </a:ext>
            </a:extLst>
          </p:cNvPr>
          <p:cNvSpPr>
            <a:spLocks noGrp="1"/>
          </p:cNvSpPr>
          <p:nvPr>
            <p:ph type="title"/>
          </p:nvPr>
        </p:nvSpPr>
        <p:spPr>
          <a:xfrm>
            <a:off x="482781" y="113958"/>
            <a:ext cx="8596668" cy="1320800"/>
          </a:xfrm>
        </p:spPr>
        <p:txBody>
          <a:bodyPr/>
          <a:lstStyle/>
          <a:p>
            <a:r>
              <a:rPr lang="en-US" dirty="0"/>
              <a:t>Data Modeling</a:t>
            </a:r>
          </a:p>
        </p:txBody>
      </p:sp>
      <p:sp>
        <p:nvSpPr>
          <p:cNvPr id="8" name="Content Placeholder 7">
            <a:extLst>
              <a:ext uri="{FF2B5EF4-FFF2-40B4-BE49-F238E27FC236}">
                <a16:creationId xmlns:a16="http://schemas.microsoft.com/office/drawing/2014/main" id="{02096E97-ED31-741F-B213-72B5CF2BC477}"/>
              </a:ext>
            </a:extLst>
          </p:cNvPr>
          <p:cNvSpPr>
            <a:spLocks noGrp="1"/>
          </p:cNvSpPr>
          <p:nvPr>
            <p:ph sz="quarter" idx="4"/>
          </p:nvPr>
        </p:nvSpPr>
        <p:spPr>
          <a:xfrm>
            <a:off x="150916" y="1575881"/>
            <a:ext cx="10063126" cy="4017524"/>
          </a:xfrm>
        </p:spPr>
        <p:txBody>
          <a:bodyPr>
            <a:normAutofit/>
          </a:bodyPr>
          <a:lstStyle/>
          <a:p>
            <a:r>
              <a:rPr lang="en-US" dirty="0">
                <a:latin typeface="Times New Roman" panose="02020603050405020304" pitchFamily="18" charset="0"/>
                <a:ea typeface="Times New Roman" panose="02020603050405020304" pitchFamily="18" charset="0"/>
                <a:cs typeface="Times New Roman" panose="02020603050405020304" pitchFamily="18" charset="0"/>
              </a:rPr>
              <a:t>A</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multiple linear regression model can be used for quantitative forecasting of PM2.5 AQI Values and to study the relationship of the specific pollutants in a particular geographic region.</a:t>
            </a:r>
          </a:p>
          <a:p>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dirty="0">
                <a:latin typeface="Times New Roman" panose="02020603050405020304" pitchFamily="18" charset="0"/>
                <a:ea typeface="Times New Roman" panose="02020603050405020304" pitchFamily="18" charset="0"/>
                <a:cs typeface="Times New Roman" panose="02020603050405020304" pitchFamily="18" charset="0"/>
              </a:rPr>
              <a:t>A classification model</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can be used for a qualitative forecasting of PM2.5 AQI Categories in specific geographic regions.</a:t>
            </a:r>
          </a:p>
          <a:p>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Utilizing both model types can capture both the linear and nonlinear trends in global air pollution.</a:t>
            </a:r>
            <a:endParaRPr lang="en-US" sz="1800" dirty="0">
              <a:effectLst/>
              <a:latin typeface="Cambria" panose="02040503050406030204" pitchFamily="18" charset="0"/>
              <a:ea typeface="Times New Roman" panose="02020603050405020304" pitchFamily="18" charset="0"/>
              <a:cs typeface="Times New Roman" panose="02020603050405020304" pitchFamily="18" charset="0"/>
            </a:endParaRPr>
          </a:p>
          <a:p>
            <a:pPr marL="0" indent="0">
              <a:buNone/>
            </a:pPr>
            <a:endParaRPr lang="en-US" sz="1800" dirty="0">
              <a:effectLst/>
              <a:latin typeface="Cambria" panose="02040503050406030204" pitchFamily="18"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80% of the data was used for model training and the other 20% was used for model testing and validation.</a:t>
            </a:r>
            <a:endParaRPr lang="en-US" sz="1800" dirty="0">
              <a:effectLst/>
              <a:latin typeface="Cambria" panose="02040503050406030204" pitchFamily="18" charset="0"/>
              <a:ea typeface="Times New Roman" panose="02020603050405020304" pitchFamily="18" charset="0"/>
              <a:cs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07718923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7B35E8-358B-C4C2-F862-9C65BE8C1C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5E1DA7-956D-0CE0-E856-542C01FDB5B6}"/>
              </a:ext>
            </a:extLst>
          </p:cNvPr>
          <p:cNvSpPr>
            <a:spLocks noGrp="1"/>
          </p:cNvSpPr>
          <p:nvPr>
            <p:ph type="title"/>
          </p:nvPr>
        </p:nvSpPr>
        <p:spPr>
          <a:xfrm>
            <a:off x="0" y="0"/>
            <a:ext cx="8596668" cy="1320800"/>
          </a:xfrm>
        </p:spPr>
        <p:txBody>
          <a:bodyPr/>
          <a:lstStyle/>
          <a:p>
            <a:r>
              <a:rPr lang="en-US" dirty="0"/>
              <a:t>Multiple Linear Regression Model</a:t>
            </a:r>
          </a:p>
        </p:txBody>
      </p:sp>
      <p:sp>
        <p:nvSpPr>
          <p:cNvPr id="8" name="Content Placeholder 7">
            <a:extLst>
              <a:ext uri="{FF2B5EF4-FFF2-40B4-BE49-F238E27FC236}">
                <a16:creationId xmlns:a16="http://schemas.microsoft.com/office/drawing/2014/main" id="{97B65987-A4C5-B19A-06BB-CA38202B3EEB}"/>
              </a:ext>
            </a:extLst>
          </p:cNvPr>
          <p:cNvSpPr>
            <a:spLocks noGrp="1"/>
          </p:cNvSpPr>
          <p:nvPr>
            <p:ph sz="quarter" idx="4"/>
          </p:nvPr>
        </p:nvSpPr>
        <p:spPr>
          <a:xfrm>
            <a:off x="147345" y="1220821"/>
            <a:ext cx="4469722" cy="5428033"/>
          </a:xfrm>
        </p:spPr>
        <p:txBody>
          <a:bodyPr>
            <a:normAutofit/>
          </a:bodyPr>
          <a:lstStyle/>
          <a:p>
            <a:r>
              <a:rPr lang="en-US" sz="1800" dirty="0">
                <a:effectLst/>
                <a:latin typeface="Times New Roman" panose="02020603050405020304" pitchFamily="18" charset="0"/>
                <a:ea typeface="Times New Roman" panose="02020603050405020304" pitchFamily="18" charset="0"/>
              </a:rPr>
              <a:t>A linear regression model involves the supervised learning (the use of labeled data to train a model) of a model, in which one continuous variable can be predicted based on the linear relationship between other input continuous features (Joy, 2025). </a:t>
            </a:r>
          </a:p>
          <a:p>
            <a:endParaRPr lang="en-US" sz="1800" dirty="0">
              <a:effectLst/>
              <a:latin typeface="Times New Roman" panose="02020603050405020304" pitchFamily="18" charset="0"/>
              <a:ea typeface="Times New Roman" panose="02020603050405020304" pitchFamily="18" charset="0"/>
            </a:endParaRPr>
          </a:p>
          <a:p>
            <a:r>
              <a:rPr lang="en-US" b="1" dirty="0">
                <a:latin typeface="Times New Roman" panose="02020603050405020304" pitchFamily="18" charset="0"/>
                <a:ea typeface="Times New Roman" panose="02020603050405020304" pitchFamily="18" charset="0"/>
                <a:cs typeface="Times New Roman" panose="02020603050405020304" pitchFamily="18" charset="0"/>
              </a:rPr>
              <a:t>I</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nput variables: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CO AQI Value, the Ozone AQI Value, and the AQI Value. </a:t>
            </a:r>
          </a:p>
          <a:p>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Target variable: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PM2.5 AQI Value. </a:t>
            </a:r>
            <a:endParaRPr lang="en-US" sz="1800" dirty="0">
              <a:effectLst/>
              <a:latin typeface="Cambria" panose="02040503050406030204" pitchFamily="18" charset="0"/>
              <a:ea typeface="Times New Roman" panose="02020603050405020304" pitchFamily="18" charset="0"/>
              <a:cs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3" name="Picture 2">
            <a:extLst>
              <a:ext uri="{FF2B5EF4-FFF2-40B4-BE49-F238E27FC236}">
                <a16:creationId xmlns:a16="http://schemas.microsoft.com/office/drawing/2014/main" id="{7E311986-D836-1F59-D646-E7BCD8B68B28}"/>
              </a:ext>
            </a:extLst>
          </p:cNvPr>
          <p:cNvPicPr>
            <a:picLocks noChangeAspect="1"/>
          </p:cNvPicPr>
          <p:nvPr/>
        </p:nvPicPr>
        <p:blipFill>
          <a:blip r:embed="rId2"/>
          <a:stretch>
            <a:fillRect/>
          </a:stretch>
        </p:blipFill>
        <p:spPr>
          <a:xfrm>
            <a:off x="4914935" y="1023456"/>
            <a:ext cx="7018020" cy="1320799"/>
          </a:xfrm>
          <a:prstGeom prst="rect">
            <a:avLst/>
          </a:prstGeom>
        </p:spPr>
      </p:pic>
      <p:pic>
        <p:nvPicPr>
          <p:cNvPr id="4" name="Picture 3">
            <a:extLst>
              <a:ext uri="{FF2B5EF4-FFF2-40B4-BE49-F238E27FC236}">
                <a16:creationId xmlns:a16="http://schemas.microsoft.com/office/drawing/2014/main" id="{8C256291-7C1A-2A1A-A096-973BC3FD26D9}"/>
              </a:ext>
            </a:extLst>
          </p:cNvPr>
          <p:cNvPicPr>
            <a:picLocks noChangeAspect="1"/>
          </p:cNvPicPr>
          <p:nvPr/>
        </p:nvPicPr>
        <p:blipFill>
          <a:blip r:embed="rId3"/>
          <a:stretch>
            <a:fillRect/>
          </a:stretch>
        </p:blipFill>
        <p:spPr>
          <a:xfrm>
            <a:off x="4914935" y="2281675"/>
            <a:ext cx="7018020" cy="2076315"/>
          </a:xfrm>
          <a:prstGeom prst="rect">
            <a:avLst/>
          </a:prstGeom>
        </p:spPr>
      </p:pic>
      <p:pic>
        <p:nvPicPr>
          <p:cNvPr id="5" name="Picture 4">
            <a:extLst>
              <a:ext uri="{FF2B5EF4-FFF2-40B4-BE49-F238E27FC236}">
                <a16:creationId xmlns:a16="http://schemas.microsoft.com/office/drawing/2014/main" id="{97596B76-53C4-DAA3-D434-B6E3D7636ECC}"/>
              </a:ext>
            </a:extLst>
          </p:cNvPr>
          <p:cNvPicPr>
            <a:picLocks noChangeAspect="1"/>
          </p:cNvPicPr>
          <p:nvPr/>
        </p:nvPicPr>
        <p:blipFill>
          <a:blip r:embed="rId4"/>
          <a:stretch>
            <a:fillRect/>
          </a:stretch>
        </p:blipFill>
        <p:spPr>
          <a:xfrm>
            <a:off x="4914935" y="4357990"/>
            <a:ext cx="7018020" cy="2290864"/>
          </a:xfrm>
          <a:prstGeom prst="rect">
            <a:avLst/>
          </a:prstGeom>
        </p:spPr>
      </p:pic>
    </p:spTree>
    <p:extLst>
      <p:ext uri="{BB962C8B-B14F-4D97-AF65-F5344CB8AC3E}">
        <p14:creationId xmlns:p14="http://schemas.microsoft.com/office/powerpoint/2010/main" val="484972202"/>
      </p:ext>
    </p:extLst>
  </p:cSld>
  <p:clrMapOvr>
    <a:masterClrMapping/>
  </p:clrMapOvr>
  <p:transition spd="slow">
    <p:wheel spokes="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E25F89-A6D8-3EDD-2174-BE1497DCC9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1C76FD-05D3-A75F-A64A-44AB8197EE16}"/>
              </a:ext>
            </a:extLst>
          </p:cNvPr>
          <p:cNvSpPr>
            <a:spLocks noGrp="1"/>
          </p:cNvSpPr>
          <p:nvPr>
            <p:ph type="title"/>
          </p:nvPr>
        </p:nvSpPr>
        <p:spPr>
          <a:xfrm>
            <a:off x="0" y="0"/>
            <a:ext cx="8596668" cy="1320800"/>
          </a:xfrm>
        </p:spPr>
        <p:txBody>
          <a:bodyPr/>
          <a:lstStyle/>
          <a:p>
            <a:r>
              <a:rPr lang="en-US" dirty="0"/>
              <a:t>Multiple Linear Regression Model Results</a:t>
            </a:r>
          </a:p>
        </p:txBody>
      </p:sp>
      <p:sp>
        <p:nvSpPr>
          <p:cNvPr id="8" name="Content Placeholder 7">
            <a:extLst>
              <a:ext uri="{FF2B5EF4-FFF2-40B4-BE49-F238E27FC236}">
                <a16:creationId xmlns:a16="http://schemas.microsoft.com/office/drawing/2014/main" id="{EA1DD9AA-D7E8-A8A9-01D8-D56EE372911E}"/>
              </a:ext>
            </a:extLst>
          </p:cNvPr>
          <p:cNvSpPr>
            <a:spLocks noGrp="1"/>
          </p:cNvSpPr>
          <p:nvPr>
            <p:ph sz="quarter" idx="4"/>
          </p:nvPr>
        </p:nvSpPr>
        <p:spPr>
          <a:xfrm>
            <a:off x="591722" y="1133273"/>
            <a:ext cx="5144502" cy="5714999"/>
          </a:xfrm>
        </p:spPr>
        <p:txBody>
          <a:bodyPr>
            <a:normAutofit fontScale="92500" lnSpcReduction="10000"/>
          </a:bodyPr>
          <a:lstStyle/>
          <a:p>
            <a:r>
              <a:rPr lang="en-US" dirty="0">
                <a:latin typeface="Times New Roman" panose="02020603050405020304" pitchFamily="18" charset="0"/>
                <a:ea typeface="Times New Roman" panose="02020603050405020304" pitchFamily="18" charset="0"/>
              </a:rPr>
              <a:t>Plot shows o</a:t>
            </a:r>
            <a:r>
              <a:rPr lang="en-US" sz="1800" dirty="0">
                <a:effectLst/>
                <a:latin typeface="Times New Roman" panose="02020603050405020304" pitchFamily="18" charset="0"/>
                <a:ea typeface="Times New Roman" panose="02020603050405020304" pitchFamily="18" charset="0"/>
              </a:rPr>
              <a:t>verall strong positive correlation between predicted PM2.5 AQI Values and the actual PM2.5 AQI Values.</a:t>
            </a: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Plot shows that PM2.5 AQI Values above 300 are less accurate than PM2.5 AQI Values below 300.</a:t>
            </a:r>
          </a:p>
          <a:p>
            <a:endParaRPr lang="en-US" sz="1800" dirty="0">
              <a:effectLst/>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I</a:t>
            </a:r>
            <a:r>
              <a:rPr lang="en-US" sz="1800" dirty="0">
                <a:effectLst/>
                <a:latin typeface="Times New Roman" panose="02020603050405020304" pitchFamily="18" charset="0"/>
                <a:ea typeface="Times New Roman" panose="02020603050405020304" pitchFamily="18" charset="0"/>
              </a:rPr>
              <a:t>ntercept of the model is 1.82.</a:t>
            </a: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The model’s coefficients for the CO AQI Value, the Ozone AQI Value, and the AQI Value are respectively, 0.39, -0.13, and 0.98, which shows that the AQI Value has the strongest positive impact on the predicted PM2.5 AQI Values. </a:t>
            </a: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MAE was 4.98, the MSE was 83.90, the RMSE was 9.16, and the R² was 0.98, which shows that the linear regression model has an overall great performance. </a:t>
            </a:r>
            <a:endParaRPr lang="en-US" sz="1800" dirty="0">
              <a:effectLst/>
              <a:latin typeface="Cambria" panose="02040503050406030204" pitchFamily="18" charset="0"/>
              <a:ea typeface="Times New Roman" panose="02020603050405020304" pitchFamily="18" charset="0"/>
              <a:cs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6" name="Picture 5">
            <a:extLst>
              <a:ext uri="{FF2B5EF4-FFF2-40B4-BE49-F238E27FC236}">
                <a16:creationId xmlns:a16="http://schemas.microsoft.com/office/drawing/2014/main" id="{4A807A0C-1272-F89E-BEE0-CEB79E1EE91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30941" y="1133273"/>
            <a:ext cx="5714897" cy="5126477"/>
          </a:xfrm>
          <a:prstGeom prst="rect">
            <a:avLst/>
          </a:prstGeom>
          <a:noFill/>
          <a:ln>
            <a:noFill/>
          </a:ln>
        </p:spPr>
      </p:pic>
    </p:spTree>
    <p:extLst>
      <p:ext uri="{BB962C8B-B14F-4D97-AF65-F5344CB8AC3E}">
        <p14:creationId xmlns:p14="http://schemas.microsoft.com/office/powerpoint/2010/main" val="257164896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481853-D9FF-DFC9-E16F-96A795ECFB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7C1494-5B63-2BCF-8D86-459D6DB51A17}"/>
              </a:ext>
            </a:extLst>
          </p:cNvPr>
          <p:cNvSpPr>
            <a:spLocks noGrp="1"/>
          </p:cNvSpPr>
          <p:nvPr>
            <p:ph type="title"/>
          </p:nvPr>
        </p:nvSpPr>
        <p:spPr>
          <a:xfrm>
            <a:off x="0" y="0"/>
            <a:ext cx="9688749" cy="1081839"/>
          </a:xfrm>
        </p:spPr>
        <p:txBody>
          <a:bodyPr>
            <a:noAutofit/>
          </a:bodyPr>
          <a:lstStyle/>
          <a:p>
            <a:r>
              <a:rPr lang="en-US" sz="2000" dirty="0"/>
              <a:t>Multiple Linear Regression Model’s Actual vs Predicted Average PM2.5 AQI Values for the Top 10 Countries with the Highest and Lowest PM2.5 AQI, and the USA</a:t>
            </a:r>
          </a:p>
        </p:txBody>
      </p:sp>
      <p:sp>
        <p:nvSpPr>
          <p:cNvPr id="8" name="Content Placeholder 7">
            <a:extLst>
              <a:ext uri="{FF2B5EF4-FFF2-40B4-BE49-F238E27FC236}">
                <a16:creationId xmlns:a16="http://schemas.microsoft.com/office/drawing/2014/main" id="{056F9E22-54D7-347C-A19E-AA5538243D44}"/>
              </a:ext>
            </a:extLst>
          </p:cNvPr>
          <p:cNvSpPr>
            <a:spLocks noGrp="1"/>
          </p:cNvSpPr>
          <p:nvPr>
            <p:ph idx="1"/>
          </p:nvPr>
        </p:nvSpPr>
        <p:spPr>
          <a:xfrm>
            <a:off x="350196" y="6261653"/>
            <a:ext cx="9338553" cy="596347"/>
          </a:xfrm>
        </p:spPr>
        <p:txBody>
          <a:bodyPr>
            <a:normAutofit fontScale="70000" lnSpcReduction="20000"/>
          </a:bodyPr>
          <a:lstStyle/>
          <a:p>
            <a:pPr marL="0" marR="0" indent="0">
              <a:buNone/>
            </a:pPr>
            <a:r>
              <a:rPr lang="en-US" b="1" dirty="0">
                <a:effectLst/>
                <a:latin typeface="Times New Roman" panose="02020603050405020304" pitchFamily="18" charset="0"/>
                <a:ea typeface="Times New Roman" panose="02020603050405020304" pitchFamily="18" charset="0"/>
              </a:rPr>
              <a:t>All except three average PM2.5 AQI Value predictions matched the original PM2.5 AQI Category for each country. </a:t>
            </a:r>
          </a:p>
          <a:p>
            <a:pPr marL="0" marR="0" indent="0">
              <a:buNone/>
            </a:pPr>
            <a:r>
              <a:rPr lang="en-US" b="1" dirty="0">
                <a:effectLst/>
                <a:latin typeface="Times New Roman" panose="02020603050405020304" pitchFamily="18" charset="0"/>
                <a:ea typeface="Times New Roman" panose="02020603050405020304" pitchFamily="18" charset="0"/>
              </a:rPr>
              <a:t>Three countries’ actual vs. predicted average PM2.5 AQI Values were close, but only differed by one PM2.5 AQI Category. </a:t>
            </a:r>
          </a:p>
          <a:p>
            <a:endParaRPr lang="en-US" b="1"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p:graphicFrame>
        <p:nvGraphicFramePr>
          <p:cNvPr id="3" name="Table 2">
            <a:extLst>
              <a:ext uri="{FF2B5EF4-FFF2-40B4-BE49-F238E27FC236}">
                <a16:creationId xmlns:a16="http://schemas.microsoft.com/office/drawing/2014/main" id="{86FF364B-8361-33AB-0D2D-9AAB3F87906F}"/>
              </a:ext>
            </a:extLst>
          </p:cNvPr>
          <p:cNvGraphicFramePr>
            <a:graphicFrameLocks noGrp="1"/>
          </p:cNvGraphicFramePr>
          <p:nvPr>
            <p:extLst>
              <p:ext uri="{D42A27DB-BD31-4B8C-83A1-F6EECF244321}">
                <p14:modId xmlns:p14="http://schemas.microsoft.com/office/powerpoint/2010/main" val="484726321"/>
              </p:ext>
            </p:extLst>
          </p:nvPr>
        </p:nvGraphicFramePr>
        <p:xfrm>
          <a:off x="118498" y="739302"/>
          <a:ext cx="10504106" cy="5443387"/>
        </p:xfrm>
        <a:graphic>
          <a:graphicData uri="http://schemas.openxmlformats.org/drawingml/2006/table">
            <a:tbl>
              <a:tblPr firstRow="1" firstCol="1" bandRow="1">
                <a:tableStyleId>{5C22544A-7EE6-4342-B048-85BDC9FD1C3A}</a:tableStyleId>
              </a:tblPr>
              <a:tblGrid>
                <a:gridCol w="2712849">
                  <a:extLst>
                    <a:ext uri="{9D8B030D-6E8A-4147-A177-3AD203B41FA5}">
                      <a16:colId xmlns:a16="http://schemas.microsoft.com/office/drawing/2014/main" val="1558030944"/>
                    </a:ext>
                  </a:extLst>
                </a:gridCol>
                <a:gridCol w="1811921">
                  <a:extLst>
                    <a:ext uri="{9D8B030D-6E8A-4147-A177-3AD203B41FA5}">
                      <a16:colId xmlns:a16="http://schemas.microsoft.com/office/drawing/2014/main" val="1158917007"/>
                    </a:ext>
                  </a:extLst>
                </a:gridCol>
                <a:gridCol w="1902516">
                  <a:extLst>
                    <a:ext uri="{9D8B030D-6E8A-4147-A177-3AD203B41FA5}">
                      <a16:colId xmlns:a16="http://schemas.microsoft.com/office/drawing/2014/main" val="2370018818"/>
                    </a:ext>
                  </a:extLst>
                </a:gridCol>
                <a:gridCol w="1721324">
                  <a:extLst>
                    <a:ext uri="{9D8B030D-6E8A-4147-A177-3AD203B41FA5}">
                      <a16:colId xmlns:a16="http://schemas.microsoft.com/office/drawing/2014/main" val="3795985160"/>
                    </a:ext>
                  </a:extLst>
                </a:gridCol>
                <a:gridCol w="2355496">
                  <a:extLst>
                    <a:ext uri="{9D8B030D-6E8A-4147-A177-3AD203B41FA5}">
                      <a16:colId xmlns:a16="http://schemas.microsoft.com/office/drawing/2014/main" val="2312452779"/>
                    </a:ext>
                  </a:extLst>
                </a:gridCol>
              </a:tblGrid>
              <a:tr h="556850">
                <a:tc>
                  <a:txBody>
                    <a:bodyPr/>
                    <a:lstStyle/>
                    <a:p>
                      <a:pPr marL="0" marR="0" algn="ctr" fontAlgn="base"/>
                      <a:r>
                        <a:rPr lang="en-US" sz="900" dirty="0">
                          <a:effectLst/>
                        </a:rPr>
                        <a:t>Country</a:t>
                      </a:r>
                      <a:endParaRPr lang="en-US" sz="9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fontAlgn="base"/>
                      <a:r>
                        <a:rPr lang="en-US" sz="900">
                          <a:effectLst/>
                        </a:rPr>
                        <a:t>Actual Average PM2.5 AQI Value</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fontAlgn="base"/>
                      <a:r>
                        <a:rPr lang="en-US" sz="900">
                          <a:effectLst/>
                        </a:rPr>
                        <a:t>Actual PM2.5 AQI Category</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fontAlgn="base"/>
                      <a:r>
                        <a:rPr lang="en-US" sz="900" dirty="0">
                          <a:effectLst/>
                        </a:rPr>
                        <a:t>Predicted Average PM2.5 AQI Value</a:t>
                      </a:r>
                      <a:endParaRPr lang="en-US" sz="9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fontAlgn="base"/>
                      <a:r>
                        <a:rPr lang="en-US" sz="900" dirty="0">
                          <a:effectLst/>
                        </a:rPr>
                        <a:t>Predicted PM2.5 AQI Category</a:t>
                      </a:r>
                      <a:endParaRPr lang="en-US" sz="9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extLst>
                  <a:ext uri="{0D108BD9-81ED-4DB2-BD59-A6C34878D82A}">
                    <a16:rowId xmlns:a16="http://schemas.microsoft.com/office/drawing/2014/main" val="3930649185"/>
                  </a:ext>
                </a:extLst>
              </a:tr>
              <a:tr h="278425">
                <a:tc>
                  <a:txBody>
                    <a:bodyPr/>
                    <a:lstStyle/>
                    <a:p>
                      <a:pPr marL="0" marR="0" algn="l"/>
                      <a:r>
                        <a:rPr lang="en-US" sz="900" dirty="0">
                          <a:effectLst/>
                        </a:rPr>
                        <a:t>United States of America</a:t>
                      </a:r>
                      <a:endParaRPr lang="en-US" sz="9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58.0</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Moderate</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dirty="0">
                          <a:effectLst/>
                        </a:rPr>
                        <a:t>57.9</a:t>
                      </a:r>
                      <a:endParaRPr lang="en-US" sz="9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Moderate</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extLst>
                  <a:ext uri="{0D108BD9-81ED-4DB2-BD59-A6C34878D82A}">
                    <a16:rowId xmlns:a16="http://schemas.microsoft.com/office/drawing/2014/main" val="969484651"/>
                  </a:ext>
                </a:extLst>
              </a:tr>
              <a:tr h="417638">
                <a:tc>
                  <a:txBody>
                    <a:bodyPr/>
                    <a:lstStyle/>
                    <a:p>
                      <a:pPr marL="0" marR="0" algn="l"/>
                      <a:r>
                        <a:rPr lang="en-US" sz="900" dirty="0">
                          <a:effectLst/>
                        </a:rPr>
                        <a:t>India</a:t>
                      </a:r>
                      <a:endParaRPr lang="en-US" sz="9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149.5</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Unhealthy for Sensitive Groups</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148.9</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Unhealthy for Sensitive Groups</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extLst>
                  <a:ext uri="{0D108BD9-81ED-4DB2-BD59-A6C34878D82A}">
                    <a16:rowId xmlns:a16="http://schemas.microsoft.com/office/drawing/2014/main" val="2262972604"/>
                  </a:ext>
                </a:extLst>
              </a:tr>
              <a:tr h="140779">
                <a:tc>
                  <a:txBody>
                    <a:bodyPr/>
                    <a:lstStyle/>
                    <a:p>
                      <a:pPr marL="0" marR="0" algn="l"/>
                      <a:r>
                        <a:rPr lang="en-US" sz="900">
                          <a:effectLst/>
                        </a:rPr>
                        <a:t>Pakistan</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173.1</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Unhealthy</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173.6</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Unhealthy</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extLst>
                  <a:ext uri="{0D108BD9-81ED-4DB2-BD59-A6C34878D82A}">
                    <a16:rowId xmlns:a16="http://schemas.microsoft.com/office/drawing/2014/main" val="436502283"/>
                  </a:ext>
                </a:extLst>
              </a:tr>
              <a:tr h="140779">
                <a:tc>
                  <a:txBody>
                    <a:bodyPr/>
                    <a:lstStyle/>
                    <a:p>
                      <a:pPr marL="0" marR="0" algn="l"/>
                      <a:r>
                        <a:rPr lang="en-US" sz="900">
                          <a:effectLst/>
                        </a:rPr>
                        <a:t>Sweden</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21.0</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Good</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32.6</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Good</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extLst>
                  <a:ext uri="{0D108BD9-81ED-4DB2-BD59-A6C34878D82A}">
                    <a16:rowId xmlns:a16="http://schemas.microsoft.com/office/drawing/2014/main" val="142077777"/>
                  </a:ext>
                </a:extLst>
              </a:tr>
              <a:tr h="140779">
                <a:tc>
                  <a:txBody>
                    <a:bodyPr/>
                    <a:lstStyle/>
                    <a:p>
                      <a:pPr marL="0" marR="0" algn="l"/>
                      <a:r>
                        <a:rPr lang="en-US" sz="900">
                          <a:effectLst/>
                        </a:rPr>
                        <a:t>Finland</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21.6</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Good</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38.5</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Good</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extLst>
                  <a:ext uri="{0D108BD9-81ED-4DB2-BD59-A6C34878D82A}">
                    <a16:rowId xmlns:a16="http://schemas.microsoft.com/office/drawing/2014/main" val="597165335"/>
                  </a:ext>
                </a:extLst>
              </a:tr>
              <a:tr h="278425">
                <a:tc>
                  <a:txBody>
                    <a:bodyPr/>
                    <a:lstStyle/>
                    <a:p>
                      <a:pPr marL="0" marR="0" algn="l"/>
                      <a:r>
                        <a:rPr lang="en-US" sz="900">
                          <a:effectLst/>
                        </a:rPr>
                        <a:t>Senegal</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152.4</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Unhealthy</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150.1</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Unhealthy for Sensitive Groups</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extLst>
                  <a:ext uri="{0D108BD9-81ED-4DB2-BD59-A6C34878D82A}">
                    <a16:rowId xmlns:a16="http://schemas.microsoft.com/office/drawing/2014/main" val="551387472"/>
                  </a:ext>
                </a:extLst>
              </a:tr>
              <a:tr h="140779">
                <a:tc>
                  <a:txBody>
                    <a:bodyPr/>
                    <a:lstStyle/>
                    <a:p>
                      <a:pPr marL="0" marR="0" algn="l"/>
                      <a:r>
                        <a:rPr lang="en-US" sz="900">
                          <a:effectLst/>
                        </a:rPr>
                        <a:t>Uruguay</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21.7</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Good</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26.6</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Good</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extLst>
                  <a:ext uri="{0D108BD9-81ED-4DB2-BD59-A6C34878D82A}">
                    <a16:rowId xmlns:a16="http://schemas.microsoft.com/office/drawing/2014/main" val="1912581652"/>
                  </a:ext>
                </a:extLst>
              </a:tr>
              <a:tr h="140779">
                <a:tc>
                  <a:txBody>
                    <a:bodyPr/>
                    <a:lstStyle/>
                    <a:p>
                      <a:pPr marL="0" marR="0" algn="l"/>
                      <a:r>
                        <a:rPr lang="en-US" sz="900">
                          <a:effectLst/>
                        </a:rPr>
                        <a:t>Norway</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18.6</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Good</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39.7</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Good</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extLst>
                  <a:ext uri="{0D108BD9-81ED-4DB2-BD59-A6C34878D82A}">
                    <a16:rowId xmlns:a16="http://schemas.microsoft.com/office/drawing/2014/main" val="3372526648"/>
                  </a:ext>
                </a:extLst>
              </a:tr>
              <a:tr h="140779">
                <a:tc>
                  <a:txBody>
                    <a:bodyPr/>
                    <a:lstStyle/>
                    <a:p>
                      <a:pPr marL="0" marR="0" algn="l"/>
                      <a:r>
                        <a:rPr lang="en-US" sz="900">
                          <a:effectLst/>
                        </a:rPr>
                        <a:t>Papua New Guinea</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20.5</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Good</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19.6</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Good</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extLst>
                  <a:ext uri="{0D108BD9-81ED-4DB2-BD59-A6C34878D82A}">
                    <a16:rowId xmlns:a16="http://schemas.microsoft.com/office/drawing/2014/main" val="2877648614"/>
                  </a:ext>
                </a:extLst>
              </a:tr>
              <a:tr h="417638">
                <a:tc>
                  <a:txBody>
                    <a:bodyPr/>
                    <a:lstStyle/>
                    <a:p>
                      <a:pPr marL="0" marR="0" algn="l"/>
                      <a:r>
                        <a:rPr lang="en-US" sz="900">
                          <a:effectLst/>
                        </a:rPr>
                        <a:t>Saudi Arabia</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149.3</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Unhealthy for Sensitive Groups</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166.2</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dirty="0">
                          <a:effectLst/>
                        </a:rPr>
                        <a:t>Unhealthy</a:t>
                      </a:r>
                      <a:endParaRPr lang="en-US" sz="9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extLst>
                  <a:ext uri="{0D108BD9-81ED-4DB2-BD59-A6C34878D82A}">
                    <a16:rowId xmlns:a16="http://schemas.microsoft.com/office/drawing/2014/main" val="3238309808"/>
                  </a:ext>
                </a:extLst>
              </a:tr>
              <a:tr h="140779">
                <a:tc>
                  <a:txBody>
                    <a:bodyPr/>
                    <a:lstStyle/>
                    <a:p>
                      <a:pPr marL="0" marR="0" algn="l"/>
                      <a:r>
                        <a:rPr lang="en-US" sz="900">
                          <a:effectLst/>
                        </a:rPr>
                        <a:t>Mauritania</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179.0</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Unhealthy</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164.5</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Unhealthy</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extLst>
                  <a:ext uri="{0D108BD9-81ED-4DB2-BD59-A6C34878D82A}">
                    <a16:rowId xmlns:a16="http://schemas.microsoft.com/office/drawing/2014/main" val="3132233491"/>
                  </a:ext>
                </a:extLst>
              </a:tr>
              <a:tr h="278425">
                <a:tc>
                  <a:txBody>
                    <a:bodyPr/>
                    <a:lstStyle/>
                    <a:p>
                      <a:pPr marL="0" marR="0" algn="l"/>
                      <a:r>
                        <a:rPr lang="en-US" sz="900">
                          <a:effectLst/>
                        </a:rPr>
                        <a:t>United Arab Emirates</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152.7</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Unhealthy</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146.1</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Unhealthy for Sensitive Groups</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extLst>
                  <a:ext uri="{0D108BD9-81ED-4DB2-BD59-A6C34878D82A}">
                    <a16:rowId xmlns:a16="http://schemas.microsoft.com/office/drawing/2014/main" val="1052729919"/>
                  </a:ext>
                </a:extLst>
              </a:tr>
              <a:tr h="278425">
                <a:tc>
                  <a:txBody>
                    <a:bodyPr/>
                    <a:lstStyle/>
                    <a:p>
                      <a:pPr marL="0" marR="0" algn="l"/>
                      <a:r>
                        <a:rPr lang="en-US" sz="900">
                          <a:effectLst/>
                        </a:rPr>
                        <a:t>Kuwait</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162.0</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Unhealthy</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No prediction</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dirty="0">
                          <a:effectLst/>
                        </a:rPr>
                        <a:t>No prediction</a:t>
                      </a:r>
                      <a:endParaRPr lang="en-US" sz="9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extLst>
                  <a:ext uri="{0D108BD9-81ED-4DB2-BD59-A6C34878D82A}">
                    <a16:rowId xmlns:a16="http://schemas.microsoft.com/office/drawing/2014/main" val="2427776493"/>
                  </a:ext>
                </a:extLst>
              </a:tr>
              <a:tr h="278425">
                <a:tc>
                  <a:txBody>
                    <a:bodyPr/>
                    <a:lstStyle/>
                    <a:p>
                      <a:pPr marL="0" marR="0" algn="l"/>
                      <a:r>
                        <a:rPr lang="en-US" sz="900">
                          <a:effectLst/>
                        </a:rPr>
                        <a:t>Iceland</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18.3</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Good</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No prediction</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No prediction</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extLst>
                  <a:ext uri="{0D108BD9-81ED-4DB2-BD59-A6C34878D82A}">
                    <a16:rowId xmlns:a16="http://schemas.microsoft.com/office/drawing/2014/main" val="642515860"/>
                  </a:ext>
                </a:extLst>
              </a:tr>
              <a:tr h="278425">
                <a:tc>
                  <a:txBody>
                    <a:bodyPr/>
                    <a:lstStyle/>
                    <a:p>
                      <a:pPr marL="0" marR="0" algn="l"/>
                      <a:r>
                        <a:rPr lang="en-US" sz="900">
                          <a:effectLst/>
                        </a:rPr>
                        <a:t>Andorra</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22.0</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Good</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No prediction</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No prediction</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extLst>
                  <a:ext uri="{0D108BD9-81ED-4DB2-BD59-A6C34878D82A}">
                    <a16:rowId xmlns:a16="http://schemas.microsoft.com/office/drawing/2014/main" val="3773822149"/>
                  </a:ext>
                </a:extLst>
              </a:tr>
              <a:tr h="278425">
                <a:tc>
                  <a:txBody>
                    <a:bodyPr/>
                    <a:lstStyle/>
                    <a:p>
                      <a:pPr marL="0" marR="0" algn="l"/>
                      <a:r>
                        <a:rPr lang="en-US" sz="900">
                          <a:effectLst/>
                        </a:rPr>
                        <a:t>Solomon Islands</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6.0</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Good</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No prediction</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No prediction</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extLst>
                  <a:ext uri="{0D108BD9-81ED-4DB2-BD59-A6C34878D82A}">
                    <a16:rowId xmlns:a16="http://schemas.microsoft.com/office/drawing/2014/main" val="861318675"/>
                  </a:ext>
                </a:extLst>
              </a:tr>
              <a:tr h="278425">
                <a:tc>
                  <a:txBody>
                    <a:bodyPr/>
                    <a:lstStyle/>
                    <a:p>
                      <a:pPr marL="0" marR="0" algn="l"/>
                      <a:r>
                        <a:rPr lang="en-US" sz="900">
                          <a:effectLst/>
                        </a:rPr>
                        <a:t>Republic of Korea</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415.0</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Hazardous</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No prediction</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No prediction</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extLst>
                  <a:ext uri="{0D108BD9-81ED-4DB2-BD59-A6C34878D82A}">
                    <a16:rowId xmlns:a16="http://schemas.microsoft.com/office/drawing/2014/main" val="3418189287"/>
                  </a:ext>
                </a:extLst>
              </a:tr>
              <a:tr h="140779">
                <a:tc>
                  <a:txBody>
                    <a:bodyPr/>
                    <a:lstStyle/>
                    <a:p>
                      <a:pPr marL="0" marR="0" algn="l"/>
                      <a:r>
                        <a:rPr lang="en-US" sz="900">
                          <a:effectLst/>
                        </a:rPr>
                        <a:t>Palau</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7.0</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Good</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15.4</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Good</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extLst>
                  <a:ext uri="{0D108BD9-81ED-4DB2-BD59-A6C34878D82A}">
                    <a16:rowId xmlns:a16="http://schemas.microsoft.com/office/drawing/2014/main" val="2466849837"/>
                  </a:ext>
                </a:extLst>
              </a:tr>
              <a:tr h="278425">
                <a:tc>
                  <a:txBody>
                    <a:bodyPr/>
                    <a:lstStyle/>
                    <a:p>
                      <a:pPr marL="0" marR="0" algn="l"/>
                      <a:r>
                        <a:rPr lang="en-US" sz="900">
                          <a:effectLst/>
                        </a:rPr>
                        <a:t>Maldives</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15.0</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Good</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No prediction</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No prediction</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extLst>
                  <a:ext uri="{0D108BD9-81ED-4DB2-BD59-A6C34878D82A}">
                    <a16:rowId xmlns:a16="http://schemas.microsoft.com/office/drawing/2014/main" val="3591011119"/>
                  </a:ext>
                </a:extLst>
              </a:tr>
              <a:tr h="278425">
                <a:tc>
                  <a:txBody>
                    <a:bodyPr/>
                    <a:lstStyle/>
                    <a:p>
                      <a:pPr marL="0" marR="0" algn="l"/>
                      <a:r>
                        <a:rPr lang="en-US" sz="900">
                          <a:effectLst/>
                        </a:rPr>
                        <a:t>Bahrain</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188.0</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Unhealthy</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No prediction</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No prediction</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extLst>
                  <a:ext uri="{0D108BD9-81ED-4DB2-BD59-A6C34878D82A}">
                    <a16:rowId xmlns:a16="http://schemas.microsoft.com/office/drawing/2014/main" val="3573433029"/>
                  </a:ext>
                </a:extLst>
              </a:tr>
              <a:tr h="140779">
                <a:tc>
                  <a:txBody>
                    <a:bodyPr/>
                    <a:lstStyle/>
                    <a:p>
                      <a:pPr marL="0" marR="0" algn="l"/>
                      <a:r>
                        <a:rPr lang="en-US" sz="900">
                          <a:effectLst/>
                        </a:rPr>
                        <a:t>Aruba</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163.0</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a:effectLst/>
                        </a:rPr>
                        <a:t>Unhealthy</a:t>
                      </a:r>
                      <a:endParaRPr lang="en-US" sz="90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dirty="0">
                          <a:effectLst/>
                        </a:rPr>
                        <a:t>159.4</a:t>
                      </a:r>
                      <a:endParaRPr lang="en-US" sz="9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tc>
                  <a:txBody>
                    <a:bodyPr/>
                    <a:lstStyle/>
                    <a:p>
                      <a:pPr marL="0" marR="0" algn="ctr"/>
                      <a:r>
                        <a:rPr lang="en-US" sz="900" dirty="0">
                          <a:effectLst/>
                        </a:rPr>
                        <a:t>Unhealthy</a:t>
                      </a:r>
                      <a:endParaRPr lang="en-US" sz="9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0191" marR="50191" marT="0" marB="0"/>
                </a:tc>
                <a:extLst>
                  <a:ext uri="{0D108BD9-81ED-4DB2-BD59-A6C34878D82A}">
                    <a16:rowId xmlns:a16="http://schemas.microsoft.com/office/drawing/2014/main" val="3573536649"/>
                  </a:ext>
                </a:extLst>
              </a:tr>
            </a:tbl>
          </a:graphicData>
        </a:graphic>
      </p:graphicFrame>
    </p:spTree>
    <p:extLst>
      <p:ext uri="{BB962C8B-B14F-4D97-AF65-F5344CB8AC3E}">
        <p14:creationId xmlns:p14="http://schemas.microsoft.com/office/powerpoint/2010/main" val="27193499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E5BD03-D549-BA7D-9925-EB10960E39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A14705-516E-3AF1-CBCB-FB269DC12302}"/>
              </a:ext>
            </a:extLst>
          </p:cNvPr>
          <p:cNvSpPr>
            <a:spLocks noGrp="1"/>
          </p:cNvSpPr>
          <p:nvPr>
            <p:ph type="title"/>
          </p:nvPr>
        </p:nvSpPr>
        <p:spPr>
          <a:xfrm>
            <a:off x="61610" y="156238"/>
            <a:ext cx="8596668" cy="1320800"/>
          </a:xfrm>
        </p:spPr>
        <p:txBody>
          <a:bodyPr/>
          <a:lstStyle/>
          <a:p>
            <a:r>
              <a:rPr lang="en-US" dirty="0"/>
              <a:t>Classification Models</a:t>
            </a:r>
          </a:p>
        </p:txBody>
      </p:sp>
      <p:sp>
        <p:nvSpPr>
          <p:cNvPr id="8" name="Content Placeholder 7">
            <a:extLst>
              <a:ext uri="{FF2B5EF4-FFF2-40B4-BE49-F238E27FC236}">
                <a16:creationId xmlns:a16="http://schemas.microsoft.com/office/drawing/2014/main" id="{EC274662-652F-6903-D4F4-A447A3ECBA88}"/>
              </a:ext>
            </a:extLst>
          </p:cNvPr>
          <p:cNvSpPr>
            <a:spLocks noGrp="1"/>
          </p:cNvSpPr>
          <p:nvPr>
            <p:ph sz="half" idx="1"/>
          </p:nvPr>
        </p:nvSpPr>
        <p:spPr>
          <a:xfrm>
            <a:off x="441880" y="1069444"/>
            <a:ext cx="5145932" cy="5642044"/>
          </a:xfrm>
        </p:spPr>
        <p:txBody>
          <a:bodyPr>
            <a:normAutofit fontScale="70000" lnSpcReduction="20000"/>
          </a:bodyPr>
          <a:lstStyle/>
          <a:p>
            <a:r>
              <a:rPr lang="en-US" sz="2900" dirty="0">
                <a:effectLst/>
                <a:latin typeface="Times New Roman" panose="02020603050405020304" pitchFamily="18" charset="0"/>
                <a:ea typeface="Times New Roman" panose="02020603050405020304" pitchFamily="18" charset="0"/>
              </a:rPr>
              <a:t>In order to find the optimal performing classification model, several types of classification models were created, trained, tested, and compared.</a:t>
            </a:r>
          </a:p>
          <a:p>
            <a:endParaRPr lang="en-US" sz="2900" dirty="0">
              <a:effectLst/>
              <a:latin typeface="Times New Roman" panose="02020603050405020304" pitchFamily="18" charset="0"/>
              <a:ea typeface="Times New Roman" panose="02020603050405020304" pitchFamily="18" charset="0"/>
            </a:endParaRPr>
          </a:p>
          <a:p>
            <a:r>
              <a:rPr lang="en-US" sz="2900" dirty="0">
                <a:effectLst/>
                <a:latin typeface="Times New Roman" panose="02020603050405020304" pitchFamily="18" charset="0"/>
                <a:ea typeface="Times New Roman" panose="02020603050405020304" pitchFamily="18" charset="0"/>
              </a:rPr>
              <a:t>The classification types modeled include, a Gradient Boosting decision tree model, a Random Forest decision tree model, and two Support Vector Machine (SVM) models.</a:t>
            </a:r>
          </a:p>
          <a:p>
            <a:pPr marL="0" indent="0">
              <a:buNone/>
            </a:pPr>
            <a:endParaRPr lang="en-US" sz="2900" dirty="0">
              <a:effectLst/>
              <a:latin typeface="Times New Roman" panose="02020603050405020304" pitchFamily="18" charset="0"/>
              <a:ea typeface="Times New Roman" panose="02020603050405020304" pitchFamily="18" charset="0"/>
            </a:endParaRPr>
          </a:p>
          <a:p>
            <a:r>
              <a:rPr lang="en-US" sz="2900" b="1" dirty="0">
                <a:latin typeface="Times New Roman" panose="02020603050405020304" pitchFamily="18" charset="0"/>
                <a:ea typeface="Times New Roman" panose="02020603050405020304" pitchFamily="18" charset="0"/>
                <a:cs typeface="Times New Roman" panose="02020603050405020304" pitchFamily="18" charset="0"/>
              </a:rPr>
              <a:t>I</a:t>
            </a:r>
            <a:r>
              <a:rPr lang="en-US" sz="2900" b="1" dirty="0">
                <a:effectLst/>
                <a:latin typeface="Times New Roman" panose="02020603050405020304" pitchFamily="18" charset="0"/>
                <a:ea typeface="Times New Roman" panose="02020603050405020304" pitchFamily="18" charset="0"/>
                <a:cs typeface="Times New Roman" panose="02020603050405020304" pitchFamily="18" charset="0"/>
              </a:rPr>
              <a:t>nput variables: </a:t>
            </a:r>
            <a:r>
              <a:rPr lang="en-US" sz="2900" dirty="0">
                <a:effectLst/>
                <a:latin typeface="Times New Roman" panose="02020603050405020304" pitchFamily="18" charset="0"/>
                <a:ea typeface="Times New Roman" panose="02020603050405020304" pitchFamily="18" charset="0"/>
                <a:cs typeface="Times New Roman" panose="02020603050405020304" pitchFamily="18" charset="0"/>
              </a:rPr>
              <a:t>Country, </a:t>
            </a:r>
            <a:r>
              <a:rPr lang="en-US" sz="2900" dirty="0">
                <a:latin typeface="Times New Roman" panose="02020603050405020304" pitchFamily="18" charset="0"/>
                <a:ea typeface="Times New Roman" panose="02020603050405020304" pitchFamily="18" charset="0"/>
                <a:cs typeface="Times New Roman" panose="02020603050405020304" pitchFamily="18" charset="0"/>
              </a:rPr>
              <a:t>t</a:t>
            </a:r>
            <a:r>
              <a:rPr lang="en-US" sz="2900" dirty="0">
                <a:effectLst/>
                <a:latin typeface="Times New Roman" panose="02020603050405020304" pitchFamily="18" charset="0"/>
                <a:ea typeface="Times New Roman" panose="02020603050405020304" pitchFamily="18" charset="0"/>
                <a:cs typeface="Times New Roman" panose="02020603050405020304" pitchFamily="18" charset="0"/>
              </a:rPr>
              <a:t>he CO AQI Value, the Ozone AQI Value, and the AQI Value. </a:t>
            </a:r>
          </a:p>
          <a:p>
            <a:endParaRPr lang="en-US" sz="29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2900" b="1" dirty="0">
                <a:effectLst/>
                <a:latin typeface="Times New Roman" panose="02020603050405020304" pitchFamily="18" charset="0"/>
                <a:ea typeface="Times New Roman" panose="02020603050405020304" pitchFamily="18" charset="0"/>
                <a:cs typeface="Times New Roman" panose="02020603050405020304" pitchFamily="18" charset="0"/>
              </a:rPr>
              <a:t>Target variable: </a:t>
            </a:r>
            <a:r>
              <a:rPr lang="en-US" sz="2900" dirty="0">
                <a:effectLst/>
                <a:latin typeface="Times New Roman" panose="02020603050405020304" pitchFamily="18" charset="0"/>
                <a:ea typeface="Times New Roman" panose="02020603050405020304" pitchFamily="18" charset="0"/>
                <a:cs typeface="Times New Roman" panose="02020603050405020304" pitchFamily="18" charset="0"/>
              </a:rPr>
              <a:t>The PM2.5 AQI Category</a:t>
            </a:r>
          </a:p>
          <a:p>
            <a:endParaRPr lang="en-US" sz="29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2900" dirty="0">
                <a:latin typeface="Times New Roman" panose="02020603050405020304" pitchFamily="18" charset="0"/>
                <a:ea typeface="Times New Roman" panose="02020603050405020304" pitchFamily="18" charset="0"/>
              </a:rPr>
              <a:t>Country and PM2.5 AQI Category encoded before training.</a:t>
            </a:r>
          </a:p>
          <a:p>
            <a:endParaRPr lang="en-US" sz="2900" dirty="0">
              <a:latin typeface="Times New Roman" panose="02020603050405020304" pitchFamily="18" charset="0"/>
              <a:ea typeface="Times New Roman" panose="02020603050405020304" pitchFamily="18" charset="0"/>
            </a:endParaRPr>
          </a:p>
          <a:p>
            <a:endParaRPr lang="en-US" sz="2900"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Content Placeholder 3">
            <a:extLst>
              <a:ext uri="{FF2B5EF4-FFF2-40B4-BE49-F238E27FC236}">
                <a16:creationId xmlns:a16="http://schemas.microsoft.com/office/drawing/2014/main" id="{A408A82C-17ED-8839-98A8-1C2BC3A6B021}"/>
              </a:ext>
            </a:extLst>
          </p:cNvPr>
          <p:cNvSpPr>
            <a:spLocks noGrp="1"/>
          </p:cNvSpPr>
          <p:nvPr>
            <p:ph sz="half" idx="2"/>
          </p:nvPr>
        </p:nvSpPr>
        <p:spPr>
          <a:xfrm>
            <a:off x="5657935" y="1069444"/>
            <a:ext cx="4575564" cy="3880773"/>
          </a:xfrm>
        </p:spPr>
        <p:txBody>
          <a:bodyPr>
            <a:normAutofit fontScale="70000" lnSpcReduction="20000"/>
          </a:bodyPr>
          <a:lstStyle/>
          <a:p>
            <a:r>
              <a:rPr lang="en-US" sz="2800" dirty="0">
                <a:effectLst/>
                <a:latin typeface="Times New Roman" panose="02020603050405020304" pitchFamily="18" charset="0"/>
                <a:ea typeface="Times New Roman" panose="02020603050405020304" pitchFamily="18" charset="0"/>
              </a:rPr>
              <a:t>The encoding for the PM2.5 AQI Category mapped 0 to Good, 1 to Moderate, 2 to Unhealthy for Sensitive Groups, 3 to Unhealthy, 4 to Very Unhealthy, and 5 to Hazardous</a:t>
            </a:r>
            <a:endParaRPr lang="en-US" sz="2800" dirty="0"/>
          </a:p>
        </p:txBody>
      </p:sp>
      <p:pic>
        <p:nvPicPr>
          <p:cNvPr id="3" name="Picture 2">
            <a:extLst>
              <a:ext uri="{FF2B5EF4-FFF2-40B4-BE49-F238E27FC236}">
                <a16:creationId xmlns:a16="http://schemas.microsoft.com/office/drawing/2014/main" id="{618E7AA0-4599-36EB-BE3F-438AB06AFCC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25172" y="2523543"/>
            <a:ext cx="4575563" cy="3614609"/>
          </a:xfrm>
          <a:prstGeom prst="rect">
            <a:avLst/>
          </a:prstGeom>
          <a:noFill/>
          <a:ln>
            <a:noFill/>
          </a:ln>
        </p:spPr>
      </p:pic>
    </p:spTree>
    <p:extLst>
      <p:ext uri="{BB962C8B-B14F-4D97-AF65-F5344CB8AC3E}">
        <p14:creationId xmlns:p14="http://schemas.microsoft.com/office/powerpoint/2010/main" val="934478114"/>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4D5000-9305-B179-6F2B-F793796AA0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DA6A32-E926-85E6-FEE0-D421EF3CB127}"/>
              </a:ext>
            </a:extLst>
          </p:cNvPr>
          <p:cNvSpPr>
            <a:spLocks noGrp="1"/>
          </p:cNvSpPr>
          <p:nvPr>
            <p:ph type="title"/>
          </p:nvPr>
        </p:nvSpPr>
        <p:spPr>
          <a:xfrm>
            <a:off x="0" y="0"/>
            <a:ext cx="9377464" cy="1320800"/>
          </a:xfrm>
        </p:spPr>
        <p:txBody>
          <a:bodyPr/>
          <a:lstStyle/>
          <a:p>
            <a:r>
              <a:rPr lang="en-US" dirty="0"/>
              <a:t>Decision Tree Model #1: Gradient Boosting</a:t>
            </a:r>
          </a:p>
        </p:txBody>
      </p:sp>
      <p:sp>
        <p:nvSpPr>
          <p:cNvPr id="8" name="Content Placeholder 7">
            <a:extLst>
              <a:ext uri="{FF2B5EF4-FFF2-40B4-BE49-F238E27FC236}">
                <a16:creationId xmlns:a16="http://schemas.microsoft.com/office/drawing/2014/main" id="{EADFDEE5-A642-4C22-28EB-97492874C145}"/>
              </a:ext>
            </a:extLst>
          </p:cNvPr>
          <p:cNvSpPr>
            <a:spLocks noGrp="1"/>
          </p:cNvSpPr>
          <p:nvPr>
            <p:ph sz="quarter" idx="4"/>
          </p:nvPr>
        </p:nvSpPr>
        <p:spPr>
          <a:xfrm>
            <a:off x="367124" y="1040859"/>
            <a:ext cx="4726212" cy="5598267"/>
          </a:xfrm>
        </p:spPr>
        <p:txBody>
          <a:bodyPr>
            <a:normAutofit/>
          </a:bodyPr>
          <a:lstStyle/>
          <a:p>
            <a:r>
              <a:rPr lang="en-US" sz="1800" dirty="0">
                <a:effectLst/>
                <a:latin typeface="Times New Roman" panose="02020603050405020304" pitchFamily="18" charset="0"/>
                <a:ea typeface="Times New Roman" panose="02020603050405020304" pitchFamily="18" charset="0"/>
              </a:rPr>
              <a:t>A Gradient Boosting decision tree model uses ensemble learning, which combines many weak and slow learning models to form one strong learning model, reducing overfitting (</a:t>
            </a:r>
            <a:r>
              <a:rPr lang="en-US" sz="1800" dirty="0" err="1">
                <a:effectLst/>
                <a:latin typeface="Times New Roman" panose="02020603050405020304" pitchFamily="18" charset="0"/>
                <a:ea typeface="Times New Roman" panose="02020603050405020304" pitchFamily="18" charset="0"/>
              </a:rPr>
              <a:t>GeeksforGeeks</a:t>
            </a:r>
            <a:r>
              <a:rPr lang="en-US" sz="1800" dirty="0">
                <a:effectLst/>
                <a:latin typeface="Times New Roman" panose="02020603050405020304" pitchFamily="18" charset="0"/>
                <a:ea typeface="Times New Roman" panose="02020603050405020304" pitchFamily="18" charset="0"/>
              </a:rPr>
              <a:t>, 2025; </a:t>
            </a:r>
            <a:r>
              <a:rPr lang="en-US" sz="1800" dirty="0" err="1">
                <a:effectLst/>
                <a:latin typeface="Times New Roman" panose="02020603050405020304" pitchFamily="18" charset="0"/>
                <a:ea typeface="Times New Roman" panose="02020603050405020304" pitchFamily="18" charset="0"/>
              </a:rPr>
              <a:t>machinelearningplus</a:t>
            </a:r>
            <a:r>
              <a:rPr lang="en-US" sz="1800" dirty="0">
                <a:effectLst/>
                <a:latin typeface="Times New Roman" panose="02020603050405020304" pitchFamily="18" charset="0"/>
                <a:ea typeface="Times New Roman" panose="02020603050405020304" pitchFamily="18" charset="0"/>
              </a:rPr>
              <a:t>, 2025).</a:t>
            </a:r>
          </a:p>
          <a:p>
            <a:endParaRPr lang="en-US" sz="1800" dirty="0">
              <a:effectLst/>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Created model using </a:t>
            </a:r>
            <a:r>
              <a:rPr lang="en-US" sz="1800" dirty="0" err="1">
                <a:effectLst/>
                <a:latin typeface="Times New Roman" panose="02020603050405020304" pitchFamily="18" charset="0"/>
                <a:ea typeface="Times New Roman" panose="02020603050405020304" pitchFamily="18" charset="0"/>
              </a:rPr>
              <a:t>RandomizedSeachCV</a:t>
            </a:r>
            <a:r>
              <a:rPr lang="en-US" dirty="0">
                <a:latin typeface="Times New Roman" panose="02020603050405020304" pitchFamily="18" charset="0"/>
                <a:ea typeface="Times New Roman" panose="02020603050405020304" pitchFamily="18" charset="0"/>
              </a:rPr>
              <a:t>, which</a:t>
            </a:r>
            <a:r>
              <a:rPr lang="en-US" sz="1800" dirty="0">
                <a:effectLst/>
                <a:latin typeface="Times New Roman" panose="02020603050405020304" pitchFamily="18" charset="0"/>
                <a:ea typeface="Times New Roman" panose="02020603050405020304" pitchFamily="18" charset="0"/>
              </a:rPr>
              <a:t> </a:t>
            </a:r>
            <a:r>
              <a:rPr lang="en-US" sz="1800" dirty="0">
                <a:solidFill>
                  <a:srgbClr val="000000"/>
                </a:solidFill>
                <a:effectLst/>
                <a:latin typeface="Times New Roman" panose="02020603050405020304" pitchFamily="18" charset="0"/>
                <a:ea typeface="Times New Roman" panose="02020603050405020304" pitchFamily="18" charset="0"/>
              </a:rPr>
              <a:t>randomly samples different combinations of hyperparameters from the parameter grid.</a:t>
            </a:r>
          </a:p>
          <a:p>
            <a:endParaRPr lang="en-US" sz="1800" dirty="0">
              <a:solidFill>
                <a:srgbClr val="000000"/>
              </a:solidFill>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The overall accuracy was 99%.</a:t>
            </a:r>
          </a:p>
          <a:p>
            <a:endParaRPr lang="en-US" sz="1800" dirty="0">
              <a:solidFill>
                <a:srgbClr val="000000"/>
              </a:solidFill>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 The overall precision, recall, and F1-score were 96%.</a:t>
            </a:r>
          </a:p>
          <a:p>
            <a:endParaRPr lang="en-US" sz="18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6" name="Picture 5">
            <a:extLst>
              <a:ext uri="{FF2B5EF4-FFF2-40B4-BE49-F238E27FC236}">
                <a16:creationId xmlns:a16="http://schemas.microsoft.com/office/drawing/2014/main" id="{E20C4A9A-D7D6-FAA6-0D6F-3A7E912C211D}"/>
              </a:ext>
            </a:extLst>
          </p:cNvPr>
          <p:cNvPicPr>
            <a:picLocks noChangeAspect="1"/>
          </p:cNvPicPr>
          <p:nvPr/>
        </p:nvPicPr>
        <p:blipFill>
          <a:blip r:embed="rId2"/>
          <a:stretch>
            <a:fillRect/>
          </a:stretch>
        </p:blipFill>
        <p:spPr>
          <a:xfrm>
            <a:off x="5239004" y="1050587"/>
            <a:ext cx="6647234" cy="3390448"/>
          </a:xfrm>
          <a:prstGeom prst="rect">
            <a:avLst/>
          </a:prstGeom>
        </p:spPr>
      </p:pic>
      <p:pic>
        <p:nvPicPr>
          <p:cNvPr id="7" name="Picture 6">
            <a:extLst>
              <a:ext uri="{FF2B5EF4-FFF2-40B4-BE49-F238E27FC236}">
                <a16:creationId xmlns:a16="http://schemas.microsoft.com/office/drawing/2014/main" id="{4F5766C0-594C-D110-23B2-5D5D695B4E56}"/>
              </a:ext>
            </a:extLst>
          </p:cNvPr>
          <p:cNvPicPr>
            <a:picLocks noChangeAspect="1"/>
          </p:cNvPicPr>
          <p:nvPr/>
        </p:nvPicPr>
        <p:blipFill>
          <a:blip r:embed="rId3"/>
          <a:stretch>
            <a:fillRect/>
          </a:stretch>
        </p:blipFill>
        <p:spPr>
          <a:xfrm>
            <a:off x="5307098" y="4441035"/>
            <a:ext cx="6579140" cy="2094230"/>
          </a:xfrm>
          <a:prstGeom prst="rect">
            <a:avLst/>
          </a:prstGeom>
        </p:spPr>
      </p:pic>
    </p:spTree>
    <p:extLst>
      <p:ext uri="{BB962C8B-B14F-4D97-AF65-F5344CB8AC3E}">
        <p14:creationId xmlns:p14="http://schemas.microsoft.com/office/powerpoint/2010/main" val="284665615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3391AE-D4BF-4DBB-BA6D-80818B67D7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147CD4-9AD4-800E-778B-64C708984A76}"/>
              </a:ext>
            </a:extLst>
          </p:cNvPr>
          <p:cNvSpPr>
            <a:spLocks noGrp="1"/>
          </p:cNvSpPr>
          <p:nvPr>
            <p:ph type="title"/>
          </p:nvPr>
        </p:nvSpPr>
        <p:spPr>
          <a:xfrm>
            <a:off x="0" y="0"/>
            <a:ext cx="9533106" cy="1122025"/>
          </a:xfrm>
        </p:spPr>
        <p:txBody>
          <a:bodyPr>
            <a:normAutofit fontScale="90000"/>
          </a:bodyPr>
          <a:lstStyle/>
          <a:p>
            <a:r>
              <a:rPr lang="en-US" dirty="0"/>
              <a:t>Decision Tree Model # 1 Confusion Matrixes and Classification Reports </a:t>
            </a:r>
          </a:p>
        </p:txBody>
      </p:sp>
      <p:sp>
        <p:nvSpPr>
          <p:cNvPr id="8" name="Content Placeholder 7">
            <a:extLst>
              <a:ext uri="{FF2B5EF4-FFF2-40B4-BE49-F238E27FC236}">
                <a16:creationId xmlns:a16="http://schemas.microsoft.com/office/drawing/2014/main" id="{A22F9A91-0391-C47F-4D61-5D2F3D70FE5A}"/>
              </a:ext>
            </a:extLst>
          </p:cNvPr>
          <p:cNvSpPr>
            <a:spLocks noGrp="1"/>
          </p:cNvSpPr>
          <p:nvPr>
            <p:ph sz="quarter" idx="4"/>
          </p:nvPr>
        </p:nvSpPr>
        <p:spPr>
          <a:xfrm>
            <a:off x="310379" y="953311"/>
            <a:ext cx="4697029" cy="5598267"/>
          </a:xfrm>
        </p:spPr>
        <p:txBody>
          <a:bodyPr>
            <a:normAutofit/>
          </a:bodyPr>
          <a:lstStyle/>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7" name="TextBox 6">
            <a:extLst>
              <a:ext uri="{FF2B5EF4-FFF2-40B4-BE49-F238E27FC236}">
                <a16:creationId xmlns:a16="http://schemas.microsoft.com/office/drawing/2014/main" id="{9158B187-472D-BA0C-8EF0-1FDF14D2C9A2}"/>
              </a:ext>
            </a:extLst>
          </p:cNvPr>
          <p:cNvSpPr txBox="1"/>
          <p:nvPr/>
        </p:nvSpPr>
        <p:spPr>
          <a:xfrm>
            <a:off x="876979" y="6167336"/>
            <a:ext cx="8260858" cy="646331"/>
          </a:xfrm>
          <a:prstGeom prst="rect">
            <a:avLst/>
          </a:prstGeom>
          <a:noFill/>
        </p:spPr>
        <p:txBody>
          <a:bodyPr wrap="square">
            <a:spAutoFit/>
          </a:bodyPr>
          <a:lstStyle/>
          <a:p>
            <a:r>
              <a:rPr lang="en-US" sz="1800" dirty="0">
                <a:solidFill>
                  <a:srgbClr val="000000"/>
                </a:solidFill>
                <a:effectLst/>
                <a:latin typeface="Times New Roman" panose="02020603050405020304" pitchFamily="18" charset="0"/>
                <a:ea typeface="Times New Roman" panose="02020603050405020304" pitchFamily="18" charset="0"/>
              </a:rPr>
              <a:t>The overall evaluation for both the training data and testing data shows that the model is very overfitted, especially since the training data had 100% scores for all metrics.</a:t>
            </a:r>
            <a:endParaRPr lang="en-US" dirty="0"/>
          </a:p>
        </p:txBody>
      </p:sp>
      <p:pic>
        <p:nvPicPr>
          <p:cNvPr id="4" name="Picture 3">
            <a:extLst>
              <a:ext uri="{FF2B5EF4-FFF2-40B4-BE49-F238E27FC236}">
                <a16:creationId xmlns:a16="http://schemas.microsoft.com/office/drawing/2014/main" id="{1408C79D-B85F-C81A-DDD4-0F6A383919BE}"/>
              </a:ext>
            </a:extLst>
          </p:cNvPr>
          <p:cNvPicPr>
            <a:picLocks noChangeAspect="1"/>
          </p:cNvPicPr>
          <p:nvPr/>
        </p:nvPicPr>
        <p:blipFill>
          <a:blip r:embed="rId2"/>
          <a:stretch>
            <a:fillRect/>
          </a:stretch>
        </p:blipFill>
        <p:spPr>
          <a:xfrm>
            <a:off x="1181398" y="1042886"/>
            <a:ext cx="7652020" cy="5124450"/>
          </a:xfrm>
          <a:prstGeom prst="rect">
            <a:avLst/>
          </a:prstGeom>
        </p:spPr>
      </p:pic>
    </p:spTree>
    <p:extLst>
      <p:ext uri="{BB962C8B-B14F-4D97-AF65-F5344CB8AC3E}">
        <p14:creationId xmlns:p14="http://schemas.microsoft.com/office/powerpoint/2010/main" val="1789530617"/>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0291CC-6926-1101-E896-72D317C867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EF5925-92B3-5629-9A6D-DED041A8A1B5}"/>
              </a:ext>
            </a:extLst>
          </p:cNvPr>
          <p:cNvSpPr>
            <a:spLocks noGrp="1"/>
          </p:cNvSpPr>
          <p:nvPr>
            <p:ph type="title"/>
          </p:nvPr>
        </p:nvSpPr>
        <p:spPr>
          <a:xfrm>
            <a:off x="0" y="146049"/>
            <a:ext cx="9377464" cy="1320800"/>
          </a:xfrm>
        </p:spPr>
        <p:txBody>
          <a:bodyPr/>
          <a:lstStyle/>
          <a:p>
            <a:r>
              <a:rPr lang="en-US" dirty="0"/>
              <a:t>Decision Tree Model #2: Random Forest</a:t>
            </a:r>
          </a:p>
        </p:txBody>
      </p:sp>
      <p:sp>
        <p:nvSpPr>
          <p:cNvPr id="8" name="Content Placeholder 7">
            <a:extLst>
              <a:ext uri="{FF2B5EF4-FFF2-40B4-BE49-F238E27FC236}">
                <a16:creationId xmlns:a16="http://schemas.microsoft.com/office/drawing/2014/main" id="{D3FA01AE-7B1E-26C1-0321-E1092982E4EE}"/>
              </a:ext>
            </a:extLst>
          </p:cNvPr>
          <p:cNvSpPr>
            <a:spLocks noGrp="1"/>
          </p:cNvSpPr>
          <p:nvPr>
            <p:ph sz="quarter" idx="4"/>
          </p:nvPr>
        </p:nvSpPr>
        <p:spPr>
          <a:xfrm>
            <a:off x="234893" y="1320800"/>
            <a:ext cx="4697029" cy="4250987"/>
          </a:xfrm>
        </p:spPr>
        <p:txBody>
          <a:bodyPr>
            <a:normAutofit/>
          </a:bodyPr>
          <a:lstStyle/>
          <a:p>
            <a:r>
              <a:rPr lang="en-US" sz="1800" dirty="0">
                <a:effectLst/>
                <a:latin typeface="Times New Roman" panose="02020603050405020304" pitchFamily="18" charset="0"/>
                <a:ea typeface="Times New Roman" panose="02020603050405020304" pitchFamily="18" charset="0"/>
              </a:rPr>
              <a:t>A Random Forest decision tree model trains many different decision trees in parallel</a:t>
            </a:r>
            <a:r>
              <a:rPr lang="en-US" dirty="0">
                <a:latin typeface="Times New Roman" panose="02020603050405020304" pitchFamily="18" charset="0"/>
                <a:ea typeface="Times New Roman" panose="02020603050405020304" pitchFamily="18" charset="0"/>
              </a:rPr>
              <a:t> and uses </a:t>
            </a:r>
            <a:r>
              <a:rPr lang="en-US" sz="1800" dirty="0">
                <a:effectLst/>
                <a:latin typeface="Times New Roman" panose="02020603050405020304" pitchFamily="18" charset="0"/>
                <a:ea typeface="Times New Roman" panose="02020603050405020304" pitchFamily="18" charset="0"/>
              </a:rPr>
              <a:t>a majority vote of predictions from the results from all trees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GeeksforGeeks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2025;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machinelearningplus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2025). </a:t>
            </a:r>
          </a:p>
          <a:p>
            <a:endParaRPr lang="en-US" sz="1800" dirty="0">
              <a:effectLst/>
              <a:latin typeface="Cambria" panose="02040503050406030204" pitchFamily="18" charset="0"/>
              <a:ea typeface="Times New Roman" panose="02020603050405020304" pitchFamily="18" charset="0"/>
              <a:cs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The overall accuracy was 98%.</a:t>
            </a:r>
          </a:p>
          <a:p>
            <a:endParaRPr lang="en-US" sz="1800" dirty="0">
              <a:solidFill>
                <a:srgbClr val="000000"/>
              </a:solidFill>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 The overall precision, recall, and F1-score were 96%.</a:t>
            </a:r>
          </a:p>
          <a:p>
            <a:pPr marL="0" indent="0">
              <a:buNone/>
            </a:pPr>
            <a:r>
              <a:rPr lang="en-US" sz="1800" dirty="0">
                <a:solidFill>
                  <a:srgbClr val="000000"/>
                </a:solidFill>
                <a:effectLst/>
                <a:latin typeface="Times New Roman" panose="02020603050405020304" pitchFamily="18" charset="0"/>
                <a:ea typeface="Times New Roman" panose="02020603050405020304" pitchFamily="18" charset="0"/>
              </a:rPr>
              <a:t> </a:t>
            </a: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3" name="Picture 2">
            <a:extLst>
              <a:ext uri="{FF2B5EF4-FFF2-40B4-BE49-F238E27FC236}">
                <a16:creationId xmlns:a16="http://schemas.microsoft.com/office/drawing/2014/main" id="{4C2BFBBB-0C30-19A7-7C6A-2DBE4B7C985D}"/>
              </a:ext>
            </a:extLst>
          </p:cNvPr>
          <p:cNvPicPr>
            <a:picLocks noChangeAspect="1"/>
          </p:cNvPicPr>
          <p:nvPr/>
        </p:nvPicPr>
        <p:blipFill>
          <a:blip r:embed="rId2"/>
          <a:stretch>
            <a:fillRect/>
          </a:stretch>
        </p:blipFill>
        <p:spPr>
          <a:xfrm>
            <a:off x="5305792" y="1457121"/>
            <a:ext cx="6738863" cy="3358069"/>
          </a:xfrm>
          <a:prstGeom prst="rect">
            <a:avLst/>
          </a:prstGeom>
        </p:spPr>
      </p:pic>
    </p:spTree>
    <p:extLst>
      <p:ext uri="{BB962C8B-B14F-4D97-AF65-F5344CB8AC3E}">
        <p14:creationId xmlns:p14="http://schemas.microsoft.com/office/powerpoint/2010/main" val="2497272082"/>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Analysis Project Description</a:t>
            </a:r>
          </a:p>
        </p:txBody>
      </p:sp>
      <p:sp>
        <p:nvSpPr>
          <p:cNvPr id="3" name="Content Placeholder 2"/>
          <p:cNvSpPr>
            <a:spLocks noGrp="1"/>
          </p:cNvSpPr>
          <p:nvPr>
            <p:ph idx="1"/>
          </p:nvPr>
        </p:nvSpPr>
        <p:spPr/>
        <p:txBody>
          <a:bodyPr>
            <a:normAutofit/>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data analytics problem that I </a:t>
            </a:r>
            <a:r>
              <a:rPr lang="en-US" dirty="0">
                <a:latin typeface="Times New Roman" panose="02020603050405020304" pitchFamily="18" charset="0"/>
                <a:ea typeface="Times New Roman" panose="02020603050405020304" pitchFamily="18" charset="0"/>
                <a:cs typeface="Times New Roman" panose="02020603050405020304" pitchFamily="18" charset="0"/>
              </a:rPr>
              <a:t>will be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analyzing is based on historical global air pollution trends and its’ future effect on public health. </a:t>
            </a:r>
          </a:p>
          <a:p>
            <a:pPr marL="0" indent="0">
              <a:buNone/>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Will </a:t>
            </a:r>
            <a:r>
              <a:rPr lang="en-US" dirty="0">
                <a:latin typeface="Times New Roman" panose="02020603050405020304" pitchFamily="18" charset="0"/>
                <a:ea typeface="Times New Roman" panose="02020603050405020304" pitchFamily="18" charset="0"/>
              </a:rPr>
              <a:t>i</a:t>
            </a:r>
            <a:r>
              <a:rPr lang="en-US" sz="1800" dirty="0">
                <a:effectLst/>
                <a:latin typeface="Times New Roman" panose="02020603050405020304" pitchFamily="18" charset="0"/>
                <a:ea typeface="Times New Roman" panose="02020603050405020304" pitchFamily="18" charset="0"/>
              </a:rPr>
              <a:t>dentify countries with the highest and lowest air pollution</a:t>
            </a:r>
            <a:r>
              <a:rPr lang="en-US" dirty="0">
                <a:latin typeface="Times New Roman" panose="02020603050405020304" pitchFamily="18" charset="0"/>
                <a:ea typeface="Times New Roman" panose="02020603050405020304" pitchFamily="18" charset="0"/>
              </a:rPr>
              <a:t>.</a:t>
            </a:r>
          </a:p>
          <a:p>
            <a:endParaRPr lang="en-US" dirty="0">
              <a:latin typeface="Times New Roman" panose="02020603050405020304" pitchFamily="18" charset="0"/>
              <a:ea typeface="Times New Roman" panose="02020603050405020304" pitchFamily="18" charset="0"/>
            </a:endParaRPr>
          </a:p>
          <a:p>
            <a:r>
              <a:rPr lang="en-US" sz="1800" dirty="0">
                <a:effectLst/>
                <a:latin typeface="Cambria" panose="02040503050406030204" pitchFamily="18" charset="0"/>
                <a:ea typeface="Times New Roman" panose="02020603050405020304" pitchFamily="18" charset="0"/>
                <a:cs typeface="Times New Roman" panose="02020603050405020304" pitchFamily="18" charset="0"/>
              </a:rPr>
              <a:t>Will compare air pollution in th</a:t>
            </a:r>
            <a:r>
              <a:rPr lang="en-US" dirty="0">
                <a:latin typeface="Cambria" panose="02040503050406030204" pitchFamily="18" charset="0"/>
                <a:ea typeface="Times New Roman" panose="02020603050405020304" pitchFamily="18" charset="0"/>
                <a:cs typeface="Times New Roman" panose="02020603050405020304" pitchFamily="18" charset="0"/>
              </a:rPr>
              <a:t>e U.S. with other countries.</a:t>
            </a:r>
            <a:endParaRPr lang="en-US" sz="1800" dirty="0">
              <a:effectLst/>
              <a:latin typeface="Times New Roman" panose="02020603050405020304" pitchFamily="18" charset="0"/>
              <a:ea typeface="Times New Roman" panose="02020603050405020304" pitchFamily="18" charset="0"/>
            </a:endParaRPr>
          </a:p>
          <a:p>
            <a:pPr marL="0" indent="0">
              <a:buNone/>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dirty="0">
                <a:latin typeface="Times New Roman" panose="02020603050405020304" pitchFamily="18" charset="0"/>
                <a:ea typeface="Times New Roman" panose="02020603050405020304" pitchFamily="18" charset="0"/>
                <a:cs typeface="Times New Roman" panose="02020603050405020304" pitchFamily="18" charset="0"/>
              </a:rPr>
              <a:t>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nsights provided can be used by government agencies to make important decisions about regulations, policies, and legislature to further decrease air pollution in problematic geographic locations. </a:t>
            </a:r>
            <a:endParaRPr lang="en-US" sz="1800" dirty="0">
              <a:effectLst/>
              <a:latin typeface="Cambria" panose="02040503050406030204" pitchFamily="18" charset="0"/>
              <a:ea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endParaRPr>
          </a:p>
          <a:p>
            <a:endParaRPr lang="en-US" dirty="0"/>
          </a:p>
        </p:txBody>
      </p:sp>
    </p:spTree>
    <p:extLst>
      <p:ext uri="{BB962C8B-B14F-4D97-AF65-F5344CB8AC3E}">
        <p14:creationId xmlns:p14="http://schemas.microsoft.com/office/powerpoint/2010/main" val="2715645792"/>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50FCFA-0FFC-30D5-282D-F914CA9114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13E9DC-F910-397A-DE0E-893238FA7FA5}"/>
              </a:ext>
            </a:extLst>
          </p:cNvPr>
          <p:cNvSpPr>
            <a:spLocks noGrp="1"/>
          </p:cNvSpPr>
          <p:nvPr>
            <p:ph type="title"/>
          </p:nvPr>
        </p:nvSpPr>
        <p:spPr>
          <a:xfrm>
            <a:off x="0" y="0"/>
            <a:ext cx="9533106" cy="1122025"/>
          </a:xfrm>
        </p:spPr>
        <p:txBody>
          <a:bodyPr>
            <a:normAutofit fontScale="90000"/>
          </a:bodyPr>
          <a:lstStyle/>
          <a:p>
            <a:r>
              <a:rPr lang="en-US" dirty="0"/>
              <a:t>Decision Tree Model # 2 Confusion Matrixes and Classification Reports </a:t>
            </a:r>
          </a:p>
        </p:txBody>
      </p:sp>
      <p:sp>
        <p:nvSpPr>
          <p:cNvPr id="8" name="Content Placeholder 7">
            <a:extLst>
              <a:ext uri="{FF2B5EF4-FFF2-40B4-BE49-F238E27FC236}">
                <a16:creationId xmlns:a16="http://schemas.microsoft.com/office/drawing/2014/main" id="{5E527ADC-A746-E041-F3D0-BB7003BD8277}"/>
              </a:ext>
            </a:extLst>
          </p:cNvPr>
          <p:cNvSpPr>
            <a:spLocks noGrp="1"/>
          </p:cNvSpPr>
          <p:nvPr>
            <p:ph sz="quarter" idx="4"/>
          </p:nvPr>
        </p:nvSpPr>
        <p:spPr>
          <a:xfrm>
            <a:off x="310379" y="953311"/>
            <a:ext cx="4697029" cy="5598267"/>
          </a:xfrm>
        </p:spPr>
        <p:txBody>
          <a:bodyPr>
            <a:normAutofit/>
          </a:bodyPr>
          <a:lstStyle/>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7" name="TextBox 6">
            <a:extLst>
              <a:ext uri="{FF2B5EF4-FFF2-40B4-BE49-F238E27FC236}">
                <a16:creationId xmlns:a16="http://schemas.microsoft.com/office/drawing/2014/main" id="{F57434D1-E5E6-175E-6A16-34B4308F61EC}"/>
              </a:ext>
            </a:extLst>
          </p:cNvPr>
          <p:cNvSpPr txBox="1"/>
          <p:nvPr/>
        </p:nvSpPr>
        <p:spPr>
          <a:xfrm>
            <a:off x="329148" y="6108909"/>
            <a:ext cx="9356519" cy="923330"/>
          </a:xfrm>
          <a:prstGeom prst="rect">
            <a:avLst/>
          </a:prstGeom>
          <a:noFill/>
        </p:spPr>
        <p:txBody>
          <a:bodyPr wrap="square">
            <a:spAutoFit/>
          </a:bodyPr>
          <a:lstStyle/>
          <a:p>
            <a:r>
              <a:rPr lang="en-US" sz="1800" dirty="0">
                <a:solidFill>
                  <a:srgbClr val="000000"/>
                </a:solidFill>
                <a:effectLst/>
                <a:latin typeface="Times New Roman" panose="02020603050405020304" pitchFamily="18" charset="0"/>
                <a:ea typeface="Times New Roman" panose="02020603050405020304" pitchFamily="18" charset="0"/>
              </a:rPr>
              <a:t>The overall evaluation for both the training data and testing data shows that the Random Forest model is</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overfitted, but not as much as the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GradientBoostingClassifier</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model.</a:t>
            </a:r>
            <a:endParaRPr lang="en-US" sz="1800" dirty="0">
              <a:effectLst/>
              <a:latin typeface="Cambria" panose="02040503050406030204" pitchFamily="18" charset="0"/>
              <a:ea typeface="Times New Roman" panose="02020603050405020304" pitchFamily="18" charset="0"/>
              <a:cs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BBE90109-01E2-8C21-1CCF-E7BD2A316B85}"/>
              </a:ext>
            </a:extLst>
          </p:cNvPr>
          <p:cNvPicPr>
            <a:picLocks noChangeAspect="1"/>
          </p:cNvPicPr>
          <p:nvPr/>
        </p:nvPicPr>
        <p:blipFill>
          <a:blip r:embed="rId2"/>
          <a:stretch>
            <a:fillRect/>
          </a:stretch>
        </p:blipFill>
        <p:spPr>
          <a:xfrm>
            <a:off x="1045310" y="1051915"/>
            <a:ext cx="7924193" cy="5127104"/>
          </a:xfrm>
          <a:prstGeom prst="rect">
            <a:avLst/>
          </a:prstGeom>
        </p:spPr>
      </p:pic>
    </p:spTree>
    <p:extLst>
      <p:ext uri="{BB962C8B-B14F-4D97-AF65-F5344CB8AC3E}">
        <p14:creationId xmlns:p14="http://schemas.microsoft.com/office/powerpoint/2010/main" val="12624029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DAC6B1-3D82-112A-3B86-6D9A48DB96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360186-5E03-D059-3C2C-4711DB5C6C22}"/>
              </a:ext>
            </a:extLst>
          </p:cNvPr>
          <p:cNvSpPr>
            <a:spLocks noGrp="1"/>
          </p:cNvSpPr>
          <p:nvPr>
            <p:ph type="title"/>
          </p:nvPr>
        </p:nvSpPr>
        <p:spPr>
          <a:xfrm>
            <a:off x="0" y="0"/>
            <a:ext cx="9533106" cy="1320800"/>
          </a:xfrm>
        </p:spPr>
        <p:txBody>
          <a:bodyPr/>
          <a:lstStyle/>
          <a:p>
            <a:r>
              <a:rPr lang="en-US" dirty="0"/>
              <a:t>SVM Model # 1: The Best Classification Model</a:t>
            </a:r>
          </a:p>
        </p:txBody>
      </p:sp>
      <p:sp>
        <p:nvSpPr>
          <p:cNvPr id="8" name="Content Placeholder 7">
            <a:extLst>
              <a:ext uri="{FF2B5EF4-FFF2-40B4-BE49-F238E27FC236}">
                <a16:creationId xmlns:a16="http://schemas.microsoft.com/office/drawing/2014/main" id="{D8DC5FA3-CA62-D990-F5E3-9DCC24E01D58}"/>
              </a:ext>
            </a:extLst>
          </p:cNvPr>
          <p:cNvSpPr>
            <a:spLocks noGrp="1"/>
          </p:cNvSpPr>
          <p:nvPr>
            <p:ph sz="quarter" idx="4"/>
          </p:nvPr>
        </p:nvSpPr>
        <p:spPr>
          <a:xfrm>
            <a:off x="310379" y="953311"/>
            <a:ext cx="4697029" cy="5598267"/>
          </a:xfrm>
        </p:spPr>
        <p:txBody>
          <a:bodyPr>
            <a:normAutofit/>
          </a:bodyPr>
          <a:lstStyle/>
          <a:p>
            <a:r>
              <a:rPr lang="en-US" sz="1800" dirty="0">
                <a:effectLst/>
                <a:latin typeface="Times New Roman" panose="02020603050405020304" pitchFamily="18" charset="0"/>
                <a:ea typeface="Times New Roman" panose="02020603050405020304" pitchFamily="18" charset="0"/>
              </a:rPr>
              <a:t>SVM models perform classification by finding the best boundary or hyperplane that separates data into different classes (</a:t>
            </a:r>
            <a:r>
              <a:rPr lang="en-US" sz="1800" dirty="0" err="1">
                <a:effectLst/>
                <a:latin typeface="Times New Roman" panose="02020603050405020304" pitchFamily="18" charset="0"/>
                <a:ea typeface="Times New Roman" panose="02020603050405020304" pitchFamily="18" charset="0"/>
              </a:rPr>
              <a:t>GeeksforGeeks</a:t>
            </a:r>
            <a:r>
              <a:rPr lang="en-US" sz="1800" dirty="0">
                <a:effectLst/>
                <a:latin typeface="Times New Roman" panose="02020603050405020304" pitchFamily="18" charset="0"/>
                <a:ea typeface="Times New Roman" panose="02020603050405020304" pitchFamily="18" charset="0"/>
              </a:rPr>
              <a:t>, 2023). </a:t>
            </a:r>
          </a:p>
          <a:p>
            <a:endParaRPr lang="en-US" sz="1800" dirty="0">
              <a:effectLst/>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The data was normalized to the same standard scale before training and testing.</a:t>
            </a:r>
          </a:p>
          <a:p>
            <a:endParaRPr lang="en-US" dirty="0">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The overall accuracy was 95%. </a:t>
            </a:r>
          </a:p>
          <a:p>
            <a:endParaRPr lang="en-US" sz="1800" dirty="0">
              <a:solidFill>
                <a:srgbClr val="000000"/>
              </a:solidFill>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The overall precision was 92%.</a:t>
            </a:r>
          </a:p>
          <a:p>
            <a:endParaRPr lang="en-US" sz="1800" dirty="0">
              <a:solidFill>
                <a:srgbClr val="000000"/>
              </a:solidFill>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The overall recall was 90%. </a:t>
            </a:r>
          </a:p>
          <a:p>
            <a:endParaRPr lang="en-US" sz="1800" dirty="0">
              <a:solidFill>
                <a:srgbClr val="000000"/>
              </a:solidFill>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The overall F1-score was 91%. </a:t>
            </a:r>
            <a:endParaRPr lang="en-US"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A0A4DFEF-FBCD-7FC8-B37B-589352DA9709}"/>
              </a:ext>
            </a:extLst>
          </p:cNvPr>
          <p:cNvPicPr>
            <a:picLocks noChangeAspect="1"/>
          </p:cNvPicPr>
          <p:nvPr/>
        </p:nvPicPr>
        <p:blipFill>
          <a:blip r:embed="rId2"/>
          <a:stretch>
            <a:fillRect/>
          </a:stretch>
        </p:blipFill>
        <p:spPr>
          <a:xfrm>
            <a:off x="5007408" y="1797292"/>
            <a:ext cx="6926095" cy="3749797"/>
          </a:xfrm>
          <a:prstGeom prst="rect">
            <a:avLst/>
          </a:prstGeom>
        </p:spPr>
      </p:pic>
    </p:spTree>
    <p:extLst>
      <p:ext uri="{BB962C8B-B14F-4D97-AF65-F5344CB8AC3E}">
        <p14:creationId xmlns:p14="http://schemas.microsoft.com/office/powerpoint/2010/main" val="3271144395"/>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23A660-801C-2AEE-5BD7-A941314E90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EB909D-7864-9A43-08F6-9B371CCA7C98}"/>
              </a:ext>
            </a:extLst>
          </p:cNvPr>
          <p:cNvSpPr>
            <a:spLocks noGrp="1"/>
          </p:cNvSpPr>
          <p:nvPr>
            <p:ph type="title"/>
          </p:nvPr>
        </p:nvSpPr>
        <p:spPr>
          <a:xfrm>
            <a:off x="0" y="0"/>
            <a:ext cx="9533106" cy="1122025"/>
          </a:xfrm>
        </p:spPr>
        <p:txBody>
          <a:bodyPr>
            <a:normAutofit fontScale="90000"/>
          </a:bodyPr>
          <a:lstStyle/>
          <a:p>
            <a:r>
              <a:rPr lang="en-US" dirty="0"/>
              <a:t>SVM Model # 1 Confusion Matrixes and Classification Reports </a:t>
            </a:r>
          </a:p>
        </p:txBody>
      </p:sp>
      <p:sp>
        <p:nvSpPr>
          <p:cNvPr id="8" name="Content Placeholder 7">
            <a:extLst>
              <a:ext uri="{FF2B5EF4-FFF2-40B4-BE49-F238E27FC236}">
                <a16:creationId xmlns:a16="http://schemas.microsoft.com/office/drawing/2014/main" id="{75E99ACA-DC0E-43A3-D471-5346824A31DD}"/>
              </a:ext>
            </a:extLst>
          </p:cNvPr>
          <p:cNvSpPr>
            <a:spLocks noGrp="1"/>
          </p:cNvSpPr>
          <p:nvPr>
            <p:ph sz="quarter" idx="4"/>
          </p:nvPr>
        </p:nvSpPr>
        <p:spPr>
          <a:xfrm>
            <a:off x="310379" y="953311"/>
            <a:ext cx="4697029" cy="5598267"/>
          </a:xfrm>
        </p:spPr>
        <p:txBody>
          <a:bodyPr>
            <a:normAutofit/>
          </a:bodyPr>
          <a:lstStyle/>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5" name="Picture 4">
            <a:extLst>
              <a:ext uri="{FF2B5EF4-FFF2-40B4-BE49-F238E27FC236}">
                <a16:creationId xmlns:a16="http://schemas.microsoft.com/office/drawing/2014/main" id="{667E1A48-8211-8F37-92B2-22E2A759C9E8}"/>
              </a:ext>
            </a:extLst>
          </p:cNvPr>
          <p:cNvPicPr>
            <a:picLocks noChangeAspect="1"/>
          </p:cNvPicPr>
          <p:nvPr/>
        </p:nvPicPr>
        <p:blipFill>
          <a:blip r:embed="rId2"/>
          <a:stretch>
            <a:fillRect/>
          </a:stretch>
        </p:blipFill>
        <p:spPr>
          <a:xfrm>
            <a:off x="1373878" y="1122025"/>
            <a:ext cx="7937567" cy="4886325"/>
          </a:xfrm>
          <a:prstGeom prst="rect">
            <a:avLst/>
          </a:prstGeom>
        </p:spPr>
      </p:pic>
      <p:sp>
        <p:nvSpPr>
          <p:cNvPr id="7" name="TextBox 6">
            <a:extLst>
              <a:ext uri="{FF2B5EF4-FFF2-40B4-BE49-F238E27FC236}">
                <a16:creationId xmlns:a16="http://schemas.microsoft.com/office/drawing/2014/main" id="{D74FA7DD-9776-0AE7-54F6-CDABD7CFAB39}"/>
              </a:ext>
            </a:extLst>
          </p:cNvPr>
          <p:cNvSpPr txBox="1"/>
          <p:nvPr/>
        </p:nvSpPr>
        <p:spPr>
          <a:xfrm>
            <a:off x="876979" y="6167336"/>
            <a:ext cx="8260858" cy="646331"/>
          </a:xfrm>
          <a:prstGeom prst="rect">
            <a:avLst/>
          </a:prstGeom>
          <a:noFill/>
        </p:spPr>
        <p:txBody>
          <a:bodyPr wrap="square">
            <a:spAutoFit/>
          </a:bodyPr>
          <a:lstStyle/>
          <a:p>
            <a:r>
              <a:rPr lang="en-US" sz="1800" dirty="0">
                <a:solidFill>
                  <a:srgbClr val="000000"/>
                </a:solidFill>
                <a:effectLst/>
                <a:latin typeface="Times New Roman" panose="02020603050405020304" pitchFamily="18" charset="0"/>
                <a:ea typeface="Times New Roman" panose="02020603050405020304" pitchFamily="18" charset="0"/>
              </a:rPr>
              <a:t>Since the overall accuracy is exactly the same (95%) for both the training data and testing data, the data seems to fit the SVM Model #1 perfectly. </a:t>
            </a:r>
            <a:endParaRPr lang="en-US" dirty="0"/>
          </a:p>
        </p:txBody>
      </p:sp>
    </p:spTree>
    <p:extLst>
      <p:ext uri="{BB962C8B-B14F-4D97-AF65-F5344CB8AC3E}">
        <p14:creationId xmlns:p14="http://schemas.microsoft.com/office/powerpoint/2010/main" val="3290070396"/>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07B88D-9222-544D-7C23-6F9AAC1542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B42458-8651-C46C-80E8-F4098E5C229C}"/>
              </a:ext>
            </a:extLst>
          </p:cNvPr>
          <p:cNvSpPr>
            <a:spLocks noGrp="1"/>
          </p:cNvSpPr>
          <p:nvPr>
            <p:ph type="title"/>
          </p:nvPr>
        </p:nvSpPr>
        <p:spPr>
          <a:xfrm>
            <a:off x="0" y="0"/>
            <a:ext cx="9533106" cy="1320800"/>
          </a:xfrm>
        </p:spPr>
        <p:txBody>
          <a:bodyPr/>
          <a:lstStyle/>
          <a:p>
            <a:r>
              <a:rPr lang="en-US" dirty="0"/>
              <a:t>SVM Model # 2: Unrealistic Predictions </a:t>
            </a:r>
          </a:p>
        </p:txBody>
      </p:sp>
      <p:sp>
        <p:nvSpPr>
          <p:cNvPr id="8" name="Content Placeholder 7">
            <a:extLst>
              <a:ext uri="{FF2B5EF4-FFF2-40B4-BE49-F238E27FC236}">
                <a16:creationId xmlns:a16="http://schemas.microsoft.com/office/drawing/2014/main" id="{F33F3B1B-6354-5AAE-E13F-4746428376BD}"/>
              </a:ext>
            </a:extLst>
          </p:cNvPr>
          <p:cNvSpPr>
            <a:spLocks noGrp="1"/>
          </p:cNvSpPr>
          <p:nvPr>
            <p:ph sz="quarter" idx="4"/>
          </p:nvPr>
        </p:nvSpPr>
        <p:spPr>
          <a:xfrm>
            <a:off x="310379" y="953311"/>
            <a:ext cx="4697029" cy="5598267"/>
          </a:xfrm>
        </p:spPr>
        <p:txBody>
          <a:bodyPr>
            <a:normAutofit/>
          </a:bodyPr>
          <a:lstStyle/>
          <a:p>
            <a:pPr marL="0" indent="0">
              <a:buNone/>
            </a:pPr>
            <a:endParaRPr lang="en-US" sz="1800" dirty="0">
              <a:effectLst/>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The data was normalized to the same standard scale before training and testing.</a:t>
            </a:r>
          </a:p>
          <a:p>
            <a:endParaRPr lang="en-US" dirty="0">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A</a:t>
            </a:r>
            <a:r>
              <a:rPr lang="en-US" sz="1800" dirty="0">
                <a:effectLst/>
                <a:latin typeface="Times New Roman" panose="02020603050405020304" pitchFamily="18" charset="0"/>
                <a:ea typeface="Times New Roman" panose="02020603050405020304" pitchFamily="18" charset="0"/>
              </a:rPr>
              <a:t> </a:t>
            </a:r>
            <a:r>
              <a:rPr lang="en-US" dirty="0">
                <a:latin typeface="Times New Roman" panose="02020603050405020304" pitchFamily="18" charset="0"/>
                <a:ea typeface="Times New Roman" panose="02020603050405020304" pitchFamily="18" charset="0"/>
              </a:rPr>
              <a:t>c</a:t>
            </a:r>
            <a:r>
              <a:rPr lang="en-US" sz="1800" dirty="0">
                <a:effectLst/>
                <a:latin typeface="Times New Roman" panose="02020603050405020304" pitchFamily="18" charset="0"/>
                <a:ea typeface="Times New Roman" panose="02020603050405020304" pitchFamily="18" charset="0"/>
              </a:rPr>
              <a:t>ombining oversampling and </a:t>
            </a:r>
            <a:r>
              <a:rPr lang="en-US" sz="1800" dirty="0" err="1">
                <a:effectLst/>
                <a:latin typeface="Times New Roman" panose="02020603050405020304" pitchFamily="18" charset="0"/>
                <a:ea typeface="Times New Roman" panose="02020603050405020304" pitchFamily="18" charset="0"/>
              </a:rPr>
              <a:t>undersampling</a:t>
            </a:r>
            <a:r>
              <a:rPr lang="en-US" sz="1800" dirty="0">
                <a:effectLst/>
                <a:latin typeface="Times New Roman" panose="02020603050405020304" pitchFamily="18" charset="0"/>
                <a:ea typeface="Times New Roman" panose="02020603050405020304" pitchFamily="18" charset="0"/>
              </a:rPr>
              <a:t> technique was used to better balance the training and testing data before training the model.</a:t>
            </a:r>
            <a:endParaRPr lang="en-US" dirty="0">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The overall accuracy was 95%. </a:t>
            </a:r>
          </a:p>
          <a:p>
            <a:endParaRPr lang="en-US" sz="1800" dirty="0">
              <a:solidFill>
                <a:srgbClr val="000000"/>
              </a:solidFill>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The overall precision was 96%. </a:t>
            </a:r>
          </a:p>
          <a:p>
            <a:endParaRPr lang="en-US" sz="1800" dirty="0">
              <a:solidFill>
                <a:srgbClr val="000000"/>
              </a:solidFill>
              <a:effectLst/>
              <a:latin typeface="Times New Roman" panose="02020603050405020304" pitchFamily="18" charset="0"/>
              <a:ea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rPr>
              <a:t>The overall recall and F1-score were 95%. </a:t>
            </a:r>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3" name="Picture 2">
            <a:extLst>
              <a:ext uri="{FF2B5EF4-FFF2-40B4-BE49-F238E27FC236}">
                <a16:creationId xmlns:a16="http://schemas.microsoft.com/office/drawing/2014/main" id="{7EE07891-0FF3-E398-51FD-B528E6AA4A9C}"/>
              </a:ext>
            </a:extLst>
          </p:cNvPr>
          <p:cNvPicPr>
            <a:picLocks noChangeAspect="1"/>
          </p:cNvPicPr>
          <p:nvPr/>
        </p:nvPicPr>
        <p:blipFill>
          <a:blip r:embed="rId2"/>
          <a:stretch>
            <a:fillRect/>
          </a:stretch>
        </p:blipFill>
        <p:spPr>
          <a:xfrm>
            <a:off x="5452839" y="1207499"/>
            <a:ext cx="6428782" cy="2926756"/>
          </a:xfrm>
          <a:prstGeom prst="rect">
            <a:avLst/>
          </a:prstGeom>
        </p:spPr>
      </p:pic>
      <p:pic>
        <p:nvPicPr>
          <p:cNvPr id="5" name="Picture 4">
            <a:extLst>
              <a:ext uri="{FF2B5EF4-FFF2-40B4-BE49-F238E27FC236}">
                <a16:creationId xmlns:a16="http://schemas.microsoft.com/office/drawing/2014/main" id="{2B3479D8-8AD9-BBC1-22B3-5F3C01560DED}"/>
              </a:ext>
            </a:extLst>
          </p:cNvPr>
          <p:cNvPicPr>
            <a:picLocks noChangeAspect="1"/>
          </p:cNvPicPr>
          <p:nvPr/>
        </p:nvPicPr>
        <p:blipFill>
          <a:blip r:embed="rId3"/>
          <a:stretch>
            <a:fillRect/>
          </a:stretch>
        </p:blipFill>
        <p:spPr>
          <a:xfrm>
            <a:off x="5452838" y="4134255"/>
            <a:ext cx="6428781" cy="951230"/>
          </a:xfrm>
          <a:prstGeom prst="rect">
            <a:avLst/>
          </a:prstGeom>
        </p:spPr>
      </p:pic>
    </p:spTree>
    <p:extLst>
      <p:ext uri="{BB962C8B-B14F-4D97-AF65-F5344CB8AC3E}">
        <p14:creationId xmlns:p14="http://schemas.microsoft.com/office/powerpoint/2010/main" val="3670651125"/>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FD7624-9B49-FF92-FB5E-2AEDF7C73F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615201-7C9D-5C8A-98F4-F3A80023B648}"/>
              </a:ext>
            </a:extLst>
          </p:cNvPr>
          <p:cNvSpPr>
            <a:spLocks noGrp="1"/>
          </p:cNvSpPr>
          <p:nvPr>
            <p:ph type="title"/>
          </p:nvPr>
        </p:nvSpPr>
        <p:spPr>
          <a:xfrm>
            <a:off x="0" y="0"/>
            <a:ext cx="9533106" cy="1122025"/>
          </a:xfrm>
        </p:spPr>
        <p:txBody>
          <a:bodyPr>
            <a:normAutofit fontScale="90000"/>
          </a:bodyPr>
          <a:lstStyle/>
          <a:p>
            <a:r>
              <a:rPr lang="en-US" dirty="0"/>
              <a:t>SVM Model # 2 Confusion Matrixes and Classification Reports </a:t>
            </a:r>
          </a:p>
        </p:txBody>
      </p:sp>
      <p:sp>
        <p:nvSpPr>
          <p:cNvPr id="8" name="Content Placeholder 7">
            <a:extLst>
              <a:ext uri="{FF2B5EF4-FFF2-40B4-BE49-F238E27FC236}">
                <a16:creationId xmlns:a16="http://schemas.microsoft.com/office/drawing/2014/main" id="{BAA49311-9199-1AA7-69B5-49C14CA5E0A2}"/>
              </a:ext>
            </a:extLst>
          </p:cNvPr>
          <p:cNvSpPr>
            <a:spLocks noGrp="1"/>
          </p:cNvSpPr>
          <p:nvPr>
            <p:ph sz="quarter" idx="4"/>
          </p:nvPr>
        </p:nvSpPr>
        <p:spPr>
          <a:xfrm>
            <a:off x="310379" y="953311"/>
            <a:ext cx="4697029" cy="5598267"/>
          </a:xfrm>
        </p:spPr>
        <p:txBody>
          <a:bodyPr>
            <a:normAutofit/>
          </a:bodyPr>
          <a:lstStyle/>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845BF454-0A7B-B05D-6B90-9478BE8183FD}"/>
              </a:ext>
            </a:extLst>
          </p:cNvPr>
          <p:cNvPicPr>
            <a:picLocks noChangeAspect="1"/>
          </p:cNvPicPr>
          <p:nvPr/>
        </p:nvPicPr>
        <p:blipFill>
          <a:blip r:embed="rId2"/>
          <a:stretch>
            <a:fillRect/>
          </a:stretch>
        </p:blipFill>
        <p:spPr>
          <a:xfrm>
            <a:off x="4272868" y="1204506"/>
            <a:ext cx="7828341" cy="5225477"/>
          </a:xfrm>
          <a:prstGeom prst="rect">
            <a:avLst/>
          </a:prstGeom>
        </p:spPr>
      </p:pic>
      <p:sp>
        <p:nvSpPr>
          <p:cNvPr id="6" name="Content Placeholder 7">
            <a:extLst>
              <a:ext uri="{FF2B5EF4-FFF2-40B4-BE49-F238E27FC236}">
                <a16:creationId xmlns:a16="http://schemas.microsoft.com/office/drawing/2014/main" id="{6CA9CE88-182D-54C0-D6C1-2911CB1F706C}"/>
              </a:ext>
            </a:extLst>
          </p:cNvPr>
          <p:cNvSpPr txBox="1">
            <a:spLocks/>
          </p:cNvSpPr>
          <p:nvPr/>
        </p:nvSpPr>
        <p:spPr>
          <a:xfrm>
            <a:off x="169679" y="1382390"/>
            <a:ext cx="3947999" cy="490882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US"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When comparing the metrics for the training and testing data, the SVM Model #2 is overfitted less than the </a:t>
            </a:r>
            <a:r>
              <a:rPr lang="en-US" sz="1800" dirty="0" err="1">
                <a:effectLst/>
                <a:latin typeface="Times New Roman" panose="02020603050405020304" pitchFamily="18" charset="0"/>
                <a:ea typeface="Times New Roman" panose="02020603050405020304" pitchFamily="18" charset="0"/>
              </a:rPr>
              <a:t>RandomForestClassifier</a:t>
            </a:r>
            <a:r>
              <a:rPr lang="en-US" sz="1800" dirty="0">
                <a:effectLst/>
                <a:latin typeface="Times New Roman" panose="02020603050405020304" pitchFamily="18" charset="0"/>
                <a:ea typeface="Times New Roman" panose="02020603050405020304" pitchFamily="18" charset="0"/>
              </a:rPr>
              <a:t> decision tree model, but more than the SVM Model #1. </a:t>
            </a:r>
          </a:p>
          <a:p>
            <a:endParaRPr lang="en-US" sz="1800" dirty="0">
              <a:effectLst/>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U</a:t>
            </a:r>
            <a:r>
              <a:rPr lang="en-US" sz="1800" dirty="0">
                <a:effectLst/>
                <a:latin typeface="Times New Roman" panose="02020603050405020304" pitchFamily="18" charset="0"/>
                <a:ea typeface="Times New Roman" panose="02020603050405020304" pitchFamily="18" charset="0"/>
              </a:rPr>
              <a:t>sing the combination of oversampling and </a:t>
            </a:r>
            <a:r>
              <a:rPr lang="en-US" sz="1800" dirty="0" err="1">
                <a:effectLst/>
                <a:latin typeface="Times New Roman" panose="02020603050405020304" pitchFamily="18" charset="0"/>
                <a:ea typeface="Times New Roman" panose="02020603050405020304" pitchFamily="18" charset="0"/>
              </a:rPr>
              <a:t>undersampling</a:t>
            </a:r>
            <a:r>
              <a:rPr lang="en-US" sz="1800" dirty="0">
                <a:effectLst/>
                <a:latin typeface="Times New Roman" panose="02020603050405020304" pitchFamily="18" charset="0"/>
                <a:ea typeface="Times New Roman" panose="02020603050405020304" pitchFamily="18" charset="0"/>
              </a:rPr>
              <a:t> did not help improve model predictions, it actually led to the model making close proportions of predictions for all 6 classes, which is very unrealistic for this dataset. </a:t>
            </a:r>
            <a:endParaRPr lang="en-US" dirty="0">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391802020"/>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BA5F5-E8BB-38D6-FEAA-CD4FD3AA0D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A8129D-B92C-85F7-27AA-DCE39B25EBB7}"/>
              </a:ext>
            </a:extLst>
          </p:cNvPr>
          <p:cNvSpPr>
            <a:spLocks noGrp="1"/>
          </p:cNvSpPr>
          <p:nvPr>
            <p:ph type="title"/>
          </p:nvPr>
        </p:nvSpPr>
        <p:spPr>
          <a:xfrm>
            <a:off x="0" y="97276"/>
            <a:ext cx="9962964" cy="473405"/>
          </a:xfrm>
        </p:spPr>
        <p:txBody>
          <a:bodyPr>
            <a:normAutofit fontScale="90000"/>
          </a:bodyPr>
          <a:lstStyle/>
          <a:p>
            <a:r>
              <a:rPr lang="en-US" dirty="0"/>
              <a:t>Comparison of Classification Models’ Performance Metrics </a:t>
            </a:r>
          </a:p>
        </p:txBody>
      </p:sp>
      <p:graphicFrame>
        <p:nvGraphicFramePr>
          <p:cNvPr id="16" name="Content Placeholder 15">
            <a:extLst>
              <a:ext uri="{FF2B5EF4-FFF2-40B4-BE49-F238E27FC236}">
                <a16:creationId xmlns:a16="http://schemas.microsoft.com/office/drawing/2014/main" id="{89AB065D-2193-353F-EB6E-4AB28721BB8B}"/>
              </a:ext>
            </a:extLst>
          </p:cNvPr>
          <p:cNvGraphicFramePr>
            <a:graphicFrameLocks noGrp="1"/>
          </p:cNvGraphicFramePr>
          <p:nvPr>
            <p:ph sz="quarter" idx="4"/>
            <p:extLst>
              <p:ext uri="{D42A27DB-BD31-4B8C-83A1-F6EECF244321}">
                <p14:modId xmlns:p14="http://schemas.microsoft.com/office/powerpoint/2010/main" val="3564200245"/>
              </p:ext>
            </p:extLst>
          </p:nvPr>
        </p:nvGraphicFramePr>
        <p:xfrm>
          <a:off x="435904" y="1105703"/>
          <a:ext cx="9962964" cy="5655018"/>
        </p:xfrm>
        <a:graphic>
          <a:graphicData uri="http://schemas.openxmlformats.org/drawingml/2006/table">
            <a:tbl>
              <a:tblPr firstRow="1" firstCol="1" bandRow="1">
                <a:tableStyleId>{5C22544A-7EE6-4342-B048-85BDC9FD1C3A}</a:tableStyleId>
              </a:tblPr>
              <a:tblGrid>
                <a:gridCol w="3509680">
                  <a:extLst>
                    <a:ext uri="{9D8B030D-6E8A-4147-A177-3AD203B41FA5}">
                      <a16:colId xmlns:a16="http://schemas.microsoft.com/office/drawing/2014/main" val="3852900436"/>
                    </a:ext>
                  </a:extLst>
                </a:gridCol>
                <a:gridCol w="1698232">
                  <a:extLst>
                    <a:ext uri="{9D8B030D-6E8A-4147-A177-3AD203B41FA5}">
                      <a16:colId xmlns:a16="http://schemas.microsoft.com/office/drawing/2014/main" val="561287749"/>
                    </a:ext>
                  </a:extLst>
                </a:gridCol>
                <a:gridCol w="1585017">
                  <a:extLst>
                    <a:ext uri="{9D8B030D-6E8A-4147-A177-3AD203B41FA5}">
                      <a16:colId xmlns:a16="http://schemas.microsoft.com/office/drawing/2014/main" val="2466951013"/>
                    </a:ext>
                  </a:extLst>
                </a:gridCol>
                <a:gridCol w="1698232">
                  <a:extLst>
                    <a:ext uri="{9D8B030D-6E8A-4147-A177-3AD203B41FA5}">
                      <a16:colId xmlns:a16="http://schemas.microsoft.com/office/drawing/2014/main" val="345102020"/>
                    </a:ext>
                  </a:extLst>
                </a:gridCol>
                <a:gridCol w="1471803">
                  <a:extLst>
                    <a:ext uri="{9D8B030D-6E8A-4147-A177-3AD203B41FA5}">
                      <a16:colId xmlns:a16="http://schemas.microsoft.com/office/drawing/2014/main" val="2534626725"/>
                    </a:ext>
                  </a:extLst>
                </a:gridCol>
              </a:tblGrid>
              <a:tr h="411618">
                <a:tc>
                  <a:txBody>
                    <a:bodyPr/>
                    <a:lstStyle/>
                    <a:p>
                      <a:pPr marL="0" marR="0" algn="ctr" fontAlgn="base"/>
                      <a:r>
                        <a:rPr lang="en-US" sz="1200" dirty="0">
                          <a:effectLst/>
                        </a:rPr>
                        <a:t>Model</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r>
                        <a:rPr lang="en-US" sz="1200" dirty="0">
                          <a:effectLst/>
                        </a:rPr>
                        <a:t>Accuracy</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r>
                        <a:rPr lang="en-US" sz="1200">
                          <a:effectLst/>
                        </a:rPr>
                        <a:t>Overall Precision</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r>
                        <a:rPr lang="en-US" sz="1200">
                          <a:effectLst/>
                        </a:rPr>
                        <a:t>Overall Recall</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r>
                        <a:rPr lang="en-US" sz="1200">
                          <a:effectLst/>
                        </a:rPr>
                        <a:t>Overall F1-Score</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extLst>
                  <a:ext uri="{0D108BD9-81ED-4DB2-BD59-A6C34878D82A}">
                    <a16:rowId xmlns:a16="http://schemas.microsoft.com/office/drawing/2014/main" val="7408815"/>
                  </a:ext>
                </a:extLst>
              </a:tr>
              <a:tr h="655425">
                <a:tc>
                  <a:txBody>
                    <a:bodyPr/>
                    <a:lstStyle/>
                    <a:p>
                      <a:pPr marL="0" marR="0" algn="l" fontAlgn="base">
                        <a:spcBef>
                          <a:spcPts val="1200"/>
                        </a:spcBef>
                      </a:pPr>
                      <a:r>
                        <a:rPr lang="en-US" sz="1200" dirty="0">
                          <a:effectLst/>
                        </a:rPr>
                        <a:t>Decision Tree Model #1</a:t>
                      </a:r>
                    </a:p>
                    <a:p>
                      <a:pPr marL="0" marR="0" algn="l" fontAlgn="base">
                        <a:spcBef>
                          <a:spcPts val="1200"/>
                        </a:spcBef>
                      </a:pPr>
                      <a:r>
                        <a:rPr lang="en-US" sz="1200" dirty="0">
                          <a:effectLst/>
                        </a:rPr>
                        <a:t>(Using Training Data)</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lnSpc>
                          <a:spcPct val="150000"/>
                        </a:lnSpc>
                        <a:spcBef>
                          <a:spcPts val="1200"/>
                        </a:spcBef>
                      </a:pPr>
                      <a:r>
                        <a:rPr lang="en-US" sz="1200" dirty="0">
                          <a:effectLst/>
                        </a:rPr>
                        <a:t>1.00</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spcBef>
                          <a:spcPts val="1200"/>
                        </a:spcBef>
                      </a:pPr>
                      <a:r>
                        <a:rPr lang="en-US" sz="1200">
                          <a:effectLst/>
                        </a:rPr>
                        <a:t>1.00</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spcBef>
                          <a:spcPts val="1200"/>
                        </a:spcBef>
                      </a:pPr>
                      <a:r>
                        <a:rPr lang="en-US" sz="1200">
                          <a:effectLst/>
                        </a:rPr>
                        <a:t>1.00</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spcBef>
                          <a:spcPts val="1200"/>
                        </a:spcBef>
                      </a:pPr>
                      <a:r>
                        <a:rPr lang="en-US" sz="1200">
                          <a:effectLst/>
                        </a:rPr>
                        <a:t>1.00</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extLst>
                  <a:ext uri="{0D108BD9-81ED-4DB2-BD59-A6C34878D82A}">
                    <a16:rowId xmlns:a16="http://schemas.microsoft.com/office/drawing/2014/main" val="816571562"/>
                  </a:ext>
                </a:extLst>
              </a:tr>
              <a:tr h="655425">
                <a:tc>
                  <a:txBody>
                    <a:bodyPr/>
                    <a:lstStyle/>
                    <a:p>
                      <a:pPr marL="0" marR="0" algn="l" fontAlgn="base">
                        <a:spcBef>
                          <a:spcPts val="1200"/>
                        </a:spcBef>
                      </a:pPr>
                      <a:r>
                        <a:rPr lang="en-US" sz="1200" dirty="0">
                          <a:effectLst/>
                        </a:rPr>
                        <a:t>Decision Tree Model #1</a:t>
                      </a:r>
                    </a:p>
                    <a:p>
                      <a:pPr marL="0" marR="0" algn="l" fontAlgn="base">
                        <a:spcBef>
                          <a:spcPts val="1200"/>
                        </a:spcBef>
                      </a:pPr>
                      <a:r>
                        <a:rPr lang="en-US" sz="1200" dirty="0">
                          <a:effectLst/>
                        </a:rPr>
                        <a:t>(Using Testing Data)</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spcBef>
                          <a:spcPts val="1200"/>
                        </a:spcBef>
                      </a:pPr>
                      <a:r>
                        <a:rPr lang="en-US" sz="1200" dirty="0">
                          <a:effectLst/>
                        </a:rPr>
                        <a:t>0.99</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spcBef>
                          <a:spcPts val="1200"/>
                        </a:spcBef>
                      </a:pPr>
                      <a:r>
                        <a:rPr lang="en-US" sz="1200" dirty="0">
                          <a:effectLst/>
                        </a:rPr>
                        <a:t>0.96</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spcBef>
                          <a:spcPts val="1200"/>
                        </a:spcBef>
                      </a:pPr>
                      <a:r>
                        <a:rPr lang="en-US" sz="1200">
                          <a:effectLst/>
                        </a:rPr>
                        <a:t>0.96</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spcBef>
                          <a:spcPts val="1200"/>
                        </a:spcBef>
                      </a:pPr>
                      <a:r>
                        <a:rPr lang="en-US" sz="1200">
                          <a:effectLst/>
                        </a:rPr>
                        <a:t>0.96</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extLst>
                  <a:ext uri="{0D108BD9-81ED-4DB2-BD59-A6C34878D82A}">
                    <a16:rowId xmlns:a16="http://schemas.microsoft.com/office/drawing/2014/main" val="1130983930"/>
                  </a:ext>
                </a:extLst>
              </a:tr>
              <a:tr h="655425">
                <a:tc>
                  <a:txBody>
                    <a:bodyPr/>
                    <a:lstStyle/>
                    <a:p>
                      <a:pPr marL="0" marR="0" algn="l" fontAlgn="base">
                        <a:spcBef>
                          <a:spcPts val="1200"/>
                        </a:spcBef>
                      </a:pPr>
                      <a:r>
                        <a:rPr lang="en-US" sz="1200" dirty="0">
                          <a:effectLst/>
                        </a:rPr>
                        <a:t>Decision Tree Model #2</a:t>
                      </a:r>
                    </a:p>
                    <a:p>
                      <a:pPr marL="0" marR="0" algn="l" fontAlgn="base">
                        <a:spcBef>
                          <a:spcPts val="1200"/>
                        </a:spcBef>
                      </a:pPr>
                      <a:r>
                        <a:rPr lang="en-US" sz="1200" dirty="0">
                          <a:effectLst/>
                        </a:rPr>
                        <a:t>(Using Training Data)</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spcBef>
                          <a:spcPts val="1200"/>
                        </a:spcBef>
                      </a:pPr>
                      <a:r>
                        <a:rPr lang="en-US" sz="1200">
                          <a:effectLst/>
                        </a:rPr>
                        <a:t>0.99</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spcBef>
                          <a:spcPts val="1200"/>
                        </a:spcBef>
                      </a:pPr>
                      <a:r>
                        <a:rPr lang="en-US" sz="1200" dirty="0">
                          <a:effectLst/>
                        </a:rPr>
                        <a:t>0.98</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spcBef>
                          <a:spcPts val="1200"/>
                        </a:spcBef>
                      </a:pPr>
                      <a:r>
                        <a:rPr lang="en-US" sz="1200">
                          <a:effectLst/>
                        </a:rPr>
                        <a:t>0.98</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spcBef>
                          <a:spcPts val="1200"/>
                        </a:spcBef>
                      </a:pPr>
                      <a:r>
                        <a:rPr lang="en-US" sz="1200">
                          <a:effectLst/>
                        </a:rPr>
                        <a:t>0.98</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extLst>
                  <a:ext uri="{0D108BD9-81ED-4DB2-BD59-A6C34878D82A}">
                    <a16:rowId xmlns:a16="http://schemas.microsoft.com/office/drawing/2014/main" val="2194211643"/>
                  </a:ext>
                </a:extLst>
              </a:tr>
              <a:tr h="655425">
                <a:tc>
                  <a:txBody>
                    <a:bodyPr/>
                    <a:lstStyle/>
                    <a:p>
                      <a:pPr marL="0" marR="0" algn="l" fontAlgn="base">
                        <a:spcBef>
                          <a:spcPts val="1200"/>
                        </a:spcBef>
                      </a:pPr>
                      <a:r>
                        <a:rPr lang="en-US" sz="1200" dirty="0">
                          <a:effectLst/>
                        </a:rPr>
                        <a:t>Decision Tree Model #2</a:t>
                      </a:r>
                    </a:p>
                    <a:p>
                      <a:pPr marL="0" marR="0" algn="l" fontAlgn="base">
                        <a:spcBef>
                          <a:spcPts val="1200"/>
                        </a:spcBef>
                      </a:pPr>
                      <a:r>
                        <a:rPr lang="en-US" sz="1200" dirty="0">
                          <a:effectLst/>
                        </a:rPr>
                        <a:t>(Using Testing Data)</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spcBef>
                          <a:spcPts val="1200"/>
                        </a:spcBef>
                      </a:pPr>
                      <a:r>
                        <a:rPr lang="en-US" sz="1200">
                          <a:effectLst/>
                        </a:rPr>
                        <a:t>0.98</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spcBef>
                          <a:spcPts val="1200"/>
                        </a:spcBef>
                      </a:pPr>
                      <a:r>
                        <a:rPr lang="en-US" sz="1200" dirty="0">
                          <a:effectLst/>
                        </a:rPr>
                        <a:t>0.96</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spcBef>
                          <a:spcPts val="1200"/>
                        </a:spcBef>
                      </a:pPr>
                      <a:r>
                        <a:rPr lang="en-US" sz="1200">
                          <a:effectLst/>
                        </a:rPr>
                        <a:t>0.96</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spcBef>
                          <a:spcPts val="1200"/>
                        </a:spcBef>
                      </a:pPr>
                      <a:r>
                        <a:rPr lang="en-US" sz="1200">
                          <a:effectLst/>
                        </a:rPr>
                        <a:t>0.96</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extLst>
                  <a:ext uri="{0D108BD9-81ED-4DB2-BD59-A6C34878D82A}">
                    <a16:rowId xmlns:a16="http://schemas.microsoft.com/office/drawing/2014/main" val="796965580"/>
                  </a:ext>
                </a:extLst>
              </a:tr>
              <a:tr h="655425">
                <a:tc>
                  <a:txBody>
                    <a:bodyPr/>
                    <a:lstStyle/>
                    <a:p>
                      <a:pPr marL="0" marR="0" algn="l" fontAlgn="base">
                        <a:spcBef>
                          <a:spcPts val="1200"/>
                        </a:spcBef>
                      </a:pPr>
                      <a:r>
                        <a:rPr lang="en-US" sz="1200" dirty="0">
                          <a:effectLst/>
                        </a:rPr>
                        <a:t>SVM Model #1</a:t>
                      </a:r>
                    </a:p>
                    <a:p>
                      <a:pPr marL="0" marR="0" algn="l" fontAlgn="base">
                        <a:spcBef>
                          <a:spcPts val="1200"/>
                        </a:spcBef>
                      </a:pPr>
                      <a:r>
                        <a:rPr lang="en-US" sz="1200" dirty="0">
                          <a:effectLst/>
                        </a:rPr>
                        <a:t>(Using Training Data)</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spcBef>
                          <a:spcPts val="1200"/>
                        </a:spcBef>
                      </a:pPr>
                      <a:r>
                        <a:rPr lang="en-US" sz="1200">
                          <a:effectLst/>
                        </a:rPr>
                        <a:t>0.95</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spcBef>
                          <a:spcPts val="1200"/>
                        </a:spcBef>
                      </a:pPr>
                      <a:r>
                        <a:rPr lang="en-US" sz="1200" dirty="0">
                          <a:effectLst/>
                        </a:rPr>
                        <a:t>0.94</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spcBef>
                          <a:spcPts val="1200"/>
                        </a:spcBef>
                      </a:pPr>
                      <a:r>
                        <a:rPr lang="en-US" sz="1200" dirty="0">
                          <a:effectLst/>
                        </a:rPr>
                        <a:t>0.91</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spcBef>
                          <a:spcPts val="1200"/>
                        </a:spcBef>
                      </a:pPr>
                      <a:r>
                        <a:rPr lang="en-US" sz="1200">
                          <a:effectLst/>
                        </a:rPr>
                        <a:t>0.92</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extLst>
                  <a:ext uri="{0D108BD9-81ED-4DB2-BD59-A6C34878D82A}">
                    <a16:rowId xmlns:a16="http://schemas.microsoft.com/office/drawing/2014/main" val="1323515163"/>
                  </a:ext>
                </a:extLst>
              </a:tr>
              <a:tr h="655425">
                <a:tc>
                  <a:txBody>
                    <a:bodyPr/>
                    <a:lstStyle/>
                    <a:p>
                      <a:pPr marL="0" marR="0" algn="l" fontAlgn="base">
                        <a:spcBef>
                          <a:spcPts val="1200"/>
                        </a:spcBef>
                      </a:pPr>
                      <a:r>
                        <a:rPr lang="en-US" sz="1200" dirty="0">
                          <a:effectLst/>
                        </a:rPr>
                        <a:t>SVM Model #1</a:t>
                      </a:r>
                    </a:p>
                    <a:p>
                      <a:pPr marL="0" marR="0" algn="l" fontAlgn="base">
                        <a:spcBef>
                          <a:spcPts val="1200"/>
                        </a:spcBef>
                      </a:pPr>
                      <a:r>
                        <a:rPr lang="en-US" sz="1200" dirty="0">
                          <a:effectLst/>
                        </a:rPr>
                        <a:t>(Using Testing Data)</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spcBef>
                          <a:spcPts val="1200"/>
                        </a:spcBef>
                      </a:pPr>
                      <a:r>
                        <a:rPr lang="en-US" sz="1200">
                          <a:effectLst/>
                        </a:rPr>
                        <a:t>0.95</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spcBef>
                          <a:spcPts val="1200"/>
                        </a:spcBef>
                      </a:pPr>
                      <a:r>
                        <a:rPr lang="en-US" sz="1200">
                          <a:effectLst/>
                        </a:rPr>
                        <a:t>0.92</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spcBef>
                          <a:spcPts val="1200"/>
                        </a:spcBef>
                      </a:pPr>
                      <a:r>
                        <a:rPr lang="en-US" sz="1200" dirty="0">
                          <a:effectLst/>
                        </a:rPr>
                        <a:t>0.90</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spcBef>
                          <a:spcPts val="1200"/>
                        </a:spcBef>
                      </a:pPr>
                      <a:r>
                        <a:rPr lang="en-US" sz="1200">
                          <a:effectLst/>
                        </a:rPr>
                        <a:t>0.91</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extLst>
                  <a:ext uri="{0D108BD9-81ED-4DB2-BD59-A6C34878D82A}">
                    <a16:rowId xmlns:a16="http://schemas.microsoft.com/office/drawing/2014/main" val="997187050"/>
                  </a:ext>
                </a:extLst>
              </a:tr>
              <a:tr h="655425">
                <a:tc>
                  <a:txBody>
                    <a:bodyPr/>
                    <a:lstStyle/>
                    <a:p>
                      <a:pPr marL="0" marR="0" algn="l" fontAlgn="base">
                        <a:spcBef>
                          <a:spcPts val="1200"/>
                        </a:spcBef>
                      </a:pPr>
                      <a:r>
                        <a:rPr lang="en-US" sz="1200">
                          <a:effectLst/>
                        </a:rPr>
                        <a:t>SVM Model #2</a:t>
                      </a:r>
                    </a:p>
                    <a:p>
                      <a:pPr marL="0" marR="0" algn="l" fontAlgn="base">
                        <a:spcBef>
                          <a:spcPts val="1200"/>
                        </a:spcBef>
                      </a:pPr>
                      <a:r>
                        <a:rPr lang="en-US" sz="1200">
                          <a:effectLst/>
                        </a:rPr>
                        <a:t>(Using Training Data)</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spcBef>
                          <a:spcPts val="1200"/>
                        </a:spcBef>
                      </a:pPr>
                      <a:r>
                        <a:rPr lang="en-US" sz="1200">
                          <a:effectLst/>
                        </a:rPr>
                        <a:t>0.97</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spcBef>
                          <a:spcPts val="1200"/>
                        </a:spcBef>
                      </a:pPr>
                      <a:r>
                        <a:rPr lang="en-US" sz="1200">
                          <a:effectLst/>
                        </a:rPr>
                        <a:t>0.98</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spcBef>
                          <a:spcPts val="1200"/>
                        </a:spcBef>
                      </a:pPr>
                      <a:r>
                        <a:rPr lang="en-US" sz="1200" dirty="0">
                          <a:effectLst/>
                        </a:rPr>
                        <a:t>0.97</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spcBef>
                          <a:spcPts val="1200"/>
                        </a:spcBef>
                      </a:pPr>
                      <a:r>
                        <a:rPr lang="en-US" sz="1200">
                          <a:effectLst/>
                        </a:rPr>
                        <a:t>0.97</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extLst>
                  <a:ext uri="{0D108BD9-81ED-4DB2-BD59-A6C34878D82A}">
                    <a16:rowId xmlns:a16="http://schemas.microsoft.com/office/drawing/2014/main" val="3940840513"/>
                  </a:ext>
                </a:extLst>
              </a:tr>
              <a:tr h="655425">
                <a:tc>
                  <a:txBody>
                    <a:bodyPr/>
                    <a:lstStyle/>
                    <a:p>
                      <a:pPr marL="0" marR="0" algn="l" fontAlgn="base">
                        <a:spcBef>
                          <a:spcPts val="1200"/>
                        </a:spcBef>
                      </a:pPr>
                      <a:r>
                        <a:rPr lang="en-US" sz="1200">
                          <a:effectLst/>
                        </a:rPr>
                        <a:t>SVM Model #2</a:t>
                      </a:r>
                    </a:p>
                    <a:p>
                      <a:pPr marL="0" marR="0" algn="l" fontAlgn="base">
                        <a:spcBef>
                          <a:spcPts val="1200"/>
                        </a:spcBef>
                      </a:pPr>
                      <a:r>
                        <a:rPr lang="en-US" sz="1200">
                          <a:effectLst/>
                        </a:rPr>
                        <a:t>(Using Testing Data)</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spcBef>
                          <a:spcPts val="1200"/>
                        </a:spcBef>
                      </a:pPr>
                      <a:r>
                        <a:rPr lang="en-US" sz="1200">
                          <a:effectLst/>
                        </a:rPr>
                        <a:t>0.95</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spcBef>
                          <a:spcPts val="1200"/>
                        </a:spcBef>
                      </a:pPr>
                      <a:r>
                        <a:rPr lang="en-US" sz="1200">
                          <a:effectLst/>
                        </a:rPr>
                        <a:t>0.96</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spcBef>
                          <a:spcPts val="1200"/>
                        </a:spcBef>
                      </a:pPr>
                      <a:r>
                        <a:rPr lang="en-US" sz="1200" dirty="0">
                          <a:effectLst/>
                        </a:rPr>
                        <a:t>0.95</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tc>
                  <a:txBody>
                    <a:bodyPr/>
                    <a:lstStyle/>
                    <a:p>
                      <a:pPr marL="0" marR="0" algn="ctr" fontAlgn="base">
                        <a:spcBef>
                          <a:spcPts val="1200"/>
                        </a:spcBef>
                      </a:pPr>
                      <a:r>
                        <a:rPr lang="en-US" sz="1200" dirty="0">
                          <a:effectLst/>
                        </a:rPr>
                        <a:t>0.95</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0248" marR="50248" marT="0" marB="0"/>
                </a:tc>
                <a:extLst>
                  <a:ext uri="{0D108BD9-81ED-4DB2-BD59-A6C34878D82A}">
                    <a16:rowId xmlns:a16="http://schemas.microsoft.com/office/drawing/2014/main" val="3505068183"/>
                  </a:ext>
                </a:extLst>
              </a:tr>
            </a:tbl>
          </a:graphicData>
        </a:graphic>
      </p:graphicFrame>
    </p:spTree>
    <p:extLst>
      <p:ext uri="{BB962C8B-B14F-4D97-AF65-F5344CB8AC3E}">
        <p14:creationId xmlns:p14="http://schemas.microsoft.com/office/powerpoint/2010/main" val="1421522101"/>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337D7E-D69A-E85A-DA45-D8C2E08924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520A2E-A43C-0183-BA21-1E2969A6A15B}"/>
              </a:ext>
            </a:extLst>
          </p:cNvPr>
          <p:cNvSpPr>
            <a:spLocks noGrp="1"/>
          </p:cNvSpPr>
          <p:nvPr>
            <p:ph type="title"/>
          </p:nvPr>
        </p:nvSpPr>
        <p:spPr>
          <a:xfrm>
            <a:off x="87550" y="113492"/>
            <a:ext cx="9640111" cy="473405"/>
          </a:xfrm>
        </p:spPr>
        <p:txBody>
          <a:bodyPr>
            <a:normAutofit fontScale="90000"/>
          </a:bodyPr>
          <a:lstStyle/>
          <a:p>
            <a:r>
              <a:rPr lang="en-US" dirty="0"/>
              <a:t>Comparison of Classification Models’ Performance on Testing Data  </a:t>
            </a:r>
          </a:p>
        </p:txBody>
      </p:sp>
      <p:graphicFrame>
        <p:nvGraphicFramePr>
          <p:cNvPr id="6" name="Content Placeholder 5">
            <a:extLst>
              <a:ext uri="{FF2B5EF4-FFF2-40B4-BE49-F238E27FC236}">
                <a16:creationId xmlns:a16="http://schemas.microsoft.com/office/drawing/2014/main" id="{49F9C2CD-17E2-10E0-2B35-724851E5B148}"/>
              </a:ext>
            </a:extLst>
          </p:cNvPr>
          <p:cNvGraphicFramePr>
            <a:graphicFrameLocks noGrp="1"/>
          </p:cNvGraphicFramePr>
          <p:nvPr>
            <p:ph sz="quarter" idx="4"/>
            <p:extLst>
              <p:ext uri="{D42A27DB-BD31-4B8C-83A1-F6EECF244321}">
                <p14:modId xmlns:p14="http://schemas.microsoft.com/office/powerpoint/2010/main" val="326738362"/>
              </p:ext>
            </p:extLst>
          </p:nvPr>
        </p:nvGraphicFramePr>
        <p:xfrm>
          <a:off x="632669" y="1355234"/>
          <a:ext cx="8929622" cy="5152571"/>
        </p:xfrm>
        <a:graphic>
          <a:graphicData uri="http://schemas.openxmlformats.org/drawingml/2006/table">
            <a:tbl>
              <a:tblPr firstRow="1" firstCol="1" bandRow="1">
                <a:tableStyleId>{5C22544A-7EE6-4342-B048-85BDC9FD1C3A}</a:tableStyleId>
              </a:tblPr>
              <a:tblGrid>
                <a:gridCol w="829326">
                  <a:extLst>
                    <a:ext uri="{9D8B030D-6E8A-4147-A177-3AD203B41FA5}">
                      <a16:colId xmlns:a16="http://schemas.microsoft.com/office/drawing/2014/main" val="941342707"/>
                    </a:ext>
                  </a:extLst>
                </a:gridCol>
                <a:gridCol w="1302572">
                  <a:extLst>
                    <a:ext uri="{9D8B030D-6E8A-4147-A177-3AD203B41FA5}">
                      <a16:colId xmlns:a16="http://schemas.microsoft.com/office/drawing/2014/main" val="791270229"/>
                    </a:ext>
                  </a:extLst>
                </a:gridCol>
                <a:gridCol w="1309464">
                  <a:extLst>
                    <a:ext uri="{9D8B030D-6E8A-4147-A177-3AD203B41FA5}">
                      <a16:colId xmlns:a16="http://schemas.microsoft.com/office/drawing/2014/main" val="369945416"/>
                    </a:ext>
                  </a:extLst>
                </a:gridCol>
                <a:gridCol w="1579780">
                  <a:extLst>
                    <a:ext uri="{9D8B030D-6E8A-4147-A177-3AD203B41FA5}">
                      <a16:colId xmlns:a16="http://schemas.microsoft.com/office/drawing/2014/main" val="2363006312"/>
                    </a:ext>
                  </a:extLst>
                </a:gridCol>
                <a:gridCol w="1309464">
                  <a:extLst>
                    <a:ext uri="{9D8B030D-6E8A-4147-A177-3AD203B41FA5}">
                      <a16:colId xmlns:a16="http://schemas.microsoft.com/office/drawing/2014/main" val="4080925284"/>
                    </a:ext>
                  </a:extLst>
                </a:gridCol>
                <a:gridCol w="1299508">
                  <a:extLst>
                    <a:ext uri="{9D8B030D-6E8A-4147-A177-3AD203B41FA5}">
                      <a16:colId xmlns:a16="http://schemas.microsoft.com/office/drawing/2014/main" val="936212792"/>
                    </a:ext>
                  </a:extLst>
                </a:gridCol>
                <a:gridCol w="1299508">
                  <a:extLst>
                    <a:ext uri="{9D8B030D-6E8A-4147-A177-3AD203B41FA5}">
                      <a16:colId xmlns:a16="http://schemas.microsoft.com/office/drawing/2014/main" val="3172163582"/>
                    </a:ext>
                  </a:extLst>
                </a:gridCol>
              </a:tblGrid>
              <a:tr h="1221904">
                <a:tc>
                  <a:txBody>
                    <a:bodyPr/>
                    <a:lstStyle/>
                    <a:p>
                      <a:pPr marL="0" marR="0" algn="ctr" fontAlgn="base"/>
                      <a:r>
                        <a:rPr lang="en-US" sz="1200" dirty="0">
                          <a:effectLst/>
                        </a:rPr>
                        <a:t>Model</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tc>
                  <a:txBody>
                    <a:bodyPr/>
                    <a:lstStyle/>
                    <a:p>
                      <a:pPr marL="0" marR="0" algn="ctr" fontAlgn="base"/>
                      <a:r>
                        <a:rPr lang="en-US" sz="1200" dirty="0">
                          <a:effectLst/>
                        </a:rPr>
                        <a:t>Percentage of Correct “Good” Classifications</a:t>
                      </a:r>
                    </a:p>
                    <a:p>
                      <a:pPr marL="0" marR="0" algn="ctr" fontAlgn="base"/>
                      <a:r>
                        <a:rPr lang="en-US" sz="1200" dirty="0">
                          <a:effectLst/>
                        </a:rPr>
                        <a:t>(Precision)</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tc>
                  <a:txBody>
                    <a:bodyPr/>
                    <a:lstStyle/>
                    <a:p>
                      <a:pPr marL="0" marR="0" algn="ctr" fontAlgn="base"/>
                      <a:r>
                        <a:rPr lang="en-US" sz="1200">
                          <a:effectLst/>
                        </a:rPr>
                        <a:t>Percentage of Correct “Moderate” Classifications</a:t>
                      </a:r>
                    </a:p>
                    <a:p>
                      <a:pPr marL="0" marR="0" algn="ctr" fontAlgn="base"/>
                      <a:r>
                        <a:rPr lang="en-US" sz="1200">
                          <a:effectLst/>
                        </a:rPr>
                        <a:t>(Precision)</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tc>
                  <a:txBody>
                    <a:bodyPr/>
                    <a:lstStyle/>
                    <a:p>
                      <a:pPr marL="0" marR="0" algn="ctr" fontAlgn="base"/>
                      <a:r>
                        <a:rPr lang="en-US" sz="1200">
                          <a:effectLst/>
                        </a:rPr>
                        <a:t>Percentage of Correct “Unhealthy for Sensitive Groups” Classifications</a:t>
                      </a:r>
                    </a:p>
                    <a:p>
                      <a:pPr marL="0" marR="0" algn="ctr" fontAlgn="base"/>
                      <a:r>
                        <a:rPr lang="en-US" sz="1200">
                          <a:effectLst/>
                        </a:rPr>
                        <a:t>(Precision)</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tc>
                  <a:txBody>
                    <a:bodyPr/>
                    <a:lstStyle/>
                    <a:p>
                      <a:pPr marL="0" marR="0" algn="ctr" fontAlgn="base"/>
                      <a:r>
                        <a:rPr lang="en-US" sz="1200">
                          <a:effectLst/>
                        </a:rPr>
                        <a:t>Percentage of Correct “Unhealthy” Classifications</a:t>
                      </a:r>
                    </a:p>
                    <a:p>
                      <a:pPr marL="0" marR="0" algn="ctr" fontAlgn="base"/>
                      <a:r>
                        <a:rPr lang="en-US" sz="1200">
                          <a:effectLst/>
                        </a:rPr>
                        <a:t>(Precision)</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tc>
                  <a:txBody>
                    <a:bodyPr/>
                    <a:lstStyle/>
                    <a:p>
                      <a:pPr marL="0" marR="0" algn="ctr" fontAlgn="base"/>
                      <a:r>
                        <a:rPr lang="en-US" sz="1200">
                          <a:effectLst/>
                        </a:rPr>
                        <a:t>Percentage of Correct “Very Unhealthy” Classifications</a:t>
                      </a:r>
                    </a:p>
                    <a:p>
                      <a:pPr marL="0" marR="0" algn="ctr" fontAlgn="base"/>
                      <a:r>
                        <a:rPr lang="en-US" sz="1200">
                          <a:effectLst/>
                        </a:rPr>
                        <a:t>(Precision)</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tc>
                  <a:txBody>
                    <a:bodyPr/>
                    <a:lstStyle/>
                    <a:p>
                      <a:pPr marL="0" marR="0" algn="ctr" fontAlgn="base"/>
                      <a:r>
                        <a:rPr lang="en-US" sz="1200">
                          <a:effectLst/>
                        </a:rPr>
                        <a:t>Percentage of Correct “Hazardous” Classifications</a:t>
                      </a:r>
                    </a:p>
                    <a:p>
                      <a:pPr marL="0" marR="0" algn="ctr" fontAlgn="base"/>
                      <a:r>
                        <a:rPr lang="en-US" sz="1200">
                          <a:effectLst/>
                        </a:rPr>
                        <a:t>(Precision)</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extLst>
                  <a:ext uri="{0D108BD9-81ED-4DB2-BD59-A6C34878D82A}">
                    <a16:rowId xmlns:a16="http://schemas.microsoft.com/office/drawing/2014/main" val="116188647"/>
                  </a:ext>
                </a:extLst>
              </a:tr>
              <a:tr h="740832">
                <a:tc>
                  <a:txBody>
                    <a:bodyPr/>
                    <a:lstStyle/>
                    <a:p>
                      <a:pPr marL="0" marR="0" algn="ctr" fontAlgn="base">
                        <a:spcBef>
                          <a:spcPts val="1200"/>
                        </a:spcBef>
                      </a:pPr>
                      <a:r>
                        <a:rPr lang="en-US" sz="1200">
                          <a:effectLst/>
                        </a:rPr>
                        <a:t>Decision Tree Model #1</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tc>
                  <a:txBody>
                    <a:bodyPr/>
                    <a:lstStyle/>
                    <a:p>
                      <a:pPr marL="0" marR="0" algn="ctr" fontAlgn="base">
                        <a:lnSpc>
                          <a:spcPct val="150000"/>
                        </a:lnSpc>
                        <a:spcBef>
                          <a:spcPts val="1200"/>
                        </a:spcBef>
                      </a:pPr>
                      <a:r>
                        <a:rPr lang="en-US" sz="1200">
                          <a:effectLst/>
                        </a:rPr>
                        <a:t> </a:t>
                      </a:r>
                    </a:p>
                    <a:p>
                      <a:pPr marL="0" marR="0" algn="ctr" fontAlgn="base">
                        <a:lnSpc>
                          <a:spcPct val="150000"/>
                        </a:lnSpc>
                        <a:spcBef>
                          <a:spcPts val="1200"/>
                        </a:spcBef>
                      </a:pPr>
                      <a:r>
                        <a:rPr lang="en-US" sz="1200">
                          <a:effectLst/>
                        </a:rPr>
                        <a:t>99%</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tc>
                  <a:txBody>
                    <a:bodyPr/>
                    <a:lstStyle/>
                    <a:p>
                      <a:pPr marL="0" marR="0" algn="ctr" fontAlgn="base">
                        <a:lnSpc>
                          <a:spcPct val="150000"/>
                        </a:lnSpc>
                        <a:spcBef>
                          <a:spcPts val="1200"/>
                        </a:spcBef>
                      </a:pPr>
                      <a:r>
                        <a:rPr lang="en-US" sz="1200" dirty="0">
                          <a:effectLst/>
                        </a:rPr>
                        <a:t> </a:t>
                      </a:r>
                    </a:p>
                    <a:p>
                      <a:pPr marL="0" marR="0" algn="ctr" fontAlgn="base">
                        <a:lnSpc>
                          <a:spcPct val="150000"/>
                        </a:lnSpc>
                        <a:spcBef>
                          <a:spcPts val="1200"/>
                        </a:spcBef>
                      </a:pPr>
                      <a:r>
                        <a:rPr lang="en-US" sz="1200" dirty="0">
                          <a:effectLst/>
                        </a:rPr>
                        <a:t>95%</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tc>
                  <a:txBody>
                    <a:bodyPr/>
                    <a:lstStyle/>
                    <a:p>
                      <a:pPr marL="0" marR="0" algn="ctr" fontAlgn="base">
                        <a:lnSpc>
                          <a:spcPct val="150000"/>
                        </a:lnSpc>
                        <a:spcBef>
                          <a:spcPts val="1200"/>
                        </a:spcBef>
                      </a:pPr>
                      <a:r>
                        <a:rPr lang="en-US" sz="1200">
                          <a:effectLst/>
                        </a:rPr>
                        <a:t> </a:t>
                      </a:r>
                    </a:p>
                    <a:p>
                      <a:pPr marL="0" marR="0" algn="ctr" fontAlgn="base">
                        <a:lnSpc>
                          <a:spcPct val="150000"/>
                        </a:lnSpc>
                        <a:spcBef>
                          <a:spcPts val="1200"/>
                        </a:spcBef>
                      </a:pPr>
                      <a:r>
                        <a:rPr lang="en-US" sz="1200">
                          <a:effectLst/>
                        </a:rPr>
                        <a:t>99%</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tc>
                  <a:txBody>
                    <a:bodyPr/>
                    <a:lstStyle/>
                    <a:p>
                      <a:pPr marL="0" marR="0" algn="ctr" fontAlgn="base">
                        <a:lnSpc>
                          <a:spcPct val="150000"/>
                        </a:lnSpc>
                        <a:spcBef>
                          <a:spcPts val="1200"/>
                        </a:spcBef>
                      </a:pPr>
                      <a:r>
                        <a:rPr lang="en-US" sz="1200">
                          <a:effectLst/>
                        </a:rPr>
                        <a:t> </a:t>
                      </a:r>
                    </a:p>
                    <a:p>
                      <a:pPr marL="0" marR="0" algn="ctr" fontAlgn="base">
                        <a:lnSpc>
                          <a:spcPct val="150000"/>
                        </a:lnSpc>
                        <a:spcBef>
                          <a:spcPts val="1200"/>
                        </a:spcBef>
                      </a:pPr>
                      <a:r>
                        <a:rPr lang="en-US" sz="1200">
                          <a:effectLst/>
                        </a:rPr>
                        <a:t>98%</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tc>
                  <a:txBody>
                    <a:bodyPr/>
                    <a:lstStyle/>
                    <a:p>
                      <a:pPr marL="0" marR="0" algn="ctr" fontAlgn="base">
                        <a:lnSpc>
                          <a:spcPct val="150000"/>
                        </a:lnSpc>
                        <a:spcBef>
                          <a:spcPts val="1200"/>
                        </a:spcBef>
                      </a:pPr>
                      <a:r>
                        <a:rPr lang="en-US" sz="1200">
                          <a:effectLst/>
                        </a:rPr>
                        <a:t> </a:t>
                      </a:r>
                    </a:p>
                    <a:p>
                      <a:pPr marL="0" marR="0" algn="ctr" fontAlgn="base">
                        <a:lnSpc>
                          <a:spcPct val="150000"/>
                        </a:lnSpc>
                        <a:spcBef>
                          <a:spcPts val="1200"/>
                        </a:spcBef>
                      </a:pPr>
                      <a:r>
                        <a:rPr lang="en-US" sz="1200">
                          <a:effectLst/>
                        </a:rPr>
                        <a:t>94%</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tc>
                  <a:txBody>
                    <a:bodyPr/>
                    <a:lstStyle/>
                    <a:p>
                      <a:pPr marL="0" marR="0" algn="ctr" fontAlgn="base">
                        <a:lnSpc>
                          <a:spcPct val="150000"/>
                        </a:lnSpc>
                        <a:spcBef>
                          <a:spcPts val="1200"/>
                        </a:spcBef>
                      </a:pPr>
                      <a:r>
                        <a:rPr lang="en-US" sz="1200">
                          <a:effectLst/>
                        </a:rPr>
                        <a:t> </a:t>
                      </a:r>
                    </a:p>
                    <a:p>
                      <a:pPr marL="0" marR="0" algn="ctr" fontAlgn="base">
                        <a:lnSpc>
                          <a:spcPct val="150000"/>
                        </a:lnSpc>
                        <a:spcBef>
                          <a:spcPts val="1200"/>
                        </a:spcBef>
                      </a:pPr>
                      <a:r>
                        <a:rPr lang="en-US" sz="1200">
                          <a:effectLst/>
                        </a:rPr>
                        <a:t>93%</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extLst>
                  <a:ext uri="{0D108BD9-81ED-4DB2-BD59-A6C34878D82A}">
                    <a16:rowId xmlns:a16="http://schemas.microsoft.com/office/drawing/2014/main" val="2698844529"/>
                  </a:ext>
                </a:extLst>
              </a:tr>
              <a:tr h="740832">
                <a:tc>
                  <a:txBody>
                    <a:bodyPr/>
                    <a:lstStyle/>
                    <a:p>
                      <a:pPr marL="0" marR="0" algn="ctr" fontAlgn="base">
                        <a:spcBef>
                          <a:spcPts val="1200"/>
                        </a:spcBef>
                      </a:pPr>
                      <a:r>
                        <a:rPr lang="en-US" sz="1200">
                          <a:effectLst/>
                        </a:rPr>
                        <a:t>Decision Tree Model #2</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tc>
                  <a:txBody>
                    <a:bodyPr/>
                    <a:lstStyle/>
                    <a:p>
                      <a:pPr marL="0" marR="0" algn="ctr" fontAlgn="base">
                        <a:lnSpc>
                          <a:spcPct val="150000"/>
                        </a:lnSpc>
                        <a:spcBef>
                          <a:spcPts val="1200"/>
                        </a:spcBef>
                      </a:pPr>
                      <a:r>
                        <a:rPr lang="en-US" sz="1200">
                          <a:effectLst/>
                        </a:rPr>
                        <a:t> </a:t>
                      </a:r>
                    </a:p>
                    <a:p>
                      <a:pPr marL="0" marR="0" algn="ctr" fontAlgn="base">
                        <a:lnSpc>
                          <a:spcPct val="150000"/>
                        </a:lnSpc>
                        <a:spcBef>
                          <a:spcPts val="1200"/>
                        </a:spcBef>
                      </a:pPr>
                      <a:r>
                        <a:rPr lang="en-US" sz="1200">
                          <a:effectLst/>
                        </a:rPr>
                        <a:t>99%</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tc>
                  <a:txBody>
                    <a:bodyPr/>
                    <a:lstStyle/>
                    <a:p>
                      <a:pPr marL="0" marR="0" algn="ctr" fontAlgn="base">
                        <a:lnSpc>
                          <a:spcPct val="150000"/>
                        </a:lnSpc>
                        <a:spcBef>
                          <a:spcPts val="1200"/>
                        </a:spcBef>
                      </a:pPr>
                      <a:r>
                        <a:rPr lang="en-US" sz="1200" dirty="0">
                          <a:effectLst/>
                        </a:rPr>
                        <a:t> </a:t>
                      </a:r>
                    </a:p>
                    <a:p>
                      <a:pPr marL="0" marR="0" algn="ctr" fontAlgn="base">
                        <a:lnSpc>
                          <a:spcPct val="150000"/>
                        </a:lnSpc>
                        <a:spcBef>
                          <a:spcPts val="1200"/>
                        </a:spcBef>
                      </a:pPr>
                      <a:r>
                        <a:rPr lang="en-US" sz="1200" dirty="0">
                          <a:effectLst/>
                        </a:rPr>
                        <a:t>95%</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tc>
                  <a:txBody>
                    <a:bodyPr/>
                    <a:lstStyle/>
                    <a:p>
                      <a:pPr marL="0" marR="0" algn="ctr" fontAlgn="base">
                        <a:lnSpc>
                          <a:spcPct val="150000"/>
                        </a:lnSpc>
                        <a:spcBef>
                          <a:spcPts val="1200"/>
                        </a:spcBef>
                      </a:pPr>
                      <a:r>
                        <a:rPr lang="en-US" sz="1200" dirty="0">
                          <a:effectLst/>
                        </a:rPr>
                        <a:t> </a:t>
                      </a:r>
                    </a:p>
                    <a:p>
                      <a:pPr marL="0" marR="0" algn="ctr" fontAlgn="base">
                        <a:lnSpc>
                          <a:spcPct val="150000"/>
                        </a:lnSpc>
                        <a:spcBef>
                          <a:spcPts val="1200"/>
                        </a:spcBef>
                      </a:pPr>
                      <a:r>
                        <a:rPr lang="en-US" sz="1200" dirty="0">
                          <a:effectLst/>
                        </a:rPr>
                        <a:t>99%</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tc>
                  <a:txBody>
                    <a:bodyPr/>
                    <a:lstStyle/>
                    <a:p>
                      <a:pPr marL="0" marR="0" algn="ctr" fontAlgn="base">
                        <a:lnSpc>
                          <a:spcPct val="150000"/>
                        </a:lnSpc>
                        <a:spcBef>
                          <a:spcPts val="1200"/>
                        </a:spcBef>
                      </a:pPr>
                      <a:r>
                        <a:rPr lang="en-US" sz="1200">
                          <a:effectLst/>
                        </a:rPr>
                        <a:t> </a:t>
                      </a:r>
                    </a:p>
                    <a:p>
                      <a:pPr marL="0" marR="0" algn="ctr" fontAlgn="base">
                        <a:lnSpc>
                          <a:spcPct val="150000"/>
                        </a:lnSpc>
                        <a:spcBef>
                          <a:spcPts val="1200"/>
                        </a:spcBef>
                      </a:pPr>
                      <a:r>
                        <a:rPr lang="en-US" sz="1200">
                          <a:effectLst/>
                        </a:rPr>
                        <a:t>98%</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tc>
                  <a:txBody>
                    <a:bodyPr/>
                    <a:lstStyle/>
                    <a:p>
                      <a:pPr marL="0" marR="0" algn="ctr" fontAlgn="base">
                        <a:lnSpc>
                          <a:spcPct val="150000"/>
                        </a:lnSpc>
                        <a:spcBef>
                          <a:spcPts val="1200"/>
                        </a:spcBef>
                      </a:pPr>
                      <a:r>
                        <a:rPr lang="en-US" sz="1200">
                          <a:effectLst/>
                        </a:rPr>
                        <a:t> </a:t>
                      </a:r>
                    </a:p>
                    <a:p>
                      <a:pPr marL="0" marR="0" algn="ctr" fontAlgn="base">
                        <a:lnSpc>
                          <a:spcPct val="150000"/>
                        </a:lnSpc>
                        <a:spcBef>
                          <a:spcPts val="1200"/>
                        </a:spcBef>
                      </a:pPr>
                      <a:r>
                        <a:rPr lang="en-US" sz="1200">
                          <a:effectLst/>
                        </a:rPr>
                        <a:t>94%</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tc>
                  <a:txBody>
                    <a:bodyPr/>
                    <a:lstStyle/>
                    <a:p>
                      <a:pPr marL="0" marR="0" algn="ctr" fontAlgn="base">
                        <a:lnSpc>
                          <a:spcPct val="150000"/>
                        </a:lnSpc>
                        <a:spcBef>
                          <a:spcPts val="1200"/>
                        </a:spcBef>
                      </a:pPr>
                      <a:r>
                        <a:rPr lang="en-US" sz="1200">
                          <a:effectLst/>
                        </a:rPr>
                        <a:t> </a:t>
                      </a:r>
                    </a:p>
                    <a:p>
                      <a:pPr marL="0" marR="0" algn="ctr" fontAlgn="base">
                        <a:lnSpc>
                          <a:spcPct val="150000"/>
                        </a:lnSpc>
                        <a:spcBef>
                          <a:spcPts val="1200"/>
                        </a:spcBef>
                      </a:pPr>
                      <a:r>
                        <a:rPr lang="en-US" sz="1200">
                          <a:effectLst/>
                        </a:rPr>
                        <a:t>90%</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extLst>
                  <a:ext uri="{0D108BD9-81ED-4DB2-BD59-A6C34878D82A}">
                    <a16:rowId xmlns:a16="http://schemas.microsoft.com/office/drawing/2014/main" val="2940836209"/>
                  </a:ext>
                </a:extLst>
              </a:tr>
              <a:tr h="1196967">
                <a:tc>
                  <a:txBody>
                    <a:bodyPr/>
                    <a:lstStyle/>
                    <a:p>
                      <a:pPr marL="0" marR="0" algn="ctr" fontAlgn="base">
                        <a:spcBef>
                          <a:spcPts val="1200"/>
                        </a:spcBef>
                      </a:pPr>
                      <a:r>
                        <a:rPr lang="en-US" sz="1200">
                          <a:effectLst/>
                        </a:rPr>
                        <a:t>SVM</a:t>
                      </a:r>
                    </a:p>
                    <a:p>
                      <a:pPr marL="0" marR="0" algn="ctr" fontAlgn="base">
                        <a:spcBef>
                          <a:spcPts val="1200"/>
                        </a:spcBef>
                      </a:pPr>
                      <a:r>
                        <a:rPr lang="en-US" sz="1200">
                          <a:effectLst/>
                        </a:rPr>
                        <a:t>Model #1</a:t>
                      </a:r>
                    </a:p>
                    <a:p>
                      <a:pPr marL="0" marR="0" algn="ctr" fontAlgn="base">
                        <a:spcBef>
                          <a:spcPts val="1200"/>
                        </a:spcBef>
                      </a:pPr>
                      <a:r>
                        <a:rPr lang="en-US" sz="1200">
                          <a:effectLst/>
                        </a:rPr>
                        <a:t> </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tc>
                  <a:txBody>
                    <a:bodyPr/>
                    <a:lstStyle/>
                    <a:p>
                      <a:pPr marL="0" marR="0" algn="l" fontAlgn="base">
                        <a:lnSpc>
                          <a:spcPct val="150000"/>
                        </a:lnSpc>
                        <a:spcBef>
                          <a:spcPts val="1200"/>
                        </a:spcBef>
                        <a:tabLst>
                          <a:tab pos="312420" algn="l"/>
                          <a:tab pos="471170" algn="ctr"/>
                        </a:tabLst>
                      </a:pPr>
                      <a:r>
                        <a:rPr lang="en-US" sz="1200" dirty="0">
                          <a:effectLst/>
                        </a:rPr>
                        <a:t>	</a:t>
                      </a:r>
                    </a:p>
                    <a:p>
                      <a:pPr marL="0" marR="0" algn="l" fontAlgn="base">
                        <a:lnSpc>
                          <a:spcPct val="150000"/>
                        </a:lnSpc>
                        <a:spcBef>
                          <a:spcPts val="1200"/>
                        </a:spcBef>
                        <a:tabLst>
                          <a:tab pos="312420" algn="l"/>
                          <a:tab pos="471170" algn="ctr"/>
                        </a:tabLst>
                      </a:pPr>
                      <a:r>
                        <a:rPr lang="en-US" sz="1200" dirty="0">
                          <a:effectLst/>
                        </a:rPr>
                        <a:t>	   98%</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tc>
                  <a:txBody>
                    <a:bodyPr/>
                    <a:lstStyle/>
                    <a:p>
                      <a:pPr marL="0" marR="0" algn="l" fontAlgn="base">
                        <a:lnSpc>
                          <a:spcPct val="150000"/>
                        </a:lnSpc>
                        <a:spcBef>
                          <a:spcPts val="1200"/>
                        </a:spcBef>
                        <a:tabLst>
                          <a:tab pos="281940" algn="l"/>
                          <a:tab pos="474345" algn="ctr"/>
                        </a:tabLst>
                      </a:pPr>
                      <a:r>
                        <a:rPr lang="en-US" sz="1200" dirty="0">
                          <a:effectLst/>
                        </a:rPr>
                        <a:t>	</a:t>
                      </a:r>
                    </a:p>
                    <a:p>
                      <a:pPr marL="0" marR="0" algn="l" fontAlgn="base">
                        <a:lnSpc>
                          <a:spcPct val="150000"/>
                        </a:lnSpc>
                        <a:spcBef>
                          <a:spcPts val="1200"/>
                        </a:spcBef>
                        <a:tabLst>
                          <a:tab pos="281940" algn="l"/>
                          <a:tab pos="474345" algn="ctr"/>
                        </a:tabLst>
                      </a:pPr>
                      <a:r>
                        <a:rPr lang="en-US" sz="1200" dirty="0">
                          <a:effectLst/>
                        </a:rPr>
                        <a:t>	   95%</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tc>
                  <a:txBody>
                    <a:bodyPr/>
                    <a:lstStyle/>
                    <a:p>
                      <a:pPr marL="0" marR="0" algn="ctr" fontAlgn="base">
                        <a:lnSpc>
                          <a:spcPct val="150000"/>
                        </a:lnSpc>
                        <a:spcBef>
                          <a:spcPts val="1200"/>
                        </a:spcBef>
                      </a:pPr>
                      <a:r>
                        <a:rPr lang="en-US" sz="1200" dirty="0">
                          <a:effectLst/>
                        </a:rPr>
                        <a:t> </a:t>
                      </a:r>
                    </a:p>
                    <a:p>
                      <a:pPr marL="0" marR="0" algn="ctr" fontAlgn="base">
                        <a:lnSpc>
                          <a:spcPct val="150000"/>
                        </a:lnSpc>
                        <a:spcBef>
                          <a:spcPts val="1200"/>
                        </a:spcBef>
                      </a:pPr>
                      <a:r>
                        <a:rPr lang="en-US" sz="1200" dirty="0">
                          <a:effectLst/>
                        </a:rPr>
                        <a:t>93%</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tc>
                  <a:txBody>
                    <a:bodyPr/>
                    <a:lstStyle/>
                    <a:p>
                      <a:pPr marL="0" marR="0" algn="ctr" fontAlgn="base">
                        <a:lnSpc>
                          <a:spcPct val="150000"/>
                        </a:lnSpc>
                        <a:spcBef>
                          <a:spcPts val="1200"/>
                        </a:spcBef>
                      </a:pPr>
                      <a:r>
                        <a:rPr lang="en-US" sz="1200" dirty="0">
                          <a:effectLst/>
                        </a:rPr>
                        <a:t> </a:t>
                      </a:r>
                    </a:p>
                    <a:p>
                      <a:pPr marL="0" marR="0" algn="ctr" fontAlgn="base">
                        <a:lnSpc>
                          <a:spcPct val="150000"/>
                        </a:lnSpc>
                        <a:spcBef>
                          <a:spcPts val="1200"/>
                        </a:spcBef>
                      </a:pPr>
                      <a:r>
                        <a:rPr lang="en-US" sz="1200" dirty="0">
                          <a:effectLst/>
                        </a:rPr>
                        <a:t>89%</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tc>
                  <a:txBody>
                    <a:bodyPr/>
                    <a:lstStyle/>
                    <a:p>
                      <a:pPr marL="0" marR="0" algn="ctr" fontAlgn="base">
                        <a:lnSpc>
                          <a:spcPct val="150000"/>
                        </a:lnSpc>
                        <a:spcBef>
                          <a:spcPts val="1200"/>
                        </a:spcBef>
                      </a:pPr>
                      <a:r>
                        <a:rPr lang="en-US" sz="1200">
                          <a:effectLst/>
                        </a:rPr>
                        <a:t> </a:t>
                      </a:r>
                    </a:p>
                    <a:p>
                      <a:pPr marL="0" marR="0" algn="ctr" fontAlgn="base">
                        <a:lnSpc>
                          <a:spcPct val="150000"/>
                        </a:lnSpc>
                        <a:spcBef>
                          <a:spcPts val="1200"/>
                        </a:spcBef>
                      </a:pPr>
                      <a:r>
                        <a:rPr lang="en-US" sz="1200">
                          <a:effectLst/>
                        </a:rPr>
                        <a:t>90%</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tc>
                  <a:txBody>
                    <a:bodyPr/>
                    <a:lstStyle/>
                    <a:p>
                      <a:pPr marL="0" marR="0" algn="ctr" fontAlgn="base">
                        <a:lnSpc>
                          <a:spcPct val="150000"/>
                        </a:lnSpc>
                        <a:spcBef>
                          <a:spcPts val="1200"/>
                        </a:spcBef>
                      </a:pPr>
                      <a:r>
                        <a:rPr lang="en-US" sz="1200">
                          <a:effectLst/>
                        </a:rPr>
                        <a:t> </a:t>
                      </a:r>
                    </a:p>
                    <a:p>
                      <a:pPr marL="0" marR="0" algn="ctr" fontAlgn="base">
                        <a:lnSpc>
                          <a:spcPct val="150000"/>
                        </a:lnSpc>
                        <a:spcBef>
                          <a:spcPts val="1200"/>
                        </a:spcBef>
                      </a:pPr>
                      <a:r>
                        <a:rPr lang="en-US" sz="1200">
                          <a:effectLst/>
                        </a:rPr>
                        <a:t>89%</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extLst>
                  <a:ext uri="{0D108BD9-81ED-4DB2-BD59-A6C34878D82A}">
                    <a16:rowId xmlns:a16="http://schemas.microsoft.com/office/drawing/2014/main" val="1022674839"/>
                  </a:ext>
                </a:extLst>
              </a:tr>
              <a:tr h="1252036">
                <a:tc>
                  <a:txBody>
                    <a:bodyPr/>
                    <a:lstStyle/>
                    <a:p>
                      <a:pPr marL="0" marR="0" algn="ctr" fontAlgn="base">
                        <a:spcBef>
                          <a:spcPts val="1200"/>
                        </a:spcBef>
                      </a:pPr>
                      <a:r>
                        <a:rPr lang="en-US" sz="1200">
                          <a:effectLst/>
                        </a:rPr>
                        <a:t>SVM </a:t>
                      </a:r>
                    </a:p>
                    <a:p>
                      <a:pPr marL="0" marR="0" algn="ctr" fontAlgn="base">
                        <a:spcBef>
                          <a:spcPts val="1200"/>
                        </a:spcBef>
                      </a:pPr>
                      <a:r>
                        <a:rPr lang="en-US" sz="1200">
                          <a:effectLst/>
                        </a:rPr>
                        <a:t>Model #2</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tc>
                  <a:txBody>
                    <a:bodyPr/>
                    <a:lstStyle/>
                    <a:p>
                      <a:pPr marL="0" marR="0" algn="ctr" fontAlgn="base">
                        <a:lnSpc>
                          <a:spcPct val="150000"/>
                        </a:lnSpc>
                        <a:spcBef>
                          <a:spcPts val="1200"/>
                        </a:spcBef>
                      </a:pPr>
                      <a:r>
                        <a:rPr lang="en-US" sz="1200">
                          <a:effectLst/>
                        </a:rPr>
                        <a:t> </a:t>
                      </a:r>
                    </a:p>
                    <a:p>
                      <a:pPr marL="0" marR="0" algn="ctr" fontAlgn="base">
                        <a:lnSpc>
                          <a:spcPct val="150000"/>
                        </a:lnSpc>
                        <a:spcBef>
                          <a:spcPts val="1200"/>
                        </a:spcBef>
                      </a:pPr>
                      <a:r>
                        <a:rPr lang="en-US" sz="1200">
                          <a:effectLst/>
                        </a:rPr>
                        <a:t>99%</a:t>
                      </a:r>
                    </a:p>
                    <a:p>
                      <a:pPr marL="0" marR="0" algn="l" fontAlgn="base">
                        <a:lnSpc>
                          <a:spcPct val="150000"/>
                        </a:lnSpc>
                        <a:spcBef>
                          <a:spcPts val="1200"/>
                        </a:spcBef>
                      </a:pPr>
                      <a:r>
                        <a:rPr lang="en-US" sz="1200">
                          <a:effectLst/>
                        </a:rPr>
                        <a:t> </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tc>
                  <a:txBody>
                    <a:bodyPr/>
                    <a:lstStyle/>
                    <a:p>
                      <a:pPr marL="0" marR="0" algn="ctr" fontAlgn="base">
                        <a:lnSpc>
                          <a:spcPct val="150000"/>
                        </a:lnSpc>
                        <a:spcBef>
                          <a:spcPts val="1200"/>
                        </a:spcBef>
                      </a:pPr>
                      <a:r>
                        <a:rPr lang="en-US" sz="1200">
                          <a:effectLst/>
                        </a:rPr>
                        <a:t> </a:t>
                      </a:r>
                    </a:p>
                    <a:p>
                      <a:pPr marL="0" marR="0" algn="ctr" fontAlgn="base">
                        <a:lnSpc>
                          <a:spcPct val="150000"/>
                        </a:lnSpc>
                        <a:spcBef>
                          <a:spcPts val="1200"/>
                        </a:spcBef>
                      </a:pPr>
                      <a:r>
                        <a:rPr lang="en-US" sz="1200">
                          <a:effectLst/>
                        </a:rPr>
                        <a:t>98%</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tc>
                  <a:txBody>
                    <a:bodyPr/>
                    <a:lstStyle/>
                    <a:p>
                      <a:pPr marL="0" marR="0" algn="ctr" fontAlgn="base">
                        <a:lnSpc>
                          <a:spcPct val="150000"/>
                        </a:lnSpc>
                        <a:spcBef>
                          <a:spcPts val="1200"/>
                        </a:spcBef>
                      </a:pPr>
                      <a:r>
                        <a:rPr lang="en-US" sz="1200">
                          <a:effectLst/>
                        </a:rPr>
                        <a:t> </a:t>
                      </a:r>
                    </a:p>
                    <a:p>
                      <a:pPr marL="0" marR="0" algn="ctr" fontAlgn="base">
                        <a:lnSpc>
                          <a:spcPct val="150000"/>
                        </a:lnSpc>
                        <a:spcBef>
                          <a:spcPts val="1200"/>
                        </a:spcBef>
                      </a:pPr>
                      <a:r>
                        <a:rPr lang="en-US" sz="1200">
                          <a:effectLst/>
                        </a:rPr>
                        <a:t>95%</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tc>
                  <a:txBody>
                    <a:bodyPr/>
                    <a:lstStyle/>
                    <a:p>
                      <a:pPr marL="0" marR="0" algn="ctr" fontAlgn="base">
                        <a:lnSpc>
                          <a:spcPct val="150000"/>
                        </a:lnSpc>
                        <a:spcBef>
                          <a:spcPts val="1200"/>
                        </a:spcBef>
                      </a:pPr>
                      <a:r>
                        <a:rPr lang="en-US" sz="1200" dirty="0">
                          <a:effectLst/>
                        </a:rPr>
                        <a:t> </a:t>
                      </a:r>
                    </a:p>
                    <a:p>
                      <a:pPr marL="0" marR="0" algn="ctr" fontAlgn="base">
                        <a:lnSpc>
                          <a:spcPct val="150000"/>
                        </a:lnSpc>
                        <a:spcBef>
                          <a:spcPts val="1200"/>
                        </a:spcBef>
                      </a:pPr>
                      <a:r>
                        <a:rPr lang="en-US" sz="1200" dirty="0">
                          <a:effectLst/>
                        </a:rPr>
                        <a:t>97%</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tc>
                  <a:txBody>
                    <a:bodyPr/>
                    <a:lstStyle/>
                    <a:p>
                      <a:pPr marL="0" marR="0" algn="ctr" fontAlgn="base">
                        <a:lnSpc>
                          <a:spcPct val="150000"/>
                        </a:lnSpc>
                        <a:spcBef>
                          <a:spcPts val="1200"/>
                        </a:spcBef>
                      </a:pPr>
                      <a:r>
                        <a:rPr lang="en-US" sz="1200" dirty="0">
                          <a:effectLst/>
                        </a:rPr>
                        <a:t> </a:t>
                      </a:r>
                    </a:p>
                    <a:p>
                      <a:pPr marL="0" marR="0" algn="ctr" fontAlgn="base">
                        <a:lnSpc>
                          <a:spcPct val="150000"/>
                        </a:lnSpc>
                        <a:spcBef>
                          <a:spcPts val="1200"/>
                        </a:spcBef>
                      </a:pPr>
                      <a:r>
                        <a:rPr lang="en-US" sz="1200" dirty="0">
                          <a:effectLst/>
                        </a:rPr>
                        <a:t>95%</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tc>
                  <a:txBody>
                    <a:bodyPr/>
                    <a:lstStyle/>
                    <a:p>
                      <a:pPr marL="0" marR="0" algn="ctr" fontAlgn="base">
                        <a:lnSpc>
                          <a:spcPct val="150000"/>
                        </a:lnSpc>
                        <a:spcBef>
                          <a:spcPts val="1200"/>
                        </a:spcBef>
                      </a:pPr>
                      <a:r>
                        <a:rPr lang="en-US" sz="1200" dirty="0">
                          <a:effectLst/>
                        </a:rPr>
                        <a:t> </a:t>
                      </a:r>
                    </a:p>
                    <a:p>
                      <a:pPr marL="0" marR="0" algn="ctr" fontAlgn="base">
                        <a:lnSpc>
                          <a:spcPct val="150000"/>
                        </a:lnSpc>
                        <a:spcBef>
                          <a:spcPts val="1200"/>
                        </a:spcBef>
                      </a:pPr>
                      <a:r>
                        <a:rPr lang="en-US" sz="1200" dirty="0">
                          <a:effectLst/>
                        </a:rPr>
                        <a:t>90%</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38771" marR="38771" marT="0" marB="0"/>
                </a:tc>
                <a:extLst>
                  <a:ext uri="{0D108BD9-81ED-4DB2-BD59-A6C34878D82A}">
                    <a16:rowId xmlns:a16="http://schemas.microsoft.com/office/drawing/2014/main" val="3427800915"/>
                  </a:ext>
                </a:extLst>
              </a:tr>
            </a:tbl>
          </a:graphicData>
        </a:graphic>
      </p:graphicFrame>
    </p:spTree>
    <p:extLst>
      <p:ext uri="{BB962C8B-B14F-4D97-AF65-F5344CB8AC3E}">
        <p14:creationId xmlns:p14="http://schemas.microsoft.com/office/powerpoint/2010/main" val="3782752532"/>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331DE-E09F-BE02-8483-7D538EA13AA4}"/>
              </a:ext>
            </a:extLst>
          </p:cNvPr>
          <p:cNvSpPr>
            <a:spLocks noGrp="1"/>
          </p:cNvSpPr>
          <p:nvPr>
            <p:ph type="title"/>
          </p:nvPr>
        </p:nvSpPr>
        <p:spPr/>
        <p:txBody>
          <a:bodyPr/>
          <a:lstStyle/>
          <a:p>
            <a:r>
              <a:rPr lang="en-US" dirty="0"/>
              <a:t>Review of Data Models</a:t>
            </a:r>
          </a:p>
        </p:txBody>
      </p:sp>
      <p:sp>
        <p:nvSpPr>
          <p:cNvPr id="7" name="Content Placeholder 6">
            <a:extLst>
              <a:ext uri="{FF2B5EF4-FFF2-40B4-BE49-F238E27FC236}">
                <a16:creationId xmlns:a16="http://schemas.microsoft.com/office/drawing/2014/main" id="{850B4281-0304-FC4D-FCB0-B8DFC0E1655D}"/>
              </a:ext>
            </a:extLst>
          </p:cNvPr>
          <p:cNvSpPr>
            <a:spLocks noGrp="1"/>
          </p:cNvSpPr>
          <p:nvPr>
            <p:ph idx="1"/>
          </p:nvPr>
        </p:nvSpPr>
        <p:spPr>
          <a:xfrm>
            <a:off x="901071" y="1909378"/>
            <a:ext cx="8596668" cy="4339022"/>
          </a:xfrm>
        </p:spPr>
        <p:txBody>
          <a:bodyPr>
            <a:normAutofit lnSpcReduction="10000"/>
          </a:bodyPr>
          <a:lstStyle/>
          <a:p>
            <a:r>
              <a:rPr lang="en-US" sz="1800" dirty="0">
                <a:effectLst/>
                <a:latin typeface="Times New Roman" panose="02020603050405020304" pitchFamily="18" charset="0"/>
                <a:ea typeface="Times New Roman" panose="02020603050405020304" pitchFamily="18" charset="0"/>
              </a:rPr>
              <a:t>The multiple linear regression model had an overall great performance, but struggles with non-linear data that occurs when the PM2.5 AQI Values increases above 300.</a:t>
            </a:r>
          </a:p>
          <a:p>
            <a:endParaRPr lang="en-US" sz="1800" dirty="0">
              <a:effectLst/>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cs typeface="Times New Roman" panose="02020603050405020304" pitchFamily="18" charset="0"/>
              </a:rPr>
              <a:t>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 was determined that the most reliable and most accurate classification model with the least amount of overfitting was the SVM Model #1. </a:t>
            </a:r>
          </a:p>
          <a:p>
            <a:endParaRPr lang="en-US" sz="1800" dirty="0">
              <a:effectLst/>
              <a:latin typeface="Cambria" panose="02040503050406030204" pitchFamily="18"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The overall accuracy for SVM Model #1 was 95%, staying consistent between the training and testing data.</a:t>
            </a:r>
          </a:p>
          <a:p>
            <a:pPr marL="0" indent="0">
              <a:buNone/>
            </a:pPr>
            <a:endParaRPr lang="en-US" sz="1800" dirty="0">
              <a:effectLst/>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T</a:t>
            </a:r>
            <a:r>
              <a:rPr lang="en-US" sz="1800" dirty="0">
                <a:effectLst/>
                <a:latin typeface="Times New Roman" panose="02020603050405020304" pitchFamily="18" charset="0"/>
                <a:ea typeface="Times New Roman" panose="02020603050405020304" pitchFamily="18" charset="0"/>
              </a:rPr>
              <a:t>he SVM Model #1 is best at accurately classifying the “Good” PM2.5 AQI Category, is good at accurately classifying the “Moderate” and “Unhealthy for Sensitive Groups” PM2.5 AQI Categories, but can use some improvement in more accurately classifying the “Unhealthy”, “Very Unhealthy”, and “Hazardous” PM2.5 AQI Categories.</a:t>
            </a:r>
            <a:endParaRPr lang="en-US" dirty="0"/>
          </a:p>
        </p:txBody>
      </p:sp>
    </p:spTree>
    <p:extLst>
      <p:ext uri="{BB962C8B-B14F-4D97-AF65-F5344CB8AC3E}">
        <p14:creationId xmlns:p14="http://schemas.microsoft.com/office/powerpoint/2010/main" val="4111260623"/>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FDC20-4C6C-2F66-49D3-F19724B539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02784E-081A-CFD3-3FB2-67FA774192CE}"/>
              </a:ext>
            </a:extLst>
          </p:cNvPr>
          <p:cNvSpPr>
            <a:spLocks noGrp="1"/>
          </p:cNvSpPr>
          <p:nvPr>
            <p:ph type="title"/>
          </p:nvPr>
        </p:nvSpPr>
        <p:spPr>
          <a:xfrm>
            <a:off x="404959" y="156237"/>
            <a:ext cx="8596668" cy="1320800"/>
          </a:xfrm>
        </p:spPr>
        <p:txBody>
          <a:bodyPr/>
          <a:lstStyle/>
          <a:p>
            <a:r>
              <a:rPr lang="en-US" dirty="0"/>
              <a:t>Final Results</a:t>
            </a:r>
          </a:p>
        </p:txBody>
      </p:sp>
      <p:sp>
        <p:nvSpPr>
          <p:cNvPr id="3" name="Content Placeholder 2">
            <a:extLst>
              <a:ext uri="{FF2B5EF4-FFF2-40B4-BE49-F238E27FC236}">
                <a16:creationId xmlns:a16="http://schemas.microsoft.com/office/drawing/2014/main" id="{4BA01FDA-D18B-D407-D716-713023598937}"/>
              </a:ext>
            </a:extLst>
          </p:cNvPr>
          <p:cNvSpPr>
            <a:spLocks noGrp="1"/>
          </p:cNvSpPr>
          <p:nvPr>
            <p:ph sz="half" idx="1"/>
          </p:nvPr>
        </p:nvSpPr>
        <p:spPr>
          <a:xfrm>
            <a:off x="677334" y="1643974"/>
            <a:ext cx="4412636" cy="4397387"/>
          </a:xfrm>
        </p:spPr>
        <p:txBody>
          <a:bodyPr>
            <a:normAutofit fontScale="92500" lnSpcReduction="10000"/>
          </a:bodyPr>
          <a:lstStyle/>
          <a:p>
            <a:r>
              <a:rPr lang="en-US" sz="1800" dirty="0">
                <a:solidFill>
                  <a:srgbClr val="000000"/>
                </a:solidFill>
                <a:effectLst/>
                <a:latin typeface="Times New Roman" panose="02020603050405020304" pitchFamily="18" charset="0"/>
                <a:ea typeface="Times New Roman" panose="02020603050405020304" pitchFamily="18" charset="0"/>
              </a:rPr>
              <a:t>The dataset contains air pollution data for only 89.7% of existing countries.</a:t>
            </a:r>
          </a:p>
          <a:p>
            <a:endParaRPr lang="en-US" sz="1800" dirty="0">
              <a:solidFill>
                <a:srgbClr val="000000"/>
              </a:solidFill>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There is insufficient or missing air pollution data for some countries, most likely due to the lack of high-quality air pollution monitoring systems or air pollution sensors and/or faulty low-cost air pollution sensors, and due to some governments not making their data public.</a:t>
            </a:r>
          </a:p>
          <a:p>
            <a:endParaRPr lang="en-US" sz="1800" dirty="0">
              <a:effectLst/>
              <a:latin typeface="Cambria" panose="02040503050406030204" pitchFamily="18"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104 countries (includes 4088 cities) have PM2.5 AQI Values greater than 100, which indicates that there is poor air quality in 59.4% of all counties in the dataset.</a:t>
            </a:r>
          </a:p>
          <a:p>
            <a:endParaRPr lang="en-US" dirty="0"/>
          </a:p>
        </p:txBody>
      </p:sp>
      <p:sp>
        <p:nvSpPr>
          <p:cNvPr id="4" name="Content Placeholder 3">
            <a:extLst>
              <a:ext uri="{FF2B5EF4-FFF2-40B4-BE49-F238E27FC236}">
                <a16:creationId xmlns:a16="http://schemas.microsoft.com/office/drawing/2014/main" id="{BA6B57B2-47AA-5DE0-DA44-F53BA84D51D4}"/>
              </a:ext>
            </a:extLst>
          </p:cNvPr>
          <p:cNvSpPr>
            <a:spLocks noGrp="1"/>
          </p:cNvSpPr>
          <p:nvPr>
            <p:ph sz="half" idx="2"/>
          </p:nvPr>
        </p:nvSpPr>
        <p:spPr>
          <a:xfrm>
            <a:off x="5381800" y="1643973"/>
            <a:ext cx="4412636" cy="4397388"/>
          </a:xfrm>
        </p:spPr>
        <p:txBody>
          <a:bodyPr>
            <a:normAutofit fontScale="92500" lnSpcReduction="10000"/>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Asian and African countries have the worst average PM2.5 AQI Values.</a:t>
            </a:r>
          </a:p>
          <a:p>
            <a:endParaRPr lang="en-US" sz="1800" dirty="0">
              <a:effectLst/>
              <a:latin typeface="Cambria" panose="02040503050406030204" pitchFamily="18"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top ten countries with the highest average PM2.5 AQI Values include, Republic of Korea, Bahrain, Mauritania, Pakistan, Aruba, Kuwait, United Arab Emirates, Senegal, India, and Saudi Arabia. </a:t>
            </a:r>
          </a:p>
          <a:p>
            <a:endParaRPr lang="en-US" sz="1800" dirty="0">
              <a:effectLst/>
              <a:latin typeface="Cambria" panose="02040503050406030204" pitchFamily="18"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top ten countries with the lowest average PM2.5 AQI Values include, Andorra, Uruguay, Finland, Sweden, Papua New Guinea, Norway, Iceland, Maldives, Palau, and Solomon Islands. </a:t>
            </a:r>
            <a:endParaRPr lang="en-US" sz="1800" dirty="0">
              <a:effectLst/>
              <a:latin typeface="Cambria" panose="020405030504060302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213468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3FEED-CA71-AFEF-82C7-11C98EA93B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3C86A1-FC1C-C5F4-829F-6CC39361B7CB}"/>
              </a:ext>
            </a:extLst>
          </p:cNvPr>
          <p:cNvSpPr>
            <a:spLocks noGrp="1"/>
          </p:cNvSpPr>
          <p:nvPr>
            <p:ph type="title"/>
          </p:nvPr>
        </p:nvSpPr>
        <p:spPr>
          <a:xfrm>
            <a:off x="404959" y="156237"/>
            <a:ext cx="8596668" cy="1320800"/>
          </a:xfrm>
        </p:spPr>
        <p:txBody>
          <a:bodyPr/>
          <a:lstStyle/>
          <a:p>
            <a:r>
              <a:rPr lang="en-US" dirty="0"/>
              <a:t>Final Results Continued</a:t>
            </a:r>
          </a:p>
        </p:txBody>
      </p:sp>
      <p:sp>
        <p:nvSpPr>
          <p:cNvPr id="3" name="Content Placeholder 2">
            <a:extLst>
              <a:ext uri="{FF2B5EF4-FFF2-40B4-BE49-F238E27FC236}">
                <a16:creationId xmlns:a16="http://schemas.microsoft.com/office/drawing/2014/main" id="{AB7A55E0-355C-1ACE-D49E-7F720294FE86}"/>
              </a:ext>
            </a:extLst>
          </p:cNvPr>
          <p:cNvSpPr>
            <a:spLocks noGrp="1"/>
          </p:cNvSpPr>
          <p:nvPr>
            <p:ph sz="half" idx="1"/>
          </p:nvPr>
        </p:nvSpPr>
        <p:spPr>
          <a:xfrm>
            <a:off x="638424" y="1643975"/>
            <a:ext cx="4184035" cy="4397387"/>
          </a:xfrm>
        </p:spPr>
        <p:txBody>
          <a:bodyPr>
            <a:normAutofit/>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USA has the average PM2.5 AQI Value in the moderate air quality range.</a:t>
            </a:r>
          </a:p>
          <a:p>
            <a:endParaRPr lang="en-US" sz="1800" dirty="0">
              <a:effectLst/>
              <a:latin typeface="Cambria" panose="02040503050406030204" pitchFamily="18"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top ten countries with the most predictions represented in the data include, the USA, India, China, Brazil, Germany, Somalia, Finland, Turkey, Japan, and the Neverlands.</a:t>
            </a:r>
            <a:endParaRPr lang="en-US" sz="1800" dirty="0">
              <a:effectLst/>
              <a:latin typeface="Cambria" panose="02040503050406030204" pitchFamily="18" charset="0"/>
              <a:ea typeface="Times New Roman" panose="02020603050405020304" pitchFamily="18" charset="0"/>
              <a:cs typeface="Times New Roman" panose="02020603050405020304" pitchFamily="18" charset="0"/>
            </a:endParaRPr>
          </a:p>
          <a:p>
            <a:endParaRPr lang="en-US" sz="18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
        <p:nvSpPr>
          <p:cNvPr id="4" name="Content Placeholder 3">
            <a:extLst>
              <a:ext uri="{FF2B5EF4-FFF2-40B4-BE49-F238E27FC236}">
                <a16:creationId xmlns:a16="http://schemas.microsoft.com/office/drawing/2014/main" id="{E036360F-D311-D790-58B3-AF107BEE1715}"/>
              </a:ext>
            </a:extLst>
          </p:cNvPr>
          <p:cNvSpPr>
            <a:spLocks noGrp="1"/>
          </p:cNvSpPr>
          <p:nvPr>
            <p:ph sz="half" idx="2"/>
          </p:nvPr>
        </p:nvSpPr>
        <p:spPr>
          <a:xfrm>
            <a:off x="5080242" y="1643974"/>
            <a:ext cx="4754422" cy="4397388"/>
          </a:xfrm>
        </p:spPr>
        <p:txBody>
          <a:bodyPr>
            <a:normAutofit/>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evaluation and visualization of PM2.5 AQI Value predictions by country for the multiple linear regression model showed that the model made very accurate predictions that were close to the actual PM2.5 AQI Values.</a:t>
            </a:r>
          </a:p>
          <a:p>
            <a:endParaRPr lang="en-US" sz="1800" dirty="0">
              <a:effectLst/>
              <a:latin typeface="Cambria" panose="02040503050406030204" pitchFamily="18"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evaluation and visualization of PM2.5 AQI Category predictions by country for the SVM Model #1 showed that the model made relatively good predictions with minimal error, but can use more finer hyperparameter tuning and optimization to improve the model’s performance.</a:t>
            </a:r>
            <a:endParaRPr lang="en-US" sz="1800" dirty="0">
              <a:effectLst/>
              <a:latin typeface="Cambria" panose="020405030504060302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76088344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4B6AF0-0DE0-20C0-FB68-397B501658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47B9A5-0578-6D2D-AB62-A6441E489F45}"/>
              </a:ext>
            </a:extLst>
          </p:cNvPr>
          <p:cNvSpPr>
            <a:spLocks noGrp="1"/>
          </p:cNvSpPr>
          <p:nvPr>
            <p:ph type="title"/>
          </p:nvPr>
        </p:nvSpPr>
        <p:spPr/>
        <p:txBody>
          <a:bodyPr/>
          <a:lstStyle/>
          <a:p>
            <a:r>
              <a:rPr lang="en-US" dirty="0"/>
              <a:t>Project Importance</a:t>
            </a:r>
            <a:br>
              <a:rPr lang="en-US" dirty="0"/>
            </a:br>
            <a:endParaRPr lang="en-US" dirty="0"/>
          </a:p>
        </p:txBody>
      </p:sp>
      <p:sp>
        <p:nvSpPr>
          <p:cNvPr id="3" name="Content Placeholder 2">
            <a:extLst>
              <a:ext uri="{FF2B5EF4-FFF2-40B4-BE49-F238E27FC236}">
                <a16:creationId xmlns:a16="http://schemas.microsoft.com/office/drawing/2014/main" id="{F010C747-8532-331A-6815-0B2F467F0A8D}"/>
              </a:ext>
            </a:extLst>
          </p:cNvPr>
          <p:cNvSpPr>
            <a:spLocks noGrp="1"/>
          </p:cNvSpPr>
          <p:nvPr>
            <p:ph sz="half" idx="2"/>
          </p:nvPr>
        </p:nvSpPr>
        <p:spPr>
          <a:xfrm>
            <a:off x="416077" y="2063234"/>
            <a:ext cx="4185623" cy="3304117"/>
          </a:xfrm>
        </p:spPr>
        <p:txBody>
          <a:bodyPr>
            <a:normAutofit fontScale="92500" lnSpcReduction="20000"/>
          </a:bodyPr>
          <a:lstStyle/>
          <a:p>
            <a:pPr marL="0" indent="0">
              <a:buNone/>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The dissemination of air pollutants is an ongoing global issue that has detrimental impacts on public health.</a:t>
            </a:r>
          </a:p>
          <a:p>
            <a:endParaRPr lang="en-US" sz="1800" dirty="0">
              <a:effectLst/>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Even low levels of air pollution causes health problems </a:t>
            </a:r>
            <a:r>
              <a:rPr lang="en-US" sz="1800" dirty="0">
                <a:effectLst/>
                <a:latin typeface="Times New Roman" panose="02020603050405020304" pitchFamily="18" charset="0"/>
                <a:ea typeface="Times New Roman" panose="02020603050405020304" pitchFamily="18" charset="0"/>
              </a:rPr>
              <a:t>(Hunter, 2020)</a:t>
            </a:r>
            <a:r>
              <a:rPr lang="en-US" dirty="0">
                <a:latin typeface="Times New Roman" panose="02020603050405020304" pitchFamily="18" charset="0"/>
                <a:ea typeface="Times New Roman" panose="02020603050405020304" pitchFamily="18" charset="0"/>
              </a:rPr>
              <a:t>.</a:t>
            </a:r>
          </a:p>
          <a:p>
            <a:endParaRPr lang="en-US"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Pollutants such as, particulate matter, carbon monoxide, ozone, nitrogen dioxide and sulfur dioxide are of major public health concern (WHO, 2025, para. 2). </a:t>
            </a:r>
          </a:p>
          <a:p>
            <a:endParaRPr lang="en-US"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ndParaRPr>
          </a:p>
          <a:p>
            <a:endParaRPr lang="en-US" dirty="0"/>
          </a:p>
        </p:txBody>
      </p:sp>
      <p:sp>
        <p:nvSpPr>
          <p:cNvPr id="6" name="Content Placeholder 5">
            <a:extLst>
              <a:ext uri="{FF2B5EF4-FFF2-40B4-BE49-F238E27FC236}">
                <a16:creationId xmlns:a16="http://schemas.microsoft.com/office/drawing/2014/main" id="{51B797CA-6FF3-2AB8-23EF-8BBA9EA0968F}"/>
              </a:ext>
            </a:extLst>
          </p:cNvPr>
          <p:cNvSpPr>
            <a:spLocks noGrp="1"/>
          </p:cNvSpPr>
          <p:nvPr>
            <p:ph sz="quarter" idx="4"/>
          </p:nvPr>
        </p:nvSpPr>
        <p:spPr>
          <a:xfrm>
            <a:off x="4975668" y="2352482"/>
            <a:ext cx="4942024" cy="3304117"/>
          </a:xfrm>
        </p:spPr>
        <p:txBody>
          <a:bodyPr>
            <a:normAutofit fontScale="92500" lnSpcReduction="20000"/>
          </a:bodyPr>
          <a:lstStyle/>
          <a:p>
            <a:r>
              <a:rPr lang="en-US" dirty="0">
                <a:latin typeface="Times New Roman" panose="02020603050405020304" pitchFamily="18" charset="0"/>
                <a:ea typeface="Times New Roman" panose="02020603050405020304" pitchFamily="18" charset="0"/>
              </a:rPr>
              <a:t>A</a:t>
            </a:r>
            <a:r>
              <a:rPr lang="en-US" sz="1800" dirty="0">
                <a:effectLst/>
                <a:latin typeface="Times New Roman" panose="02020603050405020304" pitchFamily="18" charset="0"/>
                <a:ea typeface="Times New Roman" panose="02020603050405020304" pitchFamily="18" charset="0"/>
              </a:rPr>
              <a:t>ir pollution was the second largest risk factor of deaths in 2021.</a:t>
            </a:r>
          </a:p>
          <a:p>
            <a:endParaRPr lang="en-US" sz="1800" dirty="0">
              <a:effectLst/>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I</a:t>
            </a:r>
            <a:r>
              <a:rPr lang="en-US" sz="1800" dirty="0">
                <a:effectLst/>
                <a:latin typeface="Times New Roman" panose="02020603050405020304" pitchFamily="18" charset="0"/>
                <a:ea typeface="Times New Roman" panose="02020603050405020304" pitchFamily="18" charset="0"/>
              </a:rPr>
              <a:t>n 2021, air pollution was the cause of 8.1 million deaths worldwide (1 in 8 deaths).</a:t>
            </a: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709,000 of the total deaths from air pollution were children under the age of five (Health Effects Institute, 2024). </a:t>
            </a:r>
          </a:p>
          <a:p>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751540237"/>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4FCA62-5370-15A6-775A-4C9CC8041E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063731-9FC9-0BC5-AF3D-26B4807FAAE4}"/>
              </a:ext>
            </a:extLst>
          </p:cNvPr>
          <p:cNvSpPr>
            <a:spLocks noGrp="1"/>
          </p:cNvSpPr>
          <p:nvPr>
            <p:ph type="title"/>
          </p:nvPr>
        </p:nvSpPr>
        <p:spPr>
          <a:xfrm>
            <a:off x="0" y="0"/>
            <a:ext cx="9439434" cy="1138136"/>
          </a:xfrm>
        </p:spPr>
        <p:txBody>
          <a:bodyPr>
            <a:normAutofit fontScale="90000"/>
          </a:bodyPr>
          <a:lstStyle/>
          <a:p>
            <a:r>
              <a:rPr lang="en-US" sz="3100" dirty="0"/>
              <a:t>Tableau Global Heatmap showing the Average PM2.5 AQI Values for different countries</a:t>
            </a:r>
            <a:br>
              <a:rPr lang="en-US" sz="1800" dirty="0">
                <a:effectLst/>
                <a:latin typeface="Cambria" panose="02040503050406030204" pitchFamily="18" charset="0"/>
                <a:ea typeface="Times New Roman" panose="02020603050405020304" pitchFamily="18" charset="0"/>
                <a:cs typeface="Times New Roman" panose="02020603050405020304" pitchFamily="18" charset="0"/>
              </a:rPr>
            </a:br>
            <a:endParaRPr lang="en-US" dirty="0"/>
          </a:p>
        </p:txBody>
      </p:sp>
      <p:pic>
        <p:nvPicPr>
          <p:cNvPr id="5" name="Picture 4">
            <a:extLst>
              <a:ext uri="{FF2B5EF4-FFF2-40B4-BE49-F238E27FC236}">
                <a16:creationId xmlns:a16="http://schemas.microsoft.com/office/drawing/2014/main" id="{4CBBFB67-BA72-867A-65E9-656BD3CF6251}"/>
              </a:ext>
            </a:extLst>
          </p:cNvPr>
          <p:cNvPicPr>
            <a:picLocks noChangeAspect="1"/>
          </p:cNvPicPr>
          <p:nvPr/>
        </p:nvPicPr>
        <p:blipFill>
          <a:blip r:embed="rId2"/>
          <a:stretch>
            <a:fillRect/>
          </a:stretch>
        </p:blipFill>
        <p:spPr>
          <a:xfrm>
            <a:off x="437745" y="895092"/>
            <a:ext cx="10496144" cy="5875361"/>
          </a:xfrm>
          <a:prstGeom prst="rect">
            <a:avLst/>
          </a:prstGeom>
        </p:spPr>
      </p:pic>
    </p:spTree>
    <p:extLst>
      <p:ext uri="{BB962C8B-B14F-4D97-AF65-F5344CB8AC3E}">
        <p14:creationId xmlns:p14="http://schemas.microsoft.com/office/powerpoint/2010/main" val="26271906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C85592-974D-43CC-E556-305AD6D371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107EDB-2B95-FB0A-30CB-ADE85571DB90}"/>
              </a:ext>
            </a:extLst>
          </p:cNvPr>
          <p:cNvSpPr>
            <a:spLocks noGrp="1"/>
          </p:cNvSpPr>
          <p:nvPr>
            <p:ph type="title"/>
          </p:nvPr>
        </p:nvSpPr>
        <p:spPr>
          <a:xfrm>
            <a:off x="0" y="122579"/>
            <a:ext cx="9552562" cy="1303506"/>
          </a:xfrm>
        </p:spPr>
        <p:txBody>
          <a:bodyPr>
            <a:normAutofit fontScale="90000"/>
          </a:bodyPr>
          <a:lstStyle/>
          <a:p>
            <a:r>
              <a:rPr lang="en-US" sz="3100" dirty="0"/>
              <a:t>Average PM2.5 AQI Values in the original data set from the Highest 10 Countries, Lowest 10 Countries, and the USA</a:t>
            </a:r>
            <a:br>
              <a:rPr lang="en-US" sz="1800" dirty="0">
                <a:effectLst/>
                <a:latin typeface="Cambria" panose="02040503050406030204" pitchFamily="18" charset="0"/>
                <a:ea typeface="Times New Roman" panose="02020603050405020304" pitchFamily="18" charset="0"/>
                <a:cs typeface="Times New Roman" panose="02020603050405020304" pitchFamily="18" charset="0"/>
              </a:rPr>
            </a:br>
            <a:br>
              <a:rPr lang="en-US" sz="1800" dirty="0">
                <a:effectLst/>
                <a:latin typeface="Cambria" panose="02040503050406030204" pitchFamily="18" charset="0"/>
                <a:ea typeface="Times New Roman" panose="02020603050405020304" pitchFamily="18" charset="0"/>
                <a:cs typeface="Times New Roman" panose="02020603050405020304" pitchFamily="18" charset="0"/>
              </a:rPr>
            </a:br>
            <a:endParaRPr lang="en-US" dirty="0"/>
          </a:p>
        </p:txBody>
      </p:sp>
      <p:pic>
        <p:nvPicPr>
          <p:cNvPr id="3" name="Picture 2">
            <a:extLst>
              <a:ext uri="{FF2B5EF4-FFF2-40B4-BE49-F238E27FC236}">
                <a16:creationId xmlns:a16="http://schemas.microsoft.com/office/drawing/2014/main" id="{5A064468-354E-45D5-D8AC-1021503D9B9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9887" y="1217498"/>
            <a:ext cx="8799275" cy="4823378"/>
          </a:xfrm>
          <a:prstGeom prst="rect">
            <a:avLst/>
          </a:prstGeom>
          <a:noFill/>
          <a:ln>
            <a:noFill/>
          </a:ln>
        </p:spPr>
      </p:pic>
      <p:sp>
        <p:nvSpPr>
          <p:cNvPr id="6" name="TextBox 5">
            <a:extLst>
              <a:ext uri="{FF2B5EF4-FFF2-40B4-BE49-F238E27FC236}">
                <a16:creationId xmlns:a16="http://schemas.microsoft.com/office/drawing/2014/main" id="{8B85900B-463B-001E-11BB-7C102434E653}"/>
              </a:ext>
            </a:extLst>
          </p:cNvPr>
          <p:cNvSpPr txBox="1"/>
          <p:nvPr/>
        </p:nvSpPr>
        <p:spPr>
          <a:xfrm>
            <a:off x="904672" y="6211669"/>
            <a:ext cx="8456941" cy="646331"/>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Looking at the bar graph, we can see how the USA compares to the countries with the highest and lowest average PM2.5 AQI Values</a:t>
            </a:r>
            <a:endParaRPr lang="en-US" dirty="0"/>
          </a:p>
        </p:txBody>
      </p:sp>
    </p:spTree>
    <p:extLst>
      <p:ext uri="{BB962C8B-B14F-4D97-AF65-F5344CB8AC3E}">
        <p14:creationId xmlns:p14="http://schemas.microsoft.com/office/powerpoint/2010/main" val="247960603"/>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72125C-DDC7-C4B5-269F-C95473550E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34912B-04B1-26EB-7255-659A42CCFB53}"/>
              </a:ext>
            </a:extLst>
          </p:cNvPr>
          <p:cNvSpPr>
            <a:spLocks noGrp="1"/>
          </p:cNvSpPr>
          <p:nvPr>
            <p:ph type="title"/>
          </p:nvPr>
        </p:nvSpPr>
        <p:spPr>
          <a:xfrm>
            <a:off x="126460" y="196093"/>
            <a:ext cx="9439434" cy="875489"/>
          </a:xfrm>
        </p:spPr>
        <p:txBody>
          <a:bodyPr>
            <a:normAutofit fontScale="90000"/>
          </a:bodyPr>
          <a:lstStyle/>
          <a:p>
            <a:r>
              <a:rPr lang="en-US" sz="3100" dirty="0"/>
              <a:t>SVM Model #1 Predicted PM2.5 AQI Category for Top Ten Most Represented Countries in the Test Data</a:t>
            </a:r>
            <a:br>
              <a:rPr lang="en-US" sz="1800" dirty="0">
                <a:effectLst/>
                <a:latin typeface="Cambria" panose="02040503050406030204" pitchFamily="18" charset="0"/>
                <a:ea typeface="Times New Roman" panose="02020603050405020304" pitchFamily="18" charset="0"/>
                <a:cs typeface="Times New Roman" panose="02020603050405020304" pitchFamily="18" charset="0"/>
              </a:rPr>
            </a:br>
            <a:br>
              <a:rPr lang="en-US" sz="1800" dirty="0">
                <a:effectLst/>
                <a:latin typeface="Cambria" panose="02040503050406030204" pitchFamily="18" charset="0"/>
                <a:ea typeface="Times New Roman" panose="02020603050405020304" pitchFamily="18" charset="0"/>
                <a:cs typeface="Times New Roman" panose="02020603050405020304" pitchFamily="18" charset="0"/>
              </a:rPr>
            </a:br>
            <a:br>
              <a:rPr lang="en-US" sz="1800" dirty="0">
                <a:effectLst/>
                <a:latin typeface="Cambria" panose="02040503050406030204" pitchFamily="18" charset="0"/>
                <a:ea typeface="Times New Roman" panose="02020603050405020304" pitchFamily="18" charset="0"/>
                <a:cs typeface="Times New Roman" panose="02020603050405020304" pitchFamily="18" charset="0"/>
              </a:rPr>
            </a:br>
            <a:endParaRPr lang="en-US" dirty="0"/>
          </a:p>
        </p:txBody>
      </p:sp>
      <p:pic>
        <p:nvPicPr>
          <p:cNvPr id="4" name="Picture 3">
            <a:extLst>
              <a:ext uri="{FF2B5EF4-FFF2-40B4-BE49-F238E27FC236}">
                <a16:creationId xmlns:a16="http://schemas.microsoft.com/office/drawing/2014/main" id="{C534B389-7A26-CF6E-83B0-90D77D0957F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3447" y="1338119"/>
            <a:ext cx="9238765" cy="5323787"/>
          </a:xfrm>
          <a:prstGeom prst="rect">
            <a:avLst/>
          </a:prstGeom>
          <a:noFill/>
          <a:ln>
            <a:noFill/>
          </a:ln>
        </p:spPr>
      </p:pic>
    </p:spTree>
    <p:extLst>
      <p:ext uri="{BB962C8B-B14F-4D97-AF65-F5344CB8AC3E}">
        <p14:creationId xmlns:p14="http://schemas.microsoft.com/office/powerpoint/2010/main" val="34266367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55A099-B913-04ED-5746-9B6900F00D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C61F12-06C0-94A6-2313-D82A7EAAECA2}"/>
              </a:ext>
            </a:extLst>
          </p:cNvPr>
          <p:cNvSpPr>
            <a:spLocks noGrp="1"/>
          </p:cNvSpPr>
          <p:nvPr>
            <p:ph type="title"/>
          </p:nvPr>
        </p:nvSpPr>
        <p:spPr>
          <a:xfrm>
            <a:off x="0" y="115071"/>
            <a:ext cx="9439434" cy="875489"/>
          </a:xfrm>
        </p:spPr>
        <p:txBody>
          <a:bodyPr>
            <a:normAutofit fontScale="90000"/>
          </a:bodyPr>
          <a:lstStyle/>
          <a:p>
            <a:r>
              <a:rPr lang="en-US" sz="2700" dirty="0"/>
              <a:t>SVM Model #1 Heatmap of Predicted PM2.5 AQI Category for Top Ten Most Represented Countries in the Test Data</a:t>
            </a:r>
            <a:br>
              <a:rPr lang="en-US" sz="1800" dirty="0">
                <a:effectLst/>
                <a:latin typeface="Cambria" panose="02040503050406030204" pitchFamily="18" charset="0"/>
                <a:ea typeface="Times New Roman" panose="02020603050405020304" pitchFamily="18" charset="0"/>
                <a:cs typeface="Times New Roman" panose="02020603050405020304" pitchFamily="18" charset="0"/>
              </a:rPr>
            </a:br>
            <a:br>
              <a:rPr lang="en-US" sz="1800" dirty="0">
                <a:effectLst/>
                <a:latin typeface="Cambria" panose="02040503050406030204" pitchFamily="18" charset="0"/>
                <a:ea typeface="Times New Roman" panose="02020603050405020304" pitchFamily="18" charset="0"/>
                <a:cs typeface="Times New Roman" panose="02020603050405020304" pitchFamily="18" charset="0"/>
              </a:rPr>
            </a:br>
            <a:br>
              <a:rPr lang="en-US" sz="1800" dirty="0">
                <a:effectLst/>
                <a:latin typeface="Cambria" panose="02040503050406030204" pitchFamily="18" charset="0"/>
                <a:ea typeface="Times New Roman" panose="02020603050405020304" pitchFamily="18" charset="0"/>
                <a:cs typeface="Times New Roman" panose="02020603050405020304" pitchFamily="18" charset="0"/>
              </a:rPr>
            </a:br>
            <a:endParaRPr lang="en-US" dirty="0"/>
          </a:p>
        </p:txBody>
      </p:sp>
      <p:pic>
        <p:nvPicPr>
          <p:cNvPr id="3" name="Picture 2">
            <a:extLst>
              <a:ext uri="{FF2B5EF4-FFF2-40B4-BE49-F238E27FC236}">
                <a16:creationId xmlns:a16="http://schemas.microsoft.com/office/drawing/2014/main" id="{F8AE3473-CBCC-98E4-22F6-EFDDBD0D099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41004" y="990560"/>
            <a:ext cx="6666691" cy="5812311"/>
          </a:xfrm>
          <a:prstGeom prst="rect">
            <a:avLst/>
          </a:prstGeom>
          <a:noFill/>
          <a:ln>
            <a:noFill/>
          </a:ln>
        </p:spPr>
      </p:pic>
      <p:sp>
        <p:nvSpPr>
          <p:cNvPr id="9" name="Content Placeholder 7">
            <a:extLst>
              <a:ext uri="{FF2B5EF4-FFF2-40B4-BE49-F238E27FC236}">
                <a16:creationId xmlns:a16="http://schemas.microsoft.com/office/drawing/2014/main" id="{046404E9-8C79-3ED0-57A9-6DFB6ED58E08}"/>
              </a:ext>
            </a:extLst>
          </p:cNvPr>
          <p:cNvSpPr txBox="1">
            <a:spLocks/>
          </p:cNvSpPr>
          <p:nvPr/>
        </p:nvSpPr>
        <p:spPr>
          <a:xfrm>
            <a:off x="207523" y="953311"/>
            <a:ext cx="5025958" cy="5904689"/>
          </a:xfrm>
          <a:prstGeom prst="rect">
            <a:avLst/>
          </a:prstGeom>
        </p:spPr>
        <p:txBody>
          <a:bodyPr>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endParaRPr lang="en-US" dirty="0">
              <a:latin typeface="Times New Roman" panose="02020603050405020304" pitchFamily="18" charset="0"/>
              <a:ea typeface="Times New Roman" panose="02020603050405020304" pitchFamily="18" charset="0"/>
            </a:endParaRPr>
          </a:p>
          <a:p>
            <a:r>
              <a:rPr lang="en-US" sz="1900" dirty="0">
                <a:effectLst/>
                <a:latin typeface="Times New Roman" panose="02020603050405020304" pitchFamily="18" charset="0"/>
                <a:ea typeface="Times New Roman" panose="02020603050405020304" pitchFamily="18" charset="0"/>
              </a:rPr>
              <a:t>China had the highest number of Good and Unhealthy for Sensitive Groups PM2.5 AQI Category predictions. </a:t>
            </a:r>
          </a:p>
          <a:p>
            <a:endParaRPr lang="en-US" sz="1900" dirty="0">
              <a:effectLst/>
              <a:latin typeface="Times New Roman" panose="02020603050405020304" pitchFamily="18" charset="0"/>
              <a:ea typeface="Times New Roman" panose="02020603050405020304" pitchFamily="18" charset="0"/>
            </a:endParaRPr>
          </a:p>
          <a:p>
            <a:r>
              <a:rPr lang="en-US" sz="1900" dirty="0">
                <a:effectLst/>
                <a:latin typeface="Times New Roman" panose="02020603050405020304" pitchFamily="18" charset="0"/>
                <a:ea typeface="Times New Roman" panose="02020603050405020304" pitchFamily="18" charset="0"/>
              </a:rPr>
              <a:t>The USA had the highest number of Moderate, Unhealthy, Very Unhealthy, and Hazardous PM2.5 AQI Category predictions.</a:t>
            </a:r>
          </a:p>
          <a:p>
            <a:endParaRPr lang="en-US" sz="1900" dirty="0">
              <a:effectLst/>
              <a:latin typeface="Times New Roman" panose="02020603050405020304" pitchFamily="18" charset="0"/>
              <a:ea typeface="Times New Roman" panose="02020603050405020304" pitchFamily="18" charset="0"/>
            </a:endParaRPr>
          </a:p>
          <a:p>
            <a:r>
              <a:rPr lang="en-US" sz="1900" dirty="0">
                <a:effectLst/>
                <a:latin typeface="Times New Roman" panose="02020603050405020304" pitchFamily="18" charset="0"/>
                <a:ea typeface="Times New Roman" panose="02020603050405020304" pitchFamily="18" charset="0"/>
              </a:rPr>
              <a:t> Turkey had the lowest number of Unhealthy for Sensitive Groups PM2.5 AQI Category predictions. </a:t>
            </a:r>
          </a:p>
          <a:p>
            <a:endParaRPr lang="en-US" sz="1900" dirty="0">
              <a:effectLst/>
              <a:latin typeface="Times New Roman" panose="02020603050405020304" pitchFamily="18" charset="0"/>
              <a:ea typeface="Times New Roman" panose="02020603050405020304" pitchFamily="18" charset="0"/>
            </a:endParaRPr>
          </a:p>
          <a:p>
            <a:r>
              <a:rPr lang="en-US" sz="1900" dirty="0">
                <a:effectLst/>
                <a:latin typeface="Times New Roman" panose="02020603050405020304" pitchFamily="18" charset="0"/>
                <a:ea typeface="Times New Roman" panose="02020603050405020304" pitchFamily="18" charset="0"/>
              </a:rPr>
              <a:t>The Neverlands and Turkey both had the lowest number of Unhealthy PM2.5 AQI Category predictions. </a:t>
            </a:r>
          </a:p>
          <a:p>
            <a:endParaRPr lang="en-US" sz="1900" dirty="0">
              <a:effectLst/>
              <a:latin typeface="Times New Roman" panose="02020603050405020304" pitchFamily="18" charset="0"/>
              <a:ea typeface="Times New Roman" panose="02020603050405020304" pitchFamily="18" charset="0"/>
            </a:endParaRPr>
          </a:p>
          <a:p>
            <a:r>
              <a:rPr lang="en-US" sz="1900" dirty="0">
                <a:effectLst/>
                <a:latin typeface="Times New Roman" panose="02020603050405020304" pitchFamily="18" charset="0"/>
                <a:ea typeface="Times New Roman" panose="02020603050405020304" pitchFamily="18" charset="0"/>
              </a:rPr>
              <a:t>The Neverlands was the only country that did not have any predictions for the Very Unhealthy PM2.5 AQI Category. </a:t>
            </a:r>
          </a:p>
          <a:p>
            <a:endParaRPr lang="en-US" sz="1900" dirty="0">
              <a:effectLst/>
              <a:latin typeface="Times New Roman" panose="02020603050405020304" pitchFamily="18" charset="0"/>
              <a:ea typeface="Times New Roman" panose="02020603050405020304" pitchFamily="18" charset="0"/>
            </a:endParaRPr>
          </a:p>
          <a:p>
            <a:r>
              <a:rPr lang="en-US" sz="1900" dirty="0">
                <a:effectLst/>
                <a:latin typeface="Times New Roman" panose="02020603050405020304" pitchFamily="18" charset="0"/>
                <a:ea typeface="Times New Roman" panose="02020603050405020304" pitchFamily="18" charset="0"/>
              </a:rPr>
              <a:t>The Neverlands, Somalia, and Turkey were the only three countries that did not have any predictions for the Hazardous PM2.5 AQI Category. </a:t>
            </a:r>
            <a:endParaRPr lang="en-US" sz="1900" dirty="0"/>
          </a:p>
          <a:p>
            <a:endParaRPr lang="en-US" dirty="0">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649861081"/>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99B957-09FD-518D-4752-0AB6CD864B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1E8A7F-458E-F495-3A5F-3D12BDFB8030}"/>
              </a:ext>
            </a:extLst>
          </p:cNvPr>
          <p:cNvSpPr>
            <a:spLocks noGrp="1"/>
          </p:cNvSpPr>
          <p:nvPr>
            <p:ph type="title"/>
          </p:nvPr>
        </p:nvSpPr>
        <p:spPr>
          <a:xfrm>
            <a:off x="220134" y="210766"/>
            <a:ext cx="8596668" cy="1320800"/>
          </a:xfrm>
        </p:spPr>
        <p:txBody>
          <a:bodyPr/>
          <a:lstStyle/>
          <a:p>
            <a:r>
              <a:rPr lang="en-US" dirty="0"/>
              <a:t>Recommendations for Future Analysis</a:t>
            </a:r>
          </a:p>
        </p:txBody>
      </p:sp>
      <p:sp>
        <p:nvSpPr>
          <p:cNvPr id="4" name="Content Placeholder 2">
            <a:extLst>
              <a:ext uri="{FF2B5EF4-FFF2-40B4-BE49-F238E27FC236}">
                <a16:creationId xmlns:a16="http://schemas.microsoft.com/office/drawing/2014/main" id="{27B106D0-1A6A-003A-0E07-D4A59551D110}"/>
              </a:ext>
            </a:extLst>
          </p:cNvPr>
          <p:cNvSpPr txBox="1">
            <a:spLocks/>
          </p:cNvSpPr>
          <p:nvPr/>
        </p:nvSpPr>
        <p:spPr>
          <a:xfrm>
            <a:off x="320189" y="1220082"/>
            <a:ext cx="8596668" cy="441783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dirty="0">
              <a:latin typeface="Times New Roman" panose="02020603050405020304" pitchFamily="18" charset="0"/>
              <a:ea typeface="Times New Roman" panose="02020603050405020304" pitchFamily="18" charset="0"/>
            </a:endParaRPr>
          </a:p>
        </p:txBody>
      </p:sp>
      <p:sp>
        <p:nvSpPr>
          <p:cNvPr id="8" name="Content Placeholder 7">
            <a:extLst>
              <a:ext uri="{FF2B5EF4-FFF2-40B4-BE49-F238E27FC236}">
                <a16:creationId xmlns:a16="http://schemas.microsoft.com/office/drawing/2014/main" id="{95C92195-6674-0421-06A6-9E9ABFF0C3AC}"/>
              </a:ext>
            </a:extLst>
          </p:cNvPr>
          <p:cNvSpPr>
            <a:spLocks noGrp="1"/>
          </p:cNvSpPr>
          <p:nvPr>
            <p:ph idx="1"/>
          </p:nvPr>
        </p:nvSpPr>
        <p:spPr>
          <a:xfrm>
            <a:off x="220134" y="1317558"/>
            <a:ext cx="9698476" cy="5851133"/>
          </a:xfrm>
        </p:spPr>
        <p:txBody>
          <a:bodyPr/>
          <a:lstStyle/>
          <a:p>
            <a:endParaRPr lang="en-US" dirty="0"/>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Collecting more data, which leads to better performing models.</a:t>
            </a:r>
          </a:p>
          <a:p>
            <a:endParaRPr lang="en-US" sz="1800" dirty="0">
              <a:effectLst/>
              <a:latin typeface="Cambria" panose="02040503050406030204" pitchFamily="18"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Incorporating additional features to further enhance models, such as emissions sources, hourly analysis to pinpoint timeframes when pollution levels peak, and population weighted annual average concentration for each country by calculating the PM2.5 per Capita to provide the level of exposure per person enabling a more equal comparison between countries.</a:t>
            </a:r>
          </a:p>
          <a:p>
            <a:endParaRPr lang="en-US" sz="1800" dirty="0">
              <a:effectLst/>
              <a:latin typeface="Cambria" panose="02040503050406030204" pitchFamily="18" charset="0"/>
              <a:ea typeface="Times New Roman" panose="02020603050405020304" pitchFamily="18" charset="0"/>
              <a:cs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Use model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ensembling</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which is a better approach to model selection and has been proven to be better than any single model since it corrects for errors of each individual model, </a:t>
            </a:r>
            <a:r>
              <a:rPr lang="en-US" sz="1800" dirty="0">
                <a:effectLst/>
                <a:latin typeface="Times New Roman" panose="02020603050405020304" pitchFamily="18" charset="0"/>
                <a:ea typeface="Times New Roman" panose="02020603050405020304" pitchFamily="18" charset="0"/>
              </a:rPr>
              <a:t>which was demonstrated in a Kaggle competition described by Al-</a:t>
            </a:r>
            <a:r>
              <a:rPr lang="en-US" sz="1800" dirty="0" err="1">
                <a:effectLst/>
                <a:latin typeface="Times New Roman" panose="02020603050405020304" pitchFamily="18" charset="0"/>
                <a:ea typeface="Times New Roman" panose="02020603050405020304" pitchFamily="18" charset="0"/>
              </a:rPr>
              <a:t>Taie</a:t>
            </a:r>
            <a:r>
              <a:rPr lang="en-US" sz="1800" dirty="0">
                <a:effectLst/>
                <a:latin typeface="Times New Roman" panose="02020603050405020304" pitchFamily="18" charset="0"/>
                <a:ea typeface="Times New Roman" panose="02020603050405020304" pitchFamily="18" charset="0"/>
              </a:rPr>
              <a:t> et al. (2017)</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dirty="0">
              <a:effectLst/>
              <a:latin typeface="Cambria" panose="020405030504060302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72679802"/>
      </p:ext>
    </p:extLst>
  </p:cSld>
  <p:clrMapOvr>
    <a:masterClrMapping/>
  </p:clrMapOvr>
  <p:transition spd="med">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955" y="225521"/>
            <a:ext cx="8596668" cy="1320800"/>
          </a:xfrm>
        </p:spPr>
        <p:txBody>
          <a:bodyPr/>
          <a:lstStyle/>
          <a:p>
            <a:r>
              <a:rPr lang="en-US" dirty="0"/>
              <a:t>Lessons Learned</a:t>
            </a:r>
          </a:p>
        </p:txBody>
      </p:sp>
      <p:sp>
        <p:nvSpPr>
          <p:cNvPr id="3" name="Content Placeholder 2"/>
          <p:cNvSpPr>
            <a:spLocks noGrp="1"/>
          </p:cNvSpPr>
          <p:nvPr>
            <p:ph idx="1"/>
          </p:nvPr>
        </p:nvSpPr>
        <p:spPr>
          <a:xfrm>
            <a:off x="563381" y="1070043"/>
            <a:ext cx="8784900" cy="5690680"/>
          </a:xfrm>
        </p:spPr>
        <p:txBody>
          <a:bodyPr>
            <a:normAutofit/>
          </a:bodyPr>
          <a:lstStyle/>
          <a:p>
            <a:pPr marL="0" indent="0">
              <a:buNone/>
            </a:pPr>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It is important to do the necessary research to gain a thorough understanding of the problem and the data, and how the data can be analyzed to provide meaningful insights.</a:t>
            </a: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I learned through exploratory data analysis that the dataset has data quality issues.</a:t>
            </a:r>
          </a:p>
          <a:p>
            <a:endParaRPr lang="en-US" sz="1800" dirty="0">
              <a:effectLst/>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A</a:t>
            </a:r>
            <a:r>
              <a:rPr lang="en-US" sz="1800" dirty="0">
                <a:effectLst/>
                <a:latin typeface="Times New Roman" panose="02020603050405020304" pitchFamily="18" charset="0"/>
                <a:ea typeface="Times New Roman" panose="02020603050405020304" pitchFamily="18" charset="0"/>
              </a:rPr>
              <a:t>ll models are not equal and all models have different challenges and limitations.</a:t>
            </a: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Using a technique to balance classes for global pollution data can lead to a model making unrealistic predictions. </a:t>
            </a:r>
          </a:p>
          <a:p>
            <a:endParaRPr lang="en-US" dirty="0">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D</a:t>
            </a:r>
            <a:r>
              <a:rPr lang="en-US" sz="1800" dirty="0">
                <a:effectLst/>
                <a:latin typeface="Times New Roman" panose="02020603050405020304" pitchFamily="18" charset="0"/>
                <a:ea typeface="Times New Roman" panose="02020603050405020304" pitchFamily="18" charset="0"/>
              </a:rPr>
              <a:t>ue to data limitations for the Global Air Pollution Dataset, the models created for this project may not fully capture the true aspects of PM2.5 air pollution for some countries or regions and with the limited amount of data available, any comparisons made between countries may be inaccurate. </a:t>
            </a:r>
          </a:p>
        </p:txBody>
      </p:sp>
    </p:spTree>
    <p:extLst>
      <p:ext uri="{BB962C8B-B14F-4D97-AF65-F5344CB8AC3E}">
        <p14:creationId xmlns:p14="http://schemas.microsoft.com/office/powerpoint/2010/main" val="983853419"/>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8B30F8-0CC9-F65C-F4F0-BEC03825EB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BA8260-1688-B7F4-9CFE-E01840ED953D}"/>
              </a:ext>
            </a:extLst>
          </p:cNvPr>
          <p:cNvSpPr>
            <a:spLocks noGrp="1"/>
          </p:cNvSpPr>
          <p:nvPr>
            <p:ph type="title"/>
          </p:nvPr>
        </p:nvSpPr>
        <p:spPr>
          <a:xfrm>
            <a:off x="288228" y="405319"/>
            <a:ext cx="8596668" cy="1320800"/>
          </a:xfrm>
        </p:spPr>
        <p:txBody>
          <a:bodyPr/>
          <a:lstStyle/>
          <a:p>
            <a:r>
              <a:rPr lang="en-US" dirty="0"/>
              <a:t>Lessons Learned Continued</a:t>
            </a:r>
          </a:p>
        </p:txBody>
      </p:sp>
      <p:sp>
        <p:nvSpPr>
          <p:cNvPr id="3" name="Content Placeholder 2">
            <a:extLst>
              <a:ext uri="{FF2B5EF4-FFF2-40B4-BE49-F238E27FC236}">
                <a16:creationId xmlns:a16="http://schemas.microsoft.com/office/drawing/2014/main" id="{22615CF8-7558-286E-12E5-CDC5E381937A}"/>
              </a:ext>
            </a:extLst>
          </p:cNvPr>
          <p:cNvSpPr>
            <a:spLocks noGrp="1"/>
          </p:cNvSpPr>
          <p:nvPr>
            <p:ph idx="1"/>
          </p:nvPr>
        </p:nvSpPr>
        <p:spPr>
          <a:xfrm>
            <a:off x="379379" y="1468877"/>
            <a:ext cx="9445557" cy="5389123"/>
          </a:xfrm>
        </p:spPr>
        <p:txBody>
          <a:bodyPr>
            <a:normAutofit/>
          </a:bodyPr>
          <a:lstStyle/>
          <a:p>
            <a:pPr marL="0" indent="0">
              <a:buNone/>
            </a:pPr>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This project revealed that there is insufficient air pollution data available for some countries that is not just an issue with this dataset, but is an issue pertaining to all global air pollution data due to the lack of high-quality air pollution monitoring systems or air pollution sensors and/or faulty low-cost air pollution sensors, and also due to some governments not making their data public. </a:t>
            </a: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To provide more usable insights for policy makers, it may be necessary to incorporate hourly analysis, emission sources, and population data.</a:t>
            </a: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To provide better performing models, it may be best to use model </a:t>
            </a:r>
            <a:r>
              <a:rPr lang="en-US" sz="1800" dirty="0" err="1">
                <a:effectLst/>
                <a:latin typeface="Times New Roman" panose="02020603050405020304" pitchFamily="18" charset="0"/>
                <a:ea typeface="Times New Roman" panose="02020603050405020304" pitchFamily="18" charset="0"/>
              </a:rPr>
              <a:t>ensembling</a:t>
            </a:r>
            <a:r>
              <a:rPr lang="en-US" sz="1800" dirty="0">
                <a:effectLst/>
                <a:latin typeface="Times New Roman" panose="02020603050405020304" pitchFamily="18" charset="0"/>
                <a:ea typeface="Times New Roman" panose="02020603050405020304" pitchFamily="18" charset="0"/>
              </a:rPr>
              <a:t>.</a:t>
            </a:r>
          </a:p>
          <a:p>
            <a:endParaRPr lang="en-US" dirty="0">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A high accuracy does not necessarily mean that the model is making realistic or meaningful predictions.</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0231937"/>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228" y="-3243"/>
            <a:ext cx="8596668" cy="1320800"/>
          </a:xfrm>
        </p:spPr>
        <p:txBody>
          <a:bodyPr/>
          <a:lstStyle/>
          <a:p>
            <a:r>
              <a:rPr lang="en-US" dirty="0"/>
              <a:t>References</a:t>
            </a:r>
          </a:p>
        </p:txBody>
      </p:sp>
      <p:sp>
        <p:nvSpPr>
          <p:cNvPr id="3" name="Content Placeholder 2"/>
          <p:cNvSpPr>
            <a:spLocks noGrp="1"/>
          </p:cNvSpPr>
          <p:nvPr>
            <p:ph idx="1"/>
          </p:nvPr>
        </p:nvSpPr>
        <p:spPr>
          <a:xfrm>
            <a:off x="515934" y="1099226"/>
            <a:ext cx="9717563" cy="5282120"/>
          </a:xfrm>
        </p:spPr>
        <p:txBody>
          <a:bodyPr>
            <a:normAutofit fontScale="77500" lnSpcReduction="20000"/>
          </a:bodyPr>
          <a:lstStyle/>
          <a:p>
            <a:r>
              <a:rPr lang="en-US" sz="1500" dirty="0" err="1">
                <a:effectLst/>
                <a:latin typeface="Times New Roman" panose="02020603050405020304" pitchFamily="18" charset="0"/>
                <a:ea typeface="Times New Roman" panose="02020603050405020304" pitchFamily="18" charset="0"/>
                <a:cs typeface="Times New Roman" panose="02020603050405020304" pitchFamily="18" charset="0"/>
              </a:rPr>
              <a:t>AirNow</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(n.d.). Air quality index (AQI) basics. Retrieved January 8, 2025, from  </a:t>
            </a:r>
          </a:p>
          <a:p>
            <a:pPr marL="640080" lvl="1" indent="0">
              <a:buNone/>
            </a:pPr>
            <a:r>
              <a:rPr lang="en-US" sz="15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https://www.airnow.gov/aqi/aqi-basics/</a:t>
            </a:r>
            <a:endParaRPr lang="en-US" sz="15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1"/>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Al-</a:t>
            </a:r>
            <a:r>
              <a:rPr lang="en-US" sz="1500" dirty="0" err="1">
                <a:effectLst/>
                <a:latin typeface="Times New Roman" panose="02020603050405020304" pitchFamily="18" charset="0"/>
                <a:ea typeface="Times New Roman" panose="02020603050405020304" pitchFamily="18" charset="0"/>
                <a:cs typeface="Times New Roman" panose="02020603050405020304" pitchFamily="18" charset="0"/>
              </a:rPr>
              <a:t>Taie</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M, Salim, N. &amp; </a:t>
            </a:r>
            <a:r>
              <a:rPr lang="en-US" sz="1500" dirty="0" err="1">
                <a:effectLst/>
                <a:latin typeface="Times New Roman" panose="02020603050405020304" pitchFamily="18" charset="0"/>
                <a:ea typeface="Times New Roman" panose="02020603050405020304" pitchFamily="18" charset="0"/>
                <a:cs typeface="Times New Roman" panose="02020603050405020304" pitchFamily="18" charset="0"/>
              </a:rPr>
              <a:t>Obasa</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A. (2017). Successful data science projects: Lessons learned from </a:t>
            </a:r>
            <a:r>
              <a:rPr lang="en-US" sz="1500" dirty="0" err="1">
                <a:effectLst/>
                <a:latin typeface="Times New Roman" panose="02020603050405020304" pitchFamily="18" charset="0"/>
                <a:ea typeface="Times New Roman" panose="02020603050405020304" pitchFamily="18" charset="0"/>
                <a:cs typeface="Times New Roman" panose="02020603050405020304" pitchFamily="18" charset="0"/>
              </a:rPr>
              <a:t>kaggle</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competition. </a:t>
            </a:r>
            <a:r>
              <a:rPr lang="en-US" sz="1500" i="1" dirty="0">
                <a:effectLst/>
                <a:latin typeface="Times New Roman" panose="02020603050405020304" pitchFamily="18" charset="0"/>
                <a:ea typeface="Times New Roman" panose="02020603050405020304" pitchFamily="18" charset="0"/>
                <a:cs typeface="Times New Roman" panose="02020603050405020304" pitchFamily="18" charset="0"/>
              </a:rPr>
              <a:t>Kurdistan</a:t>
            </a:r>
          </a:p>
          <a:p>
            <a:pPr marL="640080" lvl="1" indent="0">
              <a:buNone/>
            </a:pPr>
            <a:r>
              <a:rPr lang="en-US" sz="1500" i="1" dirty="0">
                <a:effectLst/>
                <a:latin typeface="Times New Roman" panose="02020603050405020304" pitchFamily="18" charset="0"/>
                <a:ea typeface="Times New Roman" panose="02020603050405020304" pitchFamily="18" charset="0"/>
                <a:cs typeface="Times New Roman" panose="02020603050405020304" pitchFamily="18" charset="0"/>
              </a:rPr>
              <a:t>Journal of Applied Research</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i="1"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(3), 40–49. </a:t>
            </a:r>
            <a:r>
              <a:rPr lang="en-US" sz="15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https://doi-org.ezproxy.umgc.edu/10.24017/science.2017.3.18</a:t>
            </a:r>
            <a:endParaRPr lang="en-US" sz="15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500" dirty="0" err="1">
                <a:effectLst/>
                <a:latin typeface="Times New Roman" panose="02020603050405020304" pitchFamily="18" charset="0"/>
                <a:ea typeface="Times New Roman" panose="02020603050405020304" pitchFamily="18" charset="0"/>
                <a:cs typeface="Times New Roman" panose="02020603050405020304" pitchFamily="18" charset="0"/>
              </a:rPr>
              <a:t>eLichens</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(2024). Global air quality map. </a:t>
            </a:r>
            <a:r>
              <a:rPr lang="en-US" sz="15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https://www.elichens.com/global-air-quality-map</a:t>
            </a:r>
            <a:endParaRPr lang="en-US" sz="15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5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GeeksforGeeks</a:t>
            </a:r>
            <a:r>
              <a:rPr lang="en-US" sz="1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(2024, February 29). How to tune hyperparameters in gradient boosting algorithm. Retrieved from</a:t>
            </a:r>
          </a:p>
          <a:p>
            <a:pPr marL="640080" indent="0">
              <a:buNone/>
            </a:pPr>
            <a:r>
              <a:rPr lang="en-US" sz="15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https://www.geeksforgeeks.org/how-to-tune-hyperparameters-in-gradient-boosting-algorithm/</a:t>
            </a:r>
            <a:endParaRPr lang="en-US" sz="1500" dirty="0">
              <a:effectLst/>
              <a:latin typeface="Cambria" panose="02040503050406030204" pitchFamily="18" charset="0"/>
              <a:ea typeface="Times New Roman" panose="02020603050405020304" pitchFamily="18" charset="0"/>
              <a:cs typeface="Times New Roman" panose="02020603050405020304" pitchFamily="18" charset="0"/>
            </a:endParaRPr>
          </a:p>
          <a:p>
            <a:pPr marL="457200" marR="0" indent="-457200">
              <a:lnSpc>
                <a:spcPct val="150000"/>
              </a:lnSpc>
            </a:pPr>
            <a:r>
              <a:rPr lang="en-US" sz="1500" dirty="0" err="1">
                <a:effectLst/>
                <a:latin typeface="Times New Roman" panose="02020603050405020304" pitchFamily="18" charset="0"/>
                <a:ea typeface="Times New Roman" panose="02020603050405020304" pitchFamily="18" charset="0"/>
                <a:cs typeface="Times New Roman" panose="02020603050405020304" pitchFamily="18" charset="0"/>
              </a:rPr>
              <a:t>GeeksforGeeks</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(2025, January 16). Random forest algorithm in machine learning. </a:t>
            </a:r>
            <a:r>
              <a:rPr lang="en-US" sz="15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rPr>
              <a:t>https://www.geeksforgeeks.org/random-forest-algorithm-in-</a:t>
            </a:r>
          </a:p>
          <a:p>
            <a:pPr marL="640080" marR="0" indent="0">
              <a:lnSpc>
                <a:spcPct val="150000"/>
              </a:lnSpc>
              <a:buNone/>
            </a:pPr>
            <a:r>
              <a:rPr lang="en-US" sz="15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6"/>
              </a:rPr>
              <a:t>machine-learning/</a:t>
            </a:r>
            <a:endParaRPr lang="en-US" sz="1500" dirty="0">
              <a:effectLst/>
              <a:latin typeface="Cambria" panose="02040503050406030204" pitchFamily="18" charset="0"/>
              <a:ea typeface="Times New Roman" panose="02020603050405020304" pitchFamily="18" charset="0"/>
              <a:cs typeface="Times New Roman" panose="02020603050405020304" pitchFamily="18" charset="0"/>
            </a:endParaRPr>
          </a:p>
          <a:p>
            <a:pPr marL="457200" indent="-457200">
              <a:lnSpc>
                <a:spcPct val="150000"/>
              </a:lnSpc>
              <a:spcBef>
                <a:spcPts val="600"/>
              </a:spcBef>
            </a:pPr>
            <a:r>
              <a:rPr lang="en-US" sz="1500" dirty="0" err="1">
                <a:effectLst/>
                <a:latin typeface="Times New Roman" panose="02020603050405020304" pitchFamily="18" charset="0"/>
                <a:ea typeface="Times New Roman" panose="02020603050405020304" pitchFamily="18" charset="0"/>
                <a:cs typeface="Times New Roman" panose="02020603050405020304" pitchFamily="18" charset="0"/>
              </a:rPr>
              <a:t>GeeksforGeeks</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(2023, May 07). Support vector machine in machine learning. </a:t>
            </a:r>
            <a:r>
              <a:rPr lang="en-US" sz="15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rPr>
              <a:t>https://www.geeksforgeeks.org/support-vector-machine-in-machine-l</a:t>
            </a:r>
          </a:p>
          <a:p>
            <a:pPr marL="640080" indent="0">
              <a:lnSpc>
                <a:spcPct val="150000"/>
              </a:lnSpc>
              <a:spcBef>
                <a:spcPts val="600"/>
              </a:spcBef>
              <a:buNone/>
            </a:pPr>
            <a:r>
              <a:rPr lang="en-US" sz="15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7"/>
              </a:rPr>
              <a:t>earning/</a:t>
            </a:r>
            <a:endParaRPr lang="en-US" sz="15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Health Effects Institute. (2024). </a:t>
            </a:r>
            <a:r>
              <a:rPr lang="en-US" sz="1500" i="1" dirty="0">
                <a:effectLst/>
                <a:latin typeface="Times New Roman" panose="02020603050405020304" pitchFamily="18" charset="0"/>
                <a:ea typeface="Times New Roman" panose="02020603050405020304" pitchFamily="18" charset="0"/>
                <a:cs typeface="Times New Roman" panose="02020603050405020304" pitchFamily="18" charset="0"/>
              </a:rPr>
              <a:t>State of global air 2024. Special Report.</a:t>
            </a: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5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8"/>
              </a:rPr>
              <a:t>https://www.stateofglobalair.org/resources/report/state-</a:t>
            </a:r>
          </a:p>
          <a:p>
            <a:pPr marL="640080" lvl="1" indent="0">
              <a:buNone/>
            </a:pPr>
            <a:r>
              <a:rPr lang="en-US" sz="15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8"/>
              </a:rPr>
              <a:t>global-air-report-2024</a:t>
            </a:r>
            <a:endParaRPr lang="en-US" sz="15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a:r>
              <a:rPr lang="en-US" sz="1500" dirty="0">
                <a:effectLst/>
                <a:ea typeface="Times New Roman" panose="02020603050405020304" pitchFamily="18" charset="0"/>
                <a:cs typeface="Times New Roman" panose="02020603050405020304" pitchFamily="18" charset="0"/>
              </a:rPr>
              <a:t>Hunter, P. (2020). The health toll of air pollution: Despite global efforts to clean up the air, outdoor and indoor air </a:t>
            </a:r>
          </a:p>
          <a:p>
            <a:pPr marL="640080" indent="0">
              <a:buNone/>
            </a:pPr>
            <a:r>
              <a:rPr lang="en-US" sz="1500" dirty="0">
                <a:effectLst/>
                <a:ea typeface="Times New Roman" panose="02020603050405020304" pitchFamily="18" charset="0"/>
                <a:cs typeface="Times New Roman" panose="02020603050405020304" pitchFamily="18" charset="0"/>
              </a:rPr>
              <a:t>pollution still have a drastic negative effect on public health. </a:t>
            </a:r>
            <a:r>
              <a:rPr lang="en-US" sz="1500" i="1" dirty="0">
                <a:effectLst/>
                <a:ea typeface="Times New Roman" panose="02020603050405020304" pitchFamily="18" charset="0"/>
                <a:cs typeface="Times New Roman" panose="02020603050405020304" pitchFamily="18" charset="0"/>
              </a:rPr>
              <a:t>EMBO Reports</a:t>
            </a:r>
            <a:r>
              <a:rPr lang="en-US" sz="1500" dirty="0">
                <a:effectLst/>
                <a:ea typeface="Times New Roman" panose="02020603050405020304" pitchFamily="18" charset="0"/>
                <a:cs typeface="Times New Roman" panose="02020603050405020304" pitchFamily="18" charset="0"/>
              </a:rPr>
              <a:t>, </a:t>
            </a:r>
            <a:r>
              <a:rPr lang="en-US" sz="1500" i="1" dirty="0">
                <a:effectLst/>
                <a:ea typeface="Times New Roman" panose="02020603050405020304" pitchFamily="18" charset="0"/>
                <a:cs typeface="Times New Roman" panose="02020603050405020304" pitchFamily="18" charset="0"/>
              </a:rPr>
              <a:t>21</a:t>
            </a:r>
            <a:r>
              <a:rPr lang="en-US" sz="1500" dirty="0">
                <a:effectLst/>
                <a:ea typeface="Times New Roman" panose="02020603050405020304" pitchFamily="18" charset="0"/>
                <a:cs typeface="Times New Roman" panose="02020603050405020304" pitchFamily="18" charset="0"/>
              </a:rPr>
              <a:t>(8), 1-4. </a:t>
            </a:r>
          </a:p>
          <a:p>
            <a:pPr marL="640080" indent="0">
              <a:buNone/>
            </a:pPr>
            <a:r>
              <a:rPr lang="en-US" sz="1500" u="sng" dirty="0">
                <a:solidFill>
                  <a:srgbClr val="0000FF"/>
                </a:solidFill>
                <a:effectLst/>
                <a:ea typeface="Times New Roman" panose="02020603050405020304" pitchFamily="18" charset="0"/>
                <a:cs typeface="Times New Roman" panose="02020603050405020304" pitchFamily="18" charset="0"/>
                <a:hlinkClick r:id="rId9"/>
              </a:rPr>
              <a:t>https://doi.org/10.15252/embr.202051183</a:t>
            </a:r>
            <a:endParaRPr lang="en-US" sz="1500" u="sng" dirty="0">
              <a:solidFill>
                <a:srgbClr val="0000FF"/>
              </a:solidFill>
              <a:effectLst/>
              <a:ea typeface="Times New Roman" panose="02020603050405020304" pitchFamily="18" charset="0"/>
              <a:cs typeface="Times New Roman" panose="02020603050405020304" pitchFamily="18" charset="0"/>
            </a:endParaRPr>
          </a:p>
          <a:p>
            <a:pPr marL="0" indent="-285750"/>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Joy, A. P. (2025, February 5). A beginner’s guide to linear regression: Understanding the fundamentals.</a:t>
            </a:r>
          </a:p>
          <a:p>
            <a:pPr marL="640080" lvl="1" indent="0">
              <a:buNone/>
            </a:pPr>
            <a:r>
              <a:rPr lang="en-US" sz="15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10"/>
              </a:rPr>
              <a:t>https://www.skillcamper.com/blog/a-beginners-guide-to-linear-regression-understanding-the-fundamentals#What-is-Linear-Regression</a:t>
            </a:r>
            <a:endParaRPr lang="en-US" sz="15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640080" lvl="1" indent="0">
              <a:buNone/>
            </a:pPr>
            <a:endParaRPr lang="en-US" dirty="0">
              <a:effectLst/>
              <a:latin typeface="Cambria" panose="020405030504060302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79744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42732A-4CCC-5302-3B6B-9CE6A49EE8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E1508A-A5FC-CDC9-E14D-22922F0A8C7D}"/>
              </a:ext>
            </a:extLst>
          </p:cNvPr>
          <p:cNvSpPr>
            <a:spLocks noGrp="1"/>
          </p:cNvSpPr>
          <p:nvPr>
            <p:ph type="title"/>
          </p:nvPr>
        </p:nvSpPr>
        <p:spPr>
          <a:xfrm>
            <a:off x="366049" y="269132"/>
            <a:ext cx="8596668" cy="1320800"/>
          </a:xfrm>
        </p:spPr>
        <p:txBody>
          <a:bodyPr/>
          <a:lstStyle/>
          <a:p>
            <a:r>
              <a:rPr lang="en-US" dirty="0"/>
              <a:t>References Continued</a:t>
            </a:r>
          </a:p>
        </p:txBody>
      </p:sp>
      <p:sp>
        <p:nvSpPr>
          <p:cNvPr id="3" name="Content Placeholder 2">
            <a:extLst>
              <a:ext uri="{FF2B5EF4-FFF2-40B4-BE49-F238E27FC236}">
                <a16:creationId xmlns:a16="http://schemas.microsoft.com/office/drawing/2014/main" id="{B32FD5F2-6EC5-E4BA-7ADB-2FF671D9855B}"/>
              </a:ext>
            </a:extLst>
          </p:cNvPr>
          <p:cNvSpPr>
            <a:spLocks noGrp="1"/>
          </p:cNvSpPr>
          <p:nvPr>
            <p:ph idx="1"/>
          </p:nvPr>
        </p:nvSpPr>
        <p:spPr>
          <a:xfrm>
            <a:off x="574300" y="1589932"/>
            <a:ext cx="9343744" cy="4250986"/>
          </a:xfrm>
        </p:spPr>
        <p:txBody>
          <a:bodyPr>
            <a:normAutofit/>
          </a:bodyPr>
          <a:lstStyle/>
          <a:p>
            <a:pPr>
              <a:lnSpc>
                <a:spcPct val="150000"/>
              </a:lnSpc>
              <a:spcBef>
                <a:spcPts val="600"/>
              </a:spcBef>
            </a:pPr>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machinelearningplus</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(2025). An introduction to gradient boosting decision trees. </a:t>
            </a:r>
            <a:r>
              <a:rPr lang="en-US" sz="12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https://www.machinelearningplus.com/machine-learning/an-</a:t>
            </a:r>
          </a:p>
          <a:p>
            <a:pPr marL="640080" indent="0">
              <a:lnSpc>
                <a:spcPct val="150000"/>
              </a:lnSpc>
              <a:spcBef>
                <a:spcPts val="600"/>
              </a:spcBef>
              <a:buNone/>
            </a:pPr>
            <a:r>
              <a:rPr lang="en-US" sz="12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introduction-to-gradient-boosting-decision-trees/</a:t>
            </a:r>
            <a:endParaRPr lang="en-US" sz="1200" dirty="0">
              <a:latin typeface="Times New Roman" panose="02020603050405020304" pitchFamily="18" charset="0"/>
              <a:cs typeface="Times New Roman" panose="02020603050405020304" pitchFamily="18" charset="0"/>
            </a:endParaRPr>
          </a:p>
          <a:p>
            <a:r>
              <a:rPr lang="en-US" sz="1200" dirty="0" err="1">
                <a:effectLst/>
                <a:latin typeface="Times New Roman" panose="02020603050405020304" pitchFamily="18" charset="0"/>
                <a:ea typeface="Times New Roman" panose="02020603050405020304" pitchFamily="18" charset="0"/>
                <a:cs typeface="Times New Roman" panose="02020603050405020304" pitchFamily="18" charset="0"/>
              </a:rPr>
              <a:t>Muzdadid</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H. A. (2022). </a:t>
            </a:r>
            <a:r>
              <a:rPr lang="en-US" sz="1200" i="1" dirty="0">
                <a:effectLst/>
                <a:latin typeface="Times New Roman" panose="02020603050405020304" pitchFamily="18" charset="0"/>
                <a:ea typeface="Times New Roman" panose="02020603050405020304" pitchFamily="18" charset="0"/>
                <a:cs typeface="Times New Roman" panose="02020603050405020304" pitchFamily="18" charset="0"/>
              </a:rPr>
              <a:t>Global air pollution dataset</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 [Data set]. Kaggle. </a:t>
            </a:r>
          </a:p>
          <a:p>
            <a:pPr marL="640080" indent="0">
              <a:buNone/>
            </a:pPr>
            <a:r>
              <a:rPr lang="en-US" sz="12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https://www.kaggle.com/datasets/hasibalmuzdadid/global-</a:t>
            </a:r>
          </a:p>
          <a:p>
            <a:pPr marL="640080" lvl="1" indent="0">
              <a:buNone/>
            </a:pPr>
            <a:r>
              <a:rPr lang="en-US" sz="12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air-pollution-dataset/data</a:t>
            </a:r>
            <a:endParaRPr lang="en-US" sz="12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200" dirty="0" err="1"/>
              <a:t>Strebkov</a:t>
            </a:r>
            <a:r>
              <a:rPr lang="en-US" sz="1200" dirty="0"/>
              <a:t>, Y. (n.d.). Polluted planet earth photo. Retrieved from </a:t>
            </a:r>
            <a:r>
              <a:rPr lang="en-US" sz="1200" dirty="0">
                <a:hlinkClick r:id="rId4"/>
              </a:rPr>
              <a:t>https://thumbs.dreamstime.com/z/d-</a:t>
            </a:r>
          </a:p>
          <a:p>
            <a:pPr marL="640080" indent="0">
              <a:buNone/>
            </a:pPr>
            <a:r>
              <a:rPr lang="en-US" sz="1200" dirty="0">
                <a:hlinkClick r:id="rId4"/>
              </a:rPr>
              <a:t>rendering-polluted-planet-earth-pipes-smoke-global-atmospheric-pollution-close-up-154298122.jpg</a:t>
            </a:r>
            <a:endParaRPr lang="en-US" sz="1200" dirty="0"/>
          </a:p>
          <a:p>
            <a:pPr marL="0" lvl="1"/>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Tableau. (2025). What is a tree map? Understanding and using tree maps. </a:t>
            </a:r>
            <a:r>
              <a:rPr lang="en-US" sz="1200"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rPr>
              <a:t>https://www.tableau.com/chart/what-is-treemap</a:t>
            </a:r>
            <a:endParaRPr lang="en-US" sz="1200" dirty="0"/>
          </a:p>
          <a:p>
            <a:pPr marL="274320" marR="0" indent="-274320">
              <a:lnSpc>
                <a:spcPct val="150000"/>
              </a:lnSpc>
              <a:spcBef>
                <a:spcPts val="600"/>
              </a:spcBef>
            </a:pPr>
            <a:r>
              <a:rPr lang="en-US" sz="1200" dirty="0">
                <a:effectLst/>
                <a:ea typeface="Times New Roman" panose="02020603050405020304" pitchFamily="18" charset="0"/>
                <a:cs typeface="Times New Roman" panose="02020603050405020304" pitchFamily="18" charset="0"/>
              </a:rPr>
              <a:t> World Health Organization. (2025). Air pollution. </a:t>
            </a:r>
            <a:r>
              <a:rPr lang="en-US" sz="1200" u="sng" dirty="0">
                <a:solidFill>
                  <a:srgbClr val="0000FF"/>
                </a:solidFill>
                <a:effectLst/>
                <a:ea typeface="Times New Roman" panose="02020603050405020304" pitchFamily="18" charset="0"/>
                <a:cs typeface="Times New Roman" panose="02020603050405020304" pitchFamily="18" charset="0"/>
                <a:hlinkClick r:id="rId6"/>
              </a:rPr>
              <a:t>https://www.who.int/health-topics/air-pollution#tab=tab_1</a:t>
            </a:r>
            <a:endParaRPr lang="en-US" sz="1200" dirty="0">
              <a:effectLst/>
              <a:ea typeface="Times New Roman" panose="02020603050405020304" pitchFamily="18" charset="0"/>
              <a:cs typeface="Times New Roman" panose="02020603050405020304" pitchFamily="18" charset="0"/>
            </a:endParaRPr>
          </a:p>
          <a:p>
            <a:pPr marL="457200" indent="-457200">
              <a:lnSpc>
                <a:spcPct val="150000"/>
              </a:lnSpc>
              <a:spcBef>
                <a:spcPts val="600"/>
              </a:spcBef>
            </a:pP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p>
            <a:pPr marL="457200" marR="0" indent="-457200">
              <a:lnSpc>
                <a:spcPct val="150000"/>
              </a:lnSpc>
              <a:spcBef>
                <a:spcPts val="600"/>
              </a:spcBef>
            </a:pPr>
            <a:endParaRPr lang="en-US" sz="1800" dirty="0">
              <a:effectLst/>
              <a:latin typeface="Cambria" panose="020405030504060302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641060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Set Description</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ea typeface="Times New Roman" panose="02020603050405020304" pitchFamily="18" charset="0"/>
              </a:rPr>
              <a:t>Obtained t</a:t>
            </a:r>
            <a:r>
              <a:rPr lang="en-US" sz="1800" dirty="0">
                <a:effectLst/>
                <a:latin typeface="Times New Roman" panose="02020603050405020304" pitchFamily="18" charset="0"/>
                <a:ea typeface="Times New Roman" panose="02020603050405020304" pitchFamily="18" charset="0"/>
              </a:rPr>
              <a:t>he “Global Air Pollution Dataset” from the website Kaggle.</a:t>
            </a:r>
          </a:p>
          <a:p>
            <a:endParaRPr lang="en-US" sz="1800" dirty="0">
              <a:effectLst/>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C</a:t>
            </a:r>
            <a:r>
              <a:rPr lang="en-US" sz="1800" dirty="0">
                <a:effectLst/>
                <a:latin typeface="Times New Roman" panose="02020603050405020304" pitchFamily="18" charset="0"/>
                <a:ea typeface="Times New Roman" panose="02020603050405020304" pitchFamily="18" charset="0"/>
              </a:rPr>
              <a:t>onsists of U.S. Air Quality Index (AQI) values for different pollutants for many cities world-wide (</a:t>
            </a:r>
            <a:r>
              <a:rPr lang="en-US" sz="1800" dirty="0" err="1">
                <a:effectLst/>
                <a:latin typeface="Times New Roman" panose="02020603050405020304" pitchFamily="18" charset="0"/>
                <a:ea typeface="Times New Roman" panose="02020603050405020304" pitchFamily="18" charset="0"/>
              </a:rPr>
              <a:t>AirNow</a:t>
            </a:r>
            <a:r>
              <a:rPr lang="en-US" sz="1800" dirty="0">
                <a:effectLst/>
                <a:latin typeface="Times New Roman" panose="02020603050405020304" pitchFamily="18" charset="0"/>
                <a:ea typeface="Times New Roman" panose="02020603050405020304" pitchFamily="18" charset="0"/>
              </a:rPr>
              <a:t>, n.d.; </a:t>
            </a:r>
            <a:r>
              <a:rPr lang="en-US" sz="1800" dirty="0" err="1">
                <a:effectLst/>
                <a:latin typeface="Times New Roman" panose="02020603050405020304" pitchFamily="18" charset="0"/>
                <a:ea typeface="Times New Roman" panose="02020603050405020304" pitchFamily="18" charset="0"/>
              </a:rPr>
              <a:t>Muzdadid</a:t>
            </a:r>
            <a:r>
              <a:rPr lang="en-US" sz="1800" dirty="0">
                <a:effectLst/>
                <a:latin typeface="Times New Roman" panose="02020603050405020304" pitchFamily="18" charset="0"/>
                <a:ea typeface="Times New Roman" panose="02020603050405020304" pitchFamily="18" charset="0"/>
              </a:rPr>
              <a:t>, 2022). </a:t>
            </a:r>
          </a:p>
          <a:p>
            <a:endParaRPr lang="en-US" sz="1800" dirty="0">
              <a:effectLst/>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Real-time </a:t>
            </a:r>
            <a:r>
              <a:rPr lang="en-US" sz="1800" dirty="0">
                <a:effectLst/>
                <a:latin typeface="Times New Roman" panose="02020603050405020304" pitchFamily="18" charset="0"/>
                <a:ea typeface="Times New Roman" panose="02020603050405020304" pitchFamily="18" charset="0"/>
              </a:rPr>
              <a:t>data was collected from elichens.com by the author Hasib Al </a:t>
            </a:r>
            <a:r>
              <a:rPr lang="en-US" sz="1800" dirty="0" err="1">
                <a:effectLst/>
                <a:latin typeface="Times New Roman" panose="02020603050405020304" pitchFamily="18" charset="0"/>
                <a:ea typeface="Times New Roman" panose="02020603050405020304" pitchFamily="18" charset="0"/>
              </a:rPr>
              <a:t>Muzdadid</a:t>
            </a:r>
            <a:r>
              <a:rPr lang="en-US" sz="1800" dirty="0">
                <a:effectLst/>
                <a:latin typeface="Times New Roman" panose="02020603050405020304" pitchFamily="18" charset="0"/>
                <a:ea typeface="Times New Roman" panose="02020603050405020304" pitchFamily="18" charset="0"/>
              </a:rPr>
              <a:t>.</a:t>
            </a:r>
          </a:p>
          <a:p>
            <a:endParaRPr lang="en-US" dirty="0">
              <a:latin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The temporal coverage start date was 11/2/2022, but the data set was last updated on Kaggle in 2023 (</a:t>
            </a:r>
            <a:r>
              <a:rPr lang="en-US" sz="1800" dirty="0" err="1">
                <a:effectLst/>
                <a:latin typeface="Times New Roman" panose="02020603050405020304" pitchFamily="18" charset="0"/>
                <a:ea typeface="Times New Roman" panose="02020603050405020304" pitchFamily="18" charset="0"/>
              </a:rPr>
              <a:t>Muzdadid</a:t>
            </a:r>
            <a:r>
              <a:rPr lang="en-US" sz="1800" dirty="0">
                <a:effectLst/>
                <a:latin typeface="Times New Roman" panose="02020603050405020304" pitchFamily="18" charset="0"/>
                <a:ea typeface="Times New Roman" panose="02020603050405020304" pitchFamily="18" charset="0"/>
              </a:rPr>
              <a:t>, 2022).</a:t>
            </a:r>
            <a:endParaRPr lang="en-US" dirty="0"/>
          </a:p>
          <a:p>
            <a:endParaRPr lang="en-US" dirty="0"/>
          </a:p>
        </p:txBody>
      </p:sp>
    </p:spTree>
    <p:extLst>
      <p:ext uri="{BB962C8B-B14F-4D97-AF65-F5344CB8AC3E}">
        <p14:creationId xmlns:p14="http://schemas.microsoft.com/office/powerpoint/2010/main" val="1600908400"/>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72222"/>
            <a:ext cx="8596668" cy="1320800"/>
          </a:xfrm>
        </p:spPr>
        <p:txBody>
          <a:bodyPr/>
          <a:lstStyle/>
          <a:p>
            <a:r>
              <a:rPr lang="en-US" dirty="0"/>
              <a:t>Describe the Data</a:t>
            </a:r>
          </a:p>
        </p:txBody>
      </p:sp>
      <p:sp>
        <p:nvSpPr>
          <p:cNvPr id="3" name="Content Placeholder 2"/>
          <p:cNvSpPr>
            <a:spLocks noGrp="1"/>
          </p:cNvSpPr>
          <p:nvPr>
            <p:ph idx="1"/>
          </p:nvPr>
        </p:nvSpPr>
        <p:spPr>
          <a:xfrm>
            <a:off x="677334" y="1454539"/>
            <a:ext cx="8596668" cy="4184227"/>
          </a:xfrm>
        </p:spPr>
        <p:txBody>
          <a:bodyPr>
            <a:noAutofit/>
          </a:bodyPr>
          <a:lstStyle/>
          <a:p>
            <a:r>
              <a:rPr lang="en-US" sz="1600" dirty="0">
                <a:ea typeface="Times New Roman" panose="02020603050405020304" pitchFamily="18" charset="0"/>
              </a:rPr>
              <a:t>C</a:t>
            </a:r>
            <a:r>
              <a:rPr lang="en-US" sz="1600" dirty="0">
                <a:effectLst/>
                <a:ea typeface="Times New Roman" panose="02020603050405020304" pitchFamily="18" charset="0"/>
              </a:rPr>
              <a:t>onsists of 23,463 rows of data and 12 columns.</a:t>
            </a:r>
          </a:p>
          <a:p>
            <a:endParaRPr lang="en-US" sz="1600" dirty="0"/>
          </a:p>
          <a:p>
            <a:r>
              <a:rPr lang="en-US" sz="1600" dirty="0">
                <a:effectLst/>
                <a:ea typeface="Times New Roman" panose="02020603050405020304" pitchFamily="18" charset="0"/>
              </a:rPr>
              <a:t>The data includes 5 continuous (numerical) fields and 7 categorical fields (see Table 1.1 and 2 on next 3 slides for details).</a:t>
            </a:r>
          </a:p>
          <a:p>
            <a:endParaRPr lang="en-US" sz="1600" dirty="0">
              <a:effectLst/>
              <a:ea typeface="Times New Roman" panose="02020603050405020304" pitchFamily="18" charset="0"/>
            </a:endParaRPr>
          </a:p>
          <a:p>
            <a:r>
              <a:rPr lang="en-US" sz="1600" dirty="0">
                <a:effectLst/>
                <a:ea typeface="Times New Roman" panose="02020603050405020304" pitchFamily="18" charset="0"/>
              </a:rPr>
              <a:t>427 rows of data that are missing the name of the country.</a:t>
            </a:r>
          </a:p>
          <a:p>
            <a:endParaRPr lang="en-US" sz="1600" dirty="0">
              <a:effectLst/>
              <a:ea typeface="Times New Roman" panose="02020603050405020304" pitchFamily="18" charset="0"/>
            </a:endParaRPr>
          </a:p>
          <a:p>
            <a:r>
              <a:rPr lang="en-US" sz="1600" dirty="0">
                <a:effectLst/>
                <a:ea typeface="Times New Roman" panose="02020603050405020304" pitchFamily="18" charset="0"/>
              </a:rPr>
              <a:t> 1 row of data that is missing the name of the city. </a:t>
            </a:r>
          </a:p>
          <a:p>
            <a:endParaRPr lang="en-US" sz="1600" dirty="0">
              <a:effectLst/>
              <a:ea typeface="Times New Roman" panose="02020603050405020304" pitchFamily="18" charset="0"/>
            </a:endParaRPr>
          </a:p>
          <a:p>
            <a:r>
              <a:rPr lang="en-US" sz="1600" dirty="0"/>
              <a:t>1 questionable outlier.</a:t>
            </a:r>
          </a:p>
          <a:p>
            <a:endParaRPr lang="en-US" sz="1600" dirty="0"/>
          </a:p>
          <a:p>
            <a:r>
              <a:rPr lang="en-US" sz="1600" dirty="0">
                <a:ea typeface="Times New Roman" panose="02020603050405020304" pitchFamily="18" charset="0"/>
              </a:rPr>
              <a:t>C</a:t>
            </a:r>
            <a:r>
              <a:rPr lang="en-US" sz="1600" dirty="0">
                <a:effectLst/>
                <a:ea typeface="Times New Roman" panose="02020603050405020304" pitchFamily="18" charset="0"/>
              </a:rPr>
              <a:t>lass imbalance between the distribution of health risk classes (see Table 3 on slide 8).</a:t>
            </a:r>
          </a:p>
          <a:p>
            <a:endParaRPr lang="en-US" sz="1600" dirty="0">
              <a:effectLst/>
              <a:ea typeface="Times New Roman" panose="02020603050405020304" pitchFamily="18" charset="0"/>
            </a:endParaRPr>
          </a:p>
          <a:p>
            <a:r>
              <a:rPr lang="en-US" sz="1600" dirty="0"/>
              <a:t>There are not any duplicate entries.</a:t>
            </a:r>
          </a:p>
        </p:txBody>
      </p:sp>
    </p:spTree>
    <p:extLst>
      <p:ext uri="{BB962C8B-B14F-4D97-AF65-F5344CB8AC3E}">
        <p14:creationId xmlns:p14="http://schemas.microsoft.com/office/powerpoint/2010/main" val="4283897308"/>
      </p:ext>
    </p:extLst>
  </p:cSld>
  <p:clrMapOvr>
    <a:masterClrMapping/>
  </p:clrMapOvr>
  <p:transition spd="slow">
    <p:wheel spokes="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0777AF-08DA-7098-C7EC-17D93CA921C3}"/>
            </a:ext>
          </a:extLst>
        </p:cNvPr>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B35D4D4-5C70-4BCE-FF2C-AB266573D889}"/>
              </a:ext>
            </a:extLst>
          </p:cNvPr>
          <p:cNvGraphicFramePr>
            <a:graphicFrameLocks noGrp="1"/>
          </p:cNvGraphicFramePr>
          <p:nvPr>
            <p:ph idx="1"/>
            <p:extLst>
              <p:ext uri="{D42A27DB-BD31-4B8C-83A1-F6EECF244321}">
                <p14:modId xmlns:p14="http://schemas.microsoft.com/office/powerpoint/2010/main" val="93600193"/>
              </p:ext>
            </p:extLst>
          </p:nvPr>
        </p:nvGraphicFramePr>
        <p:xfrm>
          <a:off x="677334" y="1470389"/>
          <a:ext cx="7570022" cy="4749711"/>
        </p:xfrm>
        <a:graphic>
          <a:graphicData uri="http://schemas.openxmlformats.org/drawingml/2006/table">
            <a:tbl>
              <a:tblPr firstRow="1" firstCol="1" bandRow="1">
                <a:tableStyleId>{5C22544A-7EE6-4342-B048-85BDC9FD1C3A}</a:tableStyleId>
              </a:tblPr>
              <a:tblGrid>
                <a:gridCol w="894424">
                  <a:extLst>
                    <a:ext uri="{9D8B030D-6E8A-4147-A177-3AD203B41FA5}">
                      <a16:colId xmlns:a16="http://schemas.microsoft.com/office/drawing/2014/main" val="3982275619"/>
                    </a:ext>
                  </a:extLst>
                </a:gridCol>
                <a:gridCol w="1239841">
                  <a:extLst>
                    <a:ext uri="{9D8B030D-6E8A-4147-A177-3AD203B41FA5}">
                      <a16:colId xmlns:a16="http://schemas.microsoft.com/office/drawing/2014/main" val="1544140711"/>
                    </a:ext>
                  </a:extLst>
                </a:gridCol>
                <a:gridCol w="855062">
                  <a:extLst>
                    <a:ext uri="{9D8B030D-6E8A-4147-A177-3AD203B41FA5}">
                      <a16:colId xmlns:a16="http://schemas.microsoft.com/office/drawing/2014/main" val="1657824992"/>
                    </a:ext>
                  </a:extLst>
                </a:gridCol>
                <a:gridCol w="870671">
                  <a:extLst>
                    <a:ext uri="{9D8B030D-6E8A-4147-A177-3AD203B41FA5}">
                      <a16:colId xmlns:a16="http://schemas.microsoft.com/office/drawing/2014/main" val="3208535129"/>
                    </a:ext>
                  </a:extLst>
                </a:gridCol>
                <a:gridCol w="778380">
                  <a:extLst>
                    <a:ext uri="{9D8B030D-6E8A-4147-A177-3AD203B41FA5}">
                      <a16:colId xmlns:a16="http://schemas.microsoft.com/office/drawing/2014/main" val="182900132"/>
                    </a:ext>
                  </a:extLst>
                </a:gridCol>
                <a:gridCol w="855062">
                  <a:extLst>
                    <a:ext uri="{9D8B030D-6E8A-4147-A177-3AD203B41FA5}">
                      <a16:colId xmlns:a16="http://schemas.microsoft.com/office/drawing/2014/main" val="2392293216"/>
                    </a:ext>
                  </a:extLst>
                </a:gridCol>
                <a:gridCol w="855062">
                  <a:extLst>
                    <a:ext uri="{9D8B030D-6E8A-4147-A177-3AD203B41FA5}">
                      <a16:colId xmlns:a16="http://schemas.microsoft.com/office/drawing/2014/main" val="1559851957"/>
                    </a:ext>
                  </a:extLst>
                </a:gridCol>
                <a:gridCol w="520186">
                  <a:extLst>
                    <a:ext uri="{9D8B030D-6E8A-4147-A177-3AD203B41FA5}">
                      <a16:colId xmlns:a16="http://schemas.microsoft.com/office/drawing/2014/main" val="2706246230"/>
                    </a:ext>
                  </a:extLst>
                </a:gridCol>
                <a:gridCol w="701334">
                  <a:extLst>
                    <a:ext uri="{9D8B030D-6E8A-4147-A177-3AD203B41FA5}">
                      <a16:colId xmlns:a16="http://schemas.microsoft.com/office/drawing/2014/main" val="808823516"/>
                    </a:ext>
                  </a:extLst>
                </a:gridCol>
              </a:tblGrid>
              <a:tr h="449997">
                <a:tc>
                  <a:txBody>
                    <a:bodyPr/>
                    <a:lstStyle/>
                    <a:p>
                      <a:pPr marL="0" marR="0" algn="ctr" fontAlgn="base"/>
                      <a:r>
                        <a:rPr lang="en-US" sz="1100" baseline="0" dirty="0">
                          <a:effectLst/>
                        </a:rPr>
                        <a:t>Name of field</a:t>
                      </a:r>
                      <a:endParaRPr lang="en-US" sz="1100" baseline="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fontAlgn="base"/>
                      <a:r>
                        <a:rPr lang="en-US" sz="1100" baseline="0">
                          <a:effectLst/>
                        </a:rPr>
                        <a:t>Brief description</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fontAlgn="base"/>
                      <a:r>
                        <a:rPr lang="en-US" sz="1100" baseline="0">
                          <a:effectLst/>
                        </a:rPr>
                        <a:t>Minimum value</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fontAlgn="base"/>
                      <a:r>
                        <a:rPr lang="en-US" sz="1100" baseline="0" dirty="0">
                          <a:effectLst/>
                        </a:rPr>
                        <a:t>Maximum value</a:t>
                      </a:r>
                      <a:endParaRPr lang="en-US" sz="1100" baseline="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fontAlgn="base"/>
                      <a:r>
                        <a:rPr lang="en-US" sz="1100" baseline="0">
                          <a:effectLst/>
                        </a:rPr>
                        <a:t>Average</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fontAlgn="base"/>
                      <a:r>
                        <a:rPr lang="en-US" sz="1100" baseline="0">
                          <a:effectLst/>
                        </a:rPr>
                        <a:t>Standard</a:t>
                      </a:r>
                    </a:p>
                    <a:p>
                      <a:pPr marL="0" marR="0" algn="ctr" fontAlgn="base"/>
                      <a:r>
                        <a:rPr lang="en-US" sz="1100" baseline="0">
                          <a:effectLst/>
                        </a:rPr>
                        <a:t> deviation</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fontAlgn="base"/>
                      <a:r>
                        <a:rPr lang="en-US" sz="1100" baseline="0">
                          <a:effectLst/>
                        </a:rPr>
                        <a:t>Potential Quality </a:t>
                      </a:r>
                    </a:p>
                    <a:p>
                      <a:pPr marL="0" marR="0" algn="ctr" fontAlgn="base"/>
                      <a:r>
                        <a:rPr lang="en-US" sz="1100" baseline="0">
                          <a:effectLst/>
                        </a:rPr>
                        <a:t>Issue?</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fontAlgn="base"/>
                      <a:r>
                        <a:rPr lang="en-US" sz="1100" baseline="0">
                          <a:effectLst/>
                        </a:rPr>
                        <a:t>Nulls</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fontAlgn="base"/>
                      <a:r>
                        <a:rPr lang="en-US" sz="1100" baseline="0">
                          <a:effectLst/>
                        </a:rPr>
                        <a:t>Outliers</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extLst>
                  <a:ext uri="{0D108BD9-81ED-4DB2-BD59-A6C34878D82A}">
                    <a16:rowId xmlns:a16="http://schemas.microsoft.com/office/drawing/2014/main" val="1666991905"/>
                  </a:ext>
                </a:extLst>
              </a:tr>
              <a:tr h="449997">
                <a:tc>
                  <a:txBody>
                    <a:bodyPr/>
                    <a:lstStyle/>
                    <a:p>
                      <a:pPr marL="0" marR="0" algn="l" fontAlgn="base"/>
                      <a:r>
                        <a:rPr lang="en-US" sz="1100" baseline="0">
                          <a:effectLst/>
                        </a:rPr>
                        <a:t>AQI Value</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l" fontAlgn="base"/>
                      <a:r>
                        <a:rPr lang="en-US" sz="1100" baseline="0" dirty="0">
                          <a:effectLst/>
                        </a:rPr>
                        <a:t>The overall level of air pollution.</a:t>
                      </a:r>
                      <a:endParaRPr lang="en-US" sz="1100" baseline="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a:effectLst/>
                        </a:rPr>
                        <a:t>6.0</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a:effectLst/>
                        </a:rPr>
                        <a:t>500.0</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a:effectLst/>
                        </a:rPr>
                        <a:t>72.01</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a:effectLst/>
                        </a:rPr>
                        <a:t>56.06</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a:effectLst/>
                        </a:rPr>
                        <a:t>No</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a:effectLst/>
                        </a:rPr>
                        <a:t>0</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a:effectLst/>
                        </a:rPr>
                        <a:t>0</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extLst>
                  <a:ext uri="{0D108BD9-81ED-4DB2-BD59-A6C34878D82A}">
                    <a16:rowId xmlns:a16="http://schemas.microsoft.com/office/drawing/2014/main" val="3217243246"/>
                  </a:ext>
                </a:extLst>
              </a:tr>
              <a:tr h="890498">
                <a:tc>
                  <a:txBody>
                    <a:bodyPr/>
                    <a:lstStyle/>
                    <a:p>
                      <a:pPr marL="0" marR="0" algn="l" fontAlgn="base"/>
                      <a:r>
                        <a:rPr lang="en-US" sz="1100" baseline="0">
                          <a:effectLst/>
                        </a:rPr>
                        <a:t>CO AQI Value</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l" fontAlgn="base"/>
                      <a:r>
                        <a:rPr lang="en-US" sz="1100" baseline="0">
                          <a:effectLst/>
                        </a:rPr>
                        <a:t>The overall level of Carbon Monoxide pollution in the air.</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dirty="0">
                          <a:effectLst/>
                        </a:rPr>
                        <a:t>0.0</a:t>
                      </a:r>
                      <a:endParaRPr lang="en-US" sz="1100" baseline="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a:effectLst/>
                        </a:rPr>
                        <a:t>133.0</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a:effectLst/>
                        </a:rPr>
                        <a:t>1.37</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a:effectLst/>
                        </a:rPr>
                        <a:t>1.83</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a:effectLst/>
                        </a:rPr>
                        <a:t>Yes</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a:effectLst/>
                        </a:rPr>
                        <a:t>0</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a:effectLst/>
                        </a:rPr>
                        <a:t>1</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extLst>
                  <a:ext uri="{0D108BD9-81ED-4DB2-BD59-A6C34878D82A}">
                    <a16:rowId xmlns:a16="http://schemas.microsoft.com/office/drawing/2014/main" val="3162763266"/>
                  </a:ext>
                </a:extLst>
              </a:tr>
              <a:tr h="599996">
                <a:tc>
                  <a:txBody>
                    <a:bodyPr/>
                    <a:lstStyle/>
                    <a:p>
                      <a:pPr marL="0" marR="0" algn="l" fontAlgn="base"/>
                      <a:r>
                        <a:rPr lang="en-US" sz="1100" baseline="0">
                          <a:effectLst/>
                        </a:rPr>
                        <a:t>Ozone AQI Value</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l" fontAlgn="base"/>
                      <a:r>
                        <a:rPr lang="en-US" sz="1100" baseline="0">
                          <a:effectLst/>
                        </a:rPr>
                        <a:t>The overall level of Ozone pollution in the air.</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a:effectLst/>
                        </a:rPr>
                        <a:t>0.0</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a:effectLst/>
                        </a:rPr>
                        <a:t>235.0</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a:effectLst/>
                        </a:rPr>
                        <a:t>35.19</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a:effectLst/>
                        </a:rPr>
                        <a:t>28.10</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a:effectLst/>
                        </a:rPr>
                        <a:t>No</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a:effectLst/>
                        </a:rPr>
                        <a:t>0</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dirty="0">
                          <a:effectLst/>
                        </a:rPr>
                        <a:t>0</a:t>
                      </a:r>
                      <a:endParaRPr lang="en-US" sz="1100" baseline="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extLst>
                  <a:ext uri="{0D108BD9-81ED-4DB2-BD59-A6C34878D82A}">
                    <a16:rowId xmlns:a16="http://schemas.microsoft.com/office/drawing/2014/main" val="3131354036"/>
                  </a:ext>
                </a:extLst>
              </a:tr>
              <a:tr h="899992">
                <a:tc>
                  <a:txBody>
                    <a:bodyPr/>
                    <a:lstStyle/>
                    <a:p>
                      <a:pPr marL="0" marR="0" algn="l" fontAlgn="base"/>
                      <a:r>
                        <a:rPr lang="en-US" sz="1100" baseline="0">
                          <a:effectLst/>
                        </a:rPr>
                        <a:t>NO2 AQI Value</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l" fontAlgn="base"/>
                      <a:r>
                        <a:rPr lang="en-US" sz="1100" baseline="0">
                          <a:effectLst/>
                        </a:rPr>
                        <a:t>The overall level of Nitrogen Dioxide pollution in the air.</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a:effectLst/>
                        </a:rPr>
                        <a:t>0.0</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a:effectLst/>
                        </a:rPr>
                        <a:t>91.0</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a:effectLst/>
                        </a:rPr>
                        <a:t>3.06</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a:effectLst/>
                        </a:rPr>
                        <a:t>5.25</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a:effectLst/>
                        </a:rPr>
                        <a:t>No</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a:effectLst/>
                        </a:rPr>
                        <a:t>0</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a:effectLst/>
                        </a:rPr>
                        <a:t>0</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extLst>
                  <a:ext uri="{0D108BD9-81ED-4DB2-BD59-A6C34878D82A}">
                    <a16:rowId xmlns:a16="http://schemas.microsoft.com/office/drawing/2014/main" val="2621510963"/>
                  </a:ext>
                </a:extLst>
              </a:tr>
              <a:tr h="1335744">
                <a:tc>
                  <a:txBody>
                    <a:bodyPr/>
                    <a:lstStyle/>
                    <a:p>
                      <a:pPr marL="0" marR="0" algn="l" fontAlgn="base"/>
                      <a:r>
                        <a:rPr lang="en-US" sz="1100" baseline="0" dirty="0">
                          <a:effectLst/>
                        </a:rPr>
                        <a:t>PM2.5 AQI Value</a:t>
                      </a:r>
                      <a:endParaRPr lang="en-US" sz="1100" baseline="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l" fontAlgn="base"/>
                      <a:r>
                        <a:rPr lang="en-US" sz="1100" baseline="0" dirty="0">
                          <a:effectLst/>
                        </a:rPr>
                        <a:t>The overall pollution level of Particulate Matter with a diameter of 2.5 micrometers or less in the air.</a:t>
                      </a:r>
                      <a:endParaRPr lang="en-US" sz="1100" baseline="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a:effectLst/>
                        </a:rPr>
                        <a:t>0.0</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a:effectLst/>
                        </a:rPr>
                        <a:t>500.0</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a:effectLst/>
                        </a:rPr>
                        <a:t>68.52</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a:effectLst/>
                        </a:rPr>
                        <a:t>54.80</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a:effectLst/>
                        </a:rPr>
                        <a:t>No</a:t>
                      </a:r>
                      <a:endParaRPr lang="en-US" sz="1100" baseline="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dirty="0">
                          <a:effectLst/>
                        </a:rPr>
                        <a:t>0</a:t>
                      </a:r>
                      <a:endParaRPr lang="en-US" sz="1100" baseline="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tc>
                  <a:txBody>
                    <a:bodyPr/>
                    <a:lstStyle/>
                    <a:p>
                      <a:pPr marL="0" marR="0" algn="ctr"/>
                      <a:r>
                        <a:rPr lang="en-US" sz="1100" baseline="0" dirty="0">
                          <a:effectLst/>
                        </a:rPr>
                        <a:t>0</a:t>
                      </a:r>
                      <a:endParaRPr lang="en-US" sz="1100" baseline="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51984" marR="51984" marT="0" marB="0"/>
                </a:tc>
                <a:extLst>
                  <a:ext uri="{0D108BD9-81ED-4DB2-BD59-A6C34878D82A}">
                    <a16:rowId xmlns:a16="http://schemas.microsoft.com/office/drawing/2014/main" val="1018515834"/>
                  </a:ext>
                </a:extLst>
              </a:tr>
            </a:tbl>
          </a:graphicData>
        </a:graphic>
      </p:graphicFrame>
      <p:sp>
        <p:nvSpPr>
          <p:cNvPr id="5" name="TextBox 4">
            <a:extLst>
              <a:ext uri="{FF2B5EF4-FFF2-40B4-BE49-F238E27FC236}">
                <a16:creationId xmlns:a16="http://schemas.microsoft.com/office/drawing/2014/main" id="{5A48718B-B99E-1186-5565-96E45E71F145}"/>
              </a:ext>
            </a:extLst>
          </p:cNvPr>
          <p:cNvSpPr txBox="1"/>
          <p:nvPr/>
        </p:nvSpPr>
        <p:spPr>
          <a:xfrm>
            <a:off x="677334" y="755588"/>
            <a:ext cx="5204936" cy="861774"/>
          </a:xfrm>
          <a:prstGeom prst="rect">
            <a:avLst/>
          </a:prstGeom>
          <a:noFill/>
        </p:spPr>
        <p:txBody>
          <a:bodyPr wrap="square" rtlCol="0">
            <a:spAutoFit/>
          </a:bodyPr>
          <a:lstStyle/>
          <a:p>
            <a:pPr marL="0" marR="0"/>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Table 1.1</a:t>
            </a:r>
            <a:endParaRPr lang="en-US" sz="1600" dirty="0">
              <a:effectLst/>
              <a:latin typeface="Cambria" panose="02040503050406030204" pitchFamily="18" charset="0"/>
              <a:ea typeface="Times New Roman" panose="02020603050405020304" pitchFamily="18" charset="0"/>
              <a:cs typeface="Times New Roman" panose="02020603050405020304" pitchFamily="18" charset="0"/>
            </a:endParaRPr>
          </a:p>
          <a:p>
            <a:pPr marL="0" marR="0"/>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Examination of Continuous (Numerical) Fields</a:t>
            </a:r>
            <a:endParaRPr lang="en-US" sz="1600" dirty="0">
              <a:effectLst/>
              <a:latin typeface="Cambria" panose="020405030504060302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902421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687A7C-8BD8-2DE3-0B10-813AE6A4C1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034ED0-F4FE-BFF9-DFCD-1DC74F691761}"/>
              </a:ext>
            </a:extLst>
          </p:cNvPr>
          <p:cNvSpPr>
            <a:spLocks noGrp="1"/>
          </p:cNvSpPr>
          <p:nvPr>
            <p:ph type="title"/>
          </p:nvPr>
        </p:nvSpPr>
        <p:spPr>
          <a:xfrm>
            <a:off x="677334" y="609600"/>
            <a:ext cx="8596668" cy="251534"/>
          </a:xfrm>
        </p:spPr>
        <p:txBody>
          <a:bodyPr>
            <a:normAutofit fontScale="90000"/>
          </a:bodyPr>
          <a:lstStyle/>
          <a:p>
            <a:endParaRPr lang="en-US" dirty="0"/>
          </a:p>
        </p:txBody>
      </p:sp>
      <p:graphicFrame>
        <p:nvGraphicFramePr>
          <p:cNvPr id="6" name="Content Placeholder 5">
            <a:extLst>
              <a:ext uri="{FF2B5EF4-FFF2-40B4-BE49-F238E27FC236}">
                <a16:creationId xmlns:a16="http://schemas.microsoft.com/office/drawing/2014/main" id="{D38C2AD6-7FD6-A5EA-1F7F-10FAA45746F6}"/>
              </a:ext>
            </a:extLst>
          </p:cNvPr>
          <p:cNvGraphicFramePr>
            <a:graphicFrameLocks noGrp="1"/>
          </p:cNvGraphicFramePr>
          <p:nvPr>
            <p:ph idx="1"/>
            <p:extLst>
              <p:ext uri="{D42A27DB-BD31-4B8C-83A1-F6EECF244321}">
                <p14:modId xmlns:p14="http://schemas.microsoft.com/office/powerpoint/2010/main" val="1590099872"/>
              </p:ext>
            </p:extLst>
          </p:nvPr>
        </p:nvGraphicFramePr>
        <p:xfrm>
          <a:off x="523781" y="291830"/>
          <a:ext cx="9197268" cy="6566170"/>
        </p:xfrm>
        <a:graphic>
          <a:graphicData uri="http://schemas.openxmlformats.org/drawingml/2006/table">
            <a:tbl>
              <a:tblPr firstRow="1" firstCol="1" bandRow="1">
                <a:tableStyleId>{5C22544A-7EE6-4342-B048-85BDC9FD1C3A}</a:tableStyleId>
              </a:tblPr>
              <a:tblGrid>
                <a:gridCol w="1468243">
                  <a:extLst>
                    <a:ext uri="{9D8B030D-6E8A-4147-A177-3AD203B41FA5}">
                      <a16:colId xmlns:a16="http://schemas.microsoft.com/office/drawing/2014/main" val="3332487070"/>
                    </a:ext>
                  </a:extLst>
                </a:gridCol>
                <a:gridCol w="3169536">
                  <a:extLst>
                    <a:ext uri="{9D8B030D-6E8A-4147-A177-3AD203B41FA5}">
                      <a16:colId xmlns:a16="http://schemas.microsoft.com/office/drawing/2014/main" val="3797266328"/>
                    </a:ext>
                  </a:extLst>
                </a:gridCol>
                <a:gridCol w="1160599">
                  <a:extLst>
                    <a:ext uri="{9D8B030D-6E8A-4147-A177-3AD203B41FA5}">
                      <a16:colId xmlns:a16="http://schemas.microsoft.com/office/drawing/2014/main" val="529036163"/>
                    </a:ext>
                  </a:extLst>
                </a:gridCol>
                <a:gridCol w="1492197">
                  <a:extLst>
                    <a:ext uri="{9D8B030D-6E8A-4147-A177-3AD203B41FA5}">
                      <a16:colId xmlns:a16="http://schemas.microsoft.com/office/drawing/2014/main" val="1795485422"/>
                    </a:ext>
                  </a:extLst>
                </a:gridCol>
                <a:gridCol w="911899">
                  <a:extLst>
                    <a:ext uri="{9D8B030D-6E8A-4147-A177-3AD203B41FA5}">
                      <a16:colId xmlns:a16="http://schemas.microsoft.com/office/drawing/2014/main" val="1034804840"/>
                    </a:ext>
                  </a:extLst>
                </a:gridCol>
                <a:gridCol w="994794">
                  <a:extLst>
                    <a:ext uri="{9D8B030D-6E8A-4147-A177-3AD203B41FA5}">
                      <a16:colId xmlns:a16="http://schemas.microsoft.com/office/drawing/2014/main" val="3891545539"/>
                    </a:ext>
                  </a:extLst>
                </a:gridCol>
              </a:tblGrid>
              <a:tr h="336727">
                <a:tc>
                  <a:txBody>
                    <a:bodyPr/>
                    <a:lstStyle/>
                    <a:p>
                      <a:pPr marL="0" marR="0" algn="ctr" fontAlgn="base"/>
                      <a:r>
                        <a:rPr lang="en-US" sz="1100" dirty="0">
                          <a:effectLst/>
                        </a:rPr>
                        <a:t>Name of field</a:t>
                      </a:r>
                      <a:endParaRPr lang="en-US" sz="11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tc>
                  <a:txBody>
                    <a:bodyPr/>
                    <a:lstStyle/>
                    <a:p>
                      <a:pPr marL="0" marR="0" algn="ctr" fontAlgn="base"/>
                      <a:r>
                        <a:rPr lang="en-US" sz="1100" dirty="0">
                          <a:effectLst/>
                        </a:rPr>
                        <a:t>Brief description</a:t>
                      </a:r>
                      <a:endParaRPr lang="en-US" sz="11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tc>
                  <a:txBody>
                    <a:bodyPr/>
                    <a:lstStyle/>
                    <a:p>
                      <a:pPr marL="0" marR="0" algn="ctr" fontAlgn="base"/>
                      <a:r>
                        <a:rPr lang="en-US" sz="1100">
                          <a:effectLst/>
                        </a:rPr>
                        <a:t>Number</a:t>
                      </a:r>
                    </a:p>
                    <a:p>
                      <a:pPr marL="0" marR="0" algn="ctr" fontAlgn="base"/>
                      <a:r>
                        <a:rPr lang="en-US" sz="1100">
                          <a:effectLst/>
                        </a:rPr>
                        <a:t> of categories</a:t>
                      </a:r>
                      <a:endParaRPr lang="en-US"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tc>
                  <a:txBody>
                    <a:bodyPr/>
                    <a:lstStyle/>
                    <a:p>
                      <a:pPr marL="0" marR="0" algn="ctr" fontAlgn="base"/>
                      <a:r>
                        <a:rPr lang="en-US" sz="1100">
                          <a:effectLst/>
                        </a:rPr>
                        <a:t>Potential Quality Issue?</a:t>
                      </a:r>
                      <a:endParaRPr lang="en-US"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tc>
                  <a:txBody>
                    <a:bodyPr/>
                    <a:lstStyle/>
                    <a:p>
                      <a:pPr marL="0" marR="0" algn="ctr" fontAlgn="base"/>
                      <a:r>
                        <a:rPr lang="en-US" sz="1100">
                          <a:effectLst/>
                        </a:rPr>
                        <a:t>Nulls</a:t>
                      </a:r>
                      <a:endParaRPr lang="en-US"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tc>
                  <a:txBody>
                    <a:bodyPr/>
                    <a:lstStyle/>
                    <a:p>
                      <a:pPr marL="0" marR="0" algn="ctr" fontAlgn="base"/>
                      <a:r>
                        <a:rPr lang="en-US" sz="1100">
                          <a:effectLst/>
                        </a:rPr>
                        <a:t>Outliers</a:t>
                      </a:r>
                      <a:endParaRPr lang="en-US"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extLst>
                  <a:ext uri="{0D108BD9-81ED-4DB2-BD59-A6C34878D82A}">
                    <a16:rowId xmlns:a16="http://schemas.microsoft.com/office/drawing/2014/main" val="755107834"/>
                  </a:ext>
                </a:extLst>
              </a:tr>
              <a:tr h="336727">
                <a:tc>
                  <a:txBody>
                    <a:bodyPr/>
                    <a:lstStyle/>
                    <a:p>
                      <a:pPr marL="0" marR="0" fontAlgn="base"/>
                      <a:r>
                        <a:rPr lang="en-US" sz="1100" dirty="0">
                          <a:effectLst/>
                        </a:rPr>
                        <a:t>Country</a:t>
                      </a:r>
                      <a:endParaRPr lang="en-US" sz="11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tc>
                  <a:txBody>
                    <a:bodyPr/>
                    <a:lstStyle/>
                    <a:p>
                      <a:pPr marL="0" marR="0" fontAlgn="base"/>
                      <a:r>
                        <a:rPr lang="en-US" sz="1100">
                          <a:effectLst/>
                        </a:rPr>
                        <a:t>The name of the country.</a:t>
                      </a:r>
                      <a:endParaRPr lang="en-US"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tc>
                  <a:txBody>
                    <a:bodyPr/>
                    <a:lstStyle/>
                    <a:p>
                      <a:pPr marL="0" marR="0" algn="ctr" fontAlgn="base"/>
                      <a:r>
                        <a:rPr lang="en-US" sz="1100" b="1" dirty="0">
                          <a:effectLst/>
                        </a:rPr>
                        <a:t>Total</a:t>
                      </a:r>
                      <a:r>
                        <a:rPr lang="en-US" sz="1100" dirty="0">
                          <a:effectLst/>
                        </a:rPr>
                        <a:t>: 23036</a:t>
                      </a:r>
                    </a:p>
                    <a:p>
                      <a:pPr marL="0" marR="0" algn="ctr" fontAlgn="base"/>
                      <a:r>
                        <a:rPr lang="en-US" sz="1100" b="1" dirty="0">
                          <a:effectLst/>
                          <a:latin typeface="Cambria" panose="02040503050406030204" pitchFamily="18" charset="0"/>
                          <a:ea typeface="Times New Roman" panose="02020603050405020304" pitchFamily="18" charset="0"/>
                          <a:cs typeface="Times New Roman" panose="02020603050405020304" pitchFamily="18" charset="0"/>
                        </a:rPr>
                        <a:t>Unique: </a:t>
                      </a:r>
                      <a:r>
                        <a:rPr lang="en-US" sz="1100" dirty="0">
                          <a:effectLst/>
                          <a:latin typeface="Cambria" panose="02040503050406030204" pitchFamily="18" charset="0"/>
                          <a:ea typeface="Times New Roman" panose="02020603050405020304" pitchFamily="18" charset="0"/>
                          <a:cs typeface="Times New Roman" panose="02020603050405020304" pitchFamily="18" charset="0"/>
                        </a:rPr>
                        <a:t>175</a:t>
                      </a:r>
                    </a:p>
                  </a:txBody>
                  <a:tcPr marL="22054" marR="22054" marT="0" marB="0"/>
                </a:tc>
                <a:tc>
                  <a:txBody>
                    <a:bodyPr/>
                    <a:lstStyle/>
                    <a:p>
                      <a:pPr marL="0" marR="0" algn="ctr" fontAlgn="base"/>
                      <a:r>
                        <a:rPr lang="en-US" sz="1100">
                          <a:effectLst/>
                        </a:rPr>
                        <a:t>Yes</a:t>
                      </a:r>
                      <a:endParaRPr lang="en-US"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tc>
                  <a:txBody>
                    <a:bodyPr/>
                    <a:lstStyle/>
                    <a:p>
                      <a:pPr marL="0" marR="0" algn="ctr" fontAlgn="base"/>
                      <a:r>
                        <a:rPr lang="en-US" sz="1100">
                          <a:effectLst/>
                        </a:rPr>
                        <a:t>427</a:t>
                      </a:r>
                      <a:endParaRPr lang="en-US"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tc>
                  <a:txBody>
                    <a:bodyPr/>
                    <a:lstStyle/>
                    <a:p>
                      <a:pPr marL="0" marR="0" algn="ctr" fontAlgn="base"/>
                      <a:r>
                        <a:rPr lang="en-US" sz="1100">
                          <a:effectLst/>
                        </a:rPr>
                        <a:t>0</a:t>
                      </a:r>
                      <a:endParaRPr lang="en-US"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extLst>
                  <a:ext uri="{0D108BD9-81ED-4DB2-BD59-A6C34878D82A}">
                    <a16:rowId xmlns:a16="http://schemas.microsoft.com/office/drawing/2014/main" val="4256218738"/>
                  </a:ext>
                </a:extLst>
              </a:tr>
              <a:tr h="168363">
                <a:tc>
                  <a:txBody>
                    <a:bodyPr/>
                    <a:lstStyle/>
                    <a:p>
                      <a:pPr marL="0" marR="0" fontAlgn="base"/>
                      <a:r>
                        <a:rPr lang="en-US" sz="1100" dirty="0">
                          <a:effectLst/>
                        </a:rPr>
                        <a:t>City</a:t>
                      </a:r>
                      <a:endParaRPr lang="en-US" sz="11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tc>
                  <a:txBody>
                    <a:bodyPr/>
                    <a:lstStyle/>
                    <a:p>
                      <a:pPr marL="0" marR="0" fontAlgn="base"/>
                      <a:r>
                        <a:rPr lang="en-US" sz="1100">
                          <a:effectLst/>
                        </a:rPr>
                        <a:t>The name of the city.</a:t>
                      </a:r>
                      <a:endParaRPr lang="en-US"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tc>
                  <a:txBody>
                    <a:bodyPr/>
                    <a:lstStyle/>
                    <a:p>
                      <a:pPr marL="0" marR="0" algn="ctr" fontAlgn="base"/>
                      <a:r>
                        <a:rPr lang="en-US" sz="1100">
                          <a:effectLst/>
                        </a:rPr>
                        <a:t>23462</a:t>
                      </a:r>
                      <a:endParaRPr lang="en-US"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tc>
                  <a:txBody>
                    <a:bodyPr/>
                    <a:lstStyle/>
                    <a:p>
                      <a:pPr marL="0" marR="0" algn="ctr" fontAlgn="base"/>
                      <a:r>
                        <a:rPr lang="en-US" sz="1100">
                          <a:effectLst/>
                        </a:rPr>
                        <a:t>Yes</a:t>
                      </a:r>
                      <a:endParaRPr lang="en-US"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tc>
                  <a:txBody>
                    <a:bodyPr/>
                    <a:lstStyle/>
                    <a:p>
                      <a:pPr marL="0" marR="0" algn="ctr" fontAlgn="base"/>
                      <a:r>
                        <a:rPr lang="en-US" sz="1100">
                          <a:effectLst/>
                        </a:rPr>
                        <a:t>1</a:t>
                      </a:r>
                      <a:endParaRPr lang="en-US"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tc>
                  <a:txBody>
                    <a:bodyPr/>
                    <a:lstStyle/>
                    <a:p>
                      <a:pPr marL="0" marR="0" algn="ctr" fontAlgn="base"/>
                      <a:r>
                        <a:rPr lang="en-US" sz="1100">
                          <a:effectLst/>
                        </a:rPr>
                        <a:t>0</a:t>
                      </a:r>
                      <a:endParaRPr lang="en-US"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extLst>
                  <a:ext uri="{0D108BD9-81ED-4DB2-BD59-A6C34878D82A}">
                    <a16:rowId xmlns:a16="http://schemas.microsoft.com/office/drawing/2014/main" val="4151842613"/>
                  </a:ext>
                </a:extLst>
              </a:tr>
              <a:tr h="2525450">
                <a:tc>
                  <a:txBody>
                    <a:bodyPr/>
                    <a:lstStyle/>
                    <a:p>
                      <a:pPr marL="0" marR="0" fontAlgn="base"/>
                      <a:r>
                        <a:rPr lang="en-US" sz="1100" dirty="0">
                          <a:effectLst/>
                        </a:rPr>
                        <a:t>AQI Category</a:t>
                      </a:r>
                      <a:endParaRPr lang="en-US" sz="11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tc>
                  <a:txBody>
                    <a:bodyPr/>
                    <a:lstStyle/>
                    <a:p>
                      <a:pPr marL="0" marR="0" fontAlgn="base"/>
                      <a:r>
                        <a:rPr lang="en-US" sz="1100" b="1" dirty="0">
                          <a:effectLst/>
                        </a:rPr>
                        <a:t>Good</a:t>
                      </a:r>
                      <a:r>
                        <a:rPr lang="en-US" sz="1100" dirty="0">
                          <a:effectLst/>
                        </a:rPr>
                        <a:t>= 0-50; satisfactory air quality, which posed little to no risk.</a:t>
                      </a:r>
                    </a:p>
                    <a:p>
                      <a:pPr marL="0" marR="0" fontAlgn="base"/>
                      <a:r>
                        <a:rPr lang="en-US" sz="1100" b="1" dirty="0">
                          <a:effectLst/>
                        </a:rPr>
                        <a:t>Moderate</a:t>
                      </a:r>
                      <a:r>
                        <a:rPr lang="en-US" sz="1100" dirty="0">
                          <a:effectLst/>
                        </a:rPr>
                        <a:t>= 51-100; acceptable air quality that may pose some risk to very sensitive groups.</a:t>
                      </a:r>
                    </a:p>
                    <a:p>
                      <a:pPr marL="0" marR="0" fontAlgn="base"/>
                      <a:r>
                        <a:rPr lang="en-US" sz="1100" b="1" dirty="0">
                          <a:effectLst/>
                        </a:rPr>
                        <a:t>Unhealthy for Sensitive groups</a:t>
                      </a:r>
                      <a:r>
                        <a:rPr lang="en-US" sz="1100" dirty="0">
                          <a:effectLst/>
                        </a:rPr>
                        <a:t>= 101-150; Impacts the health of only sensitive groups.</a:t>
                      </a:r>
                    </a:p>
                    <a:p>
                      <a:pPr marL="0" marR="0" fontAlgn="base"/>
                      <a:r>
                        <a:rPr lang="en-US" sz="1100" b="1" dirty="0">
                          <a:effectLst/>
                        </a:rPr>
                        <a:t>Unhealthy</a:t>
                      </a:r>
                      <a:r>
                        <a:rPr lang="en-US" sz="1100" dirty="0">
                          <a:effectLst/>
                        </a:rPr>
                        <a:t>= 151-200; May impact the health of the general public, but may severely impact the health of sensitive groups.</a:t>
                      </a:r>
                    </a:p>
                    <a:p>
                      <a:pPr marL="0" marR="0" fontAlgn="base"/>
                      <a:r>
                        <a:rPr lang="en-US" sz="1100" b="1" dirty="0">
                          <a:effectLst/>
                        </a:rPr>
                        <a:t>Very Unhealthy</a:t>
                      </a:r>
                      <a:r>
                        <a:rPr lang="en-US" sz="1100" dirty="0">
                          <a:effectLst/>
                        </a:rPr>
                        <a:t>= 201-300; Health Alert: Increased risk for health impact for everyone.</a:t>
                      </a:r>
                    </a:p>
                    <a:p>
                      <a:pPr marL="0" marR="0" fontAlgn="base"/>
                      <a:r>
                        <a:rPr lang="en-US" sz="1100" b="1" dirty="0">
                          <a:effectLst/>
                        </a:rPr>
                        <a:t>Hazardous</a:t>
                      </a:r>
                      <a:r>
                        <a:rPr lang="en-US" sz="1100" dirty="0">
                          <a:effectLst/>
                        </a:rPr>
                        <a:t>= 301 and higher; Health warning of emergency condition: everyone more likely to have health impact.</a:t>
                      </a:r>
                    </a:p>
                    <a:p>
                      <a:pPr marL="0" marR="0" fontAlgn="base"/>
                      <a:r>
                        <a:rPr lang="en-US" sz="1100" dirty="0">
                          <a:effectLst/>
                        </a:rPr>
                        <a:t> </a:t>
                      </a:r>
                      <a:endParaRPr lang="en-US" sz="11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tc>
                  <a:txBody>
                    <a:bodyPr/>
                    <a:lstStyle/>
                    <a:p>
                      <a:pPr marL="0" marR="0" algn="ctr" fontAlgn="base"/>
                      <a:r>
                        <a:rPr lang="en-US" sz="1100" dirty="0">
                          <a:effectLst/>
                        </a:rPr>
                        <a:t>6</a:t>
                      </a:r>
                      <a:endParaRPr lang="en-US" sz="11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tc>
                  <a:txBody>
                    <a:bodyPr/>
                    <a:lstStyle/>
                    <a:p>
                      <a:pPr marL="0" marR="0" algn="ctr" fontAlgn="base"/>
                      <a:r>
                        <a:rPr lang="en-US" sz="1100" dirty="0">
                          <a:effectLst/>
                        </a:rPr>
                        <a:t>No</a:t>
                      </a:r>
                      <a:endParaRPr lang="en-US" sz="11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tc>
                  <a:txBody>
                    <a:bodyPr/>
                    <a:lstStyle/>
                    <a:p>
                      <a:pPr marL="0" marR="0" algn="ctr" fontAlgn="base"/>
                      <a:r>
                        <a:rPr lang="en-US" sz="1100">
                          <a:effectLst/>
                        </a:rPr>
                        <a:t>0</a:t>
                      </a:r>
                      <a:endParaRPr lang="en-US"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tc>
                  <a:txBody>
                    <a:bodyPr/>
                    <a:lstStyle/>
                    <a:p>
                      <a:pPr marL="0" marR="0" algn="ctr" fontAlgn="base"/>
                      <a:r>
                        <a:rPr lang="en-US" sz="1100">
                          <a:effectLst/>
                        </a:rPr>
                        <a:t> </a:t>
                      </a:r>
                      <a:endParaRPr lang="en-US"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extLst>
                  <a:ext uri="{0D108BD9-81ED-4DB2-BD59-A6C34878D82A}">
                    <a16:rowId xmlns:a16="http://schemas.microsoft.com/office/drawing/2014/main" val="1563097540"/>
                  </a:ext>
                </a:extLst>
              </a:tr>
              <a:tr h="1178543">
                <a:tc>
                  <a:txBody>
                    <a:bodyPr/>
                    <a:lstStyle/>
                    <a:p>
                      <a:pPr marL="0" marR="0" fontAlgn="base"/>
                      <a:r>
                        <a:rPr lang="en-US" sz="1100">
                          <a:effectLst/>
                        </a:rPr>
                        <a:t>CO AQI Category</a:t>
                      </a:r>
                      <a:endParaRPr lang="en-US"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tc>
                  <a:txBody>
                    <a:bodyPr/>
                    <a:lstStyle/>
                    <a:p>
                      <a:pPr marL="0" marR="0" fontAlgn="base"/>
                      <a:r>
                        <a:rPr lang="en-US" sz="1100" b="1" dirty="0">
                          <a:effectLst/>
                        </a:rPr>
                        <a:t>Good</a:t>
                      </a:r>
                      <a:r>
                        <a:rPr lang="en-US" sz="1100" dirty="0">
                          <a:effectLst/>
                        </a:rPr>
                        <a:t>= 0-50; satisfactory air quality, which posed little to no risk.</a:t>
                      </a:r>
                    </a:p>
                    <a:p>
                      <a:pPr marL="0" marR="0" fontAlgn="base"/>
                      <a:r>
                        <a:rPr lang="en-US" sz="1100" b="1" dirty="0">
                          <a:effectLst/>
                        </a:rPr>
                        <a:t>Moderate</a:t>
                      </a:r>
                      <a:r>
                        <a:rPr lang="en-US" sz="1100" dirty="0">
                          <a:effectLst/>
                        </a:rPr>
                        <a:t>= 51-100; acceptable air quality that may pose some risk to very sensitive groups.</a:t>
                      </a:r>
                    </a:p>
                    <a:p>
                      <a:pPr marL="0" marR="0" fontAlgn="base"/>
                      <a:r>
                        <a:rPr lang="en-US" sz="1100" b="1" dirty="0">
                          <a:effectLst/>
                        </a:rPr>
                        <a:t>Unhealthy for Sensitive groups</a:t>
                      </a:r>
                      <a:r>
                        <a:rPr lang="en-US" sz="1100" dirty="0">
                          <a:effectLst/>
                        </a:rPr>
                        <a:t>= 101-150; Impacts the health of only sensitive groups.</a:t>
                      </a:r>
                    </a:p>
                    <a:p>
                      <a:pPr marL="0" marR="0" fontAlgn="base"/>
                      <a:r>
                        <a:rPr lang="en-US" sz="1100" dirty="0">
                          <a:effectLst/>
                        </a:rPr>
                        <a:t> </a:t>
                      </a:r>
                      <a:endParaRPr lang="en-US" sz="11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tc>
                  <a:txBody>
                    <a:bodyPr/>
                    <a:lstStyle/>
                    <a:p>
                      <a:pPr marL="0" marR="0" algn="ctr" fontAlgn="base"/>
                      <a:r>
                        <a:rPr lang="en-US" sz="1100" dirty="0">
                          <a:effectLst/>
                        </a:rPr>
                        <a:t>3</a:t>
                      </a:r>
                      <a:endParaRPr lang="en-US" sz="11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tc>
                  <a:txBody>
                    <a:bodyPr/>
                    <a:lstStyle/>
                    <a:p>
                      <a:pPr marL="0" marR="0" algn="ctr" fontAlgn="base"/>
                      <a:r>
                        <a:rPr lang="en-US" sz="1100" dirty="0">
                          <a:effectLst/>
                        </a:rPr>
                        <a:t>No</a:t>
                      </a:r>
                      <a:endParaRPr lang="en-US" sz="11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tc>
                  <a:txBody>
                    <a:bodyPr/>
                    <a:lstStyle/>
                    <a:p>
                      <a:pPr marL="0" marR="0" algn="ctr" fontAlgn="base"/>
                      <a:r>
                        <a:rPr lang="en-US" sz="1100">
                          <a:effectLst/>
                        </a:rPr>
                        <a:t>0</a:t>
                      </a:r>
                      <a:endParaRPr lang="en-US"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tc>
                  <a:txBody>
                    <a:bodyPr/>
                    <a:lstStyle/>
                    <a:p>
                      <a:pPr marL="0" marR="0" algn="ctr" fontAlgn="base"/>
                      <a:r>
                        <a:rPr lang="en-US" sz="1100">
                          <a:effectLst/>
                        </a:rPr>
                        <a:t>0</a:t>
                      </a:r>
                      <a:endParaRPr lang="en-US"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extLst>
                  <a:ext uri="{0D108BD9-81ED-4DB2-BD59-A6C34878D82A}">
                    <a16:rowId xmlns:a16="http://schemas.microsoft.com/office/drawing/2014/main" val="2382124276"/>
                  </a:ext>
                </a:extLst>
              </a:tr>
              <a:tr h="2020360">
                <a:tc>
                  <a:txBody>
                    <a:bodyPr/>
                    <a:lstStyle/>
                    <a:p>
                      <a:pPr marL="0" marR="0" fontAlgn="base"/>
                      <a:r>
                        <a:rPr lang="en-US" sz="1100">
                          <a:effectLst/>
                        </a:rPr>
                        <a:t>Ozone AQI Category</a:t>
                      </a:r>
                      <a:endParaRPr lang="en-US" sz="110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tc>
                  <a:txBody>
                    <a:bodyPr/>
                    <a:lstStyle/>
                    <a:p>
                      <a:pPr marL="0" marR="0" fontAlgn="base"/>
                      <a:r>
                        <a:rPr lang="en-US" sz="1100" b="1" dirty="0">
                          <a:effectLst/>
                        </a:rPr>
                        <a:t>Good</a:t>
                      </a:r>
                      <a:r>
                        <a:rPr lang="en-US" sz="1100" dirty="0">
                          <a:effectLst/>
                        </a:rPr>
                        <a:t>= 0-50; satisfactory air quality, which posed little to no risk.</a:t>
                      </a:r>
                    </a:p>
                    <a:p>
                      <a:pPr marL="0" marR="0" fontAlgn="base"/>
                      <a:r>
                        <a:rPr lang="en-US" sz="1100" b="1" dirty="0">
                          <a:effectLst/>
                        </a:rPr>
                        <a:t>Moderate</a:t>
                      </a:r>
                      <a:r>
                        <a:rPr lang="en-US" sz="1100" dirty="0">
                          <a:effectLst/>
                        </a:rPr>
                        <a:t>= 51-100; acceptable air quality that may pose some risk to very sensitive groups.</a:t>
                      </a:r>
                    </a:p>
                    <a:p>
                      <a:pPr marL="0" marR="0" fontAlgn="base"/>
                      <a:r>
                        <a:rPr lang="en-US" sz="1100" b="1" dirty="0">
                          <a:effectLst/>
                        </a:rPr>
                        <a:t>Unhealthy for Sensitive groups</a:t>
                      </a:r>
                      <a:r>
                        <a:rPr lang="en-US" sz="1100" dirty="0">
                          <a:effectLst/>
                        </a:rPr>
                        <a:t>= 101-150; Impacts the health of only sensitive groups.</a:t>
                      </a:r>
                    </a:p>
                    <a:p>
                      <a:pPr marL="0" marR="0" fontAlgn="base"/>
                      <a:r>
                        <a:rPr lang="en-US" sz="1100" b="1" dirty="0">
                          <a:effectLst/>
                        </a:rPr>
                        <a:t>Unhealthy</a:t>
                      </a:r>
                      <a:r>
                        <a:rPr lang="en-US" sz="1100" dirty="0">
                          <a:effectLst/>
                        </a:rPr>
                        <a:t>= 151-200; May impact the health of the general public, but may severely impact the health of sensitive groups.</a:t>
                      </a:r>
                    </a:p>
                    <a:p>
                      <a:pPr marL="0" marR="0" fontAlgn="base"/>
                      <a:r>
                        <a:rPr lang="en-US" sz="1100" b="1" dirty="0">
                          <a:effectLst/>
                        </a:rPr>
                        <a:t>Very Unhealthy</a:t>
                      </a:r>
                      <a:r>
                        <a:rPr lang="en-US" sz="1100" dirty="0">
                          <a:effectLst/>
                        </a:rPr>
                        <a:t>= 201-300; Health Alert: Increased risk for health impact for everyone.</a:t>
                      </a:r>
                    </a:p>
                    <a:p>
                      <a:pPr marL="0" marR="0" fontAlgn="base"/>
                      <a:r>
                        <a:rPr lang="en-US" sz="1100" dirty="0">
                          <a:effectLst/>
                        </a:rPr>
                        <a:t> </a:t>
                      </a:r>
                      <a:endParaRPr lang="en-US" sz="11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tc>
                  <a:txBody>
                    <a:bodyPr/>
                    <a:lstStyle/>
                    <a:p>
                      <a:pPr marL="0" marR="0" algn="ctr" fontAlgn="base"/>
                      <a:r>
                        <a:rPr lang="en-US" sz="1100" dirty="0">
                          <a:effectLst/>
                        </a:rPr>
                        <a:t>5</a:t>
                      </a:r>
                      <a:endParaRPr lang="en-US" sz="11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tc>
                  <a:txBody>
                    <a:bodyPr/>
                    <a:lstStyle/>
                    <a:p>
                      <a:pPr marL="0" marR="0" algn="ctr" fontAlgn="base"/>
                      <a:r>
                        <a:rPr lang="en-US" sz="1100" dirty="0">
                          <a:effectLst/>
                        </a:rPr>
                        <a:t>No</a:t>
                      </a:r>
                      <a:endParaRPr lang="en-US" sz="11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tc>
                  <a:txBody>
                    <a:bodyPr/>
                    <a:lstStyle/>
                    <a:p>
                      <a:pPr marL="0" marR="0" algn="ctr" fontAlgn="base"/>
                      <a:r>
                        <a:rPr lang="en-US" sz="1100" dirty="0">
                          <a:effectLst/>
                        </a:rPr>
                        <a:t>0</a:t>
                      </a:r>
                      <a:endParaRPr lang="en-US" sz="11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tc>
                  <a:txBody>
                    <a:bodyPr/>
                    <a:lstStyle/>
                    <a:p>
                      <a:pPr marL="0" marR="0" algn="ctr" fontAlgn="base"/>
                      <a:r>
                        <a:rPr lang="en-US" sz="1100" dirty="0">
                          <a:effectLst/>
                        </a:rPr>
                        <a:t>0</a:t>
                      </a:r>
                      <a:endParaRPr lang="en-US" sz="11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22054" marR="22054" marT="0" marB="0"/>
                </a:tc>
                <a:extLst>
                  <a:ext uri="{0D108BD9-81ED-4DB2-BD59-A6C34878D82A}">
                    <a16:rowId xmlns:a16="http://schemas.microsoft.com/office/drawing/2014/main" val="2482691911"/>
                  </a:ext>
                </a:extLst>
              </a:tr>
            </a:tbl>
          </a:graphicData>
        </a:graphic>
      </p:graphicFrame>
      <p:sp>
        <p:nvSpPr>
          <p:cNvPr id="7" name="TextBox 6">
            <a:extLst>
              <a:ext uri="{FF2B5EF4-FFF2-40B4-BE49-F238E27FC236}">
                <a16:creationId xmlns:a16="http://schemas.microsoft.com/office/drawing/2014/main" id="{79C53885-A091-E277-8AF1-F44787C1F310}"/>
              </a:ext>
            </a:extLst>
          </p:cNvPr>
          <p:cNvSpPr txBox="1"/>
          <p:nvPr/>
        </p:nvSpPr>
        <p:spPr>
          <a:xfrm>
            <a:off x="3172493" y="0"/>
            <a:ext cx="6276513" cy="338554"/>
          </a:xfrm>
          <a:prstGeom prst="rect">
            <a:avLst/>
          </a:prstGeom>
          <a:noFill/>
        </p:spPr>
        <p:txBody>
          <a:bodyPr wrap="square" rtlCol="0">
            <a:spAutoFit/>
          </a:bodyPr>
          <a:lstStyle/>
          <a:p>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Table 2</a:t>
            </a:r>
            <a:r>
              <a:rPr lang="en-US" sz="1600" dirty="0">
                <a:latin typeface="Cambria" panose="02040503050406030204" pitchFamily="18" charset="0"/>
                <a:ea typeface="Times New Roman" panose="02020603050405020304" pitchFamily="18" charset="0"/>
                <a:cs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Examination of Categorical Fields</a:t>
            </a:r>
            <a:endParaRPr lang="en-US" sz="1600" dirty="0">
              <a:effectLst/>
              <a:latin typeface="Cambria" panose="020405030504060302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69644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4AAFBC-2F0E-5DF8-311F-9E7B65BC5710}"/>
            </a:ext>
          </a:extLst>
        </p:cNvPr>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7DCF3EAA-7A4C-CE1D-E8D4-3BADD7D77C6C}"/>
              </a:ext>
            </a:extLst>
          </p:cNvPr>
          <p:cNvGraphicFramePr>
            <a:graphicFrameLocks noGrp="1"/>
          </p:cNvGraphicFramePr>
          <p:nvPr>
            <p:extLst>
              <p:ext uri="{D42A27DB-BD31-4B8C-83A1-F6EECF244321}">
                <p14:modId xmlns:p14="http://schemas.microsoft.com/office/powerpoint/2010/main" val="1977466923"/>
              </p:ext>
            </p:extLst>
          </p:nvPr>
        </p:nvGraphicFramePr>
        <p:xfrm>
          <a:off x="677334" y="1542200"/>
          <a:ext cx="8153400" cy="4398767"/>
        </p:xfrm>
        <a:graphic>
          <a:graphicData uri="http://schemas.openxmlformats.org/drawingml/2006/table">
            <a:tbl>
              <a:tblPr firstRow="1" firstCol="1" bandRow="1">
                <a:tableStyleId>{5C22544A-7EE6-4342-B048-85BDC9FD1C3A}</a:tableStyleId>
              </a:tblPr>
              <a:tblGrid>
                <a:gridCol w="1301604">
                  <a:extLst>
                    <a:ext uri="{9D8B030D-6E8A-4147-A177-3AD203B41FA5}">
                      <a16:colId xmlns:a16="http://schemas.microsoft.com/office/drawing/2014/main" val="1059777877"/>
                    </a:ext>
                  </a:extLst>
                </a:gridCol>
                <a:gridCol w="2809798">
                  <a:extLst>
                    <a:ext uri="{9D8B030D-6E8A-4147-A177-3AD203B41FA5}">
                      <a16:colId xmlns:a16="http://schemas.microsoft.com/office/drawing/2014/main" val="656320584"/>
                    </a:ext>
                  </a:extLst>
                </a:gridCol>
                <a:gridCol w="1028872">
                  <a:extLst>
                    <a:ext uri="{9D8B030D-6E8A-4147-A177-3AD203B41FA5}">
                      <a16:colId xmlns:a16="http://schemas.microsoft.com/office/drawing/2014/main" val="2749546914"/>
                    </a:ext>
                  </a:extLst>
                </a:gridCol>
                <a:gridCol w="1322835">
                  <a:extLst>
                    <a:ext uri="{9D8B030D-6E8A-4147-A177-3AD203B41FA5}">
                      <a16:colId xmlns:a16="http://schemas.microsoft.com/office/drawing/2014/main" val="4307769"/>
                    </a:ext>
                  </a:extLst>
                </a:gridCol>
                <a:gridCol w="808400">
                  <a:extLst>
                    <a:ext uri="{9D8B030D-6E8A-4147-A177-3AD203B41FA5}">
                      <a16:colId xmlns:a16="http://schemas.microsoft.com/office/drawing/2014/main" val="384705727"/>
                    </a:ext>
                  </a:extLst>
                </a:gridCol>
                <a:gridCol w="881891">
                  <a:extLst>
                    <a:ext uri="{9D8B030D-6E8A-4147-A177-3AD203B41FA5}">
                      <a16:colId xmlns:a16="http://schemas.microsoft.com/office/drawing/2014/main" val="3222844208"/>
                    </a:ext>
                  </a:extLst>
                </a:gridCol>
              </a:tblGrid>
              <a:tr h="1099692">
                <a:tc>
                  <a:txBody>
                    <a:bodyPr/>
                    <a:lstStyle/>
                    <a:p>
                      <a:pPr marL="0" marR="0" fontAlgn="base"/>
                      <a:r>
                        <a:rPr lang="en-US" sz="1100" baseline="0" dirty="0">
                          <a:effectLst/>
                        </a:rPr>
                        <a:t>NO2 AQI Category</a:t>
                      </a:r>
                      <a:endParaRPr lang="en-US" sz="1100" baseline="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44107" marR="44107" marT="0" marB="0"/>
                </a:tc>
                <a:tc>
                  <a:txBody>
                    <a:bodyPr/>
                    <a:lstStyle/>
                    <a:p>
                      <a:pPr marL="0" marR="0" fontAlgn="base"/>
                      <a:r>
                        <a:rPr lang="en-US" sz="1100" b="1" baseline="0" dirty="0">
                          <a:solidFill>
                            <a:schemeClr val="tx1"/>
                          </a:solidFill>
                          <a:effectLst/>
                        </a:rPr>
                        <a:t>Good</a:t>
                      </a:r>
                      <a:r>
                        <a:rPr lang="en-US" sz="1100" b="0" baseline="0" dirty="0">
                          <a:solidFill>
                            <a:schemeClr val="tx1"/>
                          </a:solidFill>
                          <a:effectLst/>
                        </a:rPr>
                        <a:t>= 0-50; satisfactory air quality, which posed little to no risk.</a:t>
                      </a:r>
                    </a:p>
                    <a:p>
                      <a:pPr marL="0" marR="0" fontAlgn="base"/>
                      <a:r>
                        <a:rPr lang="en-US" sz="1100" b="1" baseline="0" dirty="0">
                          <a:solidFill>
                            <a:schemeClr val="tx1"/>
                          </a:solidFill>
                          <a:effectLst/>
                        </a:rPr>
                        <a:t>Moderate</a:t>
                      </a:r>
                      <a:r>
                        <a:rPr lang="en-US" sz="1100" b="0" baseline="0" dirty="0">
                          <a:solidFill>
                            <a:schemeClr val="tx1"/>
                          </a:solidFill>
                          <a:effectLst/>
                        </a:rPr>
                        <a:t>= 51-100; acceptable air quality that may pose some risk to very sensitive groups.</a:t>
                      </a:r>
                    </a:p>
                    <a:p>
                      <a:pPr marL="0" marR="0" fontAlgn="base"/>
                      <a:r>
                        <a:rPr lang="en-US" sz="1100" b="0" baseline="0" dirty="0">
                          <a:solidFill>
                            <a:schemeClr val="tx1"/>
                          </a:solidFill>
                          <a:effectLst/>
                        </a:rPr>
                        <a:t> </a:t>
                      </a:r>
                      <a:endParaRPr lang="en-US" sz="1100" b="0" baseline="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44107" marR="44107" marT="0" marB="0">
                    <a:solidFill>
                      <a:schemeClr val="bg2"/>
                    </a:solidFill>
                  </a:tcPr>
                </a:tc>
                <a:tc>
                  <a:txBody>
                    <a:bodyPr/>
                    <a:lstStyle/>
                    <a:p>
                      <a:pPr marL="0" marR="0" algn="ctr" fontAlgn="base"/>
                      <a:r>
                        <a:rPr lang="en-US" sz="1100" b="0" baseline="0" dirty="0">
                          <a:solidFill>
                            <a:schemeClr val="tx1"/>
                          </a:solidFill>
                          <a:effectLst/>
                        </a:rPr>
                        <a:t>2</a:t>
                      </a:r>
                      <a:endParaRPr lang="en-US" sz="1100" b="0" baseline="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44107" marR="44107" marT="0" marB="0">
                    <a:solidFill>
                      <a:schemeClr val="bg2"/>
                    </a:solidFill>
                  </a:tcPr>
                </a:tc>
                <a:tc>
                  <a:txBody>
                    <a:bodyPr/>
                    <a:lstStyle/>
                    <a:p>
                      <a:pPr marL="0" marR="0" algn="ctr" fontAlgn="base"/>
                      <a:r>
                        <a:rPr lang="en-US" sz="1100" b="0" baseline="0" dirty="0">
                          <a:solidFill>
                            <a:schemeClr val="tx1"/>
                          </a:solidFill>
                          <a:effectLst/>
                        </a:rPr>
                        <a:t>No</a:t>
                      </a:r>
                      <a:endParaRPr lang="en-US" sz="1100" b="0" baseline="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44107" marR="44107" marT="0" marB="0">
                    <a:solidFill>
                      <a:schemeClr val="bg2"/>
                    </a:solidFill>
                  </a:tcPr>
                </a:tc>
                <a:tc>
                  <a:txBody>
                    <a:bodyPr/>
                    <a:lstStyle/>
                    <a:p>
                      <a:pPr marL="0" marR="0" algn="ctr" fontAlgn="base"/>
                      <a:r>
                        <a:rPr lang="en-US" sz="1100" b="0" baseline="0" dirty="0">
                          <a:solidFill>
                            <a:schemeClr val="tx1"/>
                          </a:solidFill>
                          <a:effectLst/>
                        </a:rPr>
                        <a:t>0</a:t>
                      </a:r>
                      <a:endParaRPr lang="en-US" sz="1100" b="0" baseline="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44107" marR="44107" marT="0" marB="0">
                    <a:solidFill>
                      <a:schemeClr val="bg2"/>
                    </a:solidFill>
                  </a:tcPr>
                </a:tc>
                <a:tc>
                  <a:txBody>
                    <a:bodyPr/>
                    <a:lstStyle/>
                    <a:p>
                      <a:pPr marL="0" marR="0" algn="ctr" fontAlgn="base"/>
                      <a:r>
                        <a:rPr lang="en-US" sz="1100" b="0" baseline="0" dirty="0">
                          <a:solidFill>
                            <a:schemeClr val="tx1"/>
                          </a:solidFill>
                          <a:effectLst/>
                        </a:rPr>
                        <a:t>0</a:t>
                      </a:r>
                      <a:endParaRPr lang="en-US" sz="1100" b="0" baseline="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a:txBody>
                  <a:tcPr marL="44107" marR="44107" marT="0" marB="0">
                    <a:solidFill>
                      <a:schemeClr val="bg2"/>
                    </a:solidFill>
                  </a:tcPr>
                </a:tc>
                <a:extLst>
                  <a:ext uri="{0D108BD9-81ED-4DB2-BD59-A6C34878D82A}">
                    <a16:rowId xmlns:a16="http://schemas.microsoft.com/office/drawing/2014/main" val="848307030"/>
                  </a:ext>
                </a:extLst>
              </a:tr>
              <a:tr h="3299075">
                <a:tc>
                  <a:txBody>
                    <a:bodyPr/>
                    <a:lstStyle/>
                    <a:p>
                      <a:pPr marL="0" marR="0" fontAlgn="base"/>
                      <a:r>
                        <a:rPr lang="en-US" sz="1100" baseline="0" dirty="0">
                          <a:effectLst/>
                        </a:rPr>
                        <a:t>PM2.5 AQI Category</a:t>
                      </a:r>
                      <a:endParaRPr lang="en-US" sz="1100" baseline="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44107" marR="44107" marT="0" marB="0"/>
                </a:tc>
                <a:tc>
                  <a:txBody>
                    <a:bodyPr/>
                    <a:lstStyle/>
                    <a:p>
                      <a:pPr marL="0" marR="0" fontAlgn="base"/>
                      <a:r>
                        <a:rPr lang="en-US" sz="1100" b="1" baseline="0" dirty="0">
                          <a:effectLst/>
                        </a:rPr>
                        <a:t>Good</a:t>
                      </a:r>
                      <a:r>
                        <a:rPr lang="en-US" sz="1100" baseline="0" dirty="0">
                          <a:effectLst/>
                        </a:rPr>
                        <a:t>= 0-50; satisfactory air quality, which posed little to no risk.</a:t>
                      </a:r>
                    </a:p>
                    <a:p>
                      <a:pPr marL="0" marR="0" fontAlgn="base"/>
                      <a:r>
                        <a:rPr lang="en-US" sz="1100" baseline="0" dirty="0">
                          <a:effectLst/>
                        </a:rPr>
                        <a:t>Moderate= 51-100; acceptable air quality that may pose some risk to very sensitive groups.</a:t>
                      </a:r>
                    </a:p>
                    <a:p>
                      <a:pPr marL="0" marR="0" fontAlgn="base"/>
                      <a:r>
                        <a:rPr lang="en-US" sz="1100" b="1" baseline="0" dirty="0">
                          <a:effectLst/>
                        </a:rPr>
                        <a:t>Unhealthy for Sensitive groups</a:t>
                      </a:r>
                      <a:r>
                        <a:rPr lang="en-US" sz="1100" baseline="0" dirty="0">
                          <a:effectLst/>
                        </a:rPr>
                        <a:t>= 101-150; Impacts the health of only sensitive groups.</a:t>
                      </a:r>
                    </a:p>
                    <a:p>
                      <a:pPr marL="0" marR="0" fontAlgn="base"/>
                      <a:r>
                        <a:rPr lang="en-US" sz="1100" b="1" baseline="0" dirty="0">
                          <a:effectLst/>
                        </a:rPr>
                        <a:t>Unhealthy</a:t>
                      </a:r>
                      <a:r>
                        <a:rPr lang="en-US" sz="1100" baseline="0" dirty="0">
                          <a:effectLst/>
                        </a:rPr>
                        <a:t>= 151-200; May impact the health of the general public, but may severely impact the health of sensitive groups.</a:t>
                      </a:r>
                    </a:p>
                    <a:p>
                      <a:pPr marL="0" marR="0" fontAlgn="base"/>
                      <a:r>
                        <a:rPr lang="en-US" sz="1100" b="1" baseline="0" dirty="0">
                          <a:effectLst/>
                        </a:rPr>
                        <a:t>Very Unhealthy</a:t>
                      </a:r>
                      <a:r>
                        <a:rPr lang="en-US" sz="1100" baseline="0" dirty="0">
                          <a:effectLst/>
                        </a:rPr>
                        <a:t>= 201-300; Health Alert: Increased risk for health impact for everyone.</a:t>
                      </a:r>
                    </a:p>
                    <a:p>
                      <a:pPr marL="0" marR="0" fontAlgn="base"/>
                      <a:r>
                        <a:rPr lang="en-US" sz="1100" b="1" baseline="0" dirty="0">
                          <a:effectLst/>
                        </a:rPr>
                        <a:t>Hazardous</a:t>
                      </a:r>
                      <a:r>
                        <a:rPr lang="en-US" sz="1100" baseline="0" dirty="0">
                          <a:effectLst/>
                        </a:rPr>
                        <a:t>= 301 and higher; Health warning of emergency condition: everyone more likely to have health impact.</a:t>
                      </a:r>
                      <a:endParaRPr lang="en-US" sz="1100" baseline="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44107" marR="44107" marT="0" marB="0"/>
                </a:tc>
                <a:tc>
                  <a:txBody>
                    <a:bodyPr/>
                    <a:lstStyle/>
                    <a:p>
                      <a:pPr marL="0" marR="0" algn="ctr" fontAlgn="base"/>
                      <a:r>
                        <a:rPr lang="en-US" sz="1100" baseline="0" dirty="0">
                          <a:effectLst/>
                        </a:rPr>
                        <a:t>6</a:t>
                      </a:r>
                      <a:endParaRPr lang="en-US" sz="1100" baseline="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44107" marR="44107" marT="0" marB="0"/>
                </a:tc>
                <a:tc>
                  <a:txBody>
                    <a:bodyPr/>
                    <a:lstStyle/>
                    <a:p>
                      <a:pPr marL="0" marR="0" algn="ctr" fontAlgn="base"/>
                      <a:r>
                        <a:rPr lang="en-US" sz="1100" baseline="0" dirty="0">
                          <a:effectLst/>
                        </a:rPr>
                        <a:t>No</a:t>
                      </a:r>
                      <a:endParaRPr lang="en-US" sz="1100" baseline="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44107" marR="44107" marT="0" marB="0"/>
                </a:tc>
                <a:tc>
                  <a:txBody>
                    <a:bodyPr/>
                    <a:lstStyle/>
                    <a:p>
                      <a:pPr marL="0" marR="0" algn="ctr" fontAlgn="base"/>
                      <a:r>
                        <a:rPr lang="en-US" sz="1100" baseline="0" dirty="0">
                          <a:effectLst/>
                        </a:rPr>
                        <a:t>0</a:t>
                      </a:r>
                      <a:endParaRPr lang="en-US" sz="1100" baseline="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44107" marR="44107" marT="0" marB="0"/>
                </a:tc>
                <a:tc>
                  <a:txBody>
                    <a:bodyPr/>
                    <a:lstStyle/>
                    <a:p>
                      <a:pPr marL="0" marR="0" algn="ctr" fontAlgn="base"/>
                      <a:r>
                        <a:rPr lang="en-US" sz="1100" baseline="0" dirty="0">
                          <a:effectLst/>
                        </a:rPr>
                        <a:t>0</a:t>
                      </a:r>
                      <a:endParaRPr lang="en-US" sz="1100" baseline="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44107" marR="44107" marT="0" marB="0"/>
                </a:tc>
                <a:extLst>
                  <a:ext uri="{0D108BD9-81ED-4DB2-BD59-A6C34878D82A}">
                    <a16:rowId xmlns:a16="http://schemas.microsoft.com/office/drawing/2014/main" val="225240641"/>
                  </a:ext>
                </a:extLst>
              </a:tr>
            </a:tbl>
          </a:graphicData>
        </a:graphic>
      </p:graphicFrame>
      <p:pic>
        <p:nvPicPr>
          <p:cNvPr id="12" name="Picture 11">
            <a:extLst>
              <a:ext uri="{FF2B5EF4-FFF2-40B4-BE49-F238E27FC236}">
                <a16:creationId xmlns:a16="http://schemas.microsoft.com/office/drawing/2014/main" id="{5CD79A96-085F-7280-BB91-B2ABB50B8523}"/>
              </a:ext>
            </a:extLst>
          </p:cNvPr>
          <p:cNvPicPr>
            <a:picLocks noChangeAspect="1"/>
          </p:cNvPicPr>
          <p:nvPr/>
        </p:nvPicPr>
        <p:blipFill>
          <a:blip r:embed="rId2"/>
          <a:stretch>
            <a:fillRect/>
          </a:stretch>
        </p:blipFill>
        <p:spPr>
          <a:xfrm>
            <a:off x="677334" y="1161200"/>
            <a:ext cx="8153400" cy="381000"/>
          </a:xfrm>
          <a:prstGeom prst="rect">
            <a:avLst/>
          </a:prstGeom>
        </p:spPr>
      </p:pic>
      <p:sp>
        <p:nvSpPr>
          <p:cNvPr id="13" name="Title 12">
            <a:extLst>
              <a:ext uri="{FF2B5EF4-FFF2-40B4-BE49-F238E27FC236}">
                <a16:creationId xmlns:a16="http://schemas.microsoft.com/office/drawing/2014/main" id="{ECD73FEE-C56B-3531-7D45-46EE506D8DA7}"/>
              </a:ext>
            </a:extLst>
          </p:cNvPr>
          <p:cNvSpPr txBox="1">
            <a:spLocks noGrp="1"/>
          </p:cNvSpPr>
          <p:nvPr>
            <p:ph type="title"/>
          </p:nvPr>
        </p:nvSpPr>
        <p:spPr>
          <a:xfrm>
            <a:off x="2126318" y="578479"/>
            <a:ext cx="8596312" cy="338554"/>
          </a:xfrm>
          <a:prstGeom prst="rect">
            <a:avLst/>
          </a:prstGeom>
          <a:noFill/>
        </p:spPr>
        <p:txBody>
          <a:bodyPr wrap="square" rtlCol="0">
            <a:spAutoFit/>
          </a:bodyPr>
          <a:lstStyle/>
          <a:p>
            <a:pPr marL="0" marR="0"/>
            <a:r>
              <a:rPr lang="en-US"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Table 2</a:t>
            </a:r>
            <a:r>
              <a:rPr lang="en-US" sz="1600" dirty="0">
                <a:solidFill>
                  <a:schemeClr val="tx1"/>
                </a:solidFill>
                <a:latin typeface="Cambria" panose="02040503050406030204" pitchFamily="18" charset="0"/>
                <a:ea typeface="Times New Roman" panose="02020603050405020304" pitchFamily="18" charset="0"/>
                <a:cs typeface="Times New Roman" panose="02020603050405020304" pitchFamily="18" charset="0"/>
              </a:rPr>
              <a:t>: </a:t>
            </a:r>
            <a:r>
              <a:rPr lang="en-US" sz="16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Examination of Categorical Fields Continued</a:t>
            </a:r>
            <a:endParaRPr lang="en-US" sz="1600" dirty="0">
              <a:solidFill>
                <a:schemeClr val="tx1"/>
              </a:solidFill>
              <a:effectLst/>
              <a:latin typeface="Cambria" panose="020405030504060302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546287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6E06BD-8070-ACA9-670D-42A92628F0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E69EE8-06D3-6C53-2274-344780AF3BEB}"/>
              </a:ext>
            </a:extLst>
          </p:cNvPr>
          <p:cNvSpPr>
            <a:spLocks noGrp="1"/>
          </p:cNvSpPr>
          <p:nvPr>
            <p:ph type="title"/>
          </p:nvPr>
        </p:nvSpPr>
        <p:spPr>
          <a:xfrm>
            <a:off x="2532767" y="902564"/>
            <a:ext cx="8596668" cy="455720"/>
          </a:xfrm>
        </p:spPr>
        <p:txBody>
          <a:bodyPr>
            <a:normAutofit fontScale="90000"/>
          </a:bodyPr>
          <a:lstStyle/>
          <a:p>
            <a:pPr marL="0" marR="0"/>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Table 3:</a:t>
            </a:r>
            <a:r>
              <a:rPr lang="en-US" sz="1800" b="1" dirty="0">
                <a:solidFill>
                  <a:schemeClr val="tx1"/>
                </a:solidFill>
                <a:latin typeface="Cambria" panose="02040503050406030204" pitchFamily="18" charset="0"/>
                <a:ea typeface="Times New Roman" panose="02020603050405020304" pitchFamily="18" charset="0"/>
                <a:cs typeface="Times New Roman" panose="02020603050405020304" pitchFamily="18" charset="0"/>
              </a:rPr>
              <a:t> </a:t>
            </a: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Counts of Air Quality Health Risk Categories</a:t>
            </a:r>
            <a:br>
              <a:rPr lang="en-US" sz="1800" dirty="0">
                <a:effectLst/>
                <a:latin typeface="Cambria" panose="02040503050406030204" pitchFamily="18" charset="0"/>
                <a:ea typeface="Times New Roman" panose="02020603050405020304" pitchFamily="18" charset="0"/>
                <a:cs typeface="Times New Roman" panose="02020603050405020304" pitchFamily="18" charset="0"/>
              </a:rPr>
            </a:br>
            <a:endParaRPr lang="en-US" dirty="0"/>
          </a:p>
        </p:txBody>
      </p:sp>
      <p:graphicFrame>
        <p:nvGraphicFramePr>
          <p:cNvPr id="4" name="Content Placeholder 3">
            <a:extLst>
              <a:ext uri="{FF2B5EF4-FFF2-40B4-BE49-F238E27FC236}">
                <a16:creationId xmlns:a16="http://schemas.microsoft.com/office/drawing/2014/main" id="{5FAC5266-E9FD-6B4E-7D0E-81BB6D7A8862}"/>
              </a:ext>
            </a:extLst>
          </p:cNvPr>
          <p:cNvGraphicFramePr>
            <a:graphicFrameLocks noGrp="1"/>
          </p:cNvGraphicFramePr>
          <p:nvPr>
            <p:ph idx="1"/>
            <p:extLst>
              <p:ext uri="{D42A27DB-BD31-4B8C-83A1-F6EECF244321}">
                <p14:modId xmlns:p14="http://schemas.microsoft.com/office/powerpoint/2010/main" val="2946109217"/>
              </p:ext>
            </p:extLst>
          </p:nvPr>
        </p:nvGraphicFramePr>
        <p:xfrm>
          <a:off x="941033" y="1655526"/>
          <a:ext cx="8531442" cy="3546947"/>
        </p:xfrm>
        <a:graphic>
          <a:graphicData uri="http://schemas.openxmlformats.org/drawingml/2006/table">
            <a:tbl>
              <a:tblPr firstRow="1" firstCol="1" bandRow="1">
                <a:tableStyleId>{5C22544A-7EE6-4342-B048-85BDC9FD1C3A}</a:tableStyleId>
              </a:tblPr>
              <a:tblGrid>
                <a:gridCol w="1815118">
                  <a:extLst>
                    <a:ext uri="{9D8B030D-6E8A-4147-A177-3AD203B41FA5}">
                      <a16:colId xmlns:a16="http://schemas.microsoft.com/office/drawing/2014/main" val="280659999"/>
                    </a:ext>
                  </a:extLst>
                </a:gridCol>
                <a:gridCol w="1049425">
                  <a:extLst>
                    <a:ext uri="{9D8B030D-6E8A-4147-A177-3AD203B41FA5}">
                      <a16:colId xmlns:a16="http://schemas.microsoft.com/office/drawing/2014/main" val="3243512571"/>
                    </a:ext>
                  </a:extLst>
                </a:gridCol>
                <a:gridCol w="1118610">
                  <a:extLst>
                    <a:ext uri="{9D8B030D-6E8A-4147-A177-3AD203B41FA5}">
                      <a16:colId xmlns:a16="http://schemas.microsoft.com/office/drawing/2014/main" val="1098291195"/>
                    </a:ext>
                  </a:extLst>
                </a:gridCol>
                <a:gridCol w="1159810">
                  <a:extLst>
                    <a:ext uri="{9D8B030D-6E8A-4147-A177-3AD203B41FA5}">
                      <a16:colId xmlns:a16="http://schemas.microsoft.com/office/drawing/2014/main" val="50309894"/>
                    </a:ext>
                  </a:extLst>
                </a:gridCol>
                <a:gridCol w="1159810">
                  <a:extLst>
                    <a:ext uri="{9D8B030D-6E8A-4147-A177-3AD203B41FA5}">
                      <a16:colId xmlns:a16="http://schemas.microsoft.com/office/drawing/2014/main" val="472543857"/>
                    </a:ext>
                  </a:extLst>
                </a:gridCol>
                <a:gridCol w="1159810">
                  <a:extLst>
                    <a:ext uri="{9D8B030D-6E8A-4147-A177-3AD203B41FA5}">
                      <a16:colId xmlns:a16="http://schemas.microsoft.com/office/drawing/2014/main" val="3471626476"/>
                    </a:ext>
                  </a:extLst>
                </a:gridCol>
                <a:gridCol w="1068859">
                  <a:extLst>
                    <a:ext uri="{9D8B030D-6E8A-4147-A177-3AD203B41FA5}">
                      <a16:colId xmlns:a16="http://schemas.microsoft.com/office/drawing/2014/main" val="4026755380"/>
                    </a:ext>
                  </a:extLst>
                </a:gridCol>
              </a:tblGrid>
              <a:tr h="1009907">
                <a:tc>
                  <a:txBody>
                    <a:bodyPr/>
                    <a:lstStyle/>
                    <a:p>
                      <a:pPr marL="0" marR="0" algn="ctr" fontAlgn="base"/>
                      <a:r>
                        <a:rPr lang="en-US" sz="1200">
                          <a:effectLst/>
                        </a:rPr>
                        <a:t>Name of field</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fontAlgn="base"/>
                      <a:r>
                        <a:rPr lang="en-US" sz="1200">
                          <a:effectLst/>
                        </a:rPr>
                        <a:t>Good</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fontAlgn="base"/>
                      <a:r>
                        <a:rPr lang="en-US" sz="1200">
                          <a:effectLst/>
                        </a:rPr>
                        <a:t>Moderate</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fontAlgn="base"/>
                      <a:r>
                        <a:rPr lang="en-US" sz="1200" dirty="0">
                          <a:effectLst/>
                        </a:rPr>
                        <a:t>Unhealthy for Sensitive Groups</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fontAlgn="base"/>
                      <a:r>
                        <a:rPr lang="en-US" sz="1200">
                          <a:effectLst/>
                        </a:rPr>
                        <a:t>Unhealthy</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fontAlgn="base"/>
                      <a:r>
                        <a:rPr lang="en-US" sz="1200">
                          <a:effectLst/>
                        </a:rPr>
                        <a:t>Very Unhealthy</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fontAlgn="base"/>
                      <a:r>
                        <a:rPr lang="en-US" sz="1200">
                          <a:effectLst/>
                        </a:rPr>
                        <a:t>Hazardous</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384491264"/>
                  </a:ext>
                </a:extLst>
              </a:tr>
              <a:tr h="517228">
                <a:tc>
                  <a:txBody>
                    <a:bodyPr/>
                    <a:lstStyle/>
                    <a:p>
                      <a:pPr marL="0" marR="0" algn="l" fontAlgn="base"/>
                      <a:r>
                        <a:rPr lang="en-US" sz="1200">
                          <a:effectLst/>
                        </a:rPr>
                        <a:t>AQI Category</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fontAlgn="base"/>
                      <a:r>
                        <a:rPr lang="en-US" sz="1200">
                          <a:effectLst/>
                        </a:rPr>
                        <a:t>9688</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r>
                        <a:rPr lang="en-US" sz="1200">
                          <a:effectLst/>
                        </a:rPr>
                        <a:t>9087</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r>
                        <a:rPr lang="en-US" sz="1200">
                          <a:effectLst/>
                        </a:rPr>
                        <a:t>1568</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r>
                        <a:rPr lang="en-US" sz="1200">
                          <a:effectLst/>
                        </a:rPr>
                        <a:t>2215</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r>
                        <a:rPr lang="en-US" sz="1200">
                          <a:effectLst/>
                        </a:rPr>
                        <a:t>286</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r>
                        <a:rPr lang="en-US" sz="1200">
                          <a:effectLst/>
                        </a:rPr>
                        <a:t>191</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96339091"/>
                  </a:ext>
                </a:extLst>
              </a:tr>
              <a:tr h="504953">
                <a:tc>
                  <a:txBody>
                    <a:bodyPr/>
                    <a:lstStyle/>
                    <a:p>
                      <a:pPr marL="0" marR="0" algn="l" fontAlgn="base"/>
                      <a:r>
                        <a:rPr lang="en-US" sz="1200">
                          <a:effectLst/>
                        </a:rPr>
                        <a:t>CO AQI Category</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fontAlgn="base"/>
                      <a:r>
                        <a:rPr lang="en-US" sz="1200">
                          <a:effectLst/>
                        </a:rPr>
                        <a:t>23032</a:t>
                      </a:r>
                    </a:p>
                    <a:p>
                      <a:pPr marL="0" marR="0" algn="ctr" fontAlgn="base"/>
                      <a:r>
                        <a:rPr lang="en-US" sz="1200">
                          <a:effectLst/>
                        </a:rPr>
                        <a:t> </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r>
                        <a:rPr lang="en-US" sz="1200">
                          <a:effectLst/>
                        </a:rPr>
                        <a:t>2</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r>
                        <a:rPr lang="en-US" sz="1200">
                          <a:effectLst/>
                        </a:rPr>
                        <a:t>1</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r>
                        <a:rPr lang="en-US" sz="1200">
                          <a:effectLst/>
                        </a:rPr>
                        <a:t>0</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r>
                        <a:rPr lang="en-US" sz="1200">
                          <a:effectLst/>
                        </a:rPr>
                        <a:t>0</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r>
                        <a:rPr lang="en-US" sz="1200">
                          <a:effectLst/>
                        </a:rPr>
                        <a:t>0</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75228209"/>
                  </a:ext>
                </a:extLst>
              </a:tr>
              <a:tr h="504953">
                <a:tc>
                  <a:txBody>
                    <a:bodyPr/>
                    <a:lstStyle/>
                    <a:p>
                      <a:pPr marL="0" marR="0" algn="l" fontAlgn="base"/>
                      <a:r>
                        <a:rPr lang="en-US" sz="1200">
                          <a:effectLst/>
                        </a:rPr>
                        <a:t>Ozone AQI Category</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fontAlgn="base"/>
                      <a:r>
                        <a:rPr lang="en-US" sz="1200">
                          <a:effectLst/>
                        </a:rPr>
                        <a:t>20672</a:t>
                      </a:r>
                    </a:p>
                    <a:p>
                      <a:pPr marL="0" marR="0" algn="ctr" fontAlgn="base"/>
                      <a:r>
                        <a:rPr lang="en-US" sz="1200">
                          <a:effectLst/>
                        </a:rPr>
                        <a:t> </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r>
                        <a:rPr lang="en-US" sz="1200">
                          <a:effectLst/>
                        </a:rPr>
                        <a:t>1419</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r>
                        <a:rPr lang="en-US" sz="1200">
                          <a:effectLst/>
                        </a:rPr>
                        <a:t>488</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r>
                        <a:rPr lang="en-US" sz="1200">
                          <a:effectLst/>
                        </a:rPr>
                        <a:t>404</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r>
                        <a:rPr lang="en-US" sz="1200">
                          <a:effectLst/>
                        </a:rPr>
                        <a:t>52</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r>
                        <a:rPr lang="en-US" sz="1200">
                          <a:effectLst/>
                        </a:rPr>
                        <a:t>0</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81853881"/>
                  </a:ext>
                </a:extLst>
              </a:tr>
              <a:tr h="504953">
                <a:tc>
                  <a:txBody>
                    <a:bodyPr/>
                    <a:lstStyle/>
                    <a:p>
                      <a:pPr marL="0" marR="0" algn="l" fontAlgn="base"/>
                      <a:r>
                        <a:rPr lang="en-US" sz="1200">
                          <a:effectLst/>
                        </a:rPr>
                        <a:t>NO2 AQI Category</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fontAlgn="base"/>
                      <a:r>
                        <a:rPr lang="en-US" sz="1200">
                          <a:effectLst/>
                        </a:rPr>
                        <a:t>23020</a:t>
                      </a:r>
                    </a:p>
                    <a:p>
                      <a:pPr marL="0" marR="0" algn="ctr" fontAlgn="base"/>
                      <a:r>
                        <a:rPr lang="en-US" sz="1200">
                          <a:effectLst/>
                        </a:rPr>
                        <a:t> </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r>
                        <a:rPr lang="en-US" sz="1200">
                          <a:effectLst/>
                        </a:rPr>
                        <a:t>15</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r>
                        <a:rPr lang="en-US" sz="1200">
                          <a:effectLst/>
                        </a:rPr>
                        <a:t>0</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r>
                        <a:rPr lang="en-US" sz="1200">
                          <a:effectLst/>
                        </a:rPr>
                        <a:t>0</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r>
                        <a:rPr lang="en-US" sz="1200">
                          <a:effectLst/>
                        </a:rPr>
                        <a:t>0</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r>
                        <a:rPr lang="en-US" sz="1200">
                          <a:effectLst/>
                        </a:rPr>
                        <a:t>0</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32899906"/>
                  </a:ext>
                </a:extLst>
              </a:tr>
              <a:tr h="504953">
                <a:tc>
                  <a:txBody>
                    <a:bodyPr/>
                    <a:lstStyle/>
                    <a:p>
                      <a:pPr marL="0" marR="0" algn="l" fontAlgn="base"/>
                      <a:r>
                        <a:rPr lang="en-US" sz="1200">
                          <a:effectLst/>
                        </a:rPr>
                        <a:t>PM2.5 AQI Category</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fontAlgn="base"/>
                      <a:r>
                        <a:rPr lang="en-US" sz="1200">
                          <a:effectLst/>
                        </a:rPr>
                        <a:t>9950</a:t>
                      </a:r>
                    </a:p>
                    <a:p>
                      <a:pPr marL="0" marR="0" algn="ctr" fontAlgn="base"/>
                      <a:r>
                        <a:rPr lang="en-US" sz="1200">
                          <a:effectLst/>
                        </a:rPr>
                        <a:t> </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r>
                        <a:rPr lang="en-US" sz="1200">
                          <a:effectLst/>
                        </a:rPr>
                        <a:t>8939</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r>
                        <a:rPr lang="en-US" sz="1200">
                          <a:effectLst/>
                        </a:rPr>
                        <a:t>1601</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r>
                        <a:rPr lang="en-US" sz="1200">
                          <a:effectLst/>
                        </a:rPr>
                        <a:t>2118</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r>
                        <a:rPr lang="en-US" sz="1200">
                          <a:effectLst/>
                        </a:rPr>
                        <a:t>255</a:t>
                      </a:r>
                      <a:endParaRPr lang="en-US" sz="120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r>
                        <a:rPr lang="en-US" sz="1200" dirty="0">
                          <a:effectLst/>
                        </a:rPr>
                        <a:t>172</a:t>
                      </a:r>
                      <a:endParaRPr lang="en-US" sz="1200" dirty="0">
                        <a:effectLst/>
                        <a:latin typeface="Cambria" panose="020405030504060302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32780812"/>
                  </a:ext>
                </a:extLst>
              </a:tr>
            </a:tbl>
          </a:graphicData>
        </a:graphic>
      </p:graphicFrame>
    </p:spTree>
    <p:extLst>
      <p:ext uri="{BB962C8B-B14F-4D97-AF65-F5344CB8AC3E}">
        <p14:creationId xmlns:p14="http://schemas.microsoft.com/office/powerpoint/2010/main" val="2298010749"/>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754</TotalTime>
  <Words>4190</Words>
  <Application>Microsoft Office PowerPoint</Application>
  <PresentationFormat>Widescreen</PresentationFormat>
  <Paragraphs>708</Paragraphs>
  <Slides>38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Cambria</vt:lpstr>
      <vt:lpstr>Times New Roman</vt:lpstr>
      <vt:lpstr>Trebuchet MS</vt:lpstr>
      <vt:lpstr>Wingdings 3</vt:lpstr>
      <vt:lpstr>Facet</vt:lpstr>
      <vt:lpstr>Global Air Pollution</vt:lpstr>
      <vt:lpstr>Data Analysis Project Description</vt:lpstr>
      <vt:lpstr>Project Importance </vt:lpstr>
      <vt:lpstr>Data Set Description</vt:lpstr>
      <vt:lpstr>Describe the Data</vt:lpstr>
      <vt:lpstr>PowerPoint Presentation</vt:lpstr>
      <vt:lpstr>PowerPoint Presentation</vt:lpstr>
      <vt:lpstr>Table 2: Examination of Categorical Fields Continued</vt:lpstr>
      <vt:lpstr>Table 3: Counts of Air Quality Health Risk Categories </vt:lpstr>
      <vt:lpstr>Visualization 1</vt:lpstr>
      <vt:lpstr>Visualization 2</vt:lpstr>
      <vt:lpstr>Data Modeling</vt:lpstr>
      <vt:lpstr>Multiple Linear Regression Model</vt:lpstr>
      <vt:lpstr>Multiple Linear Regression Model Results</vt:lpstr>
      <vt:lpstr>Multiple Linear Regression Model’s Actual vs Predicted Average PM2.5 AQI Values for the Top 10 Countries with the Highest and Lowest PM2.5 AQI, and the USA</vt:lpstr>
      <vt:lpstr>Classification Models</vt:lpstr>
      <vt:lpstr>Decision Tree Model #1: Gradient Boosting</vt:lpstr>
      <vt:lpstr>Decision Tree Model # 1 Confusion Matrixes and Classification Reports </vt:lpstr>
      <vt:lpstr>Decision Tree Model #2: Random Forest</vt:lpstr>
      <vt:lpstr>Decision Tree Model # 2 Confusion Matrixes and Classification Reports </vt:lpstr>
      <vt:lpstr>SVM Model # 1: The Best Classification Model</vt:lpstr>
      <vt:lpstr>SVM Model # 1 Confusion Matrixes and Classification Reports </vt:lpstr>
      <vt:lpstr>SVM Model # 2: Unrealistic Predictions </vt:lpstr>
      <vt:lpstr>SVM Model # 2 Confusion Matrixes and Classification Reports </vt:lpstr>
      <vt:lpstr>Comparison of Classification Models’ Performance Metrics </vt:lpstr>
      <vt:lpstr>Comparison of Classification Models’ Performance on Testing Data  </vt:lpstr>
      <vt:lpstr>Review of Data Models</vt:lpstr>
      <vt:lpstr>Final Results</vt:lpstr>
      <vt:lpstr>Final Results Continued</vt:lpstr>
      <vt:lpstr>Tableau Global Heatmap showing the Average PM2.5 AQI Values for different countries </vt:lpstr>
      <vt:lpstr>Average PM2.5 AQI Values in the original data set from the Highest 10 Countries, Lowest 10 Countries, and the USA  </vt:lpstr>
      <vt:lpstr>SVM Model #1 Predicted PM2.5 AQI Category for Top Ten Most Represented Countries in the Test Data   </vt:lpstr>
      <vt:lpstr>SVM Model #1 Heatmap of Predicted PM2.5 AQI Category for Top Ten Most Represented Countries in the Test Data   </vt:lpstr>
      <vt:lpstr>Recommendations for Future Analysis</vt:lpstr>
      <vt:lpstr>Lessons Learned</vt:lpstr>
      <vt:lpstr>Lessons Learned Continued</vt:lpstr>
      <vt:lpstr>References</vt:lpstr>
      <vt:lpstr>References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for your Data Analysis Project</dc:title>
  <dc:creator>Jon McKeeby</dc:creator>
  <cp:lastModifiedBy>Fallon Wynn</cp:lastModifiedBy>
  <cp:revision>73</cp:revision>
  <dcterms:created xsi:type="dcterms:W3CDTF">2015-08-30T00:29:46Z</dcterms:created>
  <dcterms:modified xsi:type="dcterms:W3CDTF">2025-02-25T19:01:14Z</dcterms:modified>
</cp:coreProperties>
</file>