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D793F-9EAA-E1E3-8013-DF59E3ABE5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F545BC8-66DE-12F8-73C2-467AB7B85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3C9C126-9DD1-8DF1-AA1E-D815A4F9B253}"/>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A60440E5-D5C9-1CD0-3ECF-666C9EA1B2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21AC0F-66E9-5156-9FE8-FF0EAF0E56E5}"/>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340552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8A86D8-C726-4207-D8E3-6EEA1A38AFC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8960746-EAED-4ABE-A44D-DC14BA9A7CF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9F85E1-2BC2-6668-D372-7CF4A07CDD79}"/>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C3E3250F-273A-BF41-8FBF-22801B839E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1B4D04-F6E8-82CC-CA9E-F0CB9FE7EA6E}"/>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106760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EDBF0D3-9932-66B6-F78E-98B2B4E412D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F08F0C9-BE80-FBB0-E752-4C16547C0E6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32B9BD-F914-1722-AB34-403B8C5E27A6}"/>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B64191FF-0E6D-3349-7A2A-359AED032F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864282-101E-7543-7350-C7834990B247}"/>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22232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61F3EB-C336-4B13-758D-635F26B79EA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3D22AA-3345-5430-A0C2-9298890A573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C02D29-41E5-9462-89CD-E8903FA324CD}"/>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38C5B509-9ADB-8C77-0804-642A45F52C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D9555C-182A-E709-BFB2-ACE911C9D959}"/>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235264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089A28-1765-37A5-7C52-3113FDC9DA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75A6BB3-5DC4-D623-4D88-0C876128B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A4B73B4-7156-0106-C62D-FACADDF355C4}"/>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C297C407-0814-16E9-4510-45210B5C37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4370E0-D107-42EC-668A-9C2D95015DAA}"/>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345264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CA0C4-9A4E-A416-7264-1C8CB6CD43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F76490-B7EB-1415-DFA0-414FAE80CA5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B2804AC-A3A7-3B69-F1D4-F2D31B3C068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C984C95-6F16-976E-BCD4-71340C879E0A}"/>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6" name="Espace réservé du pied de page 5">
            <a:extLst>
              <a:ext uri="{FF2B5EF4-FFF2-40B4-BE49-F238E27FC236}">
                <a16:creationId xmlns:a16="http://schemas.microsoft.com/office/drawing/2014/main" id="{310806D2-7196-D1CB-9656-5507F1BC1F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2D610B-66D5-74F5-3528-0D91C4750BD5}"/>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282165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1D9B49-06DF-FE4A-12EE-7E80815467C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479AC4-CBAB-B035-6554-D29BF9E9E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1A6CC02-2C40-D496-9949-AAD532A0271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00F7CDE-3679-3360-1F9B-7BB1BD757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BCC9FED-BCC2-61CF-4EB4-7CC632F7CDC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ABABF95-940E-D4A3-DBF1-2D782F92FAEA}"/>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8" name="Espace réservé du pied de page 7">
            <a:extLst>
              <a:ext uri="{FF2B5EF4-FFF2-40B4-BE49-F238E27FC236}">
                <a16:creationId xmlns:a16="http://schemas.microsoft.com/office/drawing/2014/main" id="{75EFC0F1-DC55-C605-815F-CC4934F272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7ECCC1-DE2E-2C8E-9756-C69ADD43D82A}"/>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295620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0CE240-3567-97E1-E1D4-5757DD6D526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52BE6CC-2190-8373-60A2-DEC7DD1D9AC6}"/>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4" name="Espace réservé du pied de page 3">
            <a:extLst>
              <a:ext uri="{FF2B5EF4-FFF2-40B4-BE49-F238E27FC236}">
                <a16:creationId xmlns:a16="http://schemas.microsoft.com/office/drawing/2014/main" id="{74D23150-067D-4EDB-3FB9-3223F4BC42E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A94CF45-7925-A68D-EC5F-E57240D98A11}"/>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109474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14D57BC-BA21-7711-AFF5-13354BE0B3E9}"/>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3" name="Espace réservé du pied de page 2">
            <a:extLst>
              <a:ext uri="{FF2B5EF4-FFF2-40B4-BE49-F238E27FC236}">
                <a16:creationId xmlns:a16="http://schemas.microsoft.com/office/drawing/2014/main" id="{1B617F10-B6FD-DD9B-40A8-0953F65B698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7DF0605-70E7-3B22-283B-3AC31504A411}"/>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258252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677082-5D30-0DB3-6563-9985308BE1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743CAC2-F61D-225B-11F0-D8170C6E7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426DE04-878E-C991-5104-E6F54FE25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38BAE8-BF54-5F0F-AC6C-F9F1BF535966}"/>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6" name="Espace réservé du pied de page 5">
            <a:extLst>
              <a:ext uri="{FF2B5EF4-FFF2-40B4-BE49-F238E27FC236}">
                <a16:creationId xmlns:a16="http://schemas.microsoft.com/office/drawing/2014/main" id="{619251CF-DF48-2C3C-CEC6-D360F2D0431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7AEBC5-E6A1-2786-A8D2-FFC27406B247}"/>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384255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8DEB-956C-4647-8AE3-580924408AC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BB5045-F160-EF94-7A38-C55E22D1A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DFD02D6-ADCE-44F7-EF0D-1187FCB2F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C53937-CD5A-B5CC-4448-D68C093789D3}"/>
              </a:ext>
            </a:extLst>
          </p:cNvPr>
          <p:cNvSpPr>
            <a:spLocks noGrp="1"/>
          </p:cNvSpPr>
          <p:nvPr>
            <p:ph type="dt" sz="half" idx="10"/>
          </p:nvPr>
        </p:nvSpPr>
        <p:spPr/>
        <p:txBody>
          <a:bodyPr/>
          <a:lstStyle/>
          <a:p>
            <a:fld id="{CC94FB6D-46E6-4809-AE83-FBA96A7C0B98}" type="datetimeFigureOut">
              <a:rPr lang="fr-FR" smtClean="0"/>
              <a:t>25/10/2024</a:t>
            </a:fld>
            <a:endParaRPr lang="fr-FR"/>
          </a:p>
        </p:txBody>
      </p:sp>
      <p:sp>
        <p:nvSpPr>
          <p:cNvPr id="6" name="Espace réservé du pied de page 5">
            <a:extLst>
              <a:ext uri="{FF2B5EF4-FFF2-40B4-BE49-F238E27FC236}">
                <a16:creationId xmlns:a16="http://schemas.microsoft.com/office/drawing/2014/main" id="{AD20CA28-8014-4DF2-8F34-536F6EB1F5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B9B208-A775-9F79-785A-A582A77AD489}"/>
              </a:ext>
            </a:extLst>
          </p:cNvPr>
          <p:cNvSpPr>
            <a:spLocks noGrp="1"/>
          </p:cNvSpPr>
          <p:nvPr>
            <p:ph type="sldNum" sz="quarter" idx="12"/>
          </p:nvPr>
        </p:nvSpPr>
        <p:spPr/>
        <p:txBody>
          <a:bodyPr/>
          <a:lstStyle/>
          <a:p>
            <a:fld id="{616E9487-1B59-4932-9420-7ACCD76B6A40}" type="slidenum">
              <a:rPr lang="fr-FR" smtClean="0"/>
              <a:t>‹N°›</a:t>
            </a:fld>
            <a:endParaRPr lang="fr-FR"/>
          </a:p>
        </p:txBody>
      </p:sp>
    </p:spTree>
    <p:extLst>
      <p:ext uri="{BB962C8B-B14F-4D97-AF65-F5344CB8AC3E}">
        <p14:creationId xmlns:p14="http://schemas.microsoft.com/office/powerpoint/2010/main" val="10808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8F02146-52D0-B6AC-7F0B-BEC627F45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C02B315-5DFF-E6B3-73EA-3B02D6592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C6BD68-F767-7CFA-5196-0C27C0DD0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4FB6D-46E6-4809-AE83-FBA96A7C0B98}"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ED5728A7-8526-3F92-49D0-465835620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060441-063C-88B0-49DD-3C5AF1076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E9487-1B59-4932-9420-7ACCD76B6A40}" type="slidenum">
              <a:rPr lang="fr-FR" smtClean="0"/>
              <a:t>‹N°›</a:t>
            </a:fld>
            <a:endParaRPr lang="fr-FR"/>
          </a:p>
        </p:txBody>
      </p:sp>
    </p:spTree>
    <p:extLst>
      <p:ext uri="{BB962C8B-B14F-4D97-AF65-F5344CB8AC3E}">
        <p14:creationId xmlns:p14="http://schemas.microsoft.com/office/powerpoint/2010/main" val="408506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8F3E2F-08DC-0358-D257-DA8C9E9C4501}"/>
              </a:ext>
            </a:extLst>
          </p:cNvPr>
          <p:cNvSpPr>
            <a:spLocks noGrp="1"/>
          </p:cNvSpPr>
          <p:nvPr>
            <p:ph type="ctrTitle"/>
          </p:nvPr>
        </p:nvSpPr>
        <p:spPr>
          <a:solidFill>
            <a:srgbClr val="FFFF00"/>
          </a:solidFill>
        </p:spPr>
        <p:txBody>
          <a:bodyPr/>
          <a:lstStyle/>
          <a:p>
            <a:r>
              <a:rPr lang="fr-FR" b="1" u="sng" dirty="0">
                <a:solidFill>
                  <a:schemeClr val="tx1">
                    <a:lumMod val="95000"/>
                    <a:lumOff val="5000"/>
                  </a:schemeClr>
                </a:solidFill>
              </a:rPr>
              <a:t>OUTILS MICROSOFT POWER BI</a:t>
            </a:r>
          </a:p>
        </p:txBody>
      </p:sp>
    </p:spTree>
    <p:extLst>
      <p:ext uri="{BB962C8B-B14F-4D97-AF65-F5344CB8AC3E}">
        <p14:creationId xmlns:p14="http://schemas.microsoft.com/office/powerpoint/2010/main" val="101501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49C2F-945D-9146-F840-AB5E7C78F5FA}"/>
              </a:ext>
            </a:extLst>
          </p:cNvPr>
          <p:cNvSpPr>
            <a:spLocks noGrp="1"/>
          </p:cNvSpPr>
          <p:nvPr>
            <p:ph type="title"/>
          </p:nvPr>
        </p:nvSpPr>
        <p:spPr>
          <a:solidFill>
            <a:srgbClr val="FFFF00"/>
          </a:solidFill>
        </p:spPr>
        <p:txBody>
          <a:bodyPr/>
          <a:lstStyle/>
          <a:p>
            <a:r>
              <a:rPr lang="fr-FR" b="1" u="sng" dirty="0"/>
              <a:t>SSIS (SQL Server </a:t>
            </a:r>
            <a:r>
              <a:rPr lang="fr-FR" b="1" u="sng" dirty="0" err="1"/>
              <a:t>Integration</a:t>
            </a:r>
            <a:r>
              <a:rPr lang="fr-FR" b="1" u="sng" dirty="0"/>
              <a:t> Services)</a:t>
            </a:r>
          </a:p>
        </p:txBody>
      </p:sp>
      <p:sp>
        <p:nvSpPr>
          <p:cNvPr id="3" name="Espace réservé du contenu 2">
            <a:extLst>
              <a:ext uri="{FF2B5EF4-FFF2-40B4-BE49-F238E27FC236}">
                <a16:creationId xmlns:a16="http://schemas.microsoft.com/office/drawing/2014/main" id="{6D50CB46-2AE2-90E6-8BB8-B7F15C854940}"/>
              </a:ext>
            </a:extLst>
          </p:cNvPr>
          <p:cNvSpPr>
            <a:spLocks noGrp="1"/>
          </p:cNvSpPr>
          <p:nvPr>
            <p:ph idx="1"/>
          </p:nvPr>
        </p:nvSpPr>
        <p:spPr/>
        <p:txBody>
          <a:bodyPr/>
          <a:lstStyle/>
          <a:p>
            <a:r>
              <a:rPr lang="fr-FR" b="1" dirty="0"/>
              <a:t>Fonction principale</a:t>
            </a:r>
            <a:r>
              <a:rPr lang="fr-FR" dirty="0"/>
              <a:t> : SSIS est utilisé pour l'intégration et le traitement de données. Il aide à extraire, transformer et charger les données (</a:t>
            </a:r>
            <a:r>
              <a:rPr lang="fr-FR" dirty="0" err="1"/>
              <a:t>ETL:Extract</a:t>
            </a:r>
            <a:r>
              <a:rPr lang="fr-FR" dirty="0"/>
              <a:t>, </a:t>
            </a:r>
            <a:r>
              <a:rPr lang="fr-FR" dirty="0" err="1"/>
              <a:t>Transform</a:t>
            </a:r>
            <a:r>
              <a:rPr lang="fr-FR" dirty="0"/>
              <a:t>, </a:t>
            </a:r>
            <a:r>
              <a:rPr lang="fr-FR" dirty="0" err="1"/>
              <a:t>Load</a:t>
            </a:r>
            <a:r>
              <a:rPr lang="fr-FR" dirty="0"/>
              <a:t>) depuis différentes sources de données vers un entrepôt de données.</a:t>
            </a:r>
          </a:p>
          <a:p>
            <a:r>
              <a:rPr lang="fr-FR" b="1" dirty="0"/>
              <a:t>Utilisations</a:t>
            </a:r>
            <a:r>
              <a:rPr lang="fr-FR" dirty="0"/>
              <a:t> : SSIS est souvent utilisé pour automatiser la migration de données, gérer des flux de travail complexes et transformer les données en vue d'analyses avancées. On l’utilise aussi pour intégrer des données provenant de diverses sources, nettoyer les données, et générer des flux de données reproductibles.</a:t>
            </a:r>
          </a:p>
        </p:txBody>
      </p:sp>
    </p:spTree>
    <p:extLst>
      <p:ext uri="{BB962C8B-B14F-4D97-AF65-F5344CB8AC3E}">
        <p14:creationId xmlns:p14="http://schemas.microsoft.com/office/powerpoint/2010/main" val="63177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C7B2F-B448-434E-BE6D-1526F713B578}"/>
              </a:ext>
            </a:extLst>
          </p:cNvPr>
          <p:cNvSpPr>
            <a:spLocks noGrp="1"/>
          </p:cNvSpPr>
          <p:nvPr>
            <p:ph type="title"/>
          </p:nvPr>
        </p:nvSpPr>
        <p:spPr>
          <a:solidFill>
            <a:srgbClr val="FFFF00"/>
          </a:solidFill>
        </p:spPr>
        <p:txBody>
          <a:bodyPr/>
          <a:lstStyle/>
          <a:p>
            <a:r>
              <a:rPr lang="fr-FR" b="1" u="sng" dirty="0"/>
              <a:t>SSAS (SQL Server </a:t>
            </a:r>
            <a:r>
              <a:rPr lang="fr-FR" b="1" u="sng" dirty="0" err="1"/>
              <a:t>Analysis</a:t>
            </a:r>
            <a:r>
              <a:rPr lang="fr-FR" b="1" u="sng" dirty="0"/>
              <a:t> Services)</a:t>
            </a:r>
          </a:p>
        </p:txBody>
      </p:sp>
      <p:sp>
        <p:nvSpPr>
          <p:cNvPr id="3" name="Espace réservé du contenu 2">
            <a:extLst>
              <a:ext uri="{FF2B5EF4-FFF2-40B4-BE49-F238E27FC236}">
                <a16:creationId xmlns:a16="http://schemas.microsoft.com/office/drawing/2014/main" id="{E3D0C571-4560-9D76-32FA-7A2A76C343C2}"/>
              </a:ext>
            </a:extLst>
          </p:cNvPr>
          <p:cNvSpPr>
            <a:spLocks noGrp="1"/>
          </p:cNvSpPr>
          <p:nvPr>
            <p:ph idx="1"/>
          </p:nvPr>
        </p:nvSpPr>
        <p:spPr/>
        <p:txBody>
          <a:bodyPr/>
          <a:lstStyle/>
          <a:p>
            <a:r>
              <a:rPr lang="fr-FR" b="1" dirty="0"/>
              <a:t>Fonction principale</a:t>
            </a:r>
            <a:r>
              <a:rPr lang="fr-FR" dirty="0"/>
              <a:t> : SSAS est utilisé pour l'analyse multidimensionnelle et le traitement analytique en ligne (</a:t>
            </a:r>
            <a:r>
              <a:rPr lang="fr-FR" dirty="0" err="1"/>
              <a:t>OLAP:Online</a:t>
            </a:r>
            <a:r>
              <a:rPr lang="fr-FR" dirty="0"/>
              <a:t> </a:t>
            </a:r>
            <a:r>
              <a:rPr lang="fr-FR" dirty="0" err="1"/>
              <a:t>Analytical</a:t>
            </a:r>
            <a:r>
              <a:rPr lang="fr-FR" dirty="0"/>
              <a:t> </a:t>
            </a:r>
            <a:r>
              <a:rPr lang="fr-FR" dirty="0" err="1"/>
              <a:t>Processing</a:t>
            </a:r>
            <a:r>
              <a:rPr lang="fr-FR" dirty="0"/>
              <a:t>), ainsi que pour les modèles tabulaires.</a:t>
            </a:r>
          </a:p>
          <a:p>
            <a:r>
              <a:rPr lang="fr-FR" b="1" dirty="0"/>
              <a:t>Utilisations</a:t>
            </a:r>
            <a:r>
              <a:rPr lang="fr-FR" dirty="0"/>
              <a:t> : On utilise SSAS pour construire des modèles de données avancés permettant d'agréger et de visualiser des données massives. Les analystes peuvent ainsi explorer et naviguer dans les données via des cubes OLAP, facilitant la prise de décision grâce à des indicateurs de performance et des dimensions de données variées.</a:t>
            </a:r>
          </a:p>
          <a:p>
            <a:endParaRPr lang="fr-FR" dirty="0"/>
          </a:p>
        </p:txBody>
      </p:sp>
    </p:spTree>
    <p:extLst>
      <p:ext uri="{BB962C8B-B14F-4D97-AF65-F5344CB8AC3E}">
        <p14:creationId xmlns:p14="http://schemas.microsoft.com/office/powerpoint/2010/main" val="208955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F3703F-8B3C-3307-9172-E914E8F32239}"/>
              </a:ext>
            </a:extLst>
          </p:cNvPr>
          <p:cNvSpPr>
            <a:spLocks noGrp="1"/>
          </p:cNvSpPr>
          <p:nvPr>
            <p:ph type="title"/>
          </p:nvPr>
        </p:nvSpPr>
        <p:spPr>
          <a:solidFill>
            <a:srgbClr val="FFFF00"/>
          </a:solidFill>
        </p:spPr>
        <p:txBody>
          <a:bodyPr/>
          <a:lstStyle/>
          <a:p>
            <a:r>
              <a:rPr lang="en-US" b="1" u="sng" dirty="0"/>
              <a:t>SSRS (SQL Server Reporting Services)</a:t>
            </a:r>
            <a:endParaRPr lang="fr-FR" b="1" u="sng" dirty="0"/>
          </a:p>
        </p:txBody>
      </p:sp>
      <p:sp>
        <p:nvSpPr>
          <p:cNvPr id="3" name="Espace réservé du contenu 2">
            <a:extLst>
              <a:ext uri="{FF2B5EF4-FFF2-40B4-BE49-F238E27FC236}">
                <a16:creationId xmlns:a16="http://schemas.microsoft.com/office/drawing/2014/main" id="{090F72A9-EA43-8F17-2D4E-65639126DAAE}"/>
              </a:ext>
            </a:extLst>
          </p:cNvPr>
          <p:cNvSpPr>
            <a:spLocks noGrp="1"/>
          </p:cNvSpPr>
          <p:nvPr>
            <p:ph idx="1"/>
          </p:nvPr>
        </p:nvSpPr>
        <p:spPr/>
        <p:txBody>
          <a:bodyPr/>
          <a:lstStyle/>
          <a:p>
            <a:r>
              <a:rPr lang="fr-FR" b="1" dirty="0"/>
              <a:t>Fonction principale</a:t>
            </a:r>
            <a:r>
              <a:rPr lang="fr-FR" dirty="0"/>
              <a:t> : SSRS est conçu pour la création, le déploiement et la gestion de rapports.</a:t>
            </a:r>
          </a:p>
          <a:p>
            <a:r>
              <a:rPr lang="fr-FR" b="1" dirty="0"/>
              <a:t>Utilisations</a:t>
            </a:r>
            <a:r>
              <a:rPr lang="fr-FR" dirty="0"/>
              <a:t> : SSRS permet de générer des rapports de manière centralisée et de les diffuser vers différents utilisateurs sous des formats variés (PDF, Excel, HTML, etc.). Les utilisateurs peuvent configurer des rapports programmés et accéder à des tableaux de bord détaillés sur le Web ou en format imprimable.</a:t>
            </a:r>
          </a:p>
        </p:txBody>
      </p:sp>
    </p:spTree>
    <p:extLst>
      <p:ext uri="{BB962C8B-B14F-4D97-AF65-F5344CB8AC3E}">
        <p14:creationId xmlns:p14="http://schemas.microsoft.com/office/powerpoint/2010/main" val="132288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8E5AF-FCA6-41A4-425B-5B3683ED8FD9}"/>
              </a:ext>
            </a:extLst>
          </p:cNvPr>
          <p:cNvSpPr>
            <a:spLocks noGrp="1"/>
          </p:cNvSpPr>
          <p:nvPr>
            <p:ph type="title"/>
          </p:nvPr>
        </p:nvSpPr>
        <p:spPr>
          <a:solidFill>
            <a:srgbClr val="FFFF00"/>
          </a:solidFill>
        </p:spPr>
        <p:txBody>
          <a:bodyPr/>
          <a:lstStyle/>
          <a:p>
            <a:r>
              <a:rPr lang="fr-FR" dirty="0"/>
              <a:t>                    </a:t>
            </a:r>
            <a:r>
              <a:rPr lang="fr-FR" b="1" u="sng" dirty="0"/>
              <a:t>Suite Power BI</a:t>
            </a:r>
          </a:p>
        </p:txBody>
      </p:sp>
      <p:sp>
        <p:nvSpPr>
          <p:cNvPr id="3" name="Espace réservé du contenu 2">
            <a:extLst>
              <a:ext uri="{FF2B5EF4-FFF2-40B4-BE49-F238E27FC236}">
                <a16:creationId xmlns:a16="http://schemas.microsoft.com/office/drawing/2014/main" id="{CA7A30CD-931C-CB3A-A4A8-6D7B2930CFF2}"/>
              </a:ext>
            </a:extLst>
          </p:cNvPr>
          <p:cNvSpPr>
            <a:spLocks noGrp="1"/>
          </p:cNvSpPr>
          <p:nvPr>
            <p:ph idx="1"/>
          </p:nvPr>
        </p:nvSpPr>
        <p:spPr/>
        <p:txBody>
          <a:bodyPr/>
          <a:lstStyle/>
          <a:p>
            <a:r>
              <a:rPr lang="fr-FR" b="1" dirty="0"/>
              <a:t>Fonction principale</a:t>
            </a:r>
            <a:r>
              <a:rPr lang="fr-FR" dirty="0"/>
              <a:t> : La suite Power BI est une collection d'outils d'analyse de données offrant des capacités de </a:t>
            </a:r>
            <a:r>
              <a:rPr lang="fr-FR" dirty="0" err="1"/>
              <a:t>reporting</a:t>
            </a:r>
            <a:r>
              <a:rPr lang="fr-FR" dirty="0"/>
              <a:t>, de visualisation de données et de business intelligence.</a:t>
            </a:r>
          </a:p>
          <a:p>
            <a:r>
              <a:rPr lang="fr-FR" b="1" dirty="0"/>
              <a:t>Utilisations</a:t>
            </a:r>
            <a:r>
              <a:rPr lang="fr-FR" dirty="0"/>
              <a:t> : Les entreprises utilisent Power BI pour créer des tableaux de bord interactifs, réaliser des analyses avancées et collaborer sur les données en temps réel. La suite intègre plusieurs applications, notamment Power BI Desktop, Services Power BI et Power BI Mobile</a:t>
            </a:r>
          </a:p>
        </p:txBody>
      </p:sp>
    </p:spTree>
    <p:extLst>
      <p:ext uri="{BB962C8B-B14F-4D97-AF65-F5344CB8AC3E}">
        <p14:creationId xmlns:p14="http://schemas.microsoft.com/office/powerpoint/2010/main" val="423406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6BBBFB-CFDC-7BCF-5A95-8447996A6D23}"/>
              </a:ext>
            </a:extLst>
          </p:cNvPr>
          <p:cNvSpPr>
            <a:spLocks noGrp="1"/>
          </p:cNvSpPr>
          <p:nvPr>
            <p:ph type="title"/>
          </p:nvPr>
        </p:nvSpPr>
        <p:spPr>
          <a:solidFill>
            <a:srgbClr val="FFFF00"/>
          </a:solidFill>
        </p:spPr>
        <p:txBody>
          <a:bodyPr/>
          <a:lstStyle/>
          <a:p>
            <a:r>
              <a:rPr lang="fr-FR" b="1" dirty="0"/>
              <a:t>               </a:t>
            </a:r>
            <a:r>
              <a:rPr lang="fr-FR" b="1" u="sng" dirty="0"/>
              <a:t>Power BI Desktop</a:t>
            </a:r>
          </a:p>
        </p:txBody>
      </p:sp>
      <p:sp>
        <p:nvSpPr>
          <p:cNvPr id="3" name="Espace réservé du contenu 2">
            <a:extLst>
              <a:ext uri="{FF2B5EF4-FFF2-40B4-BE49-F238E27FC236}">
                <a16:creationId xmlns:a16="http://schemas.microsoft.com/office/drawing/2014/main" id="{25642AD4-A035-79FD-75C0-77135A1C92F8}"/>
              </a:ext>
            </a:extLst>
          </p:cNvPr>
          <p:cNvSpPr>
            <a:spLocks noGrp="1"/>
          </p:cNvSpPr>
          <p:nvPr>
            <p:ph idx="1"/>
          </p:nvPr>
        </p:nvSpPr>
        <p:spPr/>
        <p:txBody>
          <a:bodyPr/>
          <a:lstStyle/>
          <a:p>
            <a:r>
              <a:rPr lang="fr-FR" b="1" dirty="0"/>
              <a:t>Fonction principale</a:t>
            </a:r>
            <a:r>
              <a:rPr lang="fr-FR" dirty="0"/>
              <a:t> : Power BI Desktop est un outil d'analyse et de création de rapports pour les utilisateurs en local.</a:t>
            </a:r>
          </a:p>
          <a:p>
            <a:r>
              <a:rPr lang="fr-FR" b="1" dirty="0"/>
              <a:t>Utilisations</a:t>
            </a:r>
            <a:r>
              <a:rPr lang="fr-FR" dirty="0"/>
              <a:t> : Les utilisateurs peuvent se connecter à de nombreuses sources de données, transformer les données, et créer des visualisations interactives et des rapports. Power BI Desktop est souvent utilisé par les analystes pour concevoir des rapports avant de les publier dans le service Power BI pour partage.</a:t>
            </a:r>
          </a:p>
        </p:txBody>
      </p:sp>
    </p:spTree>
    <p:extLst>
      <p:ext uri="{BB962C8B-B14F-4D97-AF65-F5344CB8AC3E}">
        <p14:creationId xmlns:p14="http://schemas.microsoft.com/office/powerpoint/2010/main" val="301709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F22B1-2EA6-40A8-50BF-C432100FE5FD}"/>
              </a:ext>
            </a:extLst>
          </p:cNvPr>
          <p:cNvSpPr>
            <a:spLocks noGrp="1"/>
          </p:cNvSpPr>
          <p:nvPr>
            <p:ph type="title"/>
          </p:nvPr>
        </p:nvSpPr>
        <p:spPr>
          <a:solidFill>
            <a:srgbClr val="FFFF00"/>
          </a:solidFill>
        </p:spPr>
        <p:txBody>
          <a:bodyPr/>
          <a:lstStyle/>
          <a:p>
            <a:r>
              <a:rPr lang="fr-FR" dirty="0"/>
              <a:t>                     </a:t>
            </a:r>
            <a:r>
              <a:rPr lang="fr-FR" b="1" u="sng" dirty="0"/>
              <a:t>Services Power BI</a:t>
            </a:r>
          </a:p>
        </p:txBody>
      </p:sp>
      <p:sp>
        <p:nvSpPr>
          <p:cNvPr id="3" name="Espace réservé du contenu 2">
            <a:extLst>
              <a:ext uri="{FF2B5EF4-FFF2-40B4-BE49-F238E27FC236}">
                <a16:creationId xmlns:a16="http://schemas.microsoft.com/office/drawing/2014/main" id="{835701E8-2C4C-F523-0273-F62B60477DA0}"/>
              </a:ext>
            </a:extLst>
          </p:cNvPr>
          <p:cNvSpPr>
            <a:spLocks noGrp="1"/>
          </p:cNvSpPr>
          <p:nvPr>
            <p:ph idx="1"/>
          </p:nvPr>
        </p:nvSpPr>
        <p:spPr/>
        <p:txBody>
          <a:bodyPr/>
          <a:lstStyle/>
          <a:p>
            <a:r>
              <a:rPr lang="fr-FR" b="1" dirty="0"/>
              <a:t>Fonction principale</a:t>
            </a:r>
            <a:r>
              <a:rPr lang="fr-FR" dirty="0"/>
              <a:t> : Services Power BI est la plateforme cloud de Power BI permettant la publication, la gestion et le partage de rapports et tableaux de bord.</a:t>
            </a:r>
          </a:p>
          <a:p>
            <a:r>
              <a:rPr lang="fr-FR" b="1" dirty="0"/>
              <a:t>Utilisations</a:t>
            </a:r>
            <a:r>
              <a:rPr lang="fr-FR" dirty="0"/>
              <a:t> : Les utilisateurs peuvent accéder aux rapports publiés par les analystes via une interface web, collaborer en temps réel sur les tableaux de bord, et intégrer ces tableaux dans d'autres applications. Le service offre également des fonctionnalités de sécurité et d’administration pour le déploiement des rapports au sein de l’entreprise.</a:t>
            </a:r>
          </a:p>
        </p:txBody>
      </p:sp>
    </p:spTree>
    <p:extLst>
      <p:ext uri="{BB962C8B-B14F-4D97-AF65-F5344CB8AC3E}">
        <p14:creationId xmlns:p14="http://schemas.microsoft.com/office/powerpoint/2010/main" val="61129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E3BAF-113E-CDA5-4B9A-D6A6DE66C189}"/>
              </a:ext>
            </a:extLst>
          </p:cNvPr>
          <p:cNvSpPr>
            <a:spLocks noGrp="1"/>
          </p:cNvSpPr>
          <p:nvPr>
            <p:ph type="title"/>
          </p:nvPr>
        </p:nvSpPr>
        <p:spPr>
          <a:solidFill>
            <a:srgbClr val="FFFF00"/>
          </a:solidFill>
        </p:spPr>
        <p:txBody>
          <a:bodyPr/>
          <a:lstStyle/>
          <a:p>
            <a:pPr algn="ctr"/>
            <a:r>
              <a:rPr lang="fr-FR" b="1" u="sng" dirty="0"/>
              <a:t>Power BI Mobile</a:t>
            </a:r>
          </a:p>
        </p:txBody>
      </p:sp>
      <p:sp>
        <p:nvSpPr>
          <p:cNvPr id="3" name="Espace réservé du contenu 2">
            <a:extLst>
              <a:ext uri="{FF2B5EF4-FFF2-40B4-BE49-F238E27FC236}">
                <a16:creationId xmlns:a16="http://schemas.microsoft.com/office/drawing/2014/main" id="{98550FE1-6B33-B6E3-3788-B9B539F3FFC7}"/>
              </a:ext>
            </a:extLst>
          </p:cNvPr>
          <p:cNvSpPr>
            <a:spLocks noGrp="1"/>
          </p:cNvSpPr>
          <p:nvPr>
            <p:ph idx="1"/>
          </p:nvPr>
        </p:nvSpPr>
        <p:spPr/>
        <p:txBody>
          <a:bodyPr/>
          <a:lstStyle/>
          <a:p>
            <a:r>
              <a:rPr lang="fr-FR" b="1" dirty="0"/>
              <a:t>Fonction principale</a:t>
            </a:r>
            <a:r>
              <a:rPr lang="fr-FR" dirty="0"/>
              <a:t> : Power BI Mobile est l’application mobile pour consulter et interagir avec les rapports et tableaux de bord Power BI sur smartphones et tablettes.</a:t>
            </a:r>
          </a:p>
          <a:p>
            <a:r>
              <a:rPr lang="fr-FR" b="1" dirty="0"/>
              <a:t>Utilisations</a:t>
            </a:r>
            <a:r>
              <a:rPr lang="fr-FR" dirty="0"/>
              <a:t> : Les utilisateurs peuvent consulter et interagir avec les rapports en déplacement, accéder aux informations en temps réel, et recevoir des alertes en cas de modifications significatives dans les données. Cette application est utile pour les managers et les équipes de terrain qui nécessitent un accès constant aux données clés de l’entreprise.</a:t>
            </a:r>
          </a:p>
        </p:txBody>
      </p:sp>
    </p:spTree>
    <p:extLst>
      <p:ext uri="{BB962C8B-B14F-4D97-AF65-F5344CB8AC3E}">
        <p14:creationId xmlns:p14="http://schemas.microsoft.com/office/powerpoint/2010/main" val="300251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4C525B-419E-A3D0-F4E3-B37BF5B52339}"/>
              </a:ext>
            </a:extLst>
          </p:cNvPr>
          <p:cNvSpPr>
            <a:spLocks noGrp="1"/>
          </p:cNvSpPr>
          <p:nvPr>
            <p:ph type="title"/>
          </p:nvPr>
        </p:nvSpPr>
        <p:spPr>
          <a:solidFill>
            <a:srgbClr val="FFFF00"/>
          </a:solidFill>
        </p:spPr>
        <p:txBody>
          <a:bodyPr/>
          <a:lstStyle/>
          <a:p>
            <a:pPr algn="ctr"/>
            <a:r>
              <a:rPr lang="fr-FR" b="1" u="sng" dirty="0"/>
              <a:t>CONCLUSION</a:t>
            </a:r>
          </a:p>
        </p:txBody>
      </p:sp>
      <p:graphicFrame>
        <p:nvGraphicFramePr>
          <p:cNvPr id="4" name="Espace réservé du contenu 3">
            <a:extLst>
              <a:ext uri="{FF2B5EF4-FFF2-40B4-BE49-F238E27FC236}">
                <a16:creationId xmlns:a16="http://schemas.microsoft.com/office/drawing/2014/main" id="{D0E6B423-F11F-E243-1E7A-6298B3C4794F}"/>
              </a:ext>
            </a:extLst>
          </p:cNvPr>
          <p:cNvGraphicFramePr>
            <a:graphicFrameLocks noGrp="1"/>
          </p:cNvGraphicFramePr>
          <p:nvPr>
            <p:ph idx="1"/>
            <p:extLst>
              <p:ext uri="{D42A27DB-BD31-4B8C-83A1-F6EECF244321}">
                <p14:modId xmlns:p14="http://schemas.microsoft.com/office/powerpoint/2010/main" val="2824499274"/>
              </p:ext>
            </p:extLst>
          </p:nvPr>
        </p:nvGraphicFramePr>
        <p:xfrm>
          <a:off x="0" y="1690688"/>
          <a:ext cx="12192000" cy="5174644"/>
        </p:xfrm>
        <a:graphic>
          <a:graphicData uri="http://schemas.openxmlformats.org/drawingml/2006/table">
            <a:tbl>
              <a:tblPr/>
              <a:tblGrid>
                <a:gridCol w="4064000">
                  <a:extLst>
                    <a:ext uri="{9D8B030D-6E8A-4147-A177-3AD203B41FA5}">
                      <a16:colId xmlns:a16="http://schemas.microsoft.com/office/drawing/2014/main" val="3643920238"/>
                    </a:ext>
                  </a:extLst>
                </a:gridCol>
                <a:gridCol w="4064000">
                  <a:extLst>
                    <a:ext uri="{9D8B030D-6E8A-4147-A177-3AD203B41FA5}">
                      <a16:colId xmlns:a16="http://schemas.microsoft.com/office/drawing/2014/main" val="4076744930"/>
                    </a:ext>
                  </a:extLst>
                </a:gridCol>
                <a:gridCol w="4064000">
                  <a:extLst>
                    <a:ext uri="{9D8B030D-6E8A-4147-A177-3AD203B41FA5}">
                      <a16:colId xmlns:a16="http://schemas.microsoft.com/office/drawing/2014/main" val="924775607"/>
                    </a:ext>
                  </a:extLst>
                </a:gridCol>
              </a:tblGrid>
              <a:tr h="367907">
                <a:tc>
                  <a:txBody>
                    <a:bodyPr/>
                    <a:lstStyle/>
                    <a:p>
                      <a:r>
                        <a:rPr lang="fr-FR" sz="1800" b="1"/>
                        <a:t>Outil</a:t>
                      </a:r>
                      <a:endParaRPr lang="fr-FR" sz="1800"/>
                    </a:p>
                  </a:txBody>
                  <a:tcPr marL="73751" marR="73751" marT="36876" marB="36876" anchor="ctr">
                    <a:lnL>
                      <a:noFill/>
                    </a:lnL>
                    <a:lnR>
                      <a:noFill/>
                    </a:lnR>
                    <a:lnT>
                      <a:noFill/>
                    </a:lnT>
                    <a:lnB>
                      <a:noFill/>
                    </a:lnB>
                    <a:noFill/>
                  </a:tcPr>
                </a:tc>
                <a:tc>
                  <a:txBody>
                    <a:bodyPr/>
                    <a:lstStyle/>
                    <a:p>
                      <a:r>
                        <a:rPr lang="fr-FR" sz="1800" b="1"/>
                        <a:t>Fonction principale</a:t>
                      </a:r>
                      <a:endParaRPr lang="fr-FR" sz="1800"/>
                    </a:p>
                  </a:txBody>
                  <a:tcPr marL="73751" marR="73751" marT="36876" marB="36876" anchor="ctr">
                    <a:lnL>
                      <a:noFill/>
                    </a:lnL>
                    <a:lnR>
                      <a:noFill/>
                    </a:lnR>
                    <a:lnT>
                      <a:noFill/>
                    </a:lnT>
                    <a:lnB>
                      <a:noFill/>
                    </a:lnB>
                    <a:noFill/>
                  </a:tcPr>
                </a:tc>
                <a:tc>
                  <a:txBody>
                    <a:bodyPr/>
                    <a:lstStyle/>
                    <a:p>
                      <a:r>
                        <a:rPr lang="fr-FR" sz="1800" b="1"/>
                        <a:t>Utilisation</a:t>
                      </a:r>
                      <a:endParaRPr lang="fr-FR" sz="1800"/>
                    </a:p>
                  </a:txBody>
                  <a:tcPr marL="73751" marR="73751" marT="36876" marB="36876" anchor="ctr">
                    <a:lnL>
                      <a:noFill/>
                    </a:lnL>
                    <a:lnR>
                      <a:noFill/>
                    </a:lnR>
                    <a:lnT>
                      <a:noFill/>
                    </a:lnT>
                    <a:lnB>
                      <a:noFill/>
                    </a:lnB>
                    <a:noFill/>
                  </a:tcPr>
                </a:tc>
                <a:extLst>
                  <a:ext uri="{0D108BD9-81ED-4DB2-BD59-A6C34878D82A}">
                    <a16:rowId xmlns:a16="http://schemas.microsoft.com/office/drawing/2014/main" val="14666795"/>
                  </a:ext>
                </a:extLst>
              </a:tr>
              <a:tr h="618725">
                <a:tc>
                  <a:txBody>
                    <a:bodyPr/>
                    <a:lstStyle/>
                    <a:p>
                      <a:r>
                        <a:rPr lang="fr-FR" sz="1800" b="1" dirty="0"/>
                        <a:t>SSIS</a:t>
                      </a:r>
                      <a:endParaRPr lang="fr-FR" sz="1800" dirty="0"/>
                    </a:p>
                  </a:txBody>
                  <a:tcPr marL="73751" marR="73751" marT="36876" marB="36876" anchor="ctr">
                    <a:lnL>
                      <a:noFill/>
                    </a:lnL>
                    <a:lnR>
                      <a:noFill/>
                    </a:lnR>
                    <a:lnT>
                      <a:noFill/>
                    </a:lnT>
                    <a:lnB>
                      <a:noFill/>
                    </a:lnB>
                    <a:noFill/>
                  </a:tcPr>
                </a:tc>
                <a:tc>
                  <a:txBody>
                    <a:bodyPr/>
                    <a:lstStyle/>
                    <a:p>
                      <a:r>
                        <a:rPr lang="fr-FR" sz="1800"/>
                        <a:t>Intégration de données (ETL)</a:t>
                      </a:r>
                    </a:p>
                  </a:txBody>
                  <a:tcPr marL="73751" marR="73751" marT="36876" marB="36876" anchor="ctr">
                    <a:lnL>
                      <a:noFill/>
                    </a:lnL>
                    <a:lnR>
                      <a:noFill/>
                    </a:lnR>
                    <a:lnT>
                      <a:noFill/>
                    </a:lnT>
                    <a:lnB>
                      <a:noFill/>
                    </a:lnB>
                    <a:noFill/>
                  </a:tcPr>
                </a:tc>
                <a:tc>
                  <a:txBody>
                    <a:bodyPr/>
                    <a:lstStyle/>
                    <a:p>
                      <a:r>
                        <a:rPr lang="fr-FR" sz="1800"/>
                        <a:t>Migration, transformation et flux de données.</a:t>
                      </a:r>
                    </a:p>
                  </a:txBody>
                  <a:tcPr marL="73751" marR="73751" marT="36876" marB="36876" anchor="ctr">
                    <a:lnL>
                      <a:noFill/>
                    </a:lnL>
                    <a:lnR>
                      <a:noFill/>
                    </a:lnR>
                    <a:lnT>
                      <a:noFill/>
                    </a:lnT>
                    <a:lnB>
                      <a:noFill/>
                    </a:lnB>
                    <a:noFill/>
                  </a:tcPr>
                </a:tc>
                <a:extLst>
                  <a:ext uri="{0D108BD9-81ED-4DB2-BD59-A6C34878D82A}">
                    <a16:rowId xmlns:a16="http://schemas.microsoft.com/office/drawing/2014/main" val="584377198"/>
                  </a:ext>
                </a:extLst>
              </a:tr>
              <a:tr h="646071">
                <a:tc>
                  <a:txBody>
                    <a:bodyPr/>
                    <a:lstStyle/>
                    <a:p>
                      <a:r>
                        <a:rPr lang="fr-FR" sz="1800" b="1"/>
                        <a:t>SSAS</a:t>
                      </a:r>
                      <a:endParaRPr lang="fr-FR" sz="1800"/>
                    </a:p>
                  </a:txBody>
                  <a:tcPr marL="73751" marR="73751" marT="36876" marB="36876" anchor="ctr">
                    <a:lnL>
                      <a:noFill/>
                    </a:lnL>
                    <a:lnR>
                      <a:noFill/>
                    </a:lnR>
                    <a:lnT>
                      <a:noFill/>
                    </a:lnT>
                    <a:lnB>
                      <a:noFill/>
                    </a:lnB>
                    <a:noFill/>
                  </a:tcPr>
                </a:tc>
                <a:tc>
                  <a:txBody>
                    <a:bodyPr/>
                    <a:lstStyle/>
                    <a:p>
                      <a:r>
                        <a:rPr lang="fr-FR" sz="1800"/>
                        <a:t>Analyse de données (OLAP et modèles)</a:t>
                      </a:r>
                    </a:p>
                  </a:txBody>
                  <a:tcPr marL="73751" marR="73751" marT="36876" marB="36876" anchor="ctr">
                    <a:lnL>
                      <a:noFill/>
                    </a:lnL>
                    <a:lnR>
                      <a:noFill/>
                    </a:lnR>
                    <a:lnT>
                      <a:noFill/>
                    </a:lnT>
                    <a:lnB>
                      <a:noFill/>
                    </a:lnB>
                    <a:noFill/>
                  </a:tcPr>
                </a:tc>
                <a:tc>
                  <a:txBody>
                    <a:bodyPr/>
                    <a:lstStyle/>
                    <a:p>
                      <a:r>
                        <a:rPr lang="fr-FR" sz="1800"/>
                        <a:t>Exploration des données pour la prise de décision.</a:t>
                      </a:r>
                    </a:p>
                  </a:txBody>
                  <a:tcPr marL="73751" marR="73751" marT="36876" marB="36876" anchor="ctr">
                    <a:lnL>
                      <a:noFill/>
                    </a:lnL>
                    <a:lnR>
                      <a:noFill/>
                    </a:lnR>
                    <a:lnT>
                      <a:noFill/>
                    </a:lnT>
                    <a:lnB>
                      <a:noFill/>
                    </a:lnB>
                    <a:noFill/>
                  </a:tcPr>
                </a:tc>
                <a:extLst>
                  <a:ext uri="{0D108BD9-81ED-4DB2-BD59-A6C34878D82A}">
                    <a16:rowId xmlns:a16="http://schemas.microsoft.com/office/drawing/2014/main" val="1736432772"/>
                  </a:ext>
                </a:extLst>
              </a:tr>
              <a:tr h="618725">
                <a:tc>
                  <a:txBody>
                    <a:bodyPr/>
                    <a:lstStyle/>
                    <a:p>
                      <a:r>
                        <a:rPr lang="fr-FR" sz="1800" b="1"/>
                        <a:t>SSRS</a:t>
                      </a:r>
                      <a:endParaRPr lang="fr-FR" sz="1800"/>
                    </a:p>
                  </a:txBody>
                  <a:tcPr marL="73751" marR="73751" marT="36876" marB="36876" anchor="ctr">
                    <a:lnL>
                      <a:noFill/>
                    </a:lnL>
                    <a:lnR>
                      <a:noFill/>
                    </a:lnR>
                    <a:lnT>
                      <a:noFill/>
                    </a:lnT>
                    <a:lnB>
                      <a:noFill/>
                    </a:lnB>
                    <a:noFill/>
                  </a:tcPr>
                </a:tc>
                <a:tc>
                  <a:txBody>
                    <a:bodyPr/>
                    <a:lstStyle/>
                    <a:p>
                      <a:r>
                        <a:rPr lang="fr-FR" sz="1800"/>
                        <a:t>Création de rapports</a:t>
                      </a:r>
                    </a:p>
                  </a:txBody>
                  <a:tcPr marL="73751" marR="73751" marT="36876" marB="36876" anchor="ctr">
                    <a:lnL>
                      <a:noFill/>
                    </a:lnL>
                    <a:lnR>
                      <a:noFill/>
                    </a:lnR>
                    <a:lnT>
                      <a:noFill/>
                    </a:lnT>
                    <a:lnB>
                      <a:noFill/>
                    </a:lnB>
                    <a:noFill/>
                  </a:tcPr>
                </a:tc>
                <a:tc>
                  <a:txBody>
                    <a:bodyPr/>
                    <a:lstStyle/>
                    <a:p>
                      <a:r>
                        <a:rPr lang="fr-FR" sz="1800"/>
                        <a:t>Génération et diffusion de rapports d’entreprise.</a:t>
                      </a:r>
                    </a:p>
                  </a:txBody>
                  <a:tcPr marL="73751" marR="73751" marT="36876" marB="36876" anchor="ctr">
                    <a:lnL>
                      <a:noFill/>
                    </a:lnL>
                    <a:lnR>
                      <a:noFill/>
                    </a:lnR>
                    <a:lnT>
                      <a:noFill/>
                    </a:lnT>
                    <a:lnB>
                      <a:noFill/>
                    </a:lnB>
                    <a:noFill/>
                  </a:tcPr>
                </a:tc>
                <a:extLst>
                  <a:ext uri="{0D108BD9-81ED-4DB2-BD59-A6C34878D82A}">
                    <a16:rowId xmlns:a16="http://schemas.microsoft.com/office/drawing/2014/main" val="13097996"/>
                  </a:ext>
                </a:extLst>
              </a:tr>
              <a:tr h="646071">
                <a:tc>
                  <a:txBody>
                    <a:bodyPr/>
                    <a:lstStyle/>
                    <a:p>
                      <a:r>
                        <a:rPr lang="fr-FR" sz="1800" b="1"/>
                        <a:t>Suite Power BI</a:t>
                      </a:r>
                      <a:endParaRPr lang="fr-FR" sz="1800"/>
                    </a:p>
                  </a:txBody>
                  <a:tcPr marL="73751" marR="73751" marT="36876" marB="36876" anchor="ctr">
                    <a:lnL>
                      <a:noFill/>
                    </a:lnL>
                    <a:lnR>
                      <a:noFill/>
                    </a:lnR>
                    <a:lnT>
                      <a:noFill/>
                    </a:lnT>
                    <a:lnB>
                      <a:noFill/>
                    </a:lnB>
                    <a:noFill/>
                  </a:tcPr>
                </a:tc>
                <a:tc>
                  <a:txBody>
                    <a:bodyPr/>
                    <a:lstStyle/>
                    <a:p>
                      <a:r>
                        <a:rPr lang="fr-FR" sz="1800"/>
                        <a:t>Business Intelligence et analyse de données</a:t>
                      </a:r>
                    </a:p>
                  </a:txBody>
                  <a:tcPr marL="73751" marR="73751" marT="36876" marB="36876" anchor="ctr">
                    <a:lnL>
                      <a:noFill/>
                    </a:lnL>
                    <a:lnR>
                      <a:noFill/>
                    </a:lnR>
                    <a:lnT>
                      <a:noFill/>
                    </a:lnT>
                    <a:lnB>
                      <a:noFill/>
                    </a:lnB>
                    <a:noFill/>
                  </a:tcPr>
                </a:tc>
                <a:tc>
                  <a:txBody>
                    <a:bodyPr/>
                    <a:lstStyle/>
                    <a:p>
                      <a:r>
                        <a:rPr lang="fr-FR" sz="1800"/>
                        <a:t>Tableaux de bord, analyses, et collaboration en temps réel.</a:t>
                      </a:r>
                    </a:p>
                  </a:txBody>
                  <a:tcPr marL="73751" marR="73751" marT="36876" marB="36876" anchor="ctr">
                    <a:lnL>
                      <a:noFill/>
                    </a:lnL>
                    <a:lnR>
                      <a:noFill/>
                    </a:lnR>
                    <a:lnT>
                      <a:noFill/>
                    </a:lnT>
                    <a:lnB>
                      <a:noFill/>
                    </a:lnB>
                    <a:noFill/>
                  </a:tcPr>
                </a:tc>
                <a:extLst>
                  <a:ext uri="{0D108BD9-81ED-4DB2-BD59-A6C34878D82A}">
                    <a16:rowId xmlns:a16="http://schemas.microsoft.com/office/drawing/2014/main" val="1246300150"/>
                  </a:ext>
                </a:extLst>
              </a:tr>
              <a:tr h="646071">
                <a:tc>
                  <a:txBody>
                    <a:bodyPr/>
                    <a:lstStyle/>
                    <a:p>
                      <a:r>
                        <a:rPr lang="fr-FR" sz="1800" b="1"/>
                        <a:t>Power BI Desktop</a:t>
                      </a:r>
                      <a:endParaRPr lang="fr-FR" sz="1800"/>
                    </a:p>
                  </a:txBody>
                  <a:tcPr marL="73751" marR="73751" marT="36876" marB="36876" anchor="ctr">
                    <a:lnL>
                      <a:noFill/>
                    </a:lnL>
                    <a:lnR>
                      <a:noFill/>
                    </a:lnR>
                    <a:lnT>
                      <a:noFill/>
                    </a:lnT>
                    <a:lnB>
                      <a:noFill/>
                    </a:lnB>
                    <a:noFill/>
                  </a:tcPr>
                </a:tc>
                <a:tc>
                  <a:txBody>
                    <a:bodyPr/>
                    <a:lstStyle/>
                    <a:p>
                      <a:r>
                        <a:rPr lang="fr-FR" sz="1800"/>
                        <a:t>Création de rapports en local</a:t>
                      </a:r>
                    </a:p>
                  </a:txBody>
                  <a:tcPr marL="73751" marR="73751" marT="36876" marB="36876" anchor="ctr">
                    <a:lnL>
                      <a:noFill/>
                    </a:lnL>
                    <a:lnR>
                      <a:noFill/>
                    </a:lnR>
                    <a:lnT>
                      <a:noFill/>
                    </a:lnT>
                    <a:lnB>
                      <a:noFill/>
                    </a:lnB>
                    <a:noFill/>
                  </a:tcPr>
                </a:tc>
                <a:tc>
                  <a:txBody>
                    <a:bodyPr/>
                    <a:lstStyle/>
                    <a:p>
                      <a:r>
                        <a:rPr lang="fr-FR" sz="1800"/>
                        <a:t>Transformation de données, création de visualisations.</a:t>
                      </a:r>
                    </a:p>
                  </a:txBody>
                  <a:tcPr marL="73751" marR="73751" marT="36876" marB="36876" anchor="ctr">
                    <a:lnL>
                      <a:noFill/>
                    </a:lnL>
                    <a:lnR>
                      <a:noFill/>
                    </a:lnR>
                    <a:lnT>
                      <a:noFill/>
                    </a:lnT>
                    <a:lnB>
                      <a:noFill/>
                    </a:lnB>
                    <a:noFill/>
                  </a:tcPr>
                </a:tc>
                <a:extLst>
                  <a:ext uri="{0D108BD9-81ED-4DB2-BD59-A6C34878D82A}">
                    <a16:rowId xmlns:a16="http://schemas.microsoft.com/office/drawing/2014/main" val="1641290555"/>
                  </a:ext>
                </a:extLst>
              </a:tr>
              <a:tr h="811870">
                <a:tc>
                  <a:txBody>
                    <a:bodyPr/>
                    <a:lstStyle/>
                    <a:p>
                      <a:r>
                        <a:rPr lang="fr-FR" sz="1800" b="1"/>
                        <a:t>Services Power BI</a:t>
                      </a:r>
                      <a:endParaRPr lang="fr-FR" sz="1800"/>
                    </a:p>
                  </a:txBody>
                  <a:tcPr marL="73751" marR="73751" marT="36876" marB="36876" anchor="ctr">
                    <a:lnL>
                      <a:noFill/>
                    </a:lnL>
                    <a:lnR>
                      <a:noFill/>
                    </a:lnR>
                    <a:lnT>
                      <a:noFill/>
                    </a:lnT>
                    <a:lnB>
                      <a:noFill/>
                    </a:lnB>
                    <a:noFill/>
                  </a:tcPr>
                </a:tc>
                <a:tc>
                  <a:txBody>
                    <a:bodyPr/>
                    <a:lstStyle/>
                    <a:p>
                      <a:r>
                        <a:rPr lang="fr-FR" sz="1800"/>
                        <a:t>Publication et gestion de rapports (Cloud)</a:t>
                      </a:r>
                    </a:p>
                  </a:txBody>
                  <a:tcPr marL="73751" marR="73751" marT="36876" marB="36876" anchor="ctr">
                    <a:lnL>
                      <a:noFill/>
                    </a:lnL>
                    <a:lnR>
                      <a:noFill/>
                    </a:lnR>
                    <a:lnT>
                      <a:noFill/>
                    </a:lnT>
                    <a:lnB>
                      <a:noFill/>
                    </a:lnB>
                    <a:noFill/>
                  </a:tcPr>
                </a:tc>
                <a:tc>
                  <a:txBody>
                    <a:bodyPr/>
                    <a:lstStyle/>
                    <a:p>
                      <a:r>
                        <a:rPr lang="fr-FR" sz="1800"/>
                        <a:t>Partage et administration de rapports en ligne, collaboration en temps réel.</a:t>
                      </a:r>
                    </a:p>
                  </a:txBody>
                  <a:tcPr marL="73751" marR="73751" marT="36876" marB="36876" anchor="ctr">
                    <a:lnL>
                      <a:noFill/>
                    </a:lnL>
                    <a:lnR>
                      <a:noFill/>
                    </a:lnR>
                    <a:lnT>
                      <a:noFill/>
                    </a:lnT>
                    <a:lnB>
                      <a:noFill/>
                    </a:lnB>
                    <a:noFill/>
                  </a:tcPr>
                </a:tc>
                <a:extLst>
                  <a:ext uri="{0D108BD9-81ED-4DB2-BD59-A6C34878D82A}">
                    <a16:rowId xmlns:a16="http://schemas.microsoft.com/office/drawing/2014/main" val="2927226969"/>
                  </a:ext>
                </a:extLst>
              </a:tr>
              <a:tr h="811870">
                <a:tc>
                  <a:txBody>
                    <a:bodyPr/>
                    <a:lstStyle/>
                    <a:p>
                      <a:r>
                        <a:rPr lang="fr-FR" sz="1800" b="1"/>
                        <a:t>Power BI Mobile</a:t>
                      </a:r>
                      <a:endParaRPr lang="fr-FR" sz="1800"/>
                    </a:p>
                  </a:txBody>
                  <a:tcPr marL="73751" marR="73751" marT="36876" marB="36876" anchor="ctr">
                    <a:lnL>
                      <a:noFill/>
                    </a:lnL>
                    <a:lnR>
                      <a:noFill/>
                    </a:lnR>
                    <a:lnT>
                      <a:noFill/>
                    </a:lnT>
                    <a:lnB>
                      <a:noFill/>
                    </a:lnB>
                    <a:noFill/>
                  </a:tcPr>
                </a:tc>
                <a:tc>
                  <a:txBody>
                    <a:bodyPr/>
                    <a:lstStyle/>
                    <a:p>
                      <a:r>
                        <a:rPr lang="fr-FR" sz="1800"/>
                        <a:t>Accès mobile aux données et rapports</a:t>
                      </a:r>
                    </a:p>
                  </a:txBody>
                  <a:tcPr marL="73751" marR="73751" marT="36876" marB="36876" anchor="ctr">
                    <a:lnL>
                      <a:noFill/>
                    </a:lnL>
                    <a:lnR>
                      <a:noFill/>
                    </a:lnR>
                    <a:lnT>
                      <a:noFill/>
                    </a:lnT>
                    <a:lnB>
                      <a:noFill/>
                    </a:lnB>
                    <a:noFill/>
                  </a:tcPr>
                </a:tc>
                <a:tc>
                  <a:txBody>
                    <a:bodyPr/>
                    <a:lstStyle/>
                    <a:p>
                      <a:r>
                        <a:rPr lang="fr-FR" sz="1800" dirty="0"/>
                        <a:t>Consultation en déplacement, notifications et alertes en temps réel.</a:t>
                      </a:r>
                    </a:p>
                  </a:txBody>
                  <a:tcPr marL="73751" marR="73751" marT="36876" marB="36876" anchor="ctr">
                    <a:lnL>
                      <a:noFill/>
                    </a:lnL>
                    <a:lnR>
                      <a:noFill/>
                    </a:lnR>
                    <a:lnT>
                      <a:noFill/>
                    </a:lnT>
                    <a:lnB>
                      <a:noFill/>
                    </a:lnB>
                    <a:noFill/>
                  </a:tcPr>
                </a:tc>
                <a:extLst>
                  <a:ext uri="{0D108BD9-81ED-4DB2-BD59-A6C34878D82A}">
                    <a16:rowId xmlns:a16="http://schemas.microsoft.com/office/drawing/2014/main" val="1933998236"/>
                  </a:ext>
                </a:extLst>
              </a:tr>
            </a:tbl>
          </a:graphicData>
        </a:graphic>
      </p:graphicFrame>
    </p:spTree>
    <p:extLst>
      <p:ext uri="{BB962C8B-B14F-4D97-AF65-F5344CB8AC3E}">
        <p14:creationId xmlns:p14="http://schemas.microsoft.com/office/powerpoint/2010/main" val="6371065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737</Words>
  <Application>Microsoft Office PowerPoint</Application>
  <PresentationFormat>Grand écran</PresentationFormat>
  <Paragraphs>47</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OUTILS MICROSOFT POWER BI</vt:lpstr>
      <vt:lpstr>SSIS (SQL Server Integration Services)</vt:lpstr>
      <vt:lpstr>SSAS (SQL Server Analysis Services)</vt:lpstr>
      <vt:lpstr>SSRS (SQL Server Reporting Services)</vt:lpstr>
      <vt:lpstr>                    Suite Power BI</vt:lpstr>
      <vt:lpstr>               Power BI Desktop</vt:lpstr>
      <vt:lpstr>                     Services Power BI</vt:lpstr>
      <vt:lpstr>Power BI Mobile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fallou sall</dc:creator>
  <cp:lastModifiedBy>fallou sall</cp:lastModifiedBy>
  <cp:revision>1</cp:revision>
  <dcterms:created xsi:type="dcterms:W3CDTF">2024-10-25T13:05:38Z</dcterms:created>
  <dcterms:modified xsi:type="dcterms:W3CDTF">2024-10-25T13:05:56Z</dcterms:modified>
</cp:coreProperties>
</file>