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Futura" charset="1" panose="020B0502020204020303"/>
      <p:regular r:id="rId23"/>
    </p:embeddedFont>
    <p:embeddedFont>
      <p:font typeface="Futura Ultra-Bold" charset="1" panose="020B0802020204020204"/>
      <p:regular r:id="rId24"/>
    </p:embeddedFont>
    <p:embeddedFont>
      <p:font typeface="Garet Bold" charset="1" panose="00000000000000000000"/>
      <p:regular r:id="rId25"/>
    </p:embeddedFont>
    <p:embeddedFont>
      <p:font typeface="Garet" charset="1" panose="00000000000000000000"/>
      <p:regular r:id="rId26"/>
    </p:embeddedFont>
    <p:embeddedFont>
      <p:font typeface="Fira Sans Semi-Bold" charset="1" panose="020B0603050000020004"/>
      <p:regular r:id="rId27"/>
    </p:embeddedFont>
    <p:embeddedFont>
      <p:font typeface="Futura Bold" charset="1" panose="020B0702020204020203"/>
      <p:regular r:id="rId28"/>
    </p:embeddedFont>
    <p:embeddedFont>
      <p:font typeface="Inter Bold" charset="1" panose="020B08020300000000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54531"/>
            <a:ext cx="18288000" cy="5132469"/>
            <a:chOff x="0" y="0"/>
            <a:chExt cx="24384000" cy="6843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6" cy="6843313"/>
            </a:xfrm>
            <a:custGeom>
              <a:avLst/>
              <a:gdLst/>
              <a:ahLst/>
              <a:cxnLst/>
              <a:rect r="r" b="b" t="t" l="l"/>
              <a:pathLst>
                <a:path h="6843313" w="24384006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1028661" cy="759111"/>
          </a:xfrm>
          <a:custGeom>
            <a:avLst/>
            <a:gdLst/>
            <a:ahLst/>
            <a:cxnLst/>
            <a:rect r="r" b="b" t="t" l="l"/>
            <a:pathLst>
              <a:path h="759111" w="1028661">
                <a:moveTo>
                  <a:pt x="0" y="0"/>
                </a:moveTo>
                <a:lnTo>
                  <a:pt x="1028661" y="0"/>
                </a:lnTo>
                <a:lnTo>
                  <a:pt x="1028661" y="759111"/>
                </a:lnTo>
                <a:lnTo>
                  <a:pt x="0" y="759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63695" cy="6872732"/>
            </a:xfrm>
            <a:custGeom>
              <a:avLst/>
              <a:gdLst/>
              <a:ahLst/>
              <a:cxnLst/>
              <a:rect r="r" b="b" t="t" l="l"/>
              <a:pathLst>
                <a:path h="6872732" w="4163695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7" id="7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77157" cy="6843268"/>
            </a:xfrm>
            <a:custGeom>
              <a:avLst/>
              <a:gdLst/>
              <a:ahLst/>
              <a:cxnLst/>
              <a:rect r="r" b="b" t="t" l="l"/>
              <a:pathLst>
                <a:path h="6843268" w="4177157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746131" y="1635611"/>
            <a:ext cx="7019788" cy="7015778"/>
            <a:chOff x="0" y="0"/>
            <a:chExt cx="9359718" cy="93543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359773" cy="9354312"/>
            </a:xfrm>
            <a:custGeom>
              <a:avLst/>
              <a:gdLst/>
              <a:ahLst/>
              <a:cxnLst/>
              <a:rect r="r" b="b" t="t" l="l"/>
              <a:pathLst>
                <a:path h="9354312" w="9359773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12427" y="2493998"/>
            <a:ext cx="6309717" cy="4018693"/>
          </a:xfrm>
          <a:custGeom>
            <a:avLst/>
            <a:gdLst/>
            <a:ahLst/>
            <a:cxnLst/>
            <a:rect r="r" b="b" t="t" l="l"/>
            <a:pathLst>
              <a:path h="4018693" w="6309717">
                <a:moveTo>
                  <a:pt x="0" y="0"/>
                </a:moveTo>
                <a:lnTo>
                  <a:pt x="6309717" y="0"/>
                </a:lnTo>
                <a:lnTo>
                  <a:pt x="6309717" y="4018693"/>
                </a:lnTo>
                <a:lnTo>
                  <a:pt x="0" y="401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69" t="0" r="-5145" b="-194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3163555"/>
            <a:ext cx="8236043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PROJET NLP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0249" y="5617376"/>
            <a:ext cx="8943751" cy="89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b="true" sz="52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RESUME CLASSIFICATION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4757" y="7196955"/>
            <a:ext cx="6507768" cy="980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6F6F6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Présenté par: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Ababacar MBAYE et Kossa FALL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2209" y="8505921"/>
            <a:ext cx="7262525" cy="143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6F6F6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Sous la supervision de:</a:t>
            </a:r>
          </a:p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Mme Mously DIAW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Senior Data Scientist / ML Engineer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081881" y="7389957"/>
            <a:ext cx="723756" cy="630325"/>
          </a:xfrm>
          <a:custGeom>
            <a:avLst/>
            <a:gdLst/>
            <a:ahLst/>
            <a:cxnLst/>
            <a:rect r="r" b="b" t="t" l="l"/>
            <a:pathLst>
              <a:path h="630325" w="723756">
                <a:moveTo>
                  <a:pt x="0" y="0"/>
                </a:moveTo>
                <a:lnTo>
                  <a:pt x="723756" y="0"/>
                </a:lnTo>
                <a:lnTo>
                  <a:pt x="723756" y="630325"/>
                </a:lnTo>
                <a:lnTo>
                  <a:pt x="0" y="630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971781" y="6928824"/>
            <a:ext cx="16230600" cy="0"/>
          </a:xfrm>
          <a:prstGeom prst="line">
            <a:avLst/>
          </a:prstGeom>
          <a:ln cap="rnd" w="114300">
            <a:solidFill>
              <a:srgbClr val="5755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8781272" y="3094943"/>
            <a:ext cx="0" cy="7020062"/>
          </a:xfrm>
          <a:prstGeom prst="line">
            <a:avLst/>
          </a:prstGeom>
          <a:ln cap="rnd" w="114300">
            <a:solidFill>
              <a:srgbClr val="5755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563032" y="5313127"/>
            <a:ext cx="4680935" cy="1037646"/>
          </a:xfrm>
          <a:custGeom>
            <a:avLst/>
            <a:gdLst/>
            <a:ahLst/>
            <a:cxnLst/>
            <a:rect r="r" b="b" t="t" l="l"/>
            <a:pathLst>
              <a:path h="1037646" w="4680935">
                <a:moveTo>
                  <a:pt x="0" y="0"/>
                </a:moveTo>
                <a:lnTo>
                  <a:pt x="4680935" y="0"/>
                </a:lnTo>
                <a:lnTo>
                  <a:pt x="4680935" y="1037645"/>
                </a:lnTo>
                <a:lnTo>
                  <a:pt x="0" y="10376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85390" y="8947270"/>
            <a:ext cx="4814706" cy="1068784"/>
          </a:xfrm>
          <a:custGeom>
            <a:avLst/>
            <a:gdLst/>
            <a:ahLst/>
            <a:cxnLst/>
            <a:rect r="r" b="b" t="t" l="l"/>
            <a:pathLst>
              <a:path h="1068784" w="4814706">
                <a:moveTo>
                  <a:pt x="0" y="0"/>
                </a:moveTo>
                <a:lnTo>
                  <a:pt x="4814706" y="0"/>
                </a:lnTo>
                <a:lnTo>
                  <a:pt x="4814706" y="1068784"/>
                </a:lnTo>
                <a:lnTo>
                  <a:pt x="0" y="10687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426" r="0" b="-5426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63032" y="8866419"/>
            <a:ext cx="4478109" cy="1149635"/>
          </a:xfrm>
          <a:custGeom>
            <a:avLst/>
            <a:gdLst/>
            <a:ahLst/>
            <a:cxnLst/>
            <a:rect r="r" b="b" t="t" l="l"/>
            <a:pathLst>
              <a:path h="1149635" w="4478109">
                <a:moveTo>
                  <a:pt x="0" y="0"/>
                </a:moveTo>
                <a:lnTo>
                  <a:pt x="4478109" y="0"/>
                </a:lnTo>
                <a:lnTo>
                  <a:pt x="4478109" y="1149635"/>
                </a:lnTo>
                <a:lnTo>
                  <a:pt x="0" y="11496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407" r="0" b="-1040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847677" y="5313127"/>
            <a:ext cx="3701053" cy="1037646"/>
          </a:xfrm>
          <a:custGeom>
            <a:avLst/>
            <a:gdLst/>
            <a:ahLst/>
            <a:cxnLst/>
            <a:rect r="r" b="b" t="t" l="l"/>
            <a:pathLst>
              <a:path h="1037646" w="3701053">
                <a:moveTo>
                  <a:pt x="0" y="0"/>
                </a:moveTo>
                <a:lnTo>
                  <a:pt x="3701053" y="0"/>
                </a:lnTo>
                <a:lnTo>
                  <a:pt x="3701053" y="1037645"/>
                </a:lnTo>
                <a:lnTo>
                  <a:pt x="0" y="10376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967" r="0" b="-4967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650651"/>
            <a:ext cx="6699093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Méthodologie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60235" y="650651"/>
            <a:ext cx="521037" cy="6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61869" y="3049972"/>
            <a:ext cx="7997431" cy="52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Précision (Precision)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14140" y="7094714"/>
            <a:ext cx="5368127" cy="52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Rappel (Recall)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55113" y="7094714"/>
            <a:ext cx="2210943" cy="52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F1-score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71869" y="3049972"/>
            <a:ext cx="2452670" cy="52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Accuracy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36197" y="3878583"/>
            <a:ext cx="5146071" cy="108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2"/>
              </a:lnSpc>
            </a:pPr>
            <a:r>
              <a:rPr lang="en-US" sz="291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Mesure globale du taux de bonne classification.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57269" y="7695196"/>
            <a:ext cx="7014403" cy="108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2"/>
              </a:lnSpc>
            </a:pPr>
            <a:r>
              <a:rPr lang="en-US" sz="291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 proportion des vrais positifs ayant été correctement identifiée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35176" y="3878583"/>
            <a:ext cx="6050818" cy="108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2"/>
              </a:lnSpc>
            </a:pPr>
            <a:r>
              <a:rPr lang="en-US" sz="291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Proportion des prédictions positives  correctes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22661" y="7695196"/>
            <a:ext cx="6275846" cy="108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2"/>
              </a:lnSpc>
            </a:pPr>
            <a:r>
              <a:rPr lang="en-US" sz="291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Moyenne harmonique entre précision et rappel.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357068" y="1933438"/>
            <a:ext cx="7806333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9"/>
              </a:lnSpc>
              <a:spcBef>
                <a:spcPct val="0"/>
              </a:spcBef>
            </a:pPr>
            <a:r>
              <a:rPr lang="en-US" b="true" sz="5099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Métriques d’évaluation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6972815" y="8957416"/>
            <a:ext cx="1315185" cy="131518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</a:pPr>
              <a:r>
                <a:rPr lang="en-US" b="true" sz="46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575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6120" y="3784583"/>
            <a:ext cx="15575759" cy="28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b="true" sz="9999">
                <a:solidFill>
                  <a:srgbClr val="FFFFFF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Estimation et validation des modèles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11924469" cy="1246496"/>
            <a:chOff x="0" y="0"/>
            <a:chExt cx="15899292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99326" cy="1662049"/>
            </a:xfrm>
            <a:custGeom>
              <a:avLst/>
              <a:gdLst/>
              <a:ahLst/>
              <a:cxnLst/>
              <a:rect r="r" b="b" t="t" l="l"/>
              <a:pathLst>
                <a:path h="1662049" w="15899326">
                  <a:moveTo>
                    <a:pt x="0" y="0"/>
                  </a:moveTo>
                  <a:lnTo>
                    <a:pt x="15899326" y="0"/>
                  </a:lnTo>
                  <a:lnTo>
                    <a:pt x="15899326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720113" y="456739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18249" y="4038687"/>
            <a:ext cx="601864" cy="943091"/>
          </a:xfrm>
          <a:custGeom>
            <a:avLst/>
            <a:gdLst/>
            <a:ahLst/>
            <a:cxnLst/>
            <a:rect r="r" b="b" t="t" l="l"/>
            <a:pathLst>
              <a:path h="943091" w="601864">
                <a:moveTo>
                  <a:pt x="0" y="0"/>
                </a:moveTo>
                <a:lnTo>
                  <a:pt x="601864" y="0"/>
                </a:lnTo>
                <a:lnTo>
                  <a:pt x="601864" y="943091"/>
                </a:lnTo>
                <a:lnTo>
                  <a:pt x="0" y="943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2759" y="4038687"/>
            <a:ext cx="685884" cy="943091"/>
          </a:xfrm>
          <a:custGeom>
            <a:avLst/>
            <a:gdLst/>
            <a:ahLst/>
            <a:cxnLst/>
            <a:rect r="r" b="b" t="t" l="l"/>
            <a:pathLst>
              <a:path h="943091" w="685884">
                <a:moveTo>
                  <a:pt x="0" y="0"/>
                </a:moveTo>
                <a:lnTo>
                  <a:pt x="685885" y="0"/>
                </a:lnTo>
                <a:lnTo>
                  <a:pt x="685885" y="943091"/>
                </a:lnTo>
                <a:lnTo>
                  <a:pt x="0" y="943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88784" y="6467050"/>
            <a:ext cx="8110433" cy="3082940"/>
          </a:xfrm>
          <a:custGeom>
            <a:avLst/>
            <a:gdLst/>
            <a:ahLst/>
            <a:cxnLst/>
            <a:rect r="r" b="b" t="t" l="l"/>
            <a:pathLst>
              <a:path h="3082940" w="8110433">
                <a:moveTo>
                  <a:pt x="0" y="0"/>
                </a:moveTo>
                <a:lnTo>
                  <a:pt x="8110432" y="0"/>
                </a:lnTo>
                <a:lnTo>
                  <a:pt x="8110432" y="3082940"/>
                </a:lnTo>
                <a:lnTo>
                  <a:pt x="0" y="30829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5227" r="0" b="-1596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7198" y="2417756"/>
            <a:ext cx="8083554" cy="3249194"/>
          </a:xfrm>
          <a:custGeom>
            <a:avLst/>
            <a:gdLst/>
            <a:ahLst/>
            <a:cxnLst/>
            <a:rect r="r" b="b" t="t" l="l"/>
            <a:pathLst>
              <a:path h="3249194" w="8083554">
                <a:moveTo>
                  <a:pt x="0" y="0"/>
                </a:moveTo>
                <a:lnTo>
                  <a:pt x="8083554" y="0"/>
                </a:lnTo>
                <a:lnTo>
                  <a:pt x="8083554" y="3249194"/>
                </a:lnTo>
                <a:lnTo>
                  <a:pt x="0" y="32491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878" t="-35868" r="-7244" b="-804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815197" y="2417756"/>
            <a:ext cx="7999788" cy="3249194"/>
          </a:xfrm>
          <a:custGeom>
            <a:avLst/>
            <a:gdLst/>
            <a:ahLst/>
            <a:cxnLst/>
            <a:rect r="r" b="b" t="t" l="l"/>
            <a:pathLst>
              <a:path h="3249194" w="7999788">
                <a:moveTo>
                  <a:pt x="0" y="0"/>
                </a:moveTo>
                <a:lnTo>
                  <a:pt x="7999788" y="0"/>
                </a:lnTo>
                <a:lnTo>
                  <a:pt x="7999788" y="3249194"/>
                </a:lnTo>
                <a:lnTo>
                  <a:pt x="0" y="32491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67" t="-49545" r="-2795" b="-3235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650651"/>
            <a:ext cx="903588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Estimation et validation des modèles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45171" y="681038"/>
            <a:ext cx="521037" cy="6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3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6972815" y="8957416"/>
            <a:ext cx="1315185" cy="131518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</a:pPr>
              <a:r>
                <a:rPr lang="en-US" b="true" sz="46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575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6120" y="3784583"/>
            <a:ext cx="15575759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b="true" sz="9999">
                <a:solidFill>
                  <a:srgbClr val="FFFFFF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Déploiement via une API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555764" y="5620848"/>
            <a:ext cx="910766" cy="910766"/>
          </a:xfrm>
          <a:custGeom>
            <a:avLst/>
            <a:gdLst/>
            <a:ahLst/>
            <a:cxnLst/>
            <a:rect r="r" b="b" t="t" l="l"/>
            <a:pathLst>
              <a:path h="910766" w="910766">
                <a:moveTo>
                  <a:pt x="0" y="0"/>
                </a:moveTo>
                <a:lnTo>
                  <a:pt x="910767" y="0"/>
                </a:lnTo>
                <a:lnTo>
                  <a:pt x="910767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02495" y="5620848"/>
            <a:ext cx="948715" cy="910766"/>
          </a:xfrm>
          <a:custGeom>
            <a:avLst/>
            <a:gdLst/>
            <a:ahLst/>
            <a:cxnLst/>
            <a:rect r="r" b="b" t="t" l="l"/>
            <a:pathLst>
              <a:path h="910766" w="948715">
                <a:moveTo>
                  <a:pt x="0" y="0"/>
                </a:moveTo>
                <a:lnTo>
                  <a:pt x="948715" y="0"/>
                </a:lnTo>
                <a:lnTo>
                  <a:pt x="948715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15112" y="7479462"/>
            <a:ext cx="857776" cy="910766"/>
          </a:xfrm>
          <a:custGeom>
            <a:avLst/>
            <a:gdLst/>
            <a:ahLst/>
            <a:cxnLst/>
            <a:rect r="r" b="b" t="t" l="l"/>
            <a:pathLst>
              <a:path h="910766" w="857776">
                <a:moveTo>
                  <a:pt x="0" y="0"/>
                </a:moveTo>
                <a:lnTo>
                  <a:pt x="857776" y="0"/>
                </a:lnTo>
                <a:lnTo>
                  <a:pt x="857776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44110" y="3811346"/>
            <a:ext cx="999781" cy="812549"/>
          </a:xfrm>
          <a:custGeom>
            <a:avLst/>
            <a:gdLst/>
            <a:ahLst/>
            <a:cxnLst/>
            <a:rect r="r" b="b" t="t" l="l"/>
            <a:pathLst>
              <a:path h="812549" w="999781">
                <a:moveTo>
                  <a:pt x="0" y="0"/>
                </a:moveTo>
                <a:lnTo>
                  <a:pt x="999780" y="0"/>
                </a:lnTo>
                <a:lnTo>
                  <a:pt x="999780" y="812549"/>
                </a:lnTo>
                <a:lnTo>
                  <a:pt x="0" y="8125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972815" y="8971815"/>
            <a:ext cx="1315185" cy="131518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</a:pPr>
              <a:r>
                <a:rPr lang="en-US" b="true" sz="46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8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83041" y="1910972"/>
            <a:ext cx="15662091" cy="8330520"/>
          </a:xfrm>
          <a:custGeom>
            <a:avLst/>
            <a:gdLst/>
            <a:ahLst/>
            <a:cxnLst/>
            <a:rect r="r" b="b" t="t" l="l"/>
            <a:pathLst>
              <a:path h="8330520" w="15662091">
                <a:moveTo>
                  <a:pt x="0" y="0"/>
                </a:moveTo>
                <a:lnTo>
                  <a:pt x="15662092" y="0"/>
                </a:lnTo>
                <a:lnTo>
                  <a:pt x="15662092" y="8330519"/>
                </a:lnTo>
                <a:lnTo>
                  <a:pt x="0" y="833051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226" r="-659" b="-3226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650651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Déploiement via une API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60235" y="650651"/>
            <a:ext cx="521037" cy="6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555764" y="5620848"/>
            <a:ext cx="910766" cy="910766"/>
          </a:xfrm>
          <a:custGeom>
            <a:avLst/>
            <a:gdLst/>
            <a:ahLst/>
            <a:cxnLst/>
            <a:rect r="r" b="b" t="t" l="l"/>
            <a:pathLst>
              <a:path h="910766" w="910766">
                <a:moveTo>
                  <a:pt x="0" y="0"/>
                </a:moveTo>
                <a:lnTo>
                  <a:pt x="910767" y="0"/>
                </a:lnTo>
                <a:lnTo>
                  <a:pt x="910767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02495" y="5620848"/>
            <a:ext cx="948715" cy="910766"/>
          </a:xfrm>
          <a:custGeom>
            <a:avLst/>
            <a:gdLst/>
            <a:ahLst/>
            <a:cxnLst/>
            <a:rect r="r" b="b" t="t" l="l"/>
            <a:pathLst>
              <a:path h="910766" w="948715">
                <a:moveTo>
                  <a:pt x="0" y="0"/>
                </a:moveTo>
                <a:lnTo>
                  <a:pt x="948715" y="0"/>
                </a:lnTo>
                <a:lnTo>
                  <a:pt x="948715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15112" y="7479462"/>
            <a:ext cx="857776" cy="910766"/>
          </a:xfrm>
          <a:custGeom>
            <a:avLst/>
            <a:gdLst/>
            <a:ahLst/>
            <a:cxnLst/>
            <a:rect r="r" b="b" t="t" l="l"/>
            <a:pathLst>
              <a:path h="910766" w="857776">
                <a:moveTo>
                  <a:pt x="0" y="0"/>
                </a:moveTo>
                <a:lnTo>
                  <a:pt x="857776" y="0"/>
                </a:lnTo>
                <a:lnTo>
                  <a:pt x="857776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44110" y="3811346"/>
            <a:ext cx="999781" cy="812549"/>
          </a:xfrm>
          <a:custGeom>
            <a:avLst/>
            <a:gdLst/>
            <a:ahLst/>
            <a:cxnLst/>
            <a:rect r="r" b="b" t="t" l="l"/>
            <a:pathLst>
              <a:path h="812549" w="999781">
                <a:moveTo>
                  <a:pt x="0" y="0"/>
                </a:moveTo>
                <a:lnTo>
                  <a:pt x="999780" y="0"/>
                </a:lnTo>
                <a:lnTo>
                  <a:pt x="999780" y="812549"/>
                </a:lnTo>
                <a:lnTo>
                  <a:pt x="0" y="8125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972815" y="8971815"/>
            <a:ext cx="1315185" cy="131518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</a:pPr>
              <a:r>
                <a:rPr lang="en-US" b="true" sz="46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9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22546" y="1745404"/>
            <a:ext cx="15092053" cy="8497679"/>
          </a:xfrm>
          <a:custGeom>
            <a:avLst/>
            <a:gdLst/>
            <a:ahLst/>
            <a:cxnLst/>
            <a:rect r="r" b="b" t="t" l="l"/>
            <a:pathLst>
              <a:path h="8497679" w="15092053">
                <a:moveTo>
                  <a:pt x="0" y="0"/>
                </a:moveTo>
                <a:lnTo>
                  <a:pt x="15092053" y="0"/>
                </a:lnTo>
                <a:lnTo>
                  <a:pt x="15092053" y="8497679"/>
                </a:lnTo>
                <a:lnTo>
                  <a:pt x="0" y="84976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72" r="0" b="-172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650651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Déploiement via une API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60235" y="650651"/>
            <a:ext cx="521037" cy="6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555764" y="5620848"/>
            <a:ext cx="910766" cy="910766"/>
          </a:xfrm>
          <a:custGeom>
            <a:avLst/>
            <a:gdLst/>
            <a:ahLst/>
            <a:cxnLst/>
            <a:rect r="r" b="b" t="t" l="l"/>
            <a:pathLst>
              <a:path h="910766" w="910766">
                <a:moveTo>
                  <a:pt x="0" y="0"/>
                </a:moveTo>
                <a:lnTo>
                  <a:pt x="910767" y="0"/>
                </a:lnTo>
                <a:lnTo>
                  <a:pt x="910767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02495" y="5620848"/>
            <a:ext cx="948715" cy="910766"/>
          </a:xfrm>
          <a:custGeom>
            <a:avLst/>
            <a:gdLst/>
            <a:ahLst/>
            <a:cxnLst/>
            <a:rect r="r" b="b" t="t" l="l"/>
            <a:pathLst>
              <a:path h="910766" w="948715">
                <a:moveTo>
                  <a:pt x="0" y="0"/>
                </a:moveTo>
                <a:lnTo>
                  <a:pt x="948715" y="0"/>
                </a:lnTo>
                <a:lnTo>
                  <a:pt x="948715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15112" y="7479462"/>
            <a:ext cx="857776" cy="910766"/>
          </a:xfrm>
          <a:custGeom>
            <a:avLst/>
            <a:gdLst/>
            <a:ahLst/>
            <a:cxnLst/>
            <a:rect r="r" b="b" t="t" l="l"/>
            <a:pathLst>
              <a:path h="910766" w="857776">
                <a:moveTo>
                  <a:pt x="0" y="0"/>
                </a:moveTo>
                <a:lnTo>
                  <a:pt x="857776" y="0"/>
                </a:lnTo>
                <a:lnTo>
                  <a:pt x="857776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44110" y="3811346"/>
            <a:ext cx="999781" cy="812549"/>
          </a:xfrm>
          <a:custGeom>
            <a:avLst/>
            <a:gdLst/>
            <a:ahLst/>
            <a:cxnLst/>
            <a:rect r="r" b="b" t="t" l="l"/>
            <a:pathLst>
              <a:path h="812549" w="999781">
                <a:moveTo>
                  <a:pt x="0" y="0"/>
                </a:moveTo>
                <a:lnTo>
                  <a:pt x="999780" y="0"/>
                </a:lnTo>
                <a:lnTo>
                  <a:pt x="999780" y="812549"/>
                </a:lnTo>
                <a:lnTo>
                  <a:pt x="0" y="8125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972815" y="8971815"/>
            <a:ext cx="1315185" cy="131518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</a:pPr>
              <a:r>
                <a:rPr lang="en-US" b="true" sz="46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10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255850" y="1725819"/>
            <a:ext cx="12924988" cy="8417398"/>
          </a:xfrm>
          <a:custGeom>
            <a:avLst/>
            <a:gdLst/>
            <a:ahLst/>
            <a:cxnLst/>
            <a:rect r="r" b="b" t="t" l="l"/>
            <a:pathLst>
              <a:path h="8417398" w="12924988">
                <a:moveTo>
                  <a:pt x="0" y="0"/>
                </a:moveTo>
                <a:lnTo>
                  <a:pt x="12924988" y="0"/>
                </a:lnTo>
                <a:lnTo>
                  <a:pt x="12924988" y="8417398"/>
                </a:lnTo>
                <a:lnTo>
                  <a:pt x="0" y="84173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650651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Déploiement via une API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60235" y="650651"/>
            <a:ext cx="521037" cy="6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54531"/>
            <a:ext cx="18288000" cy="5132469"/>
            <a:chOff x="0" y="0"/>
            <a:chExt cx="24384000" cy="6843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6" cy="6843313"/>
            </a:xfrm>
            <a:custGeom>
              <a:avLst/>
              <a:gdLst/>
              <a:ahLst/>
              <a:cxnLst/>
              <a:rect r="r" b="b" t="t" l="l"/>
              <a:pathLst>
                <a:path h="6843313" w="24384006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1028661" cy="759111"/>
          </a:xfrm>
          <a:custGeom>
            <a:avLst/>
            <a:gdLst/>
            <a:ahLst/>
            <a:cxnLst/>
            <a:rect r="r" b="b" t="t" l="l"/>
            <a:pathLst>
              <a:path h="759111" w="1028661">
                <a:moveTo>
                  <a:pt x="0" y="0"/>
                </a:moveTo>
                <a:lnTo>
                  <a:pt x="1028661" y="0"/>
                </a:lnTo>
                <a:lnTo>
                  <a:pt x="1028661" y="759111"/>
                </a:lnTo>
                <a:lnTo>
                  <a:pt x="0" y="759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63695" cy="6872732"/>
            </a:xfrm>
            <a:custGeom>
              <a:avLst/>
              <a:gdLst/>
              <a:ahLst/>
              <a:cxnLst/>
              <a:rect r="r" b="b" t="t" l="l"/>
              <a:pathLst>
                <a:path h="6872732" w="4163695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7" id="7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77157" cy="6843268"/>
            </a:xfrm>
            <a:custGeom>
              <a:avLst/>
              <a:gdLst/>
              <a:ahLst/>
              <a:cxnLst/>
              <a:rect r="r" b="b" t="t" l="l"/>
              <a:pathLst>
                <a:path h="6843268" w="4177157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746131" y="1635611"/>
            <a:ext cx="7019788" cy="7015778"/>
            <a:chOff x="0" y="0"/>
            <a:chExt cx="9359718" cy="93543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359773" cy="9354312"/>
            </a:xfrm>
            <a:custGeom>
              <a:avLst/>
              <a:gdLst/>
              <a:ahLst/>
              <a:cxnLst/>
              <a:rect r="r" b="b" t="t" l="l"/>
              <a:pathLst>
                <a:path h="9354312" w="9359773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987429" y="1873554"/>
            <a:ext cx="6537191" cy="6539891"/>
            <a:chOff x="0" y="0"/>
            <a:chExt cx="6476924" cy="647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477000" cy="6479540"/>
            </a:xfrm>
            <a:custGeom>
              <a:avLst/>
              <a:gdLst/>
              <a:ahLst/>
              <a:cxnLst/>
              <a:rect r="r" b="b" t="t" l="l"/>
              <a:pathLst>
                <a:path h="6479540" w="647700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4"/>
              <a:stretch>
                <a:fillRect l="-25076" t="0" r="-25076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3610197"/>
            <a:ext cx="82360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THANK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981797"/>
            <a:ext cx="82360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b="true" sz="90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57766" y="7109187"/>
            <a:ext cx="11830234" cy="3177813"/>
            <a:chOff x="0" y="0"/>
            <a:chExt cx="9347345" cy="2510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47345" cy="2510865"/>
            </a:xfrm>
            <a:custGeom>
              <a:avLst/>
              <a:gdLst/>
              <a:ahLst/>
              <a:cxnLst/>
              <a:rect r="r" b="b" t="t" l="l"/>
              <a:pathLst>
                <a:path h="2510865" w="9347345">
                  <a:moveTo>
                    <a:pt x="0" y="0"/>
                  </a:moveTo>
                  <a:lnTo>
                    <a:pt x="9347345" y="0"/>
                  </a:lnTo>
                  <a:lnTo>
                    <a:pt x="9347345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347345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0"/>
            <a:ext cx="5429066" cy="10287000"/>
            <a:chOff x="0" y="0"/>
            <a:chExt cx="7238755" cy="137160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17004" t="0" r="49284" b="0"/>
            <a:stretch>
              <a:fillRect/>
            </a:stretch>
          </p:blipFill>
          <p:spPr>
            <a:xfrm flipH="false" flipV="false">
              <a:off x="0" y="0"/>
              <a:ext cx="7238755" cy="1371600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17259300" y="0"/>
            <a:ext cx="1694792" cy="10287000"/>
            <a:chOff x="0" y="0"/>
            <a:chExt cx="446365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7109187"/>
            <a:ext cx="1028700" cy="3177813"/>
            <a:chOff x="0" y="0"/>
            <a:chExt cx="812800" cy="25108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0"/>
            <a:ext cx="1028700" cy="10287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297118" y="2384162"/>
            <a:ext cx="969409" cy="969409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297118" y="3565108"/>
            <a:ext cx="969409" cy="969409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297118" y="4746054"/>
            <a:ext cx="969409" cy="969409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297118" y="5927000"/>
            <a:ext cx="969409" cy="969409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04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297118" y="7107945"/>
            <a:ext cx="969409" cy="969409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05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5011231" y="1028700"/>
            <a:ext cx="1652841" cy="165284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38884" y="0"/>
                  </a:moveTo>
                  <a:lnTo>
                    <a:pt x="573916" y="0"/>
                  </a:lnTo>
                  <a:cubicBezTo>
                    <a:pt x="705848" y="0"/>
                    <a:pt x="812800" y="106952"/>
                    <a:pt x="812800" y="238884"/>
                  </a:cubicBezTo>
                  <a:lnTo>
                    <a:pt x="812800" y="573916"/>
                  </a:lnTo>
                  <a:cubicBezTo>
                    <a:pt x="812800" y="705848"/>
                    <a:pt x="705848" y="812800"/>
                    <a:pt x="573916" y="812800"/>
                  </a:cubicBezTo>
                  <a:lnTo>
                    <a:pt x="238884" y="812800"/>
                  </a:lnTo>
                  <a:cubicBezTo>
                    <a:pt x="106952" y="812800"/>
                    <a:pt x="0" y="705848"/>
                    <a:pt x="0" y="573916"/>
                  </a:cubicBezTo>
                  <a:lnTo>
                    <a:pt x="0" y="238884"/>
                  </a:lnTo>
                  <a:cubicBezTo>
                    <a:pt x="0" y="106952"/>
                    <a:pt x="106952" y="0"/>
                    <a:pt x="238884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814124" y="816351"/>
            <a:ext cx="771724" cy="771724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345E4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919457" y="8414693"/>
            <a:ext cx="3744615" cy="3744615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7297118" y="692526"/>
            <a:ext cx="7494647" cy="115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7"/>
              </a:lnSpc>
            </a:pPr>
            <a:r>
              <a:rPr lang="en-US" sz="6776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PLAN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485829" y="2633916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Introduction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485829" y="3837241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Méthodologie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485829" y="4995808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Estimation et validation des modèles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485829" y="6151508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Déploiement via une API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485829" y="7357700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575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6115" y="4185491"/>
            <a:ext cx="9481816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FFFFFF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210426" y="3276353"/>
            <a:ext cx="1867147" cy="1867147"/>
            <a:chOff x="0" y="0"/>
            <a:chExt cx="491759" cy="4917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077574" y="5142658"/>
            <a:ext cx="1867147" cy="1867147"/>
            <a:chOff x="0" y="0"/>
            <a:chExt cx="491759" cy="4917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43279" y="5142658"/>
            <a:ext cx="1867147" cy="1867147"/>
            <a:chOff x="0" y="0"/>
            <a:chExt cx="491759" cy="4917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210426" y="6993578"/>
            <a:ext cx="1867147" cy="1867147"/>
            <a:chOff x="0" y="0"/>
            <a:chExt cx="491759" cy="4917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11466" y="0"/>
                  </a:moveTo>
                  <a:lnTo>
                    <a:pt x="280293" y="0"/>
                  </a:lnTo>
                  <a:cubicBezTo>
                    <a:pt x="397083" y="0"/>
                    <a:pt x="491759" y="94676"/>
                    <a:pt x="491759" y="211466"/>
                  </a:cubicBezTo>
                  <a:lnTo>
                    <a:pt x="491759" y="280293"/>
                  </a:lnTo>
                  <a:cubicBezTo>
                    <a:pt x="491759" y="397083"/>
                    <a:pt x="397083" y="491759"/>
                    <a:pt x="280293" y="491759"/>
                  </a:cubicBezTo>
                  <a:lnTo>
                    <a:pt x="211466" y="491759"/>
                  </a:lnTo>
                  <a:cubicBezTo>
                    <a:pt x="94676" y="491759"/>
                    <a:pt x="0" y="397083"/>
                    <a:pt x="0" y="280293"/>
                  </a:cubicBezTo>
                  <a:lnTo>
                    <a:pt x="0" y="211466"/>
                  </a:lnTo>
                  <a:cubicBezTo>
                    <a:pt x="0" y="94676"/>
                    <a:pt x="94676" y="0"/>
                    <a:pt x="21146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555764" y="5620848"/>
            <a:ext cx="910766" cy="910766"/>
          </a:xfrm>
          <a:custGeom>
            <a:avLst/>
            <a:gdLst/>
            <a:ahLst/>
            <a:cxnLst/>
            <a:rect r="r" b="b" t="t" l="l"/>
            <a:pathLst>
              <a:path h="910766" w="910766">
                <a:moveTo>
                  <a:pt x="0" y="0"/>
                </a:moveTo>
                <a:lnTo>
                  <a:pt x="910767" y="0"/>
                </a:lnTo>
                <a:lnTo>
                  <a:pt x="910767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802495" y="5620848"/>
            <a:ext cx="948715" cy="910766"/>
          </a:xfrm>
          <a:custGeom>
            <a:avLst/>
            <a:gdLst/>
            <a:ahLst/>
            <a:cxnLst/>
            <a:rect r="r" b="b" t="t" l="l"/>
            <a:pathLst>
              <a:path h="910766" w="948715">
                <a:moveTo>
                  <a:pt x="0" y="0"/>
                </a:moveTo>
                <a:lnTo>
                  <a:pt x="948715" y="0"/>
                </a:lnTo>
                <a:lnTo>
                  <a:pt x="948715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715112" y="7479462"/>
            <a:ext cx="857776" cy="910766"/>
          </a:xfrm>
          <a:custGeom>
            <a:avLst/>
            <a:gdLst/>
            <a:ahLst/>
            <a:cxnLst/>
            <a:rect r="r" b="b" t="t" l="l"/>
            <a:pathLst>
              <a:path h="910766" w="857776">
                <a:moveTo>
                  <a:pt x="0" y="0"/>
                </a:moveTo>
                <a:lnTo>
                  <a:pt x="857776" y="0"/>
                </a:lnTo>
                <a:lnTo>
                  <a:pt x="857776" y="910767"/>
                </a:lnTo>
                <a:lnTo>
                  <a:pt x="0" y="910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644110" y="3811346"/>
            <a:ext cx="999781" cy="812549"/>
          </a:xfrm>
          <a:custGeom>
            <a:avLst/>
            <a:gdLst/>
            <a:ahLst/>
            <a:cxnLst/>
            <a:rect r="r" b="b" t="t" l="l"/>
            <a:pathLst>
              <a:path h="812549" w="999781">
                <a:moveTo>
                  <a:pt x="0" y="0"/>
                </a:moveTo>
                <a:lnTo>
                  <a:pt x="999780" y="0"/>
                </a:lnTo>
                <a:lnTo>
                  <a:pt x="999780" y="812549"/>
                </a:lnTo>
                <a:lnTo>
                  <a:pt x="0" y="8125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650651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Introduction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260235" y="650651"/>
            <a:ext cx="521037" cy="6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3334972"/>
            <a:ext cx="51182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Contexte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01899" y="3820837"/>
            <a:ext cx="5845056" cy="189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9"/>
              </a:lnSpc>
            </a:pPr>
            <a:r>
              <a:rPr lang="en-US" b="true" sz="2299" spc="232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LiveCareer aide les individus à trouver des opportunités de carrière.</a:t>
            </a:r>
          </a:p>
          <a:p>
            <a:pPr algn="ctr">
              <a:lnSpc>
                <a:spcPts val="3240"/>
              </a:lnSpc>
            </a:pPr>
          </a:p>
          <a:p>
            <a:pPr algn="ctr">
              <a:lnSpc>
                <a:spcPts val="324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6582838"/>
            <a:ext cx="51182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Objectif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01899" y="7068703"/>
            <a:ext cx="5845056" cy="105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9"/>
              </a:lnSpc>
            </a:pPr>
            <a:r>
              <a:rPr lang="en-US" sz="2299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Développer un système qui peut analyser et classer les CV en fonction des métiers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41045" y="3334972"/>
            <a:ext cx="51182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Problématique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41045" y="6582838"/>
            <a:ext cx="51182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Valeur ajoutée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141046" y="7068703"/>
            <a:ext cx="5118254" cy="105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9"/>
              </a:lnSpc>
            </a:pPr>
            <a:r>
              <a:rPr lang="en-US" sz="2299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Rendre efficace le système de recrutement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777645" y="3820837"/>
            <a:ext cx="5845056" cy="52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9"/>
              </a:lnSpc>
            </a:pPr>
            <a:r>
              <a:rPr lang="en-US" sz="2299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Panoplie de CV à analyser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6752227" y="8919151"/>
            <a:ext cx="1367849" cy="1367849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</a:pPr>
              <a:r>
                <a:rPr lang="en-US" b="true" sz="46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575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59543" y="4101629"/>
            <a:ext cx="10432250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b="true" sz="9999">
                <a:solidFill>
                  <a:srgbClr val="FFFFFF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Méthodologie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87863" y="6201963"/>
            <a:ext cx="9548109" cy="926765"/>
            <a:chOff x="0" y="0"/>
            <a:chExt cx="12730812" cy="12356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30734" cy="1235731"/>
            </a:xfrm>
            <a:custGeom>
              <a:avLst/>
              <a:gdLst/>
              <a:ahLst/>
              <a:cxnLst/>
              <a:rect r="r" b="b" t="t" l="l"/>
              <a:pathLst>
                <a:path h="1235731" w="12730734">
                  <a:moveTo>
                    <a:pt x="0" y="617823"/>
                  </a:moveTo>
                  <a:cubicBezTo>
                    <a:pt x="0" y="276610"/>
                    <a:pt x="551942" y="0"/>
                    <a:pt x="1232789" y="0"/>
                  </a:cubicBezTo>
                  <a:lnTo>
                    <a:pt x="11497945" y="0"/>
                  </a:lnTo>
                  <a:cubicBezTo>
                    <a:pt x="12178792" y="0"/>
                    <a:pt x="12730734" y="276610"/>
                    <a:pt x="12730734" y="617823"/>
                  </a:cubicBezTo>
                  <a:cubicBezTo>
                    <a:pt x="12730734" y="959035"/>
                    <a:pt x="12178792" y="1235645"/>
                    <a:pt x="11497945" y="1235645"/>
                  </a:cubicBezTo>
                  <a:lnTo>
                    <a:pt x="1232789" y="1235645"/>
                  </a:lnTo>
                  <a:cubicBezTo>
                    <a:pt x="551942" y="1235731"/>
                    <a:pt x="0" y="959098"/>
                    <a:pt x="0" y="617823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787863" y="2693269"/>
            <a:ext cx="9548109" cy="1034848"/>
            <a:chOff x="0" y="0"/>
            <a:chExt cx="12730812" cy="13797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30734" cy="1379771"/>
            </a:xfrm>
            <a:custGeom>
              <a:avLst/>
              <a:gdLst/>
              <a:ahLst/>
              <a:cxnLst/>
              <a:rect r="r" b="b" t="t" l="l"/>
              <a:pathLst>
                <a:path h="1379771" w="12730734">
                  <a:moveTo>
                    <a:pt x="0" y="689886"/>
                  </a:moveTo>
                  <a:cubicBezTo>
                    <a:pt x="0" y="308892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308892"/>
                    <a:pt x="12730734" y="689886"/>
                  </a:cubicBezTo>
                  <a:cubicBezTo>
                    <a:pt x="12730734" y="1070879"/>
                    <a:pt x="12177395" y="1379771"/>
                    <a:pt x="11494897" y="1379771"/>
                  </a:cubicBezTo>
                  <a:lnTo>
                    <a:pt x="1235837" y="1379771"/>
                  </a:lnTo>
                  <a:cubicBezTo>
                    <a:pt x="553339" y="1379771"/>
                    <a:pt x="0" y="1070950"/>
                    <a:pt x="0" y="689886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696902" y="4551530"/>
            <a:ext cx="9548109" cy="954253"/>
            <a:chOff x="0" y="0"/>
            <a:chExt cx="12730812" cy="127233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30734" cy="1272378"/>
            </a:xfrm>
            <a:custGeom>
              <a:avLst/>
              <a:gdLst/>
              <a:ahLst/>
              <a:cxnLst/>
              <a:rect r="r" b="b" t="t" l="l"/>
              <a:pathLst>
                <a:path h="1272378" w="12730734">
                  <a:moveTo>
                    <a:pt x="0" y="636146"/>
                  </a:moveTo>
                  <a:cubicBezTo>
                    <a:pt x="0" y="284814"/>
                    <a:pt x="551942" y="0"/>
                    <a:pt x="1232789" y="0"/>
                  </a:cubicBezTo>
                  <a:lnTo>
                    <a:pt x="11497945" y="0"/>
                  </a:lnTo>
                  <a:cubicBezTo>
                    <a:pt x="12178792" y="0"/>
                    <a:pt x="12730734" y="284814"/>
                    <a:pt x="12730734" y="636146"/>
                  </a:cubicBezTo>
                  <a:cubicBezTo>
                    <a:pt x="12730734" y="987478"/>
                    <a:pt x="12178792" y="1272293"/>
                    <a:pt x="11497945" y="1272293"/>
                  </a:cubicBezTo>
                  <a:lnTo>
                    <a:pt x="1232789" y="1272293"/>
                  </a:lnTo>
                  <a:cubicBezTo>
                    <a:pt x="551942" y="1272378"/>
                    <a:pt x="0" y="987544"/>
                    <a:pt x="0" y="636146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AutoShape 14" id="14"/>
          <p:cNvSpPr/>
          <p:nvPr/>
        </p:nvSpPr>
        <p:spPr>
          <a:xfrm flipV="true">
            <a:off x="4261660" y="3210693"/>
            <a:ext cx="3263360" cy="2276040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175560" y="4051297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8700" y="650651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Méthodologie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60235" y="650651"/>
            <a:ext cx="521037" cy="6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112893" y="2688284"/>
            <a:ext cx="8936148" cy="914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3999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Prétraitement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93843" y="4409548"/>
            <a:ext cx="8936148" cy="914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3999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Vectorisation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093843" y="6050553"/>
            <a:ext cx="8936148" cy="914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3999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Classification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2541" y="5257277"/>
            <a:ext cx="287213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Processus</a:t>
            </a:r>
          </a:p>
        </p:txBody>
      </p:sp>
      <p:sp>
        <p:nvSpPr>
          <p:cNvPr name="AutoShape 24" id="24"/>
          <p:cNvSpPr/>
          <p:nvPr/>
        </p:nvSpPr>
        <p:spPr>
          <a:xfrm>
            <a:off x="12580967" y="3602688"/>
            <a:ext cx="0" cy="939354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12561917" y="5505783"/>
            <a:ext cx="0" cy="686655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6" id="26"/>
          <p:cNvGrpSpPr/>
          <p:nvPr/>
        </p:nvGrpSpPr>
        <p:grpSpPr>
          <a:xfrm rot="0">
            <a:off x="7648273" y="7824053"/>
            <a:ext cx="9548109" cy="926765"/>
            <a:chOff x="0" y="0"/>
            <a:chExt cx="12730812" cy="12356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730734" cy="1235731"/>
            </a:xfrm>
            <a:custGeom>
              <a:avLst/>
              <a:gdLst/>
              <a:ahLst/>
              <a:cxnLst/>
              <a:rect r="r" b="b" t="t" l="l"/>
              <a:pathLst>
                <a:path h="1235731" w="12730734">
                  <a:moveTo>
                    <a:pt x="0" y="617823"/>
                  </a:moveTo>
                  <a:cubicBezTo>
                    <a:pt x="0" y="276610"/>
                    <a:pt x="551942" y="0"/>
                    <a:pt x="1232789" y="0"/>
                  </a:cubicBezTo>
                  <a:lnTo>
                    <a:pt x="11497945" y="0"/>
                  </a:lnTo>
                  <a:cubicBezTo>
                    <a:pt x="12178792" y="0"/>
                    <a:pt x="12730734" y="276610"/>
                    <a:pt x="12730734" y="617823"/>
                  </a:cubicBezTo>
                  <a:cubicBezTo>
                    <a:pt x="12730734" y="959035"/>
                    <a:pt x="12178792" y="1235645"/>
                    <a:pt x="11497945" y="1235645"/>
                  </a:cubicBezTo>
                  <a:lnTo>
                    <a:pt x="1232789" y="1235645"/>
                  </a:lnTo>
                  <a:cubicBezTo>
                    <a:pt x="551942" y="1235731"/>
                    <a:pt x="0" y="959098"/>
                    <a:pt x="0" y="617823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514087" y="7696945"/>
            <a:ext cx="8424944" cy="85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8"/>
              </a:lnSpc>
            </a:pPr>
            <a:r>
              <a:rPr lang="en-US" sz="3771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Métriques d’évaluation</a:t>
            </a:r>
          </a:p>
        </p:txBody>
      </p:sp>
      <p:sp>
        <p:nvSpPr>
          <p:cNvPr name="AutoShape 29" id="29"/>
          <p:cNvSpPr/>
          <p:nvPr/>
        </p:nvSpPr>
        <p:spPr>
          <a:xfrm>
            <a:off x="12542867" y="7137397"/>
            <a:ext cx="0" cy="686655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flipV="true">
            <a:off x="4154678" y="5096238"/>
            <a:ext cx="3327064" cy="456314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>
            <a:off x="4154678" y="5552552"/>
            <a:ext cx="3542224" cy="951624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4154678" y="5594347"/>
            <a:ext cx="3493595" cy="2693088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3" id="33"/>
          <p:cNvGrpSpPr/>
          <p:nvPr/>
        </p:nvGrpSpPr>
        <p:grpSpPr>
          <a:xfrm rot="0">
            <a:off x="7897504" y="9112271"/>
            <a:ext cx="9548109" cy="926765"/>
            <a:chOff x="0" y="0"/>
            <a:chExt cx="12730812" cy="123568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2730734" cy="1235731"/>
            </a:xfrm>
            <a:custGeom>
              <a:avLst/>
              <a:gdLst/>
              <a:ahLst/>
              <a:cxnLst/>
              <a:rect r="r" b="b" t="t" l="l"/>
              <a:pathLst>
                <a:path h="1235731" w="12730734">
                  <a:moveTo>
                    <a:pt x="0" y="617823"/>
                  </a:moveTo>
                  <a:cubicBezTo>
                    <a:pt x="0" y="276610"/>
                    <a:pt x="551942" y="0"/>
                    <a:pt x="1232789" y="0"/>
                  </a:cubicBezTo>
                  <a:lnTo>
                    <a:pt x="11497945" y="0"/>
                  </a:lnTo>
                  <a:cubicBezTo>
                    <a:pt x="12178792" y="0"/>
                    <a:pt x="12730734" y="276610"/>
                    <a:pt x="12730734" y="617823"/>
                  </a:cubicBezTo>
                  <a:cubicBezTo>
                    <a:pt x="12730734" y="959035"/>
                    <a:pt x="12178792" y="1235645"/>
                    <a:pt x="11497945" y="1235645"/>
                  </a:cubicBezTo>
                  <a:lnTo>
                    <a:pt x="1232789" y="1235645"/>
                  </a:lnTo>
                  <a:cubicBezTo>
                    <a:pt x="551942" y="1235731"/>
                    <a:pt x="0" y="959098"/>
                    <a:pt x="0" y="617823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8520753" y="9007001"/>
            <a:ext cx="8424944" cy="85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8"/>
              </a:lnSpc>
            </a:pPr>
            <a:r>
              <a:rPr lang="en-US" sz="3771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Choix du meilleur model</a:t>
            </a:r>
          </a:p>
        </p:txBody>
      </p:sp>
      <p:sp>
        <p:nvSpPr>
          <p:cNvPr name="AutoShape 36" id="36"/>
          <p:cNvSpPr/>
          <p:nvPr/>
        </p:nvSpPr>
        <p:spPr>
          <a:xfrm>
            <a:off x="4261660" y="5594347"/>
            <a:ext cx="3635845" cy="3981307"/>
          </a:xfrm>
          <a:prstGeom prst="line">
            <a:avLst/>
          </a:prstGeom>
          <a:ln cap="flat" w="38100">
            <a:solidFill>
              <a:srgbClr val="5755FE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7" id="37"/>
          <p:cNvGrpSpPr/>
          <p:nvPr/>
        </p:nvGrpSpPr>
        <p:grpSpPr>
          <a:xfrm rot="0">
            <a:off x="16761689" y="42927"/>
            <a:ext cx="1367849" cy="1367849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</a:pPr>
              <a:r>
                <a:rPr lang="en-US" b="true" sz="46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165637" y="5102705"/>
            <a:ext cx="1128352" cy="1128352"/>
            <a:chOff x="0" y="0"/>
            <a:chExt cx="1752004" cy="17520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29873" y="5138872"/>
            <a:ext cx="1114259" cy="1114259"/>
            <a:chOff x="0" y="0"/>
            <a:chExt cx="1752004" cy="17520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214599" y="7108583"/>
            <a:ext cx="1178483" cy="1178483"/>
            <a:chOff x="0" y="0"/>
            <a:chExt cx="1752004" cy="175200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866516" y="7208937"/>
            <a:ext cx="1083722" cy="1083722"/>
            <a:chOff x="0" y="0"/>
            <a:chExt cx="1752004" cy="175200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9081881" y="7389957"/>
            <a:ext cx="723756" cy="630325"/>
          </a:xfrm>
          <a:custGeom>
            <a:avLst/>
            <a:gdLst/>
            <a:ahLst/>
            <a:cxnLst/>
            <a:rect r="r" b="b" t="t" l="l"/>
            <a:pathLst>
              <a:path h="630325" w="723756">
                <a:moveTo>
                  <a:pt x="0" y="0"/>
                </a:moveTo>
                <a:lnTo>
                  <a:pt x="723756" y="0"/>
                </a:lnTo>
                <a:lnTo>
                  <a:pt x="723756" y="630325"/>
                </a:lnTo>
                <a:lnTo>
                  <a:pt x="0" y="630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956554" y="5269360"/>
            <a:ext cx="583906" cy="609389"/>
          </a:xfrm>
          <a:custGeom>
            <a:avLst/>
            <a:gdLst/>
            <a:ahLst/>
            <a:cxnLst/>
            <a:rect r="r" b="b" t="t" l="l"/>
            <a:pathLst>
              <a:path h="609389" w="583906">
                <a:moveTo>
                  <a:pt x="0" y="0"/>
                </a:moveTo>
                <a:lnTo>
                  <a:pt x="583906" y="0"/>
                </a:lnTo>
                <a:lnTo>
                  <a:pt x="583906" y="609390"/>
                </a:lnTo>
                <a:lnTo>
                  <a:pt x="0" y="6093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419256" y="7392529"/>
            <a:ext cx="758597" cy="630325"/>
          </a:xfrm>
          <a:custGeom>
            <a:avLst/>
            <a:gdLst/>
            <a:ahLst/>
            <a:cxnLst/>
            <a:rect r="r" b="b" t="t" l="l"/>
            <a:pathLst>
              <a:path h="630325" w="758597">
                <a:moveTo>
                  <a:pt x="0" y="0"/>
                </a:moveTo>
                <a:lnTo>
                  <a:pt x="758597" y="0"/>
                </a:lnTo>
                <a:lnTo>
                  <a:pt x="758597" y="630325"/>
                </a:lnTo>
                <a:lnTo>
                  <a:pt x="0" y="6303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314795" y="5337374"/>
            <a:ext cx="792205" cy="792205"/>
          </a:xfrm>
          <a:custGeom>
            <a:avLst/>
            <a:gdLst/>
            <a:ahLst/>
            <a:cxnLst/>
            <a:rect r="r" b="b" t="t" l="l"/>
            <a:pathLst>
              <a:path h="792205" w="792205">
                <a:moveTo>
                  <a:pt x="0" y="0"/>
                </a:moveTo>
                <a:lnTo>
                  <a:pt x="792205" y="0"/>
                </a:lnTo>
                <a:lnTo>
                  <a:pt x="792205" y="792205"/>
                </a:lnTo>
                <a:lnTo>
                  <a:pt x="0" y="7922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>
            <a:off x="1028700" y="6933010"/>
            <a:ext cx="16230600" cy="0"/>
          </a:xfrm>
          <a:prstGeom prst="line">
            <a:avLst/>
          </a:prstGeom>
          <a:ln cap="rnd" w="114300">
            <a:solidFill>
              <a:srgbClr val="5755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8520753" y="3825384"/>
            <a:ext cx="0" cy="5894041"/>
          </a:xfrm>
          <a:prstGeom prst="line">
            <a:avLst/>
          </a:prstGeom>
          <a:ln cap="rnd" w="114300">
            <a:solidFill>
              <a:srgbClr val="5755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028700" y="650651"/>
            <a:ext cx="6699093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Méthodologie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60235" y="650651"/>
            <a:ext cx="521037" cy="6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2828977"/>
            <a:ext cx="2596746" cy="581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true" sz="3400" u="sng">
                <a:solidFill>
                  <a:srgbClr val="5755FE"/>
                </a:solidFill>
                <a:latin typeface="Futura Bold"/>
                <a:ea typeface="Futura Bold"/>
                <a:cs typeface="Futura Bold"/>
                <a:sym typeface="Futura Bold"/>
              </a:rPr>
              <a:t>Objectif 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794219" y="2810833"/>
            <a:ext cx="13975081" cy="615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3"/>
              </a:lnSpc>
            </a:pPr>
            <a:r>
              <a:rPr lang="en-US" sz="31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Nett</a:t>
            </a:r>
            <a:r>
              <a:rPr lang="en-US" sz="31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oyer et transformer le texte brut en une forme exploitable pour le modèle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724443" y="4277727"/>
            <a:ext cx="7997431" cy="52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Tokenisation, stemming, lemmatisation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9101" y="7041908"/>
            <a:ext cx="5368127" cy="980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Suppression des éléments non informatifs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929953" y="7270476"/>
            <a:ext cx="5586411" cy="52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Suppression des stopwords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849145" y="1909044"/>
            <a:ext cx="4589711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9"/>
              </a:lnSpc>
              <a:spcBef>
                <a:spcPct val="0"/>
              </a:spcBef>
            </a:pPr>
            <a:r>
              <a:rPr lang="en-US" b="true" sz="5099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Prétraitement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86400" y="4277727"/>
            <a:ext cx="3941287" cy="52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Mise en minuscule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27073" y="5098540"/>
            <a:ext cx="3253625" cy="108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2"/>
              </a:lnSpc>
            </a:pPr>
            <a:r>
              <a:rPr lang="en-US" sz="291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Uniformisation du texte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71781" y="8467019"/>
            <a:ext cx="6570524" cy="108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2"/>
              </a:lnSpc>
            </a:pPr>
            <a:r>
              <a:rPr lang="en-US" sz="291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Balises HTML ; URLs ; Adresses e-mail ; Caractères spéciaux; Chiffres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208482" y="5150433"/>
            <a:ext cx="6050818" cy="108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2"/>
              </a:lnSpc>
            </a:pPr>
            <a:r>
              <a:rPr lang="en-US" sz="291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Découpage du texte en mots (via word_tokenize)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585235" y="8178358"/>
            <a:ext cx="6275846" cy="108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2"/>
              </a:lnSpc>
            </a:pPr>
            <a:r>
              <a:rPr lang="en-US" sz="2910" b="true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Liste de mots courants sans valeur discriminante (ex : "the", "is", "on")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6913746" y="8828485"/>
            <a:ext cx="1315185" cy="1315185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</a:pPr>
              <a:r>
                <a:rPr lang="en-US" b="true" sz="46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006087" y="4217138"/>
            <a:ext cx="737082" cy="769251"/>
          </a:xfrm>
          <a:custGeom>
            <a:avLst/>
            <a:gdLst/>
            <a:ahLst/>
            <a:cxnLst/>
            <a:rect r="r" b="b" t="t" l="l"/>
            <a:pathLst>
              <a:path h="769251" w="737082">
                <a:moveTo>
                  <a:pt x="0" y="0"/>
                </a:moveTo>
                <a:lnTo>
                  <a:pt x="737082" y="0"/>
                </a:lnTo>
                <a:lnTo>
                  <a:pt x="737082" y="769250"/>
                </a:lnTo>
                <a:lnTo>
                  <a:pt x="0" y="769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28747" y="4217138"/>
            <a:ext cx="769251" cy="769251"/>
          </a:xfrm>
          <a:custGeom>
            <a:avLst/>
            <a:gdLst/>
            <a:ahLst/>
            <a:cxnLst/>
            <a:rect r="r" b="b" t="t" l="l"/>
            <a:pathLst>
              <a:path h="769251" w="769251">
                <a:moveTo>
                  <a:pt x="0" y="0"/>
                </a:moveTo>
                <a:lnTo>
                  <a:pt x="769251" y="0"/>
                </a:lnTo>
                <a:lnTo>
                  <a:pt x="769251" y="769250"/>
                </a:lnTo>
                <a:lnTo>
                  <a:pt x="0" y="769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49566" y="4108357"/>
            <a:ext cx="13588868" cy="1379382"/>
          </a:xfrm>
          <a:custGeom>
            <a:avLst/>
            <a:gdLst/>
            <a:ahLst/>
            <a:cxnLst/>
            <a:rect r="r" b="b" t="t" l="l"/>
            <a:pathLst>
              <a:path h="1379382" w="13588868">
                <a:moveTo>
                  <a:pt x="0" y="0"/>
                </a:moveTo>
                <a:lnTo>
                  <a:pt x="13588868" y="0"/>
                </a:lnTo>
                <a:lnTo>
                  <a:pt x="13588868" y="1379382"/>
                </a:lnTo>
                <a:lnTo>
                  <a:pt x="0" y="13793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48" t="-13073" r="-648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542746" y="5652914"/>
            <a:ext cx="13297849" cy="1523249"/>
          </a:xfrm>
          <a:custGeom>
            <a:avLst/>
            <a:gdLst/>
            <a:ahLst/>
            <a:cxnLst/>
            <a:rect r="r" b="b" t="t" l="l"/>
            <a:pathLst>
              <a:path h="1523249" w="13297849">
                <a:moveTo>
                  <a:pt x="0" y="0"/>
                </a:moveTo>
                <a:lnTo>
                  <a:pt x="13297849" y="0"/>
                </a:lnTo>
                <a:lnTo>
                  <a:pt x="13297849" y="1523249"/>
                </a:lnTo>
                <a:lnTo>
                  <a:pt x="0" y="15232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471" t="-4425" r="0" b="-1822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09460" y="7842688"/>
            <a:ext cx="13828974" cy="1270950"/>
          </a:xfrm>
          <a:custGeom>
            <a:avLst/>
            <a:gdLst/>
            <a:ahLst/>
            <a:cxnLst/>
            <a:rect r="r" b="b" t="t" l="l"/>
            <a:pathLst>
              <a:path h="1270950" w="13828974">
                <a:moveTo>
                  <a:pt x="0" y="0"/>
                </a:moveTo>
                <a:lnTo>
                  <a:pt x="13828974" y="0"/>
                </a:lnTo>
                <a:lnTo>
                  <a:pt x="13828974" y="1270951"/>
                </a:lnTo>
                <a:lnTo>
                  <a:pt x="0" y="12709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4949" r="0" b="-4401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650651"/>
            <a:ext cx="6699093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Méthodologie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60235" y="650651"/>
            <a:ext cx="521037" cy="6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64114" y="1909044"/>
            <a:ext cx="4359771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9"/>
              </a:lnSpc>
              <a:spcBef>
                <a:spcPct val="0"/>
              </a:spcBef>
            </a:pPr>
            <a:r>
              <a:rPr lang="en-US" b="true" sz="5099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Véctorisation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46562" y="3109194"/>
            <a:ext cx="12994875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Term Frequency-Inverse Document Frequency (TF-IDF)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121019" y="9091198"/>
            <a:ext cx="16762507" cy="980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Chaque document devient un vecteur numérique basé sur les scores TF-IDF de ses mots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6972815" y="8957416"/>
            <a:ext cx="1315185" cy="131518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</a:pPr>
              <a:r>
                <a:rPr lang="en-US" b="true" sz="46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013320" y="3988038"/>
            <a:ext cx="737082" cy="769251"/>
          </a:xfrm>
          <a:custGeom>
            <a:avLst/>
            <a:gdLst/>
            <a:ahLst/>
            <a:cxnLst/>
            <a:rect r="r" b="b" t="t" l="l"/>
            <a:pathLst>
              <a:path h="769251" w="737082">
                <a:moveTo>
                  <a:pt x="0" y="0"/>
                </a:moveTo>
                <a:lnTo>
                  <a:pt x="737082" y="0"/>
                </a:lnTo>
                <a:lnTo>
                  <a:pt x="737082" y="769250"/>
                </a:lnTo>
                <a:lnTo>
                  <a:pt x="0" y="769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35980" y="3988038"/>
            <a:ext cx="769251" cy="769251"/>
          </a:xfrm>
          <a:custGeom>
            <a:avLst/>
            <a:gdLst/>
            <a:ahLst/>
            <a:cxnLst/>
            <a:rect r="r" b="b" t="t" l="l"/>
            <a:pathLst>
              <a:path h="769251" w="769251">
                <a:moveTo>
                  <a:pt x="0" y="0"/>
                </a:moveTo>
                <a:lnTo>
                  <a:pt x="769250" y="0"/>
                </a:lnTo>
                <a:lnTo>
                  <a:pt x="769250" y="769250"/>
                </a:lnTo>
                <a:lnTo>
                  <a:pt x="0" y="7692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987059" y="2808427"/>
            <a:ext cx="9548109" cy="1853790"/>
            <a:chOff x="0" y="0"/>
            <a:chExt cx="12730812" cy="24717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30734" cy="2471674"/>
            </a:xfrm>
            <a:custGeom>
              <a:avLst/>
              <a:gdLst/>
              <a:ahLst/>
              <a:cxnLst/>
              <a:rect r="r" b="b" t="t" l="l"/>
              <a:pathLst>
                <a:path h="2471674" w="1273073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987059" y="7658828"/>
            <a:ext cx="9548109" cy="2399072"/>
            <a:chOff x="0" y="0"/>
            <a:chExt cx="12730812" cy="319876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30734" cy="3198703"/>
            </a:xfrm>
            <a:custGeom>
              <a:avLst/>
              <a:gdLst/>
              <a:ahLst/>
              <a:cxnLst/>
              <a:rect r="r" b="b" t="t" l="l"/>
              <a:pathLst>
                <a:path h="3198703" w="12730734">
                  <a:moveTo>
                    <a:pt x="0" y="1599351"/>
                  </a:moveTo>
                  <a:cubicBezTo>
                    <a:pt x="0" y="716101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716101"/>
                    <a:pt x="12730734" y="1599351"/>
                  </a:cubicBezTo>
                  <a:cubicBezTo>
                    <a:pt x="12730734" y="2482602"/>
                    <a:pt x="12177395" y="3198703"/>
                    <a:pt x="11494897" y="3198703"/>
                  </a:cubicBezTo>
                  <a:lnTo>
                    <a:pt x="1235837" y="3198703"/>
                  </a:lnTo>
                  <a:cubicBezTo>
                    <a:pt x="553339" y="3198703"/>
                    <a:pt x="0" y="2482767"/>
                    <a:pt x="0" y="159935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987059" y="5233538"/>
            <a:ext cx="9548109" cy="1853790"/>
            <a:chOff x="0" y="0"/>
            <a:chExt cx="12730812" cy="24717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730734" cy="2471674"/>
            </a:xfrm>
            <a:custGeom>
              <a:avLst/>
              <a:gdLst/>
              <a:ahLst/>
              <a:cxnLst/>
              <a:rect r="r" b="b" t="t" l="l"/>
              <a:pathLst>
                <a:path h="2471674" w="12730734">
                  <a:moveTo>
                    <a:pt x="0" y="1235837"/>
                  </a:moveTo>
                  <a:cubicBezTo>
                    <a:pt x="0" y="553339"/>
                    <a:pt x="553339" y="0"/>
                    <a:pt x="1235837" y="0"/>
                  </a:cubicBezTo>
                  <a:lnTo>
                    <a:pt x="11494897" y="0"/>
                  </a:lnTo>
                  <a:cubicBezTo>
                    <a:pt x="12177395" y="0"/>
                    <a:pt x="12730734" y="553339"/>
                    <a:pt x="12730734" y="1235837"/>
                  </a:cubicBezTo>
                  <a:cubicBezTo>
                    <a:pt x="12730734" y="1918335"/>
                    <a:pt x="12177395" y="2471674"/>
                    <a:pt x="11494897" y="2471674"/>
                  </a:cubicBezTo>
                  <a:lnTo>
                    <a:pt x="1235837" y="2471674"/>
                  </a:lnTo>
                  <a:cubicBezTo>
                    <a:pt x="553339" y="2471674"/>
                    <a:pt x="0" y="1918462"/>
                    <a:pt x="0" y="1235837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650651"/>
            <a:ext cx="6699093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Méthodologie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60235" y="650651"/>
            <a:ext cx="521037" cy="61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-1719570" y="5512733"/>
            <a:ext cx="5586411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19"/>
              </a:lnSpc>
            </a:pPr>
            <a:r>
              <a:rPr lang="en-US" sz="4099" b="true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Modèles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45154" y="1679944"/>
            <a:ext cx="4412159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9"/>
              </a:lnSpc>
              <a:spcBef>
                <a:spcPct val="0"/>
              </a:spcBef>
            </a:pPr>
            <a:r>
              <a:rPr lang="en-US" b="true" sz="5099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Classification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305230" y="2899144"/>
            <a:ext cx="9267700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4"/>
              </a:lnSpc>
              <a:spcBef>
                <a:spcPct val="0"/>
              </a:spcBef>
            </a:pPr>
            <a:r>
              <a:rPr lang="en-US" b="true" sz="2570">
                <a:solidFill>
                  <a:srgbClr val="F6F6F6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Naïves Bayes Multinomial:</a:t>
            </a:r>
            <a:r>
              <a:rPr lang="en-US" b="true" sz="2570">
                <a:solidFill>
                  <a:srgbClr val="F6F6F6"/>
                </a:solidFill>
                <a:latin typeface="Futura Bold"/>
                <a:ea typeface="Futura Bold"/>
                <a:cs typeface="Futura Bold"/>
                <a:sym typeface="Futura Bold"/>
              </a:rPr>
              <a:t> Il classe un document en estimant la probabilité qu'il appartienne à chaque catégorie, en se basant sur la fréquence des mots présents, en supposant que les mots sont indépendants entre eux.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38456" y="5731808"/>
            <a:ext cx="925097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  <a:spcBef>
                <a:spcPct val="0"/>
              </a:spcBef>
            </a:pPr>
            <a:r>
              <a:rPr lang="en-US" b="true" sz="2547">
                <a:solidFill>
                  <a:srgbClr val="F6F6F6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Logistique régression: IL modélise la probabilité qu'un CV appartienne à une classe donnée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87059" y="7877903"/>
            <a:ext cx="9548109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  <a:spcBef>
                <a:spcPct val="0"/>
              </a:spcBef>
            </a:pPr>
            <a:r>
              <a:rPr lang="en-US" b="true" sz="2578">
                <a:solidFill>
                  <a:srgbClr val="F6F6F6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Random Forest combine plusieurs arbres de décision construits sur différentes représentations de CV pour améliorer la précision dans la prédiction de la catégorie professionnelle et réduire les erreurs de classification.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4569665" y="3988038"/>
            <a:ext cx="2350940" cy="19199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4569665" y="5908021"/>
            <a:ext cx="2417393" cy="2524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>
            <a:off x="4569665" y="5908021"/>
            <a:ext cx="2468791" cy="25554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6" id="26"/>
          <p:cNvGrpSpPr/>
          <p:nvPr/>
        </p:nvGrpSpPr>
        <p:grpSpPr>
          <a:xfrm rot="0">
            <a:off x="16972815" y="8957416"/>
            <a:ext cx="1315185" cy="131518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74675" y="0"/>
                  </a:moveTo>
                  <a:lnTo>
                    <a:pt x="812800" y="238125"/>
                  </a:lnTo>
                  <a:lnTo>
                    <a:pt x="812800" y="574675"/>
                  </a:lnTo>
                  <a:lnTo>
                    <a:pt x="574675" y="812800"/>
                  </a:lnTo>
                  <a:lnTo>
                    <a:pt x="238125" y="812800"/>
                  </a:lnTo>
                  <a:lnTo>
                    <a:pt x="0" y="5746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63500" y="-22225"/>
              <a:ext cx="685800" cy="77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</a:pPr>
              <a:r>
                <a:rPr lang="en-US" b="true" sz="4699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DAGlcfafN3U</dc:identifier>
  <dcterms:modified xsi:type="dcterms:W3CDTF">2011-08-01T06:04:30Z</dcterms:modified>
  <cp:revision>1</cp:revision>
  <dc:title>Sales Presentation</dc:title>
</cp:coreProperties>
</file>