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0" r:id="rId3"/>
    <p:sldId id="281" r:id="rId4"/>
    <p:sldId id="282" r:id="rId5"/>
    <p:sldId id="291" r:id="rId6"/>
    <p:sldId id="283" r:id="rId7"/>
    <p:sldId id="284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8" r:id="rId22"/>
    <p:sldId id="287" r:id="rId23"/>
    <p:sldId id="289" r:id="rId24"/>
    <p:sldId id="285" r:id="rId25"/>
    <p:sldId id="290" r:id="rId26"/>
    <p:sldId id="305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06" r:id="rId43"/>
    <p:sldId id="32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DA0"/>
    <a:srgbClr val="0F3363"/>
    <a:srgbClr val="1498EB"/>
    <a:srgbClr val="8CC5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-1416" y="-6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60A28D-025A-4E4A-A249-A9ECFB26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3D7E27-3FEC-4439-AE4F-D1387847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43DCFB7-DCB6-48E3-B399-6E485B4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EBD413-CC7C-448A-9112-F6B141F1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C27FD5C-6940-40E8-9C11-CA9AE3EA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36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055964-8B30-476E-9C68-F46E204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39716B7-73ED-4E74-A667-F0F82C34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0106A-C14D-4CF2-863E-20E9BCCD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CDCAD7-DEBF-40DE-ADAA-8BB4703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75E0DD-DFB2-4E7D-89A0-9605AC53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8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BF16A1E-1729-4847-9C9D-E6C69622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913C66D-BBCB-4AA4-A940-9FFD1EBC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6E6E9AF-68E2-4E9C-B05A-A468642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0C40FF-58CF-4B8C-A009-BBE89D33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84E403-DA80-41CC-8C60-13BAE44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57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DC5A5D-512D-46B3-931E-8CFCEC0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C2F168F-4E9C-4E82-840C-D0EBF6CC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FB3EDCE-D1D5-4FAA-AF12-FA86D7D3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D6C482F-07A9-4734-8C50-323F963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80B223-DBBE-4C90-B1BD-A8F09A04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80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C867C4-4800-4C45-A6DF-9747762D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B9785D9-2171-4205-89C9-8ABD3C8D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48D2C5-1B87-4174-86B7-14502D4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955FF6-4C68-46EB-925D-7B3BC4E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B3E7AE-38F4-4AFF-B5E2-8606B66B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92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E39B83-017E-4412-A2FD-5527F8E0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F6DC56-A466-4D7F-9BA7-3A87C1A8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F22ED73-979B-44D9-8236-5A430D76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E20A17-9AF6-45A3-8E36-94C12128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5CB2BDD-E651-4355-A6CF-7A614B4D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F64AA9-EDFF-4751-8AA4-B4659114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47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131FA2-42A9-457A-B287-E06CC14A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C594C4-433B-4507-8DFE-6E55367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6B75F5C-EBC4-41E0-82FD-F34F9BD1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774DB35-9B94-4A5E-BED3-8A162D81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EA32257-BBDE-46EC-8C63-124BF8F0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5853BEA-DAC0-419F-B44E-0BC7EEC0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38BC410-299E-41F1-A4F8-BBD0D6D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F3425BB-D564-43A8-8CC6-C293068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98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7AE138-3FA8-48AB-BADD-32C1410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4A7BCDC-3E8B-427D-9FD8-CF5ED30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05A7270-5834-429A-9C1A-9EED115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275CAA-3D97-42B3-9216-E83574D5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47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A58C30C-5FD4-4964-85F5-09C7AD0B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77A99B0-1492-4BD6-8580-CA53A7CA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C3A8B41-0EDE-499E-B6DF-4ABE0148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595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03E648-C42C-4959-9F6E-C7BB1A34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3F318E7-2B4A-4FC1-8290-334C5B88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5E603F-328C-4CD4-8630-726B85B5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5FD08CF-BA50-4F56-89CF-F678D734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A50BBBB-ECDA-485F-899C-908D833E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CCD655A-4B46-4490-A28F-C7111C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08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C10907-3575-4DC7-8B6A-F9531EC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7A97163-46E6-4070-9F27-1877D5FF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5B0E8A2-595E-4D72-B01B-9D831B71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A01FCB-7B14-46DA-BBE1-16CD580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ADAC299-1C27-4107-9AB8-95ABB26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3D3FA7-1516-407B-8A04-213027E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313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1AD9191-8D2E-45AD-A35D-FF17097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2B9238-EA52-40BD-BF05-90F6845F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9CE7C5-C890-4A25-9F78-A5C28D2DE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5600-37E8-44BC-AA5E-F363076827E3}" type="datetimeFigureOut">
              <a:rPr lang="ko-KR" altLang="en-US" smtClean="0"/>
              <a:pPr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CA6843-FD10-419A-A874-579C42EA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4994C6-04C4-404E-8965-DD386CD3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10F8-ABE3-4F6D-89A0-E389F3DAB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5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10B2561-025A-4114-84C5-EB37821264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EB4568A-34F7-4FEE-B5A2-F09FF92AACDE}"/>
              </a:ext>
            </a:extLst>
          </p:cNvPr>
          <p:cNvSpPr/>
          <p:nvPr/>
        </p:nvSpPr>
        <p:spPr>
          <a:xfrm>
            <a:off x="3026027" y="3758684"/>
            <a:ext cx="60147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b="1" spc="600" dirty="0" smtClean="0">
                <a:solidFill>
                  <a:schemeClr val="bg1"/>
                </a:solidFill>
              </a:rPr>
              <a:t>그룹웨어 </a:t>
            </a:r>
            <a:r>
              <a:rPr lang="en-US" altLang="ko-KR" sz="4800" b="1" spc="600" dirty="0" smtClean="0">
                <a:solidFill>
                  <a:schemeClr val="bg1"/>
                </a:solidFill>
              </a:rPr>
              <a:t>Project</a:t>
            </a:r>
            <a:r>
              <a:rPr lang="ko-KR" altLang="en-US" sz="4800" b="1" spc="600" dirty="0" smtClean="0">
                <a:solidFill>
                  <a:schemeClr val="bg1"/>
                </a:solidFill>
              </a:rPr>
              <a:t> </a:t>
            </a:r>
            <a:endParaRPr lang="ko-KR" altLang="en-US" sz="4800" b="1" spc="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EB4568A-34F7-4FEE-B5A2-F09FF92AACDE}"/>
              </a:ext>
            </a:extLst>
          </p:cNvPr>
          <p:cNvSpPr/>
          <p:nvPr/>
        </p:nvSpPr>
        <p:spPr>
          <a:xfrm>
            <a:off x="4986446" y="5157993"/>
            <a:ext cx="16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600" dirty="0" smtClean="0">
                <a:solidFill>
                  <a:schemeClr val="bg1"/>
                </a:solidFill>
              </a:rPr>
              <a:t>KICGW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1288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36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 게시판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 smtClean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  <a:p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board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gw_board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전체공지사항 및 부서별 공지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게시글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확인 가능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9943" y="2265137"/>
            <a:ext cx="5646057" cy="342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 캘린더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cal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gw_cal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전체 회사 일정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부서별 일정 확인 가능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0573" y="2245861"/>
            <a:ext cx="5907314" cy="34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97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 프로젝트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pro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gw_pro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진행할 프로젝트 생성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계획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,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진행중인 프로젝트 확인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완료된 프로젝트 확인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현재 진행률 확인 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144" y="2217057"/>
            <a:ext cx="5529942" cy="348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 전자결재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auth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gw_auth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사내 결재 라인으로 결재서 기안 및 확인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4687" y="2313443"/>
            <a:ext cx="4673599" cy="324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2053" y="3130909"/>
            <a:ext cx="1530576" cy="157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659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 </a:t>
            </a:r>
            <a:r>
              <a:rPr kumimoji="1" lang="en-US" altLang="ko-KR" sz="3600" b="1" dirty="0" err="1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mypage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mypage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gw_mypage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내정보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수정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내 근태 상태 확인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나의 일정관리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5657" y="2255838"/>
            <a:ext cx="5065485" cy="328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522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관리자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main)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manager_main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manager_main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관리자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main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777" y="2249900"/>
            <a:ext cx="6177395" cy="34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219209" y="3740727"/>
            <a:ext cx="38446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5873" y="3075709"/>
            <a:ext cx="280554" cy="14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01000" y="3034145"/>
            <a:ext cx="904009" cy="63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신규 권한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21782" y="3979718"/>
            <a:ext cx="89361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권한 요청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573" y="3086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HY견고딕" pitchFamily="18" charset="-127"/>
                <a:ea typeface="HY견고딕" pitchFamily="18" charset="-127"/>
              </a:rPr>
              <a:t>시계</a:t>
            </a:r>
            <a:endParaRPr lang="ko-KR" altLang="en-US" sz="11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5945" y="3429000"/>
            <a:ext cx="1714500" cy="145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회사 전체 일정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2455" y="2618509"/>
            <a:ext cx="4582390" cy="8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직원정보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	  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캘린더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전자결재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근태관리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05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관리자 직원정보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manager_address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manager_address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관리자가 직원관리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권한 관련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할 수 있는 화면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777" y="2249900"/>
            <a:ext cx="6177395" cy="34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219209" y="3740727"/>
            <a:ext cx="38446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5873" y="3075709"/>
            <a:ext cx="280554" cy="14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01000" y="3034145"/>
            <a:ext cx="904009" cy="63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신규 권한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21782" y="3979718"/>
            <a:ext cx="89361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권한 요청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573" y="3086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HY견고딕" pitchFamily="18" charset="-127"/>
                <a:ea typeface="HY견고딕" pitchFamily="18" charset="-127"/>
              </a:rPr>
              <a:t>시계</a:t>
            </a:r>
            <a:endParaRPr lang="ko-KR" altLang="en-US" sz="11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5945" y="3429000"/>
            <a:ext cx="1714500" cy="145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회사 전체 일정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2455" y="2618509"/>
            <a:ext cx="4582390" cy="8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직원정보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	  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캘린더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전자결재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근태관리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6757" y="3657600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latin typeface="HY견고딕" pitchFamily="18" charset="-127"/>
                <a:ea typeface="HY견고딕" pitchFamily="18" charset="-127"/>
              </a:rPr>
              <a:t>직원 관리</a:t>
            </a:r>
            <a:endParaRPr lang="ko-KR" altLang="en-US" sz="105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76242" y="2864385"/>
            <a:ext cx="4946573" cy="2225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3536" y="3016900"/>
            <a:ext cx="28479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559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관리자 게시판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manager_board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manager_board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회사 전체 공지 올릴 수 있는 게시판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777" y="2249900"/>
            <a:ext cx="6177395" cy="34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219209" y="3740727"/>
            <a:ext cx="38446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5873" y="3075709"/>
            <a:ext cx="280554" cy="14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01000" y="3034145"/>
            <a:ext cx="904009" cy="63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신규 권한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21782" y="3979718"/>
            <a:ext cx="89361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권한 요청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573" y="3086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HY견고딕" pitchFamily="18" charset="-127"/>
                <a:ea typeface="HY견고딕" pitchFamily="18" charset="-127"/>
              </a:rPr>
              <a:t>시계</a:t>
            </a:r>
            <a:endParaRPr lang="ko-KR" altLang="en-US" sz="11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5945" y="3429000"/>
            <a:ext cx="1714500" cy="145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회사 전체 일정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2455" y="2618509"/>
            <a:ext cx="4582390" cy="8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직원정보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	  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캘린더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전자결재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근태관리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76242" y="2864385"/>
            <a:ext cx="4946573" cy="2225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6757" y="36465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회사공지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559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관리자 캘린더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manager_cal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manager_cal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관리자용 회사 일정 화면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777" y="2249900"/>
            <a:ext cx="6177395" cy="34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219209" y="3740727"/>
            <a:ext cx="38446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5873" y="3075709"/>
            <a:ext cx="280554" cy="14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01000" y="3034145"/>
            <a:ext cx="904009" cy="63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신규 권한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21782" y="3979718"/>
            <a:ext cx="89361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권한 요청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573" y="3086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HY견고딕" pitchFamily="18" charset="-127"/>
                <a:ea typeface="HY견고딕" pitchFamily="18" charset="-127"/>
              </a:rPr>
              <a:t>시계</a:t>
            </a:r>
            <a:endParaRPr lang="ko-KR" altLang="en-US" sz="11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5945" y="3429000"/>
            <a:ext cx="1714500" cy="145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회사 전체 일정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2455" y="2618509"/>
            <a:ext cx="4582390" cy="8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직원정보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	  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캘린더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전자결재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근태관리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76242" y="2864385"/>
            <a:ext cx="4946573" cy="2225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1457" y="3053508"/>
            <a:ext cx="2295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3106757" y="36465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회사일정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05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관리자 전자결재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manager_auth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manager_auth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관리자에게 요청 된 결재 확인 화면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777" y="2249900"/>
            <a:ext cx="6177395" cy="34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219209" y="3740727"/>
            <a:ext cx="38446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5873" y="3075709"/>
            <a:ext cx="280554" cy="14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01000" y="3034145"/>
            <a:ext cx="904009" cy="63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신규 권한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21782" y="3979718"/>
            <a:ext cx="89361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권한 요청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573" y="3086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HY견고딕" pitchFamily="18" charset="-127"/>
                <a:ea typeface="HY견고딕" pitchFamily="18" charset="-127"/>
              </a:rPr>
              <a:t>시계</a:t>
            </a:r>
            <a:endParaRPr lang="ko-KR" altLang="en-US" sz="11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5945" y="3429000"/>
            <a:ext cx="1714500" cy="145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회사 전체 일정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2455" y="2618509"/>
            <a:ext cx="4582390" cy="8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직원정보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	  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캘린더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전자결재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근태관리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76242" y="2864385"/>
            <a:ext cx="4946573" cy="2225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6757" y="36465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결재 확인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회사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C2D070D4-650D-47A4-A65A-6DDFD7C50F98}"/>
              </a:ext>
            </a:extLst>
          </p:cNvPr>
          <p:cNvGrpSpPr/>
          <p:nvPr/>
        </p:nvGrpSpPr>
        <p:grpSpPr>
          <a:xfrm>
            <a:off x="0" y="0"/>
            <a:ext cx="7498080" cy="6858000"/>
            <a:chOff x="0" y="0"/>
            <a:chExt cx="7498080" cy="6858000"/>
          </a:xfrm>
        </p:grpSpPr>
        <p:sp>
          <p:nvSpPr>
            <p:cNvPr id="5" name="자유형: 도형 4">
              <a:extLst>
                <a:ext uri="{FF2B5EF4-FFF2-40B4-BE49-F238E27FC236}">
                  <a16:creationId xmlns="" xmlns:a16="http://schemas.microsoft.com/office/drawing/2014/main" id="{7A9B6F14-90A2-4211-8B8E-8A52F2294BED}"/>
                </a:ext>
              </a:extLst>
            </p:cNvPr>
            <p:cNvSpPr/>
            <p:nvPr/>
          </p:nvSpPr>
          <p:spPr>
            <a:xfrm rot="5400000">
              <a:off x="320040" y="-320040"/>
              <a:ext cx="6858000" cy="7498080"/>
            </a:xfrm>
            <a:custGeom>
              <a:avLst/>
              <a:gdLst>
                <a:gd name="connsiteX0" fmla="*/ 0 w 6858000"/>
                <a:gd name="connsiteY0" fmla="*/ 9103360 h 9103360"/>
                <a:gd name="connsiteX1" fmla="*/ 0 w 6858000"/>
                <a:gd name="connsiteY1" fmla="*/ 4630092 h 9103360"/>
                <a:gd name="connsiteX2" fmla="*/ 0 w 6858000"/>
                <a:gd name="connsiteY2" fmla="*/ 2258728 h 9103360"/>
                <a:gd name="connsiteX3" fmla="*/ 0 w 6858000"/>
                <a:gd name="connsiteY3" fmla="*/ 0 h 9103360"/>
                <a:gd name="connsiteX4" fmla="*/ 6858000 w 6858000"/>
                <a:gd name="connsiteY4" fmla="*/ 4473268 h 9103360"/>
                <a:gd name="connsiteX5" fmla="*/ 6858000 w 6858000"/>
                <a:gd name="connsiteY5" fmla="*/ 9103360 h 9103360"/>
                <a:gd name="connsiteX6" fmla="*/ 6819557 w 6858000"/>
                <a:gd name="connsiteY6" fmla="*/ 9078284 h 9103360"/>
                <a:gd name="connsiteX7" fmla="*/ 6844632 w 6858000"/>
                <a:gd name="connsiteY7" fmla="*/ 9103360 h 910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8000" h="9103360">
                  <a:moveTo>
                    <a:pt x="0" y="9103360"/>
                  </a:moveTo>
                  <a:lnTo>
                    <a:pt x="0" y="4630092"/>
                  </a:lnTo>
                  <a:lnTo>
                    <a:pt x="0" y="2258728"/>
                  </a:lnTo>
                  <a:lnTo>
                    <a:pt x="0" y="0"/>
                  </a:lnTo>
                  <a:lnTo>
                    <a:pt x="6858000" y="4473268"/>
                  </a:lnTo>
                  <a:lnTo>
                    <a:pt x="6858000" y="9103360"/>
                  </a:lnTo>
                  <a:lnTo>
                    <a:pt x="6819557" y="9078284"/>
                  </a:lnTo>
                  <a:lnTo>
                    <a:pt x="6844632" y="9103360"/>
                  </a:lnTo>
                  <a:close/>
                </a:path>
              </a:pathLst>
            </a:custGeom>
            <a:solidFill>
              <a:srgbClr val="2F6D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2CF52AD-F384-4E3A-9712-DC70F20E5B72}"/>
                </a:ext>
              </a:extLst>
            </p:cNvPr>
            <p:cNvSpPr txBox="1"/>
            <p:nvPr/>
          </p:nvSpPr>
          <p:spPr>
            <a:xfrm>
              <a:off x="640456" y="2589223"/>
              <a:ext cx="14702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목차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9B4D005-349F-4628-A404-2FBD848E99AC}"/>
                </a:ext>
              </a:extLst>
            </p:cNvPr>
            <p:cNvSpPr txBox="1"/>
            <p:nvPr/>
          </p:nvSpPr>
          <p:spPr>
            <a:xfrm>
              <a:off x="307946" y="3578446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44789" y="523334"/>
            <a:ext cx="4793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정의</a:t>
            </a: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 및 기대효과</a:t>
            </a: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메뉴 구조도</a:t>
            </a: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상세</a:t>
            </a:r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971550" lvl="1" indent="-5143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플랫폼</a:t>
            </a:r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971550" lvl="1" indent="-5143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설명</a:t>
            </a:r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971550" lvl="1" indent="-5143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 기술</a:t>
            </a:r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971550" lvl="1" indent="-5143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일정</a:t>
            </a:r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971550" lvl="1" indent="-514350"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팀 </a:t>
            </a:r>
            <a:r>
              <a:rPr lang="ko-KR" altLang="en-US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구성</a:t>
            </a:r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971550" lvl="1" indent="-514350"/>
            <a:endParaRPr lang="en-US" altLang="ko-KR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2072" y="5507181"/>
            <a:ext cx="21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6.ERD, DFD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554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05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관리자 근태관리</a:t>
            </a:r>
            <a:r>
              <a:rPr kumimoji="1" lang="en-US" altLang="ko-KR" sz="3600" b="1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manager_wt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manager_wt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사용자 근태 관련 수정 화면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777" y="2249900"/>
            <a:ext cx="6177395" cy="34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219209" y="3740727"/>
            <a:ext cx="38446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45873" y="3075709"/>
            <a:ext cx="280554" cy="14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01000" y="3034145"/>
            <a:ext cx="904009" cy="63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신규 권한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21782" y="3979718"/>
            <a:ext cx="89361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권한 요청 관리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573" y="30861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HY견고딕" pitchFamily="18" charset="-127"/>
                <a:ea typeface="HY견고딕" pitchFamily="18" charset="-127"/>
              </a:rPr>
              <a:t>시계</a:t>
            </a:r>
            <a:endParaRPr lang="ko-KR" altLang="en-US" sz="11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5945" y="3429000"/>
            <a:ext cx="1714500" cy="145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회사 전체 일정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2455" y="2618509"/>
            <a:ext cx="4582390" cy="8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직원정보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	  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캘린더 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전자결재   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근태관리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76242" y="2864385"/>
            <a:ext cx="4946573" cy="2225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6757" y="36465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근태 수정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프로그램 설명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양쪽 대괄호 43">
            <a:extLst>
              <a:ext uri="{FF2B5EF4-FFF2-40B4-BE49-F238E27FC236}">
                <a16:creationId xmlns="" xmlns:a16="http://schemas.microsoft.com/office/drawing/2014/main" id="{6E05BD25-24CE-4E49-BC0E-399012F4F5D5}"/>
              </a:ext>
            </a:extLst>
          </p:cNvPr>
          <p:cNvSpPr/>
          <p:nvPr/>
        </p:nvSpPr>
        <p:spPr>
          <a:xfrm>
            <a:off x="982273" y="1453823"/>
            <a:ext cx="4953306" cy="12217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CB89B18-EB86-4B6F-87DA-FC9C0BD91591}"/>
              </a:ext>
            </a:extLst>
          </p:cNvPr>
          <p:cNvSpPr txBox="1"/>
          <p:nvPr/>
        </p:nvSpPr>
        <p:spPr>
          <a:xfrm>
            <a:off x="2300413" y="1649187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mtClean="0"/>
              <a:t>그룹웨어</a:t>
            </a:r>
            <a:endParaRPr lang="ko-KR" altLang="en-US" sz="4000" b="1" dirty="0"/>
          </a:p>
        </p:txBody>
      </p:sp>
      <p:sp>
        <p:nvSpPr>
          <p:cNvPr id="29" name="円/楕円 5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628" y="3286354"/>
            <a:ext cx="9150382" cy="29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28336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맑은 고딕" pitchFamily="50" charset="-127"/>
                <a:ea typeface="맑은 고딕" pitchFamily="50" charset="-127"/>
              </a:rPr>
              <a:t>플랫폼</a:t>
            </a:r>
            <a:endParaRPr kumimoji="1" lang="ja-JP" altLang="en-US" sz="3600" b="1" dirty="0">
              <a:latin typeface="맑은 고딕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26015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825193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</a:tblGrid>
              <a:tr h="76280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OS</a:t>
                      </a:r>
                      <a:endParaRPr lang="ru-RU" sz="24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개발 언어</a:t>
                      </a:r>
                      <a:endParaRPr lang="ru-RU" sz="24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Window7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64bit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JSP,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HTML5, CSS3, JavaScript, Ajax,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jquery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jqueryUI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, </a:t>
                      </a:r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FrameWork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Linux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CentOS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Apache Tomcat 9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5255528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9646690"/>
                  </a:ext>
                </a:extLst>
              </a:tr>
              <a:tr h="74955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9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5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필요 기술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C75108B3-22DA-44FF-A3DE-4321F133DBAD}"/>
              </a:ext>
            </a:extLst>
          </p:cNvPr>
          <p:cNvSpPr txBox="1"/>
          <p:nvPr/>
        </p:nvSpPr>
        <p:spPr>
          <a:xfrm>
            <a:off x="1004677" y="1969324"/>
            <a:ext cx="29432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Web socket</a:t>
            </a:r>
          </a:p>
          <a:p>
            <a:pPr algn="just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Ajax</a:t>
            </a:r>
          </a:p>
          <a:p>
            <a:pPr algn="just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Database :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mariaDB</a:t>
            </a:r>
            <a:endParaRPr lang="en-US" altLang="ko-KR" dirty="0" smtClean="0"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Spring MVC</a:t>
            </a:r>
          </a:p>
          <a:p>
            <a:pPr algn="just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Jquery</a:t>
            </a:r>
            <a:endParaRPr lang="en-US" altLang="ko-KR" dirty="0" smtClean="0"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en-US" dirty="0" smtClean="0">
                <a:latin typeface="HY견고딕" pitchFamily="18" charset="-127"/>
                <a:ea typeface="HY견고딕" pitchFamily="18" charset="-127"/>
                <a:cs typeface="Gill Sans Light" panose="020B0302020104020203" pitchFamily="34" charset="-79"/>
              </a:rPr>
              <a:t> JSP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HY견고딕" pitchFamily="18" charset="-127"/>
                <a:ea typeface="HY견고딕" pitchFamily="18" charset="-127"/>
                <a:cs typeface="Gill Sans Light" panose="020B0302020104020203" pitchFamily="34" charset="-79"/>
              </a:rPr>
              <a:t> HTML5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HY견고딕" pitchFamily="18" charset="-127"/>
                <a:ea typeface="HY견고딕" pitchFamily="18" charset="-127"/>
                <a:cs typeface="Gill Sans Light" panose="020B0302020104020203" pitchFamily="34" charset="-79"/>
              </a:rPr>
              <a:t> CSS3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HY견고딕" pitchFamily="18" charset="-127"/>
                <a:ea typeface="HY견고딕" pitchFamily="18" charset="-127"/>
                <a:cs typeface="Gill Sans Light" panose="020B0302020104020203" pitchFamily="34" charset="-79"/>
              </a:rPr>
              <a:t> JavaScript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HY견고딕" pitchFamily="18" charset="-127"/>
                <a:ea typeface="HY견고딕" pitchFamily="18" charset="-127"/>
                <a:cs typeface="Gill Sans Light" panose="020B0302020104020203" pitchFamily="34" charset="-79"/>
              </a:rPr>
              <a:t> </a:t>
            </a:r>
            <a:r>
              <a:rPr lang="en-US" dirty="0" err="1" smtClean="0">
                <a:latin typeface="HY견고딕" pitchFamily="18" charset="-127"/>
                <a:ea typeface="HY견고딕" pitchFamily="18" charset="-127"/>
                <a:cs typeface="Gill Sans Light" panose="020B0302020104020203" pitchFamily="34" charset="-79"/>
              </a:rPr>
              <a:t>Jquery</a:t>
            </a:r>
            <a:r>
              <a:rPr lang="en-US" dirty="0" smtClean="0">
                <a:latin typeface="HY견고딕" pitchFamily="18" charset="-127"/>
                <a:ea typeface="HY견고딕" pitchFamily="18" charset="-127"/>
                <a:cs typeface="Gill Sans Light" panose="020B0302020104020203" pitchFamily="34" charset="-79"/>
              </a:rPr>
              <a:t> UI</a:t>
            </a:r>
            <a:endParaRPr lang="en-US" altLang="ko-KR" dirty="0" smtClean="0"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algn="just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円/楕円 5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59642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280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kumimoji="1" lang="ko-KR" altLang="en-US" sz="3600" b="1" dirty="0" smtClean="0">
                <a:latin typeface="맑은 고딕" pitchFamily="50" charset="-127"/>
                <a:ea typeface="맑은 고딕" pitchFamily="50" charset="-127"/>
              </a:rPr>
              <a:t>일정</a:t>
            </a:r>
            <a:endParaRPr kumimoji="1" lang="ja-JP" altLang="en-US" sz="3600" b="1" dirty="0">
              <a:latin typeface="맑은 고딕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540328" y="1143000"/>
          <a:ext cx="11011563" cy="556952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83619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5944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27957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month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 gridSpan="27"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9</a:t>
                      </a: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월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월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293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day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6D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4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5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6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7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8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9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10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11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12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13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14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15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16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17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18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19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20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21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22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23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24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25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26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27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28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29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30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2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3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4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5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6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7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8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9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Gill Sans" panose="020B0502020104020203" pitchFamily="34" charset="-79"/>
                        </a:rPr>
                        <a:t>10</a:t>
                      </a:r>
                      <a:endParaRPr lang="ru-RU" sz="6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기본 기획서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UI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구성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상세 기획서</a:t>
                      </a:r>
                      <a:endParaRPr lang="ru-RU" sz="12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컨텐츠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수집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DB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구성</a:t>
                      </a:r>
                      <a:endParaRPr lang="ru-RU" sz="12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Main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/login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코딩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게시판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전자결재코딩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5255528"/>
                  </a:ext>
                </a:extLst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채팅 코딩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캘린더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/ MP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코딩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9646690"/>
                  </a:ext>
                </a:extLst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Test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수정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  <a:tr h="41808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최종 보고서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円/楕円 9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5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팀 구성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4764161" y="1630469"/>
            <a:ext cx="2212796" cy="54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KICGW</a:t>
            </a:r>
            <a:endParaRPr lang="ko-KR" altLang="en-US" sz="2800" kern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3528065" y="4003128"/>
            <a:ext cx="2212796" cy="54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 smtClean="0">
                <a:latin typeface="HY견고딕" pitchFamily="18" charset="-127"/>
                <a:ea typeface="HY견고딕" pitchFamily="18" charset="-127"/>
              </a:rPr>
              <a:t>최원구</a:t>
            </a:r>
            <a:endParaRPr lang="ko-KR" altLang="en-US" sz="2800" kern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6462370" y="4003128"/>
            <a:ext cx="2212796" cy="54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 smtClean="0">
                <a:latin typeface="HY견고딕" pitchFamily="18" charset="-127"/>
                <a:ea typeface="HY견고딕" pitchFamily="18" charset="-127"/>
              </a:rPr>
              <a:t>한기민</a:t>
            </a:r>
            <a:endParaRPr lang="ko-KR" altLang="en-US" sz="2800" kern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593760" y="4003128"/>
            <a:ext cx="2212796" cy="54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마승호</a:t>
            </a:r>
            <a:endParaRPr lang="ko-KR" altLang="en-US" sz="2800" kern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9396674" y="4003128"/>
            <a:ext cx="2212796" cy="54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 smtClean="0">
                <a:latin typeface="HY견고딕" pitchFamily="18" charset="-127"/>
                <a:ea typeface="HY견고딕" pitchFamily="18" charset="-127"/>
              </a:rPr>
              <a:t>홍창모</a:t>
            </a:r>
            <a:endParaRPr lang="ko-KR" altLang="en-US" sz="2800" kern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597446" y="2974554"/>
            <a:ext cx="8954440" cy="2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1110343" y="3490686"/>
            <a:ext cx="100148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4201886" y="3505200"/>
            <a:ext cx="103051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7112000" y="3497943"/>
            <a:ext cx="104502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10022114" y="3476171"/>
            <a:ext cx="103051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5493657" y="2576286"/>
            <a:ext cx="82731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28336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5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436" y="1123951"/>
            <a:ext cx="11747164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59642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1"/>
          <a:ext cx="11002580" cy="531360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4456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임직원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4456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emp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4456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931264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emp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INT             NOT NULL    AUTO_INCREMENT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사원번호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ename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VARCHAR(45)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이름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pno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INT      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직책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hiredate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DATE     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입사일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sal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INT      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연봉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birth`      VARCHAR(45)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생년월일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address`    VARCHAR(200)    NOT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INT      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부서번호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email`      VARCHAR(45)     NOT NULL    COMMENT '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이메일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ephoto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VARCHAR(45)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사원사진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eid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VARCHAR(45)     NOT NULL    COMMENT 'ID',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epw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VARCHAR(45)     NOT NULL    COMMENT 'PW',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authphoto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VARCHAR(45)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사원사진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level`      INT             NOT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PRIMARY KEY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emp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임직원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table';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emp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FK_emp_deptno_department_deptno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department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623728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임직원 정보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table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/ </a:t>
                      </a:r>
                      <a:r>
                        <a:rPr lang="en-US" altLang="ko-KR" sz="1400" b="0" i="0" baseline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en-US" altLang="ko-KR" sz="1400" b="0" i="0" baseline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primarykey</a:t>
                      </a:r>
                      <a:endParaRPr lang="en-US" altLang="ko-KR" sz="1400" b="0" i="0" baseline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Level(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권한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칼럼을 주어 그룹웨어 시스템 적용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부서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department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department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INT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부서번호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dname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VARCHAR(45)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부서이름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department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부서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table';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부서 정보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table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168383"/>
          <a:ext cx="11002580" cy="546376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27774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프로젝트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27774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project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27774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714556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project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pjseq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INT              NOT NULL    AUTO_INCREMENT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프로젝트 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pjname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VARCHAR(45)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프로젝트 이름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INT  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프로젝트 부서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ename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VARCHAR(45)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프로젝트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pjdate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DATETIME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기간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pjauth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INT  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수정권한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pjcontent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VARCHAR(1000)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내용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pjgrp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INT  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구조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pjstate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INT              NOT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pjseq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project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프로젝트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project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FK_project_deptno_department_deptno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    REFERENCES department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581321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프로젝트 테이블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그룹웨어에서 프로젝트 생성 및 관리 시 사용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맑은 고딕" pitchFamily="50" charset="-127"/>
                <a:ea typeface="맑은 고딕" pitchFamily="50" charset="-127"/>
              </a:rPr>
              <a:t>프로젝트 정의</a:t>
            </a:r>
            <a:endParaRPr kumimoji="1" lang="ja-JP" altLang="en-US" sz="3600" b="1" dirty="0">
              <a:latin typeface="맑은 고딕" pitchFamily="50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9B0B84D9-7913-494C-9A80-2F1B970F6577}"/>
              </a:ext>
            </a:extLst>
          </p:cNvPr>
          <p:cNvSpPr/>
          <p:nvPr/>
        </p:nvSpPr>
        <p:spPr>
          <a:xfrm>
            <a:off x="790364" y="1596017"/>
            <a:ext cx="3306846" cy="3306846"/>
          </a:xfrm>
          <a:prstGeom prst="ellipse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회사 내 그룹웨어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시스템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テキスト ボックス 24">
            <a:extLst>
              <a:ext uri="{FF2B5EF4-FFF2-40B4-BE49-F238E27FC236}">
                <a16:creationId xmlns="" xmlns:a16="http://schemas.microsoft.com/office/drawing/2014/main" id="{C331613B-A65B-4B2C-916D-AF33BB8F384B}"/>
              </a:ext>
            </a:extLst>
          </p:cNvPr>
          <p:cNvSpPr txBox="1"/>
          <p:nvPr/>
        </p:nvSpPr>
        <p:spPr>
          <a:xfrm>
            <a:off x="2082905" y="524655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HY견고딕" pitchFamily="18" charset="-127"/>
                <a:ea typeface="HY견고딕" pitchFamily="18" charset="-127"/>
              </a:rPr>
              <a:t>정의</a:t>
            </a:r>
            <a:endParaRPr kumimoji="1" lang="ja-JP" altLang="en-US" b="1" spc="-1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DC396D24-8772-4FF2-9384-712D4E623282}"/>
              </a:ext>
            </a:extLst>
          </p:cNvPr>
          <p:cNvSpPr/>
          <p:nvPr/>
        </p:nvSpPr>
        <p:spPr>
          <a:xfrm>
            <a:off x="4691804" y="1596017"/>
            <a:ext cx="3306846" cy="3306846"/>
          </a:xfrm>
          <a:prstGeom prst="ellipse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중소기업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テキスト ボックス 24">
            <a:extLst>
              <a:ext uri="{FF2B5EF4-FFF2-40B4-BE49-F238E27FC236}">
                <a16:creationId xmlns="" xmlns:a16="http://schemas.microsoft.com/office/drawing/2014/main" id="{1367DF26-9177-482B-B22E-CC1D78BB3B38}"/>
              </a:ext>
            </a:extLst>
          </p:cNvPr>
          <p:cNvSpPr txBox="1"/>
          <p:nvPr/>
        </p:nvSpPr>
        <p:spPr>
          <a:xfrm>
            <a:off x="6034221" y="524655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smtClean="0">
                <a:latin typeface="HY견고딕" pitchFamily="18" charset="-127"/>
                <a:ea typeface="HY견고딕" pitchFamily="18" charset="-127"/>
              </a:rPr>
              <a:t>타겟</a:t>
            </a:r>
            <a:endParaRPr kumimoji="1" lang="ja-JP" altLang="en-US" b="1" spc="-1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C0DD309B-E198-43EF-B17B-F4C9D3031495}"/>
              </a:ext>
            </a:extLst>
          </p:cNvPr>
          <p:cNvSpPr/>
          <p:nvPr/>
        </p:nvSpPr>
        <p:spPr>
          <a:xfrm>
            <a:off x="8593244" y="1596017"/>
            <a:ext cx="3306846" cy="3306846"/>
          </a:xfrm>
          <a:prstGeom prst="ellipse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KICGW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テキスト ボックス 24">
            <a:extLst>
              <a:ext uri="{FF2B5EF4-FFF2-40B4-BE49-F238E27FC236}">
                <a16:creationId xmlns="" xmlns:a16="http://schemas.microsoft.com/office/drawing/2014/main" id="{B78BA64D-701A-464E-94E1-183761C26210}"/>
              </a:ext>
            </a:extLst>
          </p:cNvPr>
          <p:cNvSpPr txBox="1"/>
          <p:nvPr/>
        </p:nvSpPr>
        <p:spPr>
          <a:xfrm>
            <a:off x="10101916" y="52465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HY견고딕" pitchFamily="18" charset="-127"/>
                <a:ea typeface="HY견고딕" pitchFamily="18" charset="-127"/>
              </a:rPr>
              <a:t>팀</a:t>
            </a:r>
            <a:endParaRPr kumimoji="1" lang="ja-JP" altLang="en-US" b="1" spc="-15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65960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출퇴근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officehour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officehour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odate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DATETIME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날짜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INT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사원번호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start`   DATETIME       NULL        COMMENT 'start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시간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end`     DATETIME       NULL        COMMENT 'end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시간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ohour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INT        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근무시간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ostate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VARCHAR(45)    NULL        COMMENT 'ID',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odate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officehour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근태관리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table';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officehour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FK_officehour_eno_emp_eno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    REFERENCES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emp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출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퇴근 관리를 위한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table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전체 전자결재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auth_total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auth_total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INT            NOT NULL    AUTO_INCREMENT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양식번호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 INT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사원번호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authname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VARCHAR(45)    NOT NULL    COMMENT '</a:t>
                      </a: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양식명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authline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INT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결재라인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auth_total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전자결재 양식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table (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전체 결재 목록 보기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auth_total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FK_auth_total_eno_emp_eno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    REFERENCES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emp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전체 전자결재를 관리하기 위한 테이블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전자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 결재라인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auth_line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auth_line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alseq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INT             NOT NULL    AUTO_INCREMENT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결재번호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authline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INT 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결재라인번호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INT 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부서번호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almember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VARCHAR(100)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결재라인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alseq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auth_line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결재라인 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결재라인번호로 결재라인 확인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)';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전자 결재 시 결재 라인을 위한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전자결재 출장관리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</a:t>
                      </a:r>
                      <a:endParaRPr lang="en-US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INT         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양식번호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  INT             NOT NULL    AUTO_INCREMENT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출장번호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binsertdate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DATETIME    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작성일자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INT         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부서번호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ename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VARCHAR(45) 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성명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bspot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VARCHAR(45)     NOT NULL    COMMENT '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출장처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bpurpose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VARCHAR(300)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출장목적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authstate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INT         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결재상태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출장양식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table';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</a:t>
                      </a:r>
                      <a:endParaRPr lang="en-US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FK_auth_businesstrip_authno_auth_total_authno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auth_total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(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전자 결재 중 출장관리 관련 테이블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출장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 계획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auth_businesstrip_schedule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auth_businesstrip_schedule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INT     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출장번호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scheno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INT     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계획번호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sdate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DATETIME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작성일자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sstart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VARCHAR(45)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출발지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sstarttime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DATETIME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출발시간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send`        VARCHAR(45)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도착지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sendtime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DATETIME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도착시간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transport`   VARCHAR(45)    NULL    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교통편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btinn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VARCHAR(45)    NULL    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숙박장소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scheno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auth_businesstrip_schedule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출장 계획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auth_businesstrip_schedule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FK_auth_businesstrip_schedule_btno_auth_businesstrip_bno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auth_businesstrip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bno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1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출장 상세 계획용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28766" y="1154316"/>
          <a:ext cx="11002580" cy="541529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24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휴가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24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auth_vacation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724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979082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auth_vacation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vno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INT            NOT NULL    AUTO_INCREMENT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휴가번호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INT     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양식번호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ename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VARCHAR(45)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신청인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INT     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부서번호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vdate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DATETIME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작성일자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pno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INT     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직책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vtype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VARCHAR(45)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휴가종류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vtime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DATETIME   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휴가기간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vreason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VARCHAR(45)    NOT NULL   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휴가사유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vno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auth_vacation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휴가 신청 양식 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table';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auth_vacation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FK_auth_vacation_authno_auth_total_authno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auth_total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auth_vacation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FK_auth_vacation_deptno_department_deptno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department (</a:t>
                      </a:r>
                      <a:r>
                        <a:rPr lang="en-US" sz="10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604485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전재결재 휴가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교통비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INT            NOT NULL    AUTO_INCREMENT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교통비 번호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INT     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양식 번호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atdate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DATETIME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신청일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INT     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부서번호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pno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INT        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직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ename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VARCHAR(45)    NOT NULL   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사원이름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교통비 신청서 양식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table';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FK_auth_transport_authno_auth_total_authno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auth_total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FK_auth_transport_deptno_department_deptno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department (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deptno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1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교통비 청구 전자결재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교통비 상세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auth_transport_content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auth_transport_content</a:t>
                      </a:r>
                      <a:endParaRPr lang="en-US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atcno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INT            NOT NULL    AUTO_INCREMENT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내역번호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INT        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교통비번호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atcdate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DATETIME   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교통사용일자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ename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VARCHAR(45)    NOT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atstart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VARCHAR(45)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출발지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atend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VARCHAR(45)    NOT NULL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목적지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atreason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VARCHAR(45)    NULL       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용무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atcharge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INT            NOT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PRIMARY KEY (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atcno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auth_transport_content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교통비 내역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auth_transport_content</a:t>
                      </a:r>
                      <a:endParaRPr lang="en-US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ADD CONSTRAINT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FK_auth_transport_content_atno_auth_transport_atno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FOREIGN KEY (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    REFERENCES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auth_transport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(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atno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 ON DELETE RESTRICT ON UPDATE RESTRICT;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교통비 상세 정보 관련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달력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calendar_date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calendar_date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     BIGINT         NOT NULL    AUTO_INCREMENT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달력번호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cddate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   VARCHAR(45)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날짜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cdyear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   VARCHAR(45)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년도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cdmm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     VARCHAR(45)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달력번호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cddd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     VARCHAR(45)   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cdweekofyear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SMALLINT   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일년 주수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cdweekofmonth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SMALLINT   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한달 주수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weak`           SMALLINT      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cddayofweek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SMALLINT   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주당 일수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cdno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ALTER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calendar_date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달력 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table';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캘린더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캘린더 스케줄링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calendar_sch_detail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calendar_sch_detail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INT     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일정번호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sdseq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SMALLINT       NOT NULL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순번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sddate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DATE       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날짜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sdhour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VARCHAR(45)   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sdminute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VARCHAR(45)   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sdseq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sdhour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켈린더에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스케줄링 관련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목표 및 기대효과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="" xmlns:a16="http://schemas.microsoft.com/office/drawing/2014/main" id="{237E3055-B04D-4961-A3D8-D32620982571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5759" y="1186388"/>
            <a:ext cx="9745422" cy="525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3409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캘린더 공휴일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calendar_sch_holiday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calendar_sch_holiday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shno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  SMALLINT       NOT NULL    AUTO_INCREMENT,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shname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VARCHAR(45)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공휴일명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shmonth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SMALLINT   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생년월일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shdate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 SMALLINT      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shcolor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   VARCHAR(10)    NULL        COMMENT '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색상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deleteflag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`  CHAR(1)       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   PRIMARY KEY (</a:t>
                      </a:r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shno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);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달력에 공휴일 </a:t>
                      </a: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설정위한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테이블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HY견고딕" pitchFamily="18" charset="-127"/>
                <a:ea typeface="HY견고딕" pitchFamily="18" charset="-127"/>
              </a:rPr>
              <a:t>ERD</a:t>
            </a:r>
            <a:endParaRPr kumimoji="1" lang="ja-JP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캘린더 스케줄링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table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테이블 명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calendar_sch_schedule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2019.09.10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CREATE TABLE 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calendar_sch_schedule</a:t>
                      </a:r>
                      <a:endParaRPr lang="en-US" sz="105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(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ssno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   INT            NOT NULL    AUTO_INCREMENT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일정번호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ssname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 VARCHAR(50)    NULL        COMMENT '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일정명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sstype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 CHAR(1)   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일정구분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ssstartdate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VARCHAR(45)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시작일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ssstarthour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VARCHAR(45)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시작일 시간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ssstartminute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VARCHAR(45)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시작일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ssenddate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VARCHAR(45)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종료일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ssendhour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VARCHAR(45)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종료일 시간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ssendminute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VARCHAR(45)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종료일 분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ssrepeat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CHAR(1)   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반복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ssrepeatopt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VARCHAR(2)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반복옵션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ssrepeatend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VARCHAR(10)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반복종료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sscontent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TEXT      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내용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ssisopen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CHAR(1)   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공개여부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updatedate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DATETIME  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수정일자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insertdate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DATETIME  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작성일자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eno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       INT            NULL        COMMENT '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사용자번호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',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`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deleteflag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`     CHAR(1)        NULL, 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    PRIMARY KEY (</a:t>
                      </a:r>
                      <a:r>
                        <a:rPr lang="en-US" sz="105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ssno</a:t>
                      </a: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 Light" panose="020B0302020104020203" pitchFamily="34" charset="-79"/>
                        </a:rPr>
                        <a:t>);</a:t>
                      </a:r>
                      <a:endParaRPr lang="ru-RU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DFD(Client)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5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6146" name="Picture 2" descr="C:\Users\kitcoop\Desktop\마지막프로젝트\DFD사용자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410" y="1209820"/>
            <a:ext cx="10662895" cy="5366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9642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DFD(Manager)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5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C:\Users\kitcoop\Desktop\마지막프로젝트\DFD관리자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48" y="1461579"/>
            <a:ext cx="10607040" cy="4525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9642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직선 연결선 136"/>
          <p:cNvCxnSpPr/>
          <p:nvPr/>
        </p:nvCxnSpPr>
        <p:spPr>
          <a:xfrm>
            <a:off x="7535537" y="2357610"/>
            <a:ext cx="1839817" cy="110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506776" y="1520328"/>
            <a:ext cx="3040655" cy="124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 rot="5400000">
            <a:off x="6520148" y="2732184"/>
            <a:ext cx="817089" cy="201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rot="16200000" flipH="1">
            <a:off x="10366874" y="3910992"/>
            <a:ext cx="1575412" cy="110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rot="5400000">
            <a:off x="8342518" y="4235754"/>
            <a:ext cx="2172847" cy="250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16200000" flipH="1">
            <a:off x="5376231" y="3933021"/>
            <a:ext cx="1520333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rot="5400000">
            <a:off x="6327704" y="4585495"/>
            <a:ext cx="2873857" cy="45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rot="5400000">
            <a:off x="3368401" y="4239427"/>
            <a:ext cx="2171012" cy="378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5400000">
            <a:off x="1743414" y="4224737"/>
            <a:ext cx="2194883" cy="250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893618" y="7194492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메뉴 구조도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2239387" y="3413377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1C481667-F13A-4F32-8216-FEF868AF0D83}"/>
              </a:ext>
            </a:extLst>
          </p:cNvPr>
          <p:cNvSpPr/>
          <p:nvPr/>
        </p:nvSpPr>
        <p:spPr>
          <a:xfrm>
            <a:off x="6326742" y="2236943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="" xmlns:a16="http://schemas.microsoft.com/office/drawing/2014/main" id="{9602E737-A3CD-44E8-9565-F279F34FAE78}"/>
              </a:ext>
            </a:extLst>
          </p:cNvPr>
          <p:cNvSpPr/>
          <p:nvPr/>
        </p:nvSpPr>
        <p:spPr>
          <a:xfrm>
            <a:off x="9826022" y="5441555"/>
            <a:ext cx="478343" cy="91440"/>
          </a:xfrm>
          <a:custGeom>
            <a:avLst/>
            <a:gdLst>
              <a:gd name="connsiteX0" fmla="*/ 0 w 478343"/>
              <a:gd name="connsiteY0" fmla="*/ 45720 h 91440"/>
              <a:gd name="connsiteX1" fmla="*/ 478343 w 47834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8343" h="91440">
                <a:moveTo>
                  <a:pt x="0" y="45720"/>
                </a:moveTo>
                <a:lnTo>
                  <a:pt x="47834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9148" tIns="43175" rIns="239148" bIns="43176" numCol="1" spcCol="1270" anchor="ctr" anchorCtr="0">
            <a:noAutofit/>
          </a:bodyPr>
          <a:lstStyle/>
          <a:p>
            <a:pPr marL="0" lvl="0" indent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="" xmlns:a16="http://schemas.microsoft.com/office/drawing/2014/main" id="{E41F430C-8C15-49DD-82EB-CE6DBE2C9707}"/>
              </a:ext>
            </a:extLst>
          </p:cNvPr>
          <p:cNvSpPr/>
          <p:nvPr/>
        </p:nvSpPr>
        <p:spPr>
          <a:xfrm>
            <a:off x="2239387" y="526299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3902233" y="465475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2239387" y="4037919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円/楕円 7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48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3902233" y="3413377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5567913" y="3413377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7229073" y="3413377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8890233" y="3413377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10551393" y="3413377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3902233" y="4037919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5569056" y="4037919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7232121" y="4037919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8895186" y="4037919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10558251" y="4037919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2239387" y="465475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5562246" y="465475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7226778" y="465475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8891310" y="465475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자유형: 도형 35">
            <a:extLst>
              <a:ext uri="{FF2B5EF4-FFF2-40B4-BE49-F238E27FC236}">
                <a16:creationId xmlns="" xmlns:a16="http://schemas.microsoft.com/office/drawing/2014/main" id="{E7A9611E-7A8B-4DDC-8DA2-F1664043A9CC}"/>
              </a:ext>
            </a:extLst>
          </p:cNvPr>
          <p:cNvSpPr/>
          <p:nvPr/>
        </p:nvSpPr>
        <p:spPr>
          <a:xfrm>
            <a:off x="10555841" y="465475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자유형: 도형 33">
            <a:extLst>
              <a:ext uri="{FF2B5EF4-FFF2-40B4-BE49-F238E27FC236}">
                <a16:creationId xmlns="" xmlns:a16="http://schemas.microsoft.com/office/drawing/2014/main" id="{E41F430C-8C15-49DD-82EB-CE6DBE2C9707}"/>
              </a:ext>
            </a:extLst>
          </p:cNvPr>
          <p:cNvSpPr/>
          <p:nvPr/>
        </p:nvSpPr>
        <p:spPr>
          <a:xfrm>
            <a:off x="3902233" y="526299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자유형: 도형 33">
            <a:extLst>
              <a:ext uri="{FF2B5EF4-FFF2-40B4-BE49-F238E27FC236}">
                <a16:creationId xmlns="" xmlns:a16="http://schemas.microsoft.com/office/drawing/2014/main" id="{E41F430C-8C15-49DD-82EB-CE6DBE2C9707}"/>
              </a:ext>
            </a:extLst>
          </p:cNvPr>
          <p:cNvSpPr/>
          <p:nvPr/>
        </p:nvSpPr>
        <p:spPr>
          <a:xfrm>
            <a:off x="7226997" y="526299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="" xmlns:a16="http://schemas.microsoft.com/office/drawing/2014/main" id="{E41F430C-8C15-49DD-82EB-CE6DBE2C9707}"/>
              </a:ext>
            </a:extLst>
          </p:cNvPr>
          <p:cNvSpPr/>
          <p:nvPr/>
        </p:nvSpPr>
        <p:spPr>
          <a:xfrm>
            <a:off x="8891529" y="526299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자유형: 도형 33">
            <a:extLst>
              <a:ext uri="{FF2B5EF4-FFF2-40B4-BE49-F238E27FC236}">
                <a16:creationId xmlns="" xmlns:a16="http://schemas.microsoft.com/office/drawing/2014/main" id="{E41F430C-8C15-49DD-82EB-CE6DBE2C9707}"/>
              </a:ext>
            </a:extLst>
          </p:cNvPr>
          <p:cNvSpPr/>
          <p:nvPr/>
        </p:nvSpPr>
        <p:spPr>
          <a:xfrm>
            <a:off x="7183030" y="5893082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96781" y="2196614"/>
            <a:ext cx="75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자유형: 도형 31">
            <a:extLst>
              <a:ext uri="{FF2B5EF4-FFF2-40B4-BE49-F238E27FC236}">
                <a16:creationId xmlns="" xmlns:a16="http://schemas.microsoft.com/office/drawing/2014/main" id="{1C481667-F13A-4F32-8216-FEF868AF0D83}"/>
              </a:ext>
            </a:extLst>
          </p:cNvPr>
          <p:cNvSpPr/>
          <p:nvPr/>
        </p:nvSpPr>
        <p:spPr>
          <a:xfrm>
            <a:off x="1421176" y="1800045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03108" y="1761021"/>
            <a:ext cx="968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713029" y="2292686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2073996" y="2282054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6042" y="22569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21317" y="2267554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ID/PW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찾기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311" y="33756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My page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52596" y="33756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주소록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8276" y="33756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게시판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48970" y="33756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전자결재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033303" y="33756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프로젝트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76915" y="33756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캘린더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70326" y="400014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근태 관리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48970" y="40001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근태이의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62828" y="40001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회사전체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52596" y="46169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부서별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33172" y="522521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내 주소록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29651" y="40001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공지사항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70326" y="461697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정보 수정</a:t>
            </a:r>
            <a:endParaRPr lang="ko-KR" altLang="en-US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12609" y="46169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부서별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19314" y="461697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연차 신청</a:t>
            </a:r>
            <a:endParaRPr lang="ko-KR" altLang="en-US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72828" y="5225218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업무협조 신청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48970" y="58601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결재목록</a:t>
            </a:r>
            <a:endParaRPr lang="ko-KR" altLang="en-US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824110" y="4000142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프로젝트 생성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34342" y="4616978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진행중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프로젝트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34342" y="5225218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완료된 프로젝트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597378" y="40001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부서별일정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687147" y="46169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전체일정</a:t>
            </a:r>
            <a:endParaRPr lang="ko-KR" altLang="en-US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99982" y="52252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나의일정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자유형: 도형 31">
            <a:extLst>
              <a:ext uri="{FF2B5EF4-FFF2-40B4-BE49-F238E27FC236}">
                <a16:creationId xmlns="" xmlns:a16="http://schemas.microsoft.com/office/drawing/2014/main" id="{1C481667-F13A-4F32-8216-FEF868AF0D83}"/>
              </a:ext>
            </a:extLst>
          </p:cNvPr>
          <p:cNvSpPr/>
          <p:nvPr/>
        </p:nvSpPr>
        <p:spPr>
          <a:xfrm>
            <a:off x="9359968" y="2236943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665183" y="2196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채팅</a:t>
            </a:r>
            <a:endParaRPr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2842352" y="3150824"/>
            <a:ext cx="8317735" cy="110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9" idx="3"/>
          </p:cNvCxnSpPr>
          <p:nvPr/>
        </p:nvCxnSpPr>
        <p:spPr>
          <a:xfrm>
            <a:off x="3547431" y="2142781"/>
            <a:ext cx="2765234" cy="24788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28336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꺾인 연결선 62"/>
          <p:cNvCxnSpPr>
            <a:stCxn id="38" idx="3"/>
          </p:cNvCxnSpPr>
          <p:nvPr/>
        </p:nvCxnSpPr>
        <p:spPr>
          <a:xfrm>
            <a:off x="3668617" y="2197866"/>
            <a:ext cx="1894901" cy="95295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5400000">
            <a:off x="5677360" y="3617205"/>
            <a:ext cx="1079653" cy="110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9401062" y="4377369"/>
            <a:ext cx="1079653" cy="110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7539210" y="4377369"/>
            <a:ext cx="1079653" cy="110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5666343" y="4377369"/>
            <a:ext cx="1079653" cy="110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3837544" y="4355336"/>
            <a:ext cx="1079653" cy="110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5400000">
            <a:off x="1966512" y="4379205"/>
            <a:ext cx="1079653" cy="110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893618" y="7194492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메뉴 구조도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관리자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1804089" y="410201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1C481667-F13A-4F32-8216-FEF868AF0D83}"/>
              </a:ext>
            </a:extLst>
          </p:cNvPr>
          <p:cNvSpPr/>
          <p:nvPr/>
        </p:nvSpPr>
        <p:spPr>
          <a:xfrm>
            <a:off x="5516229" y="2969113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1804089" y="477897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円/楕円 7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kumimoji="1" lang="ja-JP" altLang="en-US"/>
          </a:p>
        </p:txBody>
      </p:sp>
      <p:sp>
        <p:nvSpPr>
          <p:cNvPr id="48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3658008" y="410201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5497217" y="410201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7363985" y="410201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9238711" y="410201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3658008" y="477897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5497217" y="477897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7363985" y="477897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자유형: 도형 36">
            <a:extLst>
              <a:ext uri="{FF2B5EF4-FFF2-40B4-BE49-F238E27FC236}">
                <a16:creationId xmlns="" xmlns:a16="http://schemas.microsoft.com/office/drawing/2014/main" id="{DF365CC7-D619-4685-A7EA-F517960BFE33}"/>
              </a:ext>
            </a:extLst>
          </p:cNvPr>
          <p:cNvSpPr/>
          <p:nvPr/>
        </p:nvSpPr>
        <p:spPr>
          <a:xfrm>
            <a:off x="9238711" y="4778975"/>
            <a:ext cx="1440000" cy="36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16229" y="2984405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endParaRPr lang="ko-KR" altLang="en-US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8713" y="3264739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login</a:t>
            </a:r>
            <a:endParaRPr lang="ko-KR" altLang="en-US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46463" y="41069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근태관리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00382" y="4099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직원정보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49761" y="40808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39410" y="41059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전자결재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591255" y="41059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캘린더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46463" y="4781153"/>
            <a:ext cx="96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근태 수정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61625" y="47921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회사공지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639410" y="4781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결재확인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00382" y="4781153"/>
            <a:ext cx="96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직원 관리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293796" y="4781153"/>
            <a:ext cx="1321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회사 주요일정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89812" y="3844888"/>
            <a:ext cx="7469436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27962" y="1575413"/>
            <a:ext cx="3040655" cy="124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1">
            <a:extLst>
              <a:ext uri="{FF2B5EF4-FFF2-40B4-BE49-F238E27FC236}">
                <a16:creationId xmlns="" xmlns:a16="http://schemas.microsoft.com/office/drawing/2014/main" id="{1C481667-F13A-4F32-8216-FEF868AF0D83}"/>
              </a:ext>
            </a:extLst>
          </p:cNvPr>
          <p:cNvSpPr/>
          <p:nvPr/>
        </p:nvSpPr>
        <p:spPr>
          <a:xfrm>
            <a:off x="1542362" y="1855130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40878" y="1816106"/>
            <a:ext cx="968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834215" y="2347771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자유형: 도형 15">
            <a:extLst>
              <a:ext uri="{FF2B5EF4-FFF2-40B4-BE49-F238E27FC236}">
                <a16:creationId xmlns="" xmlns:a16="http://schemas.microsoft.com/office/drawing/2014/main" id="{D4A01675-1C2F-400B-ADCE-D04C83447E42}"/>
              </a:ext>
            </a:extLst>
          </p:cNvPr>
          <p:cNvSpPr/>
          <p:nvPr/>
        </p:nvSpPr>
        <p:spPr>
          <a:xfrm>
            <a:off x="2195182" y="2337139"/>
            <a:ext cx="1224000" cy="270000"/>
          </a:xfrm>
          <a:custGeom>
            <a:avLst/>
            <a:gdLst>
              <a:gd name="connsiteX0" fmla="*/ 0 w 2212796"/>
              <a:gd name="connsiteY0" fmla="*/ 0 h 1327678"/>
              <a:gd name="connsiteX1" fmla="*/ 2212796 w 2212796"/>
              <a:gd name="connsiteY1" fmla="*/ 0 h 1327678"/>
              <a:gd name="connsiteX2" fmla="*/ 2212796 w 2212796"/>
              <a:gd name="connsiteY2" fmla="*/ 1327678 h 1327678"/>
              <a:gd name="connsiteX3" fmla="*/ 0 w 2212796"/>
              <a:gd name="connsiteY3" fmla="*/ 1327678 h 1327678"/>
              <a:gd name="connsiteX4" fmla="*/ 0 w 2212796"/>
              <a:gd name="connsiteY4" fmla="*/ 0 h 132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96" h="1327678">
                <a:moveTo>
                  <a:pt x="0" y="0"/>
                </a:moveTo>
                <a:lnTo>
                  <a:pt x="2212796" y="0"/>
                </a:lnTo>
                <a:lnTo>
                  <a:pt x="2212796" y="1327678"/>
                </a:lnTo>
                <a:lnTo>
                  <a:pt x="0" y="13276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56" tIns="270256" rIns="270256" bIns="270256" numCol="1" spcCol="1270" anchor="ctr" anchorCtr="0">
            <a:noAutofit/>
          </a:bodyPr>
          <a:lstStyle/>
          <a:p>
            <a:pPr marL="0" lvl="0" indent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400" kern="1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7228" y="23120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42503" y="2322639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ID/PW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찾기</a:t>
            </a:r>
            <a:endParaRPr lang="ko-KR" altLang="en-US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336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(Login)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login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gw_login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그룹웨어 로그인 화면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1887" y="2293257"/>
            <a:ext cx="6693488" cy="349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Main)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main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gw_main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그룹웨어 </a:t>
                      </a: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메인화면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메뉴바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출퇴근 체크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최신 공지사항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최신 전자결제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To Do,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채팅 </a:t>
                      </a:r>
                      <a:r>
                        <a:rPr lang="ko-KR" altLang="en-US" sz="1400" b="0" i="0" baseline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으로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구성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5144" y="2264228"/>
            <a:ext cx="6647542" cy="336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36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화면 구성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클라이언트 주소록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 smtClean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  <a:p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2" descr="Table Goes Here">
            <a:extLst>
              <a:ext uri="{FF2B5EF4-FFF2-40B4-BE49-F238E27FC236}">
                <a16:creationId xmlns="" xmlns:a16="http://schemas.microsoft.com/office/drawing/2014/main" id="{9EBBBB33-B804-460C-9F7A-49FB72736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2142495"/>
              </p:ext>
            </p:extLst>
          </p:nvPr>
        </p:nvGraphicFramePr>
        <p:xfrm>
          <a:off x="842833" y="1309060"/>
          <a:ext cx="11002580" cy="53494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50645">
                  <a:extLst>
                    <a:ext uri="{9D8B030D-6E8A-4147-A177-3AD203B41FA5}">
                      <a16:colId xmlns=""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="" xmlns:a16="http://schemas.microsoft.com/office/drawing/2014/main" val="2023951014"/>
                    </a:ext>
                  </a:extLst>
                </a:gridCol>
              </a:tblGrid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제목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address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작성자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KIWGW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420419"/>
                  </a:ext>
                </a:extLst>
              </a:tr>
              <a:tr h="27782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화면</a:t>
                      </a:r>
                      <a:r>
                        <a:rPr lang="en-US" altLang="ko-KR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ID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gw_address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작성일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2019.09.05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3246291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Ver</a:t>
                      </a:r>
                      <a:r>
                        <a:rPr lang="en-US" sz="1200" b="0" i="0" baseline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 NO.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1.0</a:t>
                      </a: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Gill Sans Light" panose="020B0302020104020203" pitchFamily="34" charset="-79"/>
                        </a:rPr>
                        <a:t>위치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607855"/>
                  </a:ext>
                </a:extLst>
              </a:tr>
              <a:tr h="3694493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125802"/>
                  </a:ext>
                </a:extLst>
              </a:tr>
              <a:tr h="823537">
                <a:tc gridSpan="4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전체 주소록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부서별 주소록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내 주소록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(</a:t>
                      </a: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즐겨찾기형식</a:t>
                      </a: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)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으로 회사 임직원 정보 확인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ko-KR" altLang="en-US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가능</a:t>
                      </a:r>
                      <a:r>
                        <a:rPr lang="en-US" altLang="ko-KR" sz="1400" b="0" i="0" baseline="0" dirty="0" smtClean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15" name="円/楕円 8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8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828" y="2287141"/>
            <a:ext cx="5529943" cy="35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7353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8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7CBAC9"/>
      </a:accent1>
      <a:accent2>
        <a:srgbClr val="01A6BC"/>
      </a:accent2>
      <a:accent3>
        <a:srgbClr val="006583"/>
      </a:accent3>
      <a:accent4>
        <a:srgbClr val="E8E4D9"/>
      </a:accent4>
      <a:accent5>
        <a:srgbClr val="B3A197"/>
      </a:accent5>
      <a:accent6>
        <a:srgbClr val="8A8686"/>
      </a:accent6>
      <a:hlink>
        <a:srgbClr val="3C3C3C"/>
      </a:hlink>
      <a:folHlink>
        <a:srgbClr val="3C3C3C"/>
      </a:folHlink>
    </a:clrScheme>
    <a:fontScheme name="Century Gothic">
      <a:majorFont>
        <a:latin typeface="Century Gothic"/>
        <a:ea typeface="나눔스퀘어 Bold"/>
        <a:cs typeface=""/>
      </a:majorFont>
      <a:minorFont>
        <a:latin typeface="Century Gothi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sb</Template>
  <TotalTime>877</TotalTime>
  <Words>2911</Words>
  <Application>Microsoft Office PowerPoint</Application>
  <PresentationFormat>사용자 지정</PresentationFormat>
  <Paragraphs>812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kitcoop</cp:lastModifiedBy>
  <cp:revision>104</cp:revision>
  <dcterms:created xsi:type="dcterms:W3CDTF">2019-08-12T05:10:14Z</dcterms:created>
  <dcterms:modified xsi:type="dcterms:W3CDTF">2019-09-10T08:30:09Z</dcterms:modified>
</cp:coreProperties>
</file>