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0" r:id="rId6"/>
    <p:sldId id="293" r:id="rId7"/>
    <p:sldId id="263" r:id="rId8"/>
    <p:sldId id="262" r:id="rId9"/>
    <p:sldId id="266" r:id="rId10"/>
    <p:sldId id="265" r:id="rId11"/>
    <p:sldId id="267" r:id="rId12"/>
    <p:sldId id="264" r:id="rId13"/>
    <p:sldId id="272" r:id="rId14"/>
    <p:sldId id="268" r:id="rId15"/>
    <p:sldId id="269" r:id="rId16"/>
    <p:sldId id="270" r:id="rId17"/>
    <p:sldId id="271" r:id="rId18"/>
    <p:sldId id="294" r:id="rId19"/>
    <p:sldId id="276" r:id="rId20"/>
    <p:sldId id="281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5" r:id="rId39"/>
    <p:sldId id="296" r:id="rId40"/>
    <p:sldId id="29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추 교준" initials="추교" lastIdx="3" clrIdx="0">
    <p:extLst>
      <p:ext uri="{19B8F6BF-5375-455C-9EA6-DF929625EA0E}">
        <p15:presenceInfo xmlns:p15="http://schemas.microsoft.com/office/powerpoint/2012/main" userId="f2dee2f77c6be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18" autoAdjust="0"/>
  </p:normalViewPr>
  <p:slideViewPr>
    <p:cSldViewPr snapToGrid="0">
      <p:cViewPr>
        <p:scale>
          <a:sx n="100" d="100"/>
          <a:sy n="100" d="100"/>
        </p:scale>
        <p:origin x="95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6174B-511E-40D8-A701-658FAEC911D1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478EF-C3B9-431F-A2EB-7CED54689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0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로렌스 저널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(Lawrence Journal-World)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신문사의 인턴 웹 프로그래머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에이드리안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홀로바티와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윌리슨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규모가 큰 웹 개발에 적합한 파이썬 도구가 없다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2005.07.21 BSD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Lisence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슬로건에 걸맞게 많은 기능 제공 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무거운 애들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4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7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5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팀버너스리</a:t>
            </a:r>
            <a:r>
              <a:rPr lang="ko-KR" altLang="en-US" dirty="0"/>
              <a:t> 웹 고안</a:t>
            </a:r>
            <a:endParaRPr lang="en-US" altLang="ko-KR" dirty="0"/>
          </a:p>
          <a:p>
            <a:r>
              <a:rPr lang="ko-KR" altLang="en-US" dirty="0"/>
              <a:t>클라이언트 요청 서버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 페이지</a:t>
            </a:r>
            <a:r>
              <a:rPr lang="en-US" altLang="ko-KR" dirty="0"/>
              <a:t>(HTML)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서버의 구현 방식에 따라 의존성이 생김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6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 생성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사용하는 사람 증가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6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7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4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어플리케이션을 함수 형태 혹은 클래스의 메소드 형태로 정의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서버로의 응답함수에 응답 코드와 응답 헤더를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어플리케이션의 리턴 값은 응답 바디에 해당하는 내용으로 </a:t>
            </a:r>
            <a:r>
              <a:rPr lang="en-US" altLang="ko-KR" dirty="0" err="1"/>
              <a:t>iterable</a:t>
            </a:r>
            <a:r>
              <a:rPr lang="en-US" altLang="ko-KR" dirty="0"/>
              <a:t> </a:t>
            </a:r>
            <a:r>
              <a:rPr lang="ko-KR" altLang="en-US" dirty="0"/>
              <a:t>타입이어야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wsgi.py -&gt; </a:t>
            </a:r>
            <a:r>
              <a:rPr lang="en-US" altLang="ko-KR" dirty="0" err="1"/>
              <a:t>WSGIHandler</a:t>
            </a:r>
            <a:r>
              <a:rPr lang="en-US" altLang="ko-KR" dirty="0"/>
              <a:t> (call back </a:t>
            </a:r>
            <a:r>
              <a:rPr lang="ko-KR" altLang="en-US" dirty="0"/>
              <a:t>함수 </a:t>
            </a:r>
            <a:r>
              <a:rPr lang="en-US" altLang="ko-KR" dirty="0"/>
              <a:t>__call__) -&gt; </a:t>
            </a:r>
            <a:r>
              <a:rPr lang="en-US" altLang="ko-KR" dirty="0" err="1"/>
              <a:t>application_name</a:t>
            </a:r>
            <a:r>
              <a:rPr lang="en-US" altLang="ko-KR" dirty="0"/>
              <a:t>(</a:t>
            </a:r>
            <a:r>
              <a:rPr lang="en-US" altLang="ko-KR" dirty="0" err="1"/>
              <a:t>environ,start_response</a:t>
            </a:r>
            <a:r>
              <a:rPr lang="en-US" altLang="ko-KR" dirty="0"/>
              <a:t>) -&gt; </a:t>
            </a:r>
            <a:r>
              <a:rPr lang="en-US" altLang="ko-KR" dirty="0" err="1"/>
              <a:t>start_response</a:t>
            </a:r>
            <a:r>
              <a:rPr lang="en-US" altLang="ko-KR" dirty="0"/>
              <a:t>(</a:t>
            </a:r>
            <a:r>
              <a:rPr lang="en-US" altLang="ko-KR" dirty="0" err="1"/>
              <a:t>environ,response_header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56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9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78EF-C3B9-431F-A2EB-7CED546892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7D0AE-1C7D-4BB9-A26B-2B19A5DD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18A85F-242B-44B9-BDCB-82691B15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CC1E3-1C3F-43AD-BA54-44FFD603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F346-C28E-456C-967D-5439786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A3D41-7A99-43A1-AD0F-64F38911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3A7F0-6116-47D8-BC76-B69D97EA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D6768E-C74E-4212-89D9-0AD0E8784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52EA2-E391-4355-B8FA-FE58D581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A3C55-2A78-40C7-B034-66C7F2BD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711D5-1123-48D3-9554-1048C78F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5FCE5-6B79-4012-83F6-57828FF21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0C248-54FF-45B5-93B2-F0AAA5A6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E4B4E-A636-4D9C-B093-7E401F6A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AC77A-D6A9-4A3B-9E54-B1BFA700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4419-6769-461C-890D-D5013FD4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9DF1-F08E-40FB-9521-25DBE0E6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918EF-A575-4B58-AC88-8FF6443E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DC3E9-F8A0-4B88-8D28-5D424C3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FEF11-BE15-4215-817E-06AEF214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541C0-E8F8-4598-A8FE-4AA8D61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CB8E-F7CE-4ED7-86EF-6DD876B0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00DDA-0CC9-436A-A913-C3B8B3BD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ED5EE-E630-4E9D-9C5B-C0F74012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7D219-E915-4910-A67E-64D41765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A5521-E14E-4317-8247-8E0274B4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78604-895A-418A-B646-1BEAD816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9911E-FFBD-4A69-9C0E-775BE99D3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7038B-BDBD-4BBE-A06F-733F47E4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3B46FA-894B-4366-BA40-38A21BE6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75CED-FD91-4B75-AF0E-AD1C8A5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BA3B7-4AB1-4F3B-9BFE-F7076EEE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AB59-1851-4E72-9772-598AF732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F8607-0F6A-45B7-8528-71256F53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380C8-D286-43C5-9C7C-0133D36E7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EDE520-20D3-4199-807E-99FA7EFC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F9E21-86C4-44D6-881D-FB73574E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82A4B-78E2-444F-80E9-DBE97403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C6BF45-F8D9-43E8-90EC-38E193DE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60138-9960-4863-9F6D-1A2F6D35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801F-2F0C-4DA3-80E1-843126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D20FC-6438-4944-B6FD-2F70EA8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9D5B5-867F-4045-B6BD-EF542D75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AEEEC-87D7-43C4-975F-B38CCB35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2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8B895D-E878-46C6-AF39-8AC9B396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6C5ED-D35F-4BF9-873D-873BE302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EA779-7034-4AEE-8A8D-340C061B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3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1E2B-2933-4F08-B299-E396B35C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33977-EFDD-434B-B17A-75497F92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63443-80D3-486E-B042-52B31777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728E9-7156-474F-9ACB-F29E8EF2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F8B59-54DB-4CD9-961C-3B4ADA10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E8E20-476C-484D-9729-550DFBA4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1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EE9A-E19D-42FA-A799-23E3ECEF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24530-31A4-4D08-A7AD-5A60E411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89C05-AAF1-42FC-8BEA-73F70D3C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CA073-7CEF-452B-8B71-2E2E81F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3BE61-A6E0-43FF-A44E-B36C681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5E366-3F67-4C61-9DBE-57C757CD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4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C6D4C-40D2-437D-9633-CC9AA861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0EB7E-0470-4EEF-88BF-F8C8CEC6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983E4-D7D3-4259-AF4A-48697AB2A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148E-1EE6-4159-B195-1720001CF03F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97D48-3682-4A81-AEC1-3D414431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9ED3E-1F41-44AC-95BA-058479E5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949D-1FB3-46A2-95BD-B9D588E1E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9C%EA%B7%B8%EB%A7%8C%ED%99%94%20%EB%B3%B4%EA%B8%B0%20%EC%A2%8B%EC%9D%80%20%EB%82%A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3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ev/peps/pep-3333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ssenceandartifact.com/2012/12/the-essence-of-mv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google.com/presentation/d/1q8yayojFg4ZMPmthCsCJeNVZnzOja9o3MYKGVIPZdQo/edit#slide=id.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djangoproject.com/ko/2.2/ref/django-adm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8yayojFg4ZMPmthCsCJeNVZnzOja9o3MYKGVIPZdQo/edit#slide=id.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8yayojFg4ZMPmthCsCJeNVZnzOja9o3MYKGVIPZdQo/edit#slide=id.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8yayojFg4ZMPmthCsCJeNVZnzOja9o3MYKGVIPZdQo/edit#slide=id.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8yayojFg4ZMPmthCsCJeNVZnzOja9o3MYKGVIPZdQo/edit#slide=id.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8yayojFg4ZMPmthCsCJeNVZnzOja9o3MYKGVIPZdQo/edit#slide=id.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ssenceandartifact.com/2012/12/the-essence-of-mvc.html" TargetMode="External"/><Relationship Id="rId3" Type="http://schemas.openxmlformats.org/officeDocument/2006/relationships/hyperlink" Target="https://docs.djangoproject.com/ko/2.2/" TargetMode="External"/><Relationship Id="rId7" Type="http://schemas.openxmlformats.org/officeDocument/2006/relationships/hyperlink" Target="https://khanrc.tistory.com/entry/WSGI%EB%A1%9C-%EB%B3%B4%EB%8A%94-%EC%9B%B9-%EC%84%9C%EB%B2%84%EC%9D%98-%EA%B0%9C%EB%85%9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X8n7pRA670&amp;t=528s" TargetMode="External"/><Relationship Id="rId5" Type="http://schemas.openxmlformats.org/officeDocument/2006/relationships/hyperlink" Target="https://www.youtube.com/watch?v=LYmZB5IIwAI&amp;t=1074s" TargetMode="External"/><Relationship Id="rId4" Type="http://schemas.openxmlformats.org/officeDocument/2006/relationships/hyperlink" Target="https://www.python.org/dev/peps/pep-3333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B7ED3-6383-44E7-A2DA-FF409FC98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C5E9F-33A4-4C62-A9F7-ECE49C4AE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5211" y="5494830"/>
            <a:ext cx="3095348" cy="481614"/>
          </a:xfrm>
        </p:spPr>
        <p:txBody>
          <a:bodyPr/>
          <a:lstStyle/>
          <a:p>
            <a:r>
              <a:rPr lang="en-US" altLang="ko-KR"/>
              <a:t>20131356 </a:t>
            </a:r>
            <a:r>
              <a:rPr lang="ko-KR" altLang="en-US" dirty="0"/>
              <a:t>추교준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915F7-DE86-46A1-A270-B0CA4FAE26AC}"/>
              </a:ext>
            </a:extLst>
          </p:cNvPr>
          <p:cNvSpPr txBox="1"/>
          <p:nvPr/>
        </p:nvSpPr>
        <p:spPr>
          <a:xfrm>
            <a:off x="2785738" y="3610900"/>
            <a:ext cx="662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“The</a:t>
            </a:r>
            <a:r>
              <a:rPr lang="ko-KR" altLang="en-US" sz="2000" dirty="0"/>
              <a:t> </a:t>
            </a:r>
            <a:r>
              <a:rPr lang="en-US" altLang="ko-KR" sz="2000" dirty="0"/>
              <a:t>web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</a:t>
            </a:r>
            <a:r>
              <a:rPr lang="ko-KR" altLang="en-US" sz="2000" dirty="0"/>
              <a:t> </a:t>
            </a:r>
            <a:r>
              <a:rPr lang="en-US" altLang="ko-KR" sz="2000" dirty="0"/>
              <a:t>for </a:t>
            </a:r>
            <a:r>
              <a:rPr lang="en-US" altLang="ko-KR" sz="2000" b="1" dirty="0"/>
              <a:t>perfectionists</a:t>
            </a:r>
            <a:r>
              <a:rPr lang="en-US" altLang="ko-KR" sz="2000" dirty="0"/>
              <a:t> with deadlines.”</a:t>
            </a:r>
          </a:p>
        </p:txBody>
      </p:sp>
    </p:spTree>
    <p:extLst>
      <p:ext uri="{BB962C8B-B14F-4D97-AF65-F5344CB8AC3E}">
        <p14:creationId xmlns:p14="http://schemas.microsoft.com/office/powerpoint/2010/main" val="157809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ª°ë¼ ë¬´ììì ëí ì´ë¯¸ì§ ê²ìê²°ê³¼">
            <a:extLst>
              <a:ext uri="{FF2B5EF4-FFF2-40B4-BE49-F238E27FC236}">
                <a16:creationId xmlns:a16="http://schemas.microsoft.com/office/drawing/2014/main" id="{AD1E4C35-9379-427D-AB3A-4667B57C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76" y="1845604"/>
            <a:ext cx="4279447" cy="31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D9450-C2AD-4E1D-9831-91F92AF613E2}"/>
              </a:ext>
            </a:extLst>
          </p:cNvPr>
          <p:cNvSpPr txBox="1"/>
          <p:nvPr/>
        </p:nvSpPr>
        <p:spPr>
          <a:xfrm>
            <a:off x="206829" y="6172201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마스다 코우스케作 </a:t>
            </a:r>
            <a:r>
              <a:rPr lang="en-US" altLang="ko-KR" sz="1400" dirty="0"/>
              <a:t>《</a:t>
            </a:r>
            <a:r>
              <a:rPr lang="ko-KR" altLang="en-US" sz="1400" dirty="0">
                <a:hlinkClick r:id="rId3" tooltip="개그만화 보기 좋은 날"/>
              </a:rPr>
              <a:t>개그만화 보기 좋은 날</a:t>
            </a:r>
            <a:r>
              <a:rPr lang="en-US" altLang="ko-KR" sz="1400" dirty="0"/>
              <a:t>》</a:t>
            </a:r>
          </a:p>
          <a:p>
            <a:r>
              <a:rPr lang="en-US" altLang="ko-KR" sz="1400" dirty="0"/>
              <a:t>8</a:t>
            </a:r>
            <a:r>
              <a:rPr lang="ko-KR" altLang="en-US" sz="1400" dirty="0"/>
              <a:t>권 제</a:t>
            </a:r>
            <a:r>
              <a:rPr lang="en-US" altLang="ko-KR" sz="1400" dirty="0"/>
              <a:t>146</a:t>
            </a:r>
            <a:r>
              <a:rPr lang="ko-KR" altLang="en-US" sz="1400" dirty="0"/>
              <a:t>막 </a:t>
            </a:r>
            <a:r>
              <a:rPr lang="en-US" altLang="ko-KR" sz="1400" dirty="0"/>
              <a:t>~</a:t>
            </a:r>
            <a:r>
              <a:rPr lang="ko-KR" altLang="en-US" sz="1400" dirty="0"/>
              <a:t>새근새근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컷만화</a:t>
            </a:r>
            <a:r>
              <a:rPr lang="en-US" altLang="ko-KR" sz="1400" dirty="0"/>
              <a:t>~ </a:t>
            </a:r>
            <a:r>
              <a:rPr lang="ko-KR" altLang="en-US" sz="1400" dirty="0"/>
              <a:t>중</a:t>
            </a:r>
          </a:p>
        </p:txBody>
      </p:sp>
    </p:spTree>
    <p:extLst>
      <p:ext uri="{BB962C8B-B14F-4D97-AF65-F5344CB8AC3E}">
        <p14:creationId xmlns:p14="http://schemas.microsoft.com/office/powerpoint/2010/main" val="33175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CGI</a:t>
            </a:r>
            <a:r>
              <a:rPr lang="ko-KR" altLang="en-US" dirty="0"/>
              <a:t>를 기반으로 앱의 독립성을 보장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앱과 서버 간 복잡한 연동처리를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다양한 기능 제공 </a:t>
            </a:r>
            <a:r>
              <a:rPr lang="en-US" altLang="ko-KR" dirty="0"/>
              <a:t>(ORM, Template, OAuth …)</a:t>
            </a:r>
          </a:p>
        </p:txBody>
      </p:sp>
    </p:spTree>
    <p:extLst>
      <p:ext uri="{BB962C8B-B14F-4D97-AF65-F5344CB8AC3E}">
        <p14:creationId xmlns:p14="http://schemas.microsoft.com/office/powerpoint/2010/main" val="220921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WSGI(Web Server Gateway Interface)</a:t>
            </a:r>
          </a:p>
          <a:p>
            <a:pPr marL="0" indent="0">
              <a:buNone/>
            </a:pPr>
            <a:r>
              <a:rPr lang="en-US" altLang="ko-KR" dirty="0"/>
              <a:t>  PEP(Python Enhancement Proposal)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hlinkClick r:id="rId3"/>
              </a:rPr>
              <a:t>333</a:t>
            </a:r>
            <a:r>
              <a:rPr lang="en-US" altLang="ko-KR" dirty="0"/>
              <a:t>(python 2.x), </a:t>
            </a:r>
            <a:r>
              <a:rPr lang="en-US" altLang="ko-KR" dirty="0">
                <a:hlinkClick r:id="rId4"/>
              </a:rPr>
              <a:t>3333</a:t>
            </a:r>
            <a:r>
              <a:rPr lang="en-US" altLang="ko-KR" dirty="0"/>
              <a:t>(python 3.x)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세 줄 요약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1. </a:t>
            </a:r>
            <a:r>
              <a:rPr lang="ko-KR" altLang="en-US" dirty="0"/>
              <a:t>어플리케이션은 함수 형태 혹은 클래스의 메소드 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2. </a:t>
            </a:r>
            <a:r>
              <a:rPr lang="ko-KR" altLang="en-US" dirty="0"/>
              <a:t>웹 서버로의 응답함수에 응답 코드와 응답 헤더를 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3. </a:t>
            </a:r>
            <a:r>
              <a:rPr lang="ko-KR" altLang="en-US" dirty="0"/>
              <a:t>어플리케이션의 리턴 값 규격</a:t>
            </a:r>
            <a:r>
              <a:rPr lang="en-US" altLang="ko-KR" dirty="0"/>
              <a:t>(</a:t>
            </a:r>
            <a:r>
              <a:rPr lang="en-US" altLang="ko-KR" dirty="0" err="1"/>
              <a:t>response_body-iterable</a:t>
            </a:r>
            <a:r>
              <a:rPr lang="en-US" altLang="ko-KR" dirty="0"/>
              <a:t> type)</a:t>
            </a:r>
          </a:p>
        </p:txBody>
      </p:sp>
    </p:spTree>
    <p:extLst>
      <p:ext uri="{BB962C8B-B14F-4D97-AF65-F5344CB8AC3E}">
        <p14:creationId xmlns:p14="http://schemas.microsoft.com/office/powerpoint/2010/main" val="86428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4E02004-774E-4792-A8B9-22714A8DA0A3}"/>
              </a:ext>
            </a:extLst>
          </p:cNvPr>
          <p:cNvSpPr/>
          <p:nvPr/>
        </p:nvSpPr>
        <p:spPr>
          <a:xfrm>
            <a:off x="772884" y="2732314"/>
            <a:ext cx="2819400" cy="9579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App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2DAF3-E7CE-496E-A1D0-2BCE5733D250}"/>
              </a:ext>
            </a:extLst>
          </p:cNvPr>
          <p:cNvCxnSpPr>
            <a:cxnSpLocks/>
          </p:cNvCxnSpPr>
          <p:nvPr/>
        </p:nvCxnSpPr>
        <p:spPr>
          <a:xfrm>
            <a:off x="3929742" y="3047999"/>
            <a:ext cx="11103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736440-5A9B-42BA-ACF9-AE2504BB0DFD}"/>
              </a:ext>
            </a:extLst>
          </p:cNvPr>
          <p:cNvCxnSpPr>
            <a:cxnSpLocks/>
          </p:cNvCxnSpPr>
          <p:nvPr/>
        </p:nvCxnSpPr>
        <p:spPr>
          <a:xfrm flipH="1">
            <a:off x="3929742" y="3320142"/>
            <a:ext cx="1052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448BA-5FE3-43E1-8B46-BF71B8B00082}"/>
              </a:ext>
            </a:extLst>
          </p:cNvPr>
          <p:cNvSpPr txBox="1"/>
          <p:nvPr/>
        </p:nvSpPr>
        <p:spPr>
          <a:xfrm>
            <a:off x="7373028" y="2099380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application.py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3F352-D13C-4671-9F1C-452784C041F7}"/>
              </a:ext>
            </a:extLst>
          </p:cNvPr>
          <p:cNvSpPr txBox="1"/>
          <p:nvPr/>
        </p:nvSpPr>
        <p:spPr>
          <a:xfrm>
            <a:off x="3475262" y="3407228"/>
            <a:ext cx="183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 Body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8B340-71FB-4806-957A-80F6BE2856ED}"/>
              </a:ext>
            </a:extLst>
          </p:cNvPr>
          <p:cNvSpPr txBox="1"/>
          <p:nvPr/>
        </p:nvSpPr>
        <p:spPr>
          <a:xfrm>
            <a:off x="3987148" y="2613353"/>
            <a:ext cx="9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execute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8451CC-1686-444B-AA8F-BAACEDC3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50" y="2601222"/>
            <a:ext cx="8473378" cy="1437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381045-3BC0-4373-B486-37E7E34AD019}"/>
              </a:ext>
            </a:extLst>
          </p:cNvPr>
          <p:cNvSpPr txBox="1"/>
          <p:nvPr/>
        </p:nvSpPr>
        <p:spPr>
          <a:xfrm>
            <a:off x="6793666" y="4304082"/>
            <a:ext cx="330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*environ : HTTP </a:t>
            </a:r>
            <a:r>
              <a:rPr lang="ko-KR" altLang="en-US" sz="1400" dirty="0"/>
              <a:t>환경변수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start_response</a:t>
            </a:r>
            <a:r>
              <a:rPr lang="en-US" altLang="ko-KR" sz="1400" dirty="0"/>
              <a:t> : </a:t>
            </a:r>
            <a:r>
              <a:rPr lang="ko-KR" altLang="en-US" sz="1400" dirty="0"/>
              <a:t>서버로의 응답을 위해 </a:t>
            </a:r>
            <a:r>
              <a:rPr lang="en-US" altLang="ko-KR" sz="1400" dirty="0"/>
              <a:t>	       </a:t>
            </a:r>
            <a:r>
              <a:rPr lang="ko-KR" altLang="en-US" sz="1400" dirty="0"/>
              <a:t>서버로부터 받는 함수</a:t>
            </a:r>
            <a:endParaRPr lang="en-US" altLang="ko-KR" sz="1400" dirty="0"/>
          </a:p>
          <a:p>
            <a:r>
              <a:rPr lang="en-US" altLang="ko-KR" sz="1400" dirty="0"/>
              <a:t> Response : response</a:t>
            </a:r>
            <a:r>
              <a:rPr lang="ko-KR" altLang="en-US" sz="1400" dirty="0"/>
              <a:t>의 </a:t>
            </a:r>
            <a:r>
              <a:rPr lang="en-US" altLang="ko-KR" sz="1400" dirty="0"/>
              <a:t>body</a:t>
            </a:r>
            <a:endParaRPr lang="ko-KR" altLang="en-US" sz="14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2B6BA2B-E715-49E6-B1E4-1AD9F0B4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처리 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829DC-72E6-4F45-8CBF-F2C615FD6A13}"/>
              </a:ext>
            </a:extLst>
          </p:cNvPr>
          <p:cNvSpPr/>
          <p:nvPr/>
        </p:nvSpPr>
        <p:spPr>
          <a:xfrm>
            <a:off x="544284" y="4302162"/>
            <a:ext cx="6096000" cy="1285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어플리케이션은 함수 형태 혹은 클래스의 메소드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웹 서버로의 응답함수에 응답 코드와 응답 헤더를 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어플리케이션의 리턴 값 규격</a:t>
            </a:r>
          </a:p>
        </p:txBody>
      </p:sp>
    </p:spTree>
    <p:extLst>
      <p:ext uri="{BB962C8B-B14F-4D97-AF65-F5344CB8AC3E}">
        <p14:creationId xmlns:p14="http://schemas.microsoft.com/office/powerpoint/2010/main" val="396889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2F5A9-94E8-4A8B-BE3D-98CC350AC88C}"/>
              </a:ext>
            </a:extLst>
          </p:cNvPr>
          <p:cNvSpPr txBox="1"/>
          <p:nvPr/>
        </p:nvSpPr>
        <p:spPr>
          <a:xfrm>
            <a:off x="1959428" y="2638880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E35DC-5E30-4EBF-A97A-457791AE0EBB}"/>
              </a:ext>
            </a:extLst>
          </p:cNvPr>
          <p:cNvSpPr txBox="1"/>
          <p:nvPr/>
        </p:nvSpPr>
        <p:spPr>
          <a:xfrm>
            <a:off x="4809219" y="2638880"/>
            <a:ext cx="252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App Server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9AADBB-C17D-4F09-BB14-9FDDD8E9DF94}"/>
              </a:ext>
            </a:extLst>
          </p:cNvPr>
          <p:cNvCxnSpPr/>
          <p:nvPr/>
        </p:nvCxnSpPr>
        <p:spPr>
          <a:xfrm>
            <a:off x="3942545" y="2837113"/>
            <a:ext cx="679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98F170-7D56-4EC7-832E-9B4986C1BE64}"/>
              </a:ext>
            </a:extLst>
          </p:cNvPr>
          <p:cNvCxnSpPr>
            <a:cxnSpLocks/>
          </p:cNvCxnSpPr>
          <p:nvPr/>
        </p:nvCxnSpPr>
        <p:spPr>
          <a:xfrm flipH="1">
            <a:off x="3942545" y="3042116"/>
            <a:ext cx="679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C55513-13F2-4C0F-8699-E4A2BC2DDCDB}"/>
              </a:ext>
            </a:extLst>
          </p:cNvPr>
          <p:cNvSpPr txBox="1"/>
          <p:nvPr/>
        </p:nvSpPr>
        <p:spPr>
          <a:xfrm>
            <a:off x="3754936" y="3120881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2FC09-34FF-4A24-8C15-8B3A84904FDA}"/>
              </a:ext>
            </a:extLst>
          </p:cNvPr>
          <p:cNvSpPr txBox="1"/>
          <p:nvPr/>
        </p:nvSpPr>
        <p:spPr>
          <a:xfrm>
            <a:off x="3828869" y="2388088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F1973D-E5AF-4718-812D-8405B54ABE6C}"/>
              </a:ext>
            </a:extLst>
          </p:cNvPr>
          <p:cNvCxnSpPr>
            <a:cxnSpLocks/>
          </p:cNvCxnSpPr>
          <p:nvPr/>
        </p:nvCxnSpPr>
        <p:spPr>
          <a:xfrm>
            <a:off x="7340263" y="2784076"/>
            <a:ext cx="758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46E7AC-E90E-4E6C-A21A-55AA41B0F567}"/>
              </a:ext>
            </a:extLst>
          </p:cNvPr>
          <p:cNvCxnSpPr>
            <a:cxnSpLocks/>
          </p:cNvCxnSpPr>
          <p:nvPr/>
        </p:nvCxnSpPr>
        <p:spPr>
          <a:xfrm flipH="1">
            <a:off x="7336187" y="3018468"/>
            <a:ext cx="76263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CB347-3DA9-4EB8-83EB-02F537003063}"/>
              </a:ext>
            </a:extLst>
          </p:cNvPr>
          <p:cNvSpPr txBox="1"/>
          <p:nvPr/>
        </p:nvSpPr>
        <p:spPr>
          <a:xfrm>
            <a:off x="8218564" y="2638880"/>
            <a:ext cx="18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6FC02C-AC79-4859-95EB-B8F610F0A621}"/>
              </a:ext>
            </a:extLst>
          </p:cNvPr>
          <p:cNvSpPr txBox="1"/>
          <p:nvPr/>
        </p:nvSpPr>
        <p:spPr>
          <a:xfrm>
            <a:off x="1267969" y="3562690"/>
            <a:ext cx="248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Request URL </a:t>
            </a:r>
            <a:r>
              <a:rPr lang="ko-KR" altLang="en-US" sz="1600" dirty="0"/>
              <a:t>을 분석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WSGIScriptAlias</a:t>
            </a:r>
            <a:r>
              <a:rPr lang="ko-KR" altLang="en-US" sz="1600" dirty="0"/>
              <a:t> 검색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처리 위임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752A7-4254-41DB-A8B2-1A04C666F225}"/>
              </a:ext>
            </a:extLst>
          </p:cNvPr>
          <p:cNvSpPr txBox="1"/>
          <p:nvPr/>
        </p:nvSpPr>
        <p:spPr>
          <a:xfrm>
            <a:off x="4809219" y="3562690"/>
            <a:ext cx="281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600" dirty="0"/>
              <a:t>정의된 </a:t>
            </a:r>
            <a:r>
              <a:rPr lang="en-US" altLang="ko-KR" sz="1600" dirty="0"/>
              <a:t>wsgi.py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pPr marL="342900" indent="-342900">
              <a:buAutoNum type="arabicPeriod" startAt="4"/>
            </a:pPr>
            <a:r>
              <a:rPr lang="en-US" altLang="ko-KR" sz="1600" dirty="0" err="1"/>
              <a:t>get_wsgi_application</a:t>
            </a:r>
            <a:r>
              <a:rPr lang="en-US" altLang="ko-KR" sz="1600" dirty="0"/>
              <a:t>   </a:t>
            </a:r>
            <a:r>
              <a:rPr lang="ko-KR" altLang="en-US" sz="1600" dirty="0"/>
              <a:t>함수 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6820E-79AC-4A7A-B849-4490E5F0055A}"/>
              </a:ext>
            </a:extLst>
          </p:cNvPr>
          <p:cNvSpPr txBox="1"/>
          <p:nvPr/>
        </p:nvSpPr>
        <p:spPr>
          <a:xfrm>
            <a:off x="8098821" y="3490213"/>
            <a:ext cx="2810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altLang="ko-KR" sz="1600" dirty="0"/>
              <a:t>environ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marL="342900" indent="-342900">
              <a:buAutoNum type="arabicPeriod" startAt="6"/>
            </a:pPr>
            <a:r>
              <a:rPr lang="en-US" altLang="ko-KR" sz="1600" dirty="0"/>
              <a:t>Request</a:t>
            </a:r>
            <a:r>
              <a:rPr lang="ko-KR" altLang="en-US" sz="1600" dirty="0"/>
              <a:t> 처리</a:t>
            </a:r>
            <a:r>
              <a:rPr lang="en-US" altLang="ko-KR" sz="1600" dirty="0"/>
              <a:t>, view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342900" indent="-342900">
              <a:buAutoNum type="arabicPeriod" startAt="6"/>
            </a:pPr>
            <a:r>
              <a:rPr lang="en-US" altLang="ko-KR" sz="1600" dirty="0" err="1"/>
              <a:t>start_response</a:t>
            </a:r>
            <a:r>
              <a:rPr lang="en-US" altLang="ko-KR" sz="1600" dirty="0"/>
              <a:t> </a:t>
            </a:r>
            <a:r>
              <a:rPr lang="ko-KR" altLang="en-US" sz="1600" dirty="0"/>
              <a:t>함수 호출</a:t>
            </a:r>
            <a:endParaRPr lang="en-US" altLang="ko-KR" sz="1600" dirty="0"/>
          </a:p>
          <a:p>
            <a:pPr marL="342900" indent="-342900">
              <a:buAutoNum type="arabicPeriod" startAt="6"/>
            </a:pPr>
            <a:r>
              <a:rPr lang="en-US" altLang="ko-KR" sz="1600" dirty="0"/>
              <a:t>return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FCFFE-179A-4A0D-9128-A0AF3FBDC553}"/>
              </a:ext>
            </a:extLst>
          </p:cNvPr>
          <p:cNvSpPr txBox="1"/>
          <p:nvPr/>
        </p:nvSpPr>
        <p:spPr>
          <a:xfrm>
            <a:off x="7849582" y="5021013"/>
            <a:ext cx="330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*environ : HTTP </a:t>
            </a:r>
            <a:r>
              <a:rPr lang="ko-KR" altLang="en-US" sz="1400" dirty="0"/>
              <a:t>환경변수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start_response</a:t>
            </a:r>
            <a:r>
              <a:rPr lang="en-US" altLang="ko-KR" sz="1400" dirty="0"/>
              <a:t> : </a:t>
            </a:r>
            <a:r>
              <a:rPr lang="ko-KR" altLang="en-US" sz="1400" dirty="0"/>
              <a:t>서버로의 응답을 위해 </a:t>
            </a:r>
            <a:r>
              <a:rPr lang="en-US" altLang="ko-KR" sz="1400" dirty="0"/>
              <a:t>	       </a:t>
            </a:r>
            <a:r>
              <a:rPr lang="ko-KR" altLang="en-US" sz="1400" dirty="0"/>
              <a:t>서버로부터 받는 함수</a:t>
            </a:r>
            <a:endParaRPr lang="en-US" altLang="ko-KR" sz="1400" dirty="0"/>
          </a:p>
          <a:p>
            <a:r>
              <a:rPr lang="en-US" altLang="ko-KR" sz="1400" dirty="0"/>
              <a:t> Response : response</a:t>
            </a:r>
            <a:r>
              <a:rPr lang="ko-KR" altLang="en-US" sz="1400" dirty="0"/>
              <a:t>의 </a:t>
            </a:r>
            <a:r>
              <a:rPr lang="en-US" altLang="ko-KR" sz="1400" dirty="0"/>
              <a:t>body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5A085-5A40-4934-93AA-BDE9CDBE3F4B}"/>
              </a:ext>
            </a:extLst>
          </p:cNvPr>
          <p:cNvSpPr txBox="1"/>
          <p:nvPr/>
        </p:nvSpPr>
        <p:spPr>
          <a:xfrm>
            <a:off x="1100547" y="5021013"/>
            <a:ext cx="351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en-US" altLang="ko-KR" sz="1400" dirty="0" err="1"/>
              <a:t>WSGIScriptAlias</a:t>
            </a:r>
            <a:r>
              <a:rPr lang="en-US" altLang="ko-KR" sz="1400" dirty="0"/>
              <a:t> : </a:t>
            </a:r>
            <a:r>
              <a:rPr lang="ko-KR" altLang="en-US" sz="1400" dirty="0"/>
              <a:t>위임할 요청</a:t>
            </a:r>
            <a:r>
              <a:rPr lang="en-US" altLang="ko-KR" sz="1400" dirty="0"/>
              <a:t> </a:t>
            </a:r>
            <a:r>
              <a:rPr lang="ko-KR" altLang="en-US" sz="1400" dirty="0"/>
              <a:t>목록 저장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B1A71D56-1062-4F68-A708-5CE6179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처리 과정</a:t>
            </a:r>
          </a:p>
        </p:txBody>
      </p:sp>
    </p:spTree>
    <p:extLst>
      <p:ext uri="{BB962C8B-B14F-4D97-AF65-F5344CB8AC3E}">
        <p14:creationId xmlns:p14="http://schemas.microsoft.com/office/powerpoint/2010/main" val="323482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0016D2-E8FA-4091-BE49-FE2507C1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2" y="2115785"/>
            <a:ext cx="6847795" cy="215141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E215D15-8FFE-4F3C-894D-DDF4B7B3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wsgi.py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1F0DAB-70BD-43B8-98F7-F141335A0528}"/>
              </a:ext>
            </a:extLst>
          </p:cNvPr>
          <p:cNvCxnSpPr/>
          <p:nvPr/>
        </p:nvCxnSpPr>
        <p:spPr>
          <a:xfrm>
            <a:off x="2394857" y="4212771"/>
            <a:ext cx="2220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2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D7A949-1DEA-4D96-B246-ED0037AA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2" y="2100262"/>
            <a:ext cx="6847795" cy="205317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E215D15-8FFE-4F3C-894D-DDF4B7B3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wsgi.py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75A2D8-9667-4289-8D21-30850F988A63}"/>
              </a:ext>
            </a:extLst>
          </p:cNvPr>
          <p:cNvCxnSpPr/>
          <p:nvPr/>
        </p:nvCxnSpPr>
        <p:spPr>
          <a:xfrm>
            <a:off x="1077684" y="4109890"/>
            <a:ext cx="2220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E215D15-8FFE-4F3C-894D-DDF4B7B3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wsgi.py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46FF8-EE17-47C9-9179-F0BA3B2A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2" y="1565604"/>
            <a:ext cx="6847795" cy="517565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F2B80B-A16C-49EF-807F-5E358A6B19DD}"/>
              </a:ext>
            </a:extLst>
          </p:cNvPr>
          <p:cNvCxnSpPr/>
          <p:nvPr/>
        </p:nvCxnSpPr>
        <p:spPr>
          <a:xfrm>
            <a:off x="1458684" y="2858033"/>
            <a:ext cx="2220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252E21-C88C-484C-9CB4-9C4349A66C65}"/>
              </a:ext>
            </a:extLst>
          </p:cNvPr>
          <p:cNvCxnSpPr>
            <a:cxnSpLocks/>
          </p:cNvCxnSpPr>
          <p:nvPr/>
        </p:nvCxnSpPr>
        <p:spPr>
          <a:xfrm>
            <a:off x="2487383" y="3935718"/>
            <a:ext cx="2383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7417DF-4511-46D0-97D4-226253DD7D1C}"/>
              </a:ext>
            </a:extLst>
          </p:cNvPr>
          <p:cNvCxnSpPr>
            <a:cxnSpLocks/>
          </p:cNvCxnSpPr>
          <p:nvPr/>
        </p:nvCxnSpPr>
        <p:spPr>
          <a:xfrm>
            <a:off x="2487383" y="4153432"/>
            <a:ext cx="23839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B43033-A440-4B67-874F-5F2FA76A28C5}"/>
              </a:ext>
            </a:extLst>
          </p:cNvPr>
          <p:cNvSpPr txBox="1"/>
          <p:nvPr/>
        </p:nvSpPr>
        <p:spPr>
          <a:xfrm>
            <a:off x="8014945" y="3276269"/>
            <a:ext cx="3056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요청을 파싱</a:t>
            </a:r>
            <a:endParaRPr lang="en-US" altLang="ko-KR" dirty="0"/>
          </a:p>
          <a:p>
            <a:r>
              <a:rPr lang="ko-KR" altLang="en-US" dirty="0"/>
              <a:t>어플리케이션 인자 셋팅</a:t>
            </a:r>
            <a:endParaRPr lang="en-US" altLang="ko-KR" dirty="0"/>
          </a:p>
          <a:p>
            <a:r>
              <a:rPr lang="ko-KR" altLang="en-US" dirty="0"/>
              <a:t>어플리케이션 실행</a:t>
            </a:r>
            <a:endParaRPr lang="en-US" altLang="ko-KR" dirty="0"/>
          </a:p>
          <a:p>
            <a:r>
              <a:rPr lang="ko-KR" altLang="en-US" dirty="0"/>
              <a:t>어플리케이션으로부터 응답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앱 서버로 응답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80206-0A08-4ADC-A868-F8A4303339ED}"/>
              </a:ext>
            </a:extLst>
          </p:cNvPr>
          <p:cNvCxnSpPr>
            <a:cxnSpLocks/>
          </p:cNvCxnSpPr>
          <p:nvPr/>
        </p:nvCxnSpPr>
        <p:spPr>
          <a:xfrm>
            <a:off x="1583869" y="6080203"/>
            <a:ext cx="35324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0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D8B8E2-BF52-49B7-9899-1814B00766B7}"/>
              </a:ext>
            </a:extLst>
          </p:cNvPr>
          <p:cNvSpPr txBox="1"/>
          <p:nvPr/>
        </p:nvSpPr>
        <p:spPr>
          <a:xfrm>
            <a:off x="206829" y="6172201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http://www.essenceandartifact.com/2012/12/the-essence-of-mvc.html</a:t>
            </a:r>
            <a:endParaRPr lang="ko-KR" altLang="en-US" sz="1400" dirty="0"/>
          </a:p>
        </p:txBody>
      </p:sp>
      <p:pic>
        <p:nvPicPr>
          <p:cNvPr id="1026" name="Picture 2" descr="http://1.bp.blogspot.com/-9oMB02HUxHY/UL4waYObMVI/AAAAAAAAAFw/q2wJeCsHbU4/s400/mvc_decoupling_1.PNG">
            <a:extLst>
              <a:ext uri="{FF2B5EF4-FFF2-40B4-BE49-F238E27FC236}">
                <a16:creationId xmlns:a16="http://schemas.microsoft.com/office/drawing/2014/main" id="{D35C49F7-05CF-49DB-9D72-55E7E6E2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0" y="1273969"/>
            <a:ext cx="3810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WEUsg5Ixot8/UL4wuU5GNlI/AAAAAAAAAF8/DABNxRuI18U/s400/mvc_decoupling_2.PNG">
            <a:extLst>
              <a:ext uri="{FF2B5EF4-FFF2-40B4-BE49-F238E27FC236}">
                <a16:creationId xmlns:a16="http://schemas.microsoft.com/office/drawing/2014/main" id="{D2018EC0-2C79-41D3-8B45-FADF82A7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30" y="2354036"/>
            <a:ext cx="3810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3YtmXVav-Zw/UL4w3cwhLVI/AAAAAAAAAGI/3svxMuEibQY/s400/mvc_decoupling_3.PNG">
            <a:extLst>
              <a:ext uri="{FF2B5EF4-FFF2-40B4-BE49-F238E27FC236}">
                <a16:creationId xmlns:a16="http://schemas.microsoft.com/office/drawing/2014/main" id="{571FD01D-A140-4759-9829-85267B3FC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57" y="4082143"/>
            <a:ext cx="3810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120EDDA-9AE9-4156-960B-E7032656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MVC pattern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52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MTV pattern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B131B-D274-4DA1-9C2C-BA45F13A5B03}"/>
              </a:ext>
            </a:extLst>
          </p:cNvPr>
          <p:cNvSpPr txBox="1"/>
          <p:nvPr/>
        </p:nvSpPr>
        <p:spPr>
          <a:xfrm>
            <a:off x="2261195" y="3069770"/>
            <a:ext cx="102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D1E475-6A3F-40F0-A3C1-931BD722D2AC}"/>
              </a:ext>
            </a:extLst>
          </p:cNvPr>
          <p:cNvCxnSpPr>
            <a:cxnSpLocks/>
          </p:cNvCxnSpPr>
          <p:nvPr/>
        </p:nvCxnSpPr>
        <p:spPr>
          <a:xfrm>
            <a:off x="3623357" y="3218160"/>
            <a:ext cx="7309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0E58A7-7DE3-4A4C-8F5C-D43C1FBDB941}"/>
              </a:ext>
            </a:extLst>
          </p:cNvPr>
          <p:cNvSpPr txBox="1"/>
          <p:nvPr/>
        </p:nvSpPr>
        <p:spPr>
          <a:xfrm>
            <a:off x="4649011" y="3014203"/>
            <a:ext cx="8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View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152AB3-53D9-45D1-A02F-49FB99C3DC7A}"/>
              </a:ext>
            </a:extLst>
          </p:cNvPr>
          <p:cNvCxnSpPr>
            <a:cxnSpLocks/>
          </p:cNvCxnSpPr>
          <p:nvPr/>
        </p:nvCxnSpPr>
        <p:spPr>
          <a:xfrm flipH="1">
            <a:off x="3605601" y="3473075"/>
            <a:ext cx="7486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D5B8DD-2B16-40BB-AAE4-8941A5257535}"/>
              </a:ext>
            </a:extLst>
          </p:cNvPr>
          <p:cNvSpPr txBox="1"/>
          <p:nvPr/>
        </p:nvSpPr>
        <p:spPr>
          <a:xfrm>
            <a:off x="3528292" y="2699130"/>
            <a:ext cx="1023892" cy="3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54276-D19F-4051-87EC-D5B4FC8338FD}"/>
              </a:ext>
            </a:extLst>
          </p:cNvPr>
          <p:cNvSpPr txBox="1"/>
          <p:nvPr/>
        </p:nvSpPr>
        <p:spPr>
          <a:xfrm>
            <a:off x="3476128" y="3586930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38C1A9-48A9-4D63-B924-F661314CC5F1}"/>
              </a:ext>
            </a:extLst>
          </p:cNvPr>
          <p:cNvCxnSpPr/>
          <p:nvPr/>
        </p:nvCxnSpPr>
        <p:spPr>
          <a:xfrm flipH="1">
            <a:off x="5616751" y="2756173"/>
            <a:ext cx="685800" cy="3150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D4C792-5662-44DA-84BC-FD16478AE9DC}"/>
              </a:ext>
            </a:extLst>
          </p:cNvPr>
          <p:cNvCxnSpPr>
            <a:cxnSpLocks/>
          </p:cNvCxnSpPr>
          <p:nvPr/>
        </p:nvCxnSpPr>
        <p:spPr>
          <a:xfrm flipH="1" flipV="1">
            <a:off x="5616751" y="3677794"/>
            <a:ext cx="685799" cy="31999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FA98CB-969E-4E6B-BCA9-74B2DA076D8E}"/>
              </a:ext>
            </a:extLst>
          </p:cNvPr>
          <p:cNvSpPr txBox="1"/>
          <p:nvPr/>
        </p:nvSpPr>
        <p:spPr>
          <a:xfrm>
            <a:off x="6469273" y="3950610"/>
            <a:ext cx="18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Template</a:t>
            </a:r>
            <a:endParaRPr lang="ko-KR" altLang="en-US" sz="2400" dirty="0"/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A257CAE9-C0A5-4775-AE34-31569FED4FDB}"/>
              </a:ext>
            </a:extLst>
          </p:cNvPr>
          <p:cNvSpPr/>
          <p:nvPr/>
        </p:nvSpPr>
        <p:spPr>
          <a:xfrm>
            <a:off x="8919241" y="2143158"/>
            <a:ext cx="1295400" cy="11824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134CF7-C02C-41E4-9CEA-709284602716}"/>
              </a:ext>
            </a:extLst>
          </p:cNvPr>
          <p:cNvSpPr txBox="1"/>
          <p:nvPr/>
        </p:nvSpPr>
        <p:spPr>
          <a:xfrm>
            <a:off x="6557596" y="2438200"/>
            <a:ext cx="18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Model</a:t>
            </a:r>
            <a:endParaRPr lang="ko-KR" altLang="en-US" sz="2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0833EC-CFF3-453E-989B-92BD5419E165}"/>
              </a:ext>
            </a:extLst>
          </p:cNvPr>
          <p:cNvCxnSpPr>
            <a:cxnSpLocks/>
          </p:cNvCxnSpPr>
          <p:nvPr/>
        </p:nvCxnSpPr>
        <p:spPr>
          <a:xfrm flipH="1">
            <a:off x="7869007" y="2669032"/>
            <a:ext cx="797259" cy="162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591C142-8F9B-4480-8A0A-D31FB0706733}"/>
              </a:ext>
            </a:extLst>
          </p:cNvPr>
          <p:cNvSpPr txBox="1"/>
          <p:nvPr/>
        </p:nvSpPr>
        <p:spPr>
          <a:xfrm>
            <a:off x="7055032" y="4935072"/>
            <a:ext cx="4091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*Model : </a:t>
            </a:r>
            <a:r>
              <a:rPr lang="ko-KR" altLang="en-US" sz="1400" dirty="0"/>
              <a:t>데이터 베이스 모델</a:t>
            </a:r>
            <a:endParaRPr lang="en-US" altLang="ko-KR" sz="1400" dirty="0"/>
          </a:p>
          <a:p>
            <a:r>
              <a:rPr lang="en-US" altLang="ko-KR" sz="1400" dirty="0"/>
              <a:t> Template : </a:t>
            </a:r>
            <a:r>
              <a:rPr lang="ko-KR" altLang="en-US" sz="1400" dirty="0"/>
              <a:t>렌더링 할 페이지</a:t>
            </a:r>
            <a:r>
              <a:rPr lang="en-US" altLang="ko-KR" sz="1400" dirty="0"/>
              <a:t>(MVC </a:t>
            </a:r>
            <a:r>
              <a:rPr lang="ko-KR" altLang="en-US" sz="1400" dirty="0"/>
              <a:t>패턴의 </a:t>
            </a:r>
            <a:r>
              <a:rPr lang="en-US" altLang="ko-KR" sz="1400" dirty="0"/>
              <a:t>view)</a:t>
            </a:r>
          </a:p>
          <a:p>
            <a:r>
              <a:rPr lang="en-US" altLang="ko-KR" sz="1400" dirty="0"/>
              <a:t> View : </a:t>
            </a:r>
            <a:r>
              <a:rPr lang="ko-KR" altLang="en-US" sz="1400" dirty="0"/>
              <a:t>프로그램 로직 처리 </a:t>
            </a:r>
            <a:r>
              <a:rPr lang="en-US" altLang="ko-KR" sz="1400" dirty="0"/>
              <a:t>(body </a:t>
            </a:r>
            <a:r>
              <a:rPr lang="ko-KR" altLang="en-US" sz="1400" dirty="0"/>
              <a:t>생성</a:t>
            </a:r>
            <a:r>
              <a:rPr lang="en-US" altLang="ko-KR" sz="1400" dirty="0"/>
              <a:t>,</a:t>
            </a:r>
            <a:r>
              <a:rPr lang="ko-KR" altLang="en-US" sz="1400" dirty="0"/>
              <a:t>반환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1871D-E760-4972-B30A-DD1EFC93E2D1}"/>
              </a:ext>
            </a:extLst>
          </p:cNvPr>
          <p:cNvSpPr txBox="1"/>
          <p:nvPr/>
        </p:nvSpPr>
        <p:spPr>
          <a:xfrm>
            <a:off x="7963999" y="2253745"/>
            <a:ext cx="60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ORM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E797C3-0023-4174-A78C-59688B150A24}"/>
              </a:ext>
            </a:extLst>
          </p:cNvPr>
          <p:cNvSpPr txBox="1"/>
          <p:nvPr/>
        </p:nvSpPr>
        <p:spPr>
          <a:xfrm>
            <a:off x="6733904" y="283811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CRUD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DFA865-FF0C-4442-9C24-3797BEF93CAD}"/>
              </a:ext>
            </a:extLst>
          </p:cNvPr>
          <p:cNvSpPr txBox="1"/>
          <p:nvPr/>
        </p:nvSpPr>
        <p:spPr>
          <a:xfrm>
            <a:off x="4561270" y="3473075"/>
            <a:ext cx="12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가공</a:t>
            </a:r>
            <a:endParaRPr lang="en-US" altLang="ko-KR" sz="1400" dirty="0"/>
          </a:p>
          <a:p>
            <a:r>
              <a:rPr lang="en-US" altLang="ko-KR" sz="1400" dirty="0"/>
              <a:t>Model </a:t>
            </a:r>
            <a:r>
              <a:rPr lang="ko-KR" altLang="en-US" sz="1400" dirty="0"/>
              <a:t>접근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237825-1535-4C96-9D17-90909A0C9139}"/>
              </a:ext>
            </a:extLst>
          </p:cNvPr>
          <p:cNvSpPr txBox="1"/>
          <p:nvPr/>
        </p:nvSpPr>
        <p:spPr>
          <a:xfrm>
            <a:off x="6654001" y="4365896"/>
            <a:ext cx="130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HTML </a:t>
            </a:r>
            <a:r>
              <a:rPr lang="ko-KR" altLang="en-US" sz="1400" dirty="0"/>
              <a:t>반환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A554D-54FB-47DA-B73C-79343D632682}"/>
              </a:ext>
            </a:extLst>
          </p:cNvPr>
          <p:cNvSpPr txBox="1"/>
          <p:nvPr/>
        </p:nvSpPr>
        <p:spPr>
          <a:xfrm>
            <a:off x="1382831" y="4996627"/>
            <a:ext cx="418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*MVC </a:t>
            </a:r>
            <a:r>
              <a:rPr lang="ko-KR" altLang="en-US" sz="1400" dirty="0"/>
              <a:t>의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의 역할을 </a:t>
            </a:r>
            <a:r>
              <a:rPr lang="en-US" altLang="ko-KR" sz="1400" dirty="0"/>
              <a:t>middle ware</a:t>
            </a:r>
            <a:r>
              <a:rPr lang="ko-KR" altLang="en-US" sz="1400" dirty="0"/>
              <a:t>가 수행</a:t>
            </a:r>
          </a:p>
        </p:txBody>
      </p:sp>
    </p:spTree>
    <p:extLst>
      <p:ext uri="{BB962C8B-B14F-4D97-AF65-F5344CB8AC3E}">
        <p14:creationId xmlns:p14="http://schemas.microsoft.com/office/powerpoint/2010/main" val="14623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397CF-68AE-4CF4-A816-08B1A77D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 action="ppaction://hlinksldjump"/>
              </a:rPr>
              <a:t>Django</a:t>
            </a:r>
            <a:r>
              <a:rPr lang="ko-KR" altLang="en-US" dirty="0">
                <a:hlinkClick r:id="rId2" action="ppaction://hlinksldjump"/>
              </a:rPr>
              <a:t> 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알면 좋지만 몰라도 될 수도</a:t>
            </a:r>
            <a:r>
              <a:rPr lang="en-US" altLang="ko-KR" dirty="0">
                <a:hlinkClick r:id="rId3" action="ppaction://hlinksldjump"/>
              </a:rPr>
              <a:t>(?)</a:t>
            </a:r>
            <a:r>
              <a:rPr lang="ko-KR" altLang="en-US" dirty="0">
                <a:hlinkClick r:id="rId3" action="ppaction://hlinksldjump"/>
              </a:rPr>
              <a:t> 있는 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 action="ppaction://hlinksldjump"/>
              </a:rPr>
              <a:t>Design pattern</a:t>
            </a:r>
            <a:endParaRPr lang="en-US" altLang="ko-KR" dirty="0">
              <a:hlinkClick r:id="rId5" action="ppaction://hlinksldjump"/>
            </a:endParaRPr>
          </a:p>
          <a:p>
            <a:endParaRPr lang="en-US" altLang="ko-KR" dirty="0">
              <a:hlinkClick r:id="rId5" action="ppaction://hlinksldjump"/>
            </a:endParaRPr>
          </a:p>
          <a:p>
            <a:r>
              <a:rPr lang="ko-KR" altLang="en-US" dirty="0">
                <a:hlinkClick r:id="rId5" action="ppaction://hlinksldjump"/>
              </a:rPr>
              <a:t>시작하기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1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F971-AB43-4034-A5D1-D8894D2C2656}"/>
              </a:ext>
            </a:extLst>
          </p:cNvPr>
          <p:cNvSpPr txBox="1"/>
          <p:nvPr/>
        </p:nvSpPr>
        <p:spPr>
          <a:xfrm>
            <a:off x="7070064" y="2358796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parse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521E59-891F-4AEB-AD13-824A5F46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42" y="1485219"/>
            <a:ext cx="3031671" cy="429079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EE9D011C-78BF-4B15-B44D-F2A787DA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MTV pattern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A7579-E517-4FEE-AF5B-5B118B3C97F5}"/>
              </a:ext>
            </a:extLst>
          </p:cNvPr>
          <p:cNvSpPr txBox="1"/>
          <p:nvPr/>
        </p:nvSpPr>
        <p:spPr>
          <a:xfrm>
            <a:off x="6765264" y="3026904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D6D6A-F634-48D8-86BD-11197C1DF7CE}"/>
              </a:ext>
            </a:extLst>
          </p:cNvPr>
          <p:cNvSpPr txBox="1"/>
          <p:nvPr/>
        </p:nvSpPr>
        <p:spPr>
          <a:xfrm>
            <a:off x="6871504" y="4898397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F014E-92C0-4303-BA84-F372322056A7}"/>
              </a:ext>
            </a:extLst>
          </p:cNvPr>
          <p:cNvSpPr txBox="1"/>
          <p:nvPr/>
        </p:nvSpPr>
        <p:spPr>
          <a:xfrm>
            <a:off x="3311773" y="4898397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QuerySet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1A8A0-9E41-4D69-8716-50B1B9876EA0}"/>
              </a:ext>
            </a:extLst>
          </p:cNvPr>
          <p:cNvSpPr txBox="1"/>
          <p:nvPr/>
        </p:nvSpPr>
        <p:spPr>
          <a:xfrm>
            <a:off x="4286183" y="2961948"/>
            <a:ext cx="1140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HTML create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979B3-7F2A-4D88-A6B4-27AD3BD73B8F}"/>
              </a:ext>
            </a:extLst>
          </p:cNvPr>
          <p:cNvSpPr txBox="1"/>
          <p:nvPr/>
        </p:nvSpPr>
        <p:spPr>
          <a:xfrm>
            <a:off x="4787167" y="2565758"/>
            <a:ext cx="12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1487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397CF-68AE-4CF4-A816-08B1A77D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Django-admin</a:t>
            </a:r>
          </a:p>
          <a:p>
            <a:pPr marL="0" indent="0">
              <a:buNone/>
            </a:pPr>
            <a:r>
              <a:rPr lang="en-US" altLang="ko-KR" sz="2400" dirty="0"/>
              <a:t>  - Django</a:t>
            </a:r>
            <a:r>
              <a:rPr lang="ko-KR" altLang="en-US" sz="2400" dirty="0"/>
              <a:t> 및 </a:t>
            </a:r>
            <a:r>
              <a:rPr lang="en-US" altLang="ko-KR" sz="2400" dirty="0"/>
              <a:t>Django </a:t>
            </a:r>
            <a:r>
              <a:rPr lang="ko-KR" altLang="en-US" sz="2400" dirty="0"/>
              <a:t>프로젝트 관리를 위한 유틸리티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-admin help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en-US" altLang="ko-KR" sz="2400" dirty="0">
                <a:hlinkClick r:id="rId2"/>
              </a:rPr>
              <a:t>docs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F4CD5-3BC7-4F01-91A9-34D3445E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" y="4115934"/>
            <a:ext cx="11292529" cy="46740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A6398-1CC4-4D84-B956-EB4685D9441B}"/>
              </a:ext>
            </a:extLst>
          </p:cNvPr>
          <p:cNvCxnSpPr>
            <a:cxnSpLocks/>
          </p:cNvCxnSpPr>
          <p:nvPr/>
        </p:nvCxnSpPr>
        <p:spPr>
          <a:xfrm>
            <a:off x="6411684" y="4556659"/>
            <a:ext cx="1567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F804A1-A12D-4565-9775-3947260E040E}"/>
              </a:ext>
            </a:extLst>
          </p:cNvPr>
          <p:cNvCxnSpPr>
            <a:cxnSpLocks/>
          </p:cNvCxnSpPr>
          <p:nvPr/>
        </p:nvCxnSpPr>
        <p:spPr>
          <a:xfrm>
            <a:off x="8077198" y="4556659"/>
            <a:ext cx="1567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064D1E-7039-4CD8-8F86-5A81B03687EE}"/>
              </a:ext>
            </a:extLst>
          </p:cNvPr>
          <p:cNvCxnSpPr>
            <a:cxnSpLocks/>
          </p:cNvCxnSpPr>
          <p:nvPr/>
        </p:nvCxnSpPr>
        <p:spPr>
          <a:xfrm>
            <a:off x="9786255" y="4556659"/>
            <a:ext cx="15675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8D9157-C979-46B9-8E60-A9CAFAFBA139}"/>
              </a:ext>
            </a:extLst>
          </p:cNvPr>
          <p:cNvSpPr txBox="1"/>
          <p:nvPr/>
        </p:nvSpPr>
        <p:spPr>
          <a:xfrm>
            <a:off x="8218710" y="4583340"/>
            <a:ext cx="1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589C4-7D6D-4F59-AB9A-11FA8BAEC7C3}"/>
              </a:ext>
            </a:extLst>
          </p:cNvPr>
          <p:cNvSpPr txBox="1"/>
          <p:nvPr/>
        </p:nvSpPr>
        <p:spPr>
          <a:xfrm>
            <a:off x="9786255" y="4583340"/>
            <a:ext cx="1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Project_name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23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605B0C-8C11-44ED-8486-CA826D5C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80" y="2313273"/>
            <a:ext cx="3212586" cy="2614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4271FE-7D19-4B40-9F33-481609A5B924}"/>
              </a:ext>
            </a:extLst>
          </p:cNvPr>
          <p:cNvSpPr txBox="1"/>
          <p:nvPr/>
        </p:nvSpPr>
        <p:spPr>
          <a:xfrm>
            <a:off x="6901541" y="3136612"/>
            <a:ext cx="3548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???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137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5B5B9-171E-400E-A2D1-5442DB2D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90" y="1354275"/>
            <a:ext cx="8850224" cy="4600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1702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5B5B9-171E-400E-A2D1-5442DB2D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90" y="1354275"/>
            <a:ext cx="8850224" cy="4600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0D0076-DF9E-4F04-B9C4-AB66266E928E}"/>
              </a:ext>
            </a:extLst>
          </p:cNvPr>
          <p:cNvSpPr/>
          <p:nvPr/>
        </p:nvSpPr>
        <p:spPr>
          <a:xfrm>
            <a:off x="6498771" y="2471057"/>
            <a:ext cx="1306286" cy="5660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6C0B5-0FF9-4DD1-B48D-E8BE2412034E}"/>
              </a:ext>
            </a:extLst>
          </p:cNvPr>
          <p:cNvSpPr txBox="1"/>
          <p:nvPr/>
        </p:nvSpPr>
        <p:spPr>
          <a:xfrm>
            <a:off x="6000783" y="3059668"/>
            <a:ext cx="230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서버와의 연동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60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5B5B9-171E-400E-A2D1-5442DB2D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90" y="1354275"/>
            <a:ext cx="8850224" cy="4600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5218A0-4D52-48E9-B656-2D74D58BC26B}"/>
              </a:ext>
            </a:extLst>
          </p:cNvPr>
          <p:cNvSpPr/>
          <p:nvPr/>
        </p:nvSpPr>
        <p:spPr>
          <a:xfrm>
            <a:off x="8011884" y="3537858"/>
            <a:ext cx="1905001" cy="15348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F971-AB43-4034-A5D1-D8894D2C2656}"/>
              </a:ext>
            </a:extLst>
          </p:cNvPr>
          <p:cNvSpPr txBox="1"/>
          <p:nvPr/>
        </p:nvSpPr>
        <p:spPr>
          <a:xfrm>
            <a:off x="9737340" y="4415527"/>
            <a:ext cx="1839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알맞은 </a:t>
            </a:r>
            <a:r>
              <a:rPr lang="en-US" altLang="ko-KR" dirty="0"/>
              <a:t>view</a:t>
            </a:r>
            <a:r>
              <a:rPr lang="ko-KR" altLang="en-US" dirty="0"/>
              <a:t>로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137435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5B5B9-171E-400E-A2D1-5442DB2D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90" y="1354275"/>
            <a:ext cx="8850224" cy="4600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F971-AB43-4034-A5D1-D8894D2C2656}"/>
              </a:ext>
            </a:extLst>
          </p:cNvPr>
          <p:cNvSpPr txBox="1"/>
          <p:nvPr/>
        </p:nvSpPr>
        <p:spPr>
          <a:xfrm>
            <a:off x="8060942" y="4857394"/>
            <a:ext cx="183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 로직 처리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AF0159-8874-4521-BA27-D7A180E65C2B}"/>
              </a:ext>
            </a:extLst>
          </p:cNvPr>
          <p:cNvSpPr/>
          <p:nvPr/>
        </p:nvSpPr>
        <p:spPr>
          <a:xfrm>
            <a:off x="6232002" y="4640436"/>
            <a:ext cx="1905001" cy="7588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4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B984E-5D73-4477-AD5D-F86D682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C5B5B9-171E-400E-A2D1-5442DB2D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90" y="1354275"/>
            <a:ext cx="8850224" cy="46009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96A17D-41A6-422F-9511-6CC4C1D52D46}"/>
              </a:ext>
            </a:extLst>
          </p:cNvPr>
          <p:cNvSpPr txBox="1"/>
          <p:nvPr/>
        </p:nvSpPr>
        <p:spPr>
          <a:xfrm>
            <a:off x="206828" y="6172201"/>
            <a:ext cx="500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https://docs.google.com/presentation/d/1q8yayojFg4ZMPmthCsCJeNVZnzOja9o3MYKGVIPZdQo/edit#slide=id.p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AF971-AB43-4034-A5D1-D8894D2C2656}"/>
              </a:ext>
            </a:extLst>
          </p:cNvPr>
          <p:cNvSpPr txBox="1"/>
          <p:nvPr/>
        </p:nvSpPr>
        <p:spPr>
          <a:xfrm>
            <a:off x="4332515" y="4056967"/>
            <a:ext cx="213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</a:t>
            </a:r>
            <a:r>
              <a:rPr lang="ko-KR" altLang="en-US" dirty="0"/>
              <a:t>포함 </a:t>
            </a:r>
            <a:r>
              <a:rPr lang="en-US" altLang="ko-KR" dirty="0"/>
              <a:t>HTML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페이지 생성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AF0159-8874-4521-BA27-D7A180E65C2B}"/>
              </a:ext>
            </a:extLst>
          </p:cNvPr>
          <p:cNvSpPr/>
          <p:nvPr/>
        </p:nvSpPr>
        <p:spPr>
          <a:xfrm>
            <a:off x="4446885" y="3519380"/>
            <a:ext cx="1905001" cy="14445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4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605B0C-8C11-44ED-8486-CA826D5C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80" y="2313273"/>
            <a:ext cx="3212586" cy="2614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6DB3D-1C99-4DFD-BEE8-5013A93B855A}"/>
              </a:ext>
            </a:extLst>
          </p:cNvPr>
          <p:cNvSpPr txBox="1"/>
          <p:nvPr/>
        </p:nvSpPr>
        <p:spPr>
          <a:xfrm>
            <a:off x="5954486" y="2743359"/>
            <a:ext cx="479243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__init__.py : </a:t>
            </a:r>
            <a:r>
              <a:rPr lang="ko-KR" altLang="en-US" dirty="0"/>
              <a:t>파이썬 패키지임을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setting.py : </a:t>
            </a:r>
            <a:r>
              <a:rPr lang="ko-KR" altLang="en-US" dirty="0"/>
              <a:t>프로젝트에 관한 환경</a:t>
            </a:r>
            <a:r>
              <a:rPr lang="en-US" altLang="ko-KR" dirty="0"/>
              <a:t>,</a:t>
            </a:r>
            <a:r>
              <a:rPr lang="ko-KR" altLang="en-US" dirty="0"/>
              <a:t>구성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urls.py     : URL</a:t>
            </a:r>
            <a:r>
              <a:rPr lang="ko-KR" altLang="en-US" dirty="0"/>
              <a:t>과 </a:t>
            </a:r>
            <a:r>
              <a:rPr lang="en-US" altLang="ko-KR" dirty="0"/>
              <a:t>view, template</a:t>
            </a:r>
            <a:r>
              <a:rPr lang="ko-KR" altLang="en-US" dirty="0"/>
              <a:t>의 맵핑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wsgi.py    : </a:t>
            </a:r>
            <a:r>
              <a:rPr lang="ko-KR" altLang="en-US" dirty="0"/>
              <a:t>서버와의 연동 처리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manage.py : Django command </a:t>
            </a:r>
            <a:r>
              <a:rPr lang="ko-KR" altLang="en-US" dirty="0"/>
              <a:t>관련</a:t>
            </a:r>
          </a:p>
        </p:txBody>
      </p:sp>
    </p:spTree>
    <p:extLst>
      <p:ext uri="{BB962C8B-B14F-4D97-AF65-F5344CB8AC3E}">
        <p14:creationId xmlns:p14="http://schemas.microsoft.com/office/powerpoint/2010/main" val="366271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C7CD4-D4DE-4EDD-B512-6FF08045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2" y="1947751"/>
            <a:ext cx="11484576" cy="345156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79A3E5-C17F-4C30-8141-6940B516AAC7}"/>
              </a:ext>
            </a:extLst>
          </p:cNvPr>
          <p:cNvCxnSpPr>
            <a:cxnSpLocks/>
          </p:cNvCxnSpPr>
          <p:nvPr/>
        </p:nvCxnSpPr>
        <p:spPr>
          <a:xfrm>
            <a:off x="5203370" y="2248887"/>
            <a:ext cx="14042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C514C95-1781-45EF-B8DB-BDBBCB7BE544}"/>
              </a:ext>
            </a:extLst>
          </p:cNvPr>
          <p:cNvCxnSpPr>
            <a:cxnSpLocks/>
          </p:cNvCxnSpPr>
          <p:nvPr/>
        </p:nvCxnSpPr>
        <p:spPr>
          <a:xfrm>
            <a:off x="7413171" y="2248887"/>
            <a:ext cx="8708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2F89B1-C3B4-4B77-8DA4-C68DCBF9C190}"/>
              </a:ext>
            </a:extLst>
          </p:cNvPr>
          <p:cNvCxnSpPr>
            <a:cxnSpLocks/>
          </p:cNvCxnSpPr>
          <p:nvPr/>
        </p:nvCxnSpPr>
        <p:spPr>
          <a:xfrm>
            <a:off x="8403772" y="2248887"/>
            <a:ext cx="10450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5EDA3-8733-4A26-BC70-F0BFA6D35FBE}"/>
              </a:ext>
            </a:extLst>
          </p:cNvPr>
          <p:cNvSpPr txBox="1"/>
          <p:nvPr/>
        </p:nvSpPr>
        <p:spPr>
          <a:xfrm>
            <a:off x="8284029" y="2248887"/>
            <a:ext cx="1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Command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0AE63-F9CA-4ED0-B96B-F40C3A871F4F}"/>
              </a:ext>
            </a:extLst>
          </p:cNvPr>
          <p:cNvSpPr txBox="1"/>
          <p:nvPr/>
        </p:nvSpPr>
        <p:spPr>
          <a:xfrm>
            <a:off x="4978903" y="2222660"/>
            <a:ext cx="216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manage.py</a:t>
            </a:r>
            <a:r>
              <a:rPr lang="ko-KR" altLang="en-US" dirty="0">
                <a:solidFill>
                  <a:schemeClr val="bg1"/>
                </a:solidFill>
              </a:rPr>
              <a:t>의 경로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4CC268F-34B7-4D1F-BE8C-3725DBC96C6F}"/>
              </a:ext>
            </a:extLst>
          </p:cNvPr>
          <p:cNvCxnSpPr>
            <a:cxnSpLocks/>
          </p:cNvCxnSpPr>
          <p:nvPr/>
        </p:nvCxnSpPr>
        <p:spPr>
          <a:xfrm>
            <a:off x="5399314" y="5133601"/>
            <a:ext cx="8708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51370E-9DFE-4DE0-80DC-31EE0CBBA97D}"/>
              </a:ext>
            </a:extLst>
          </p:cNvPr>
          <p:cNvSpPr txBox="1"/>
          <p:nvPr/>
        </p:nvSpPr>
        <p:spPr>
          <a:xfrm>
            <a:off x="6358633" y="4948935"/>
            <a:ext cx="150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Default port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6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4B037-4F93-46AD-93B5-68A65CC9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A7FE1-C5DA-46E7-9A15-D61ADF8B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Application Framework based on python</a:t>
            </a:r>
          </a:p>
          <a:p>
            <a:endParaRPr lang="en-US" altLang="ko-KR" dirty="0"/>
          </a:p>
          <a:p>
            <a:r>
              <a:rPr lang="en-US" altLang="ko-KR" dirty="0"/>
              <a:t>2003 Adrian </a:t>
            </a:r>
            <a:r>
              <a:rPr lang="en-US" altLang="ko-KR" dirty="0" err="1"/>
              <a:t>Holovaty</a:t>
            </a:r>
            <a:r>
              <a:rPr lang="en-US" altLang="ko-KR" dirty="0"/>
              <a:t>, Simon Willison</a:t>
            </a:r>
          </a:p>
          <a:p>
            <a:endParaRPr lang="en-US" altLang="ko-KR" dirty="0"/>
          </a:p>
          <a:p>
            <a:r>
              <a:rPr lang="en-US" altLang="ko-KR" dirty="0"/>
              <a:t>Slogan – “for </a:t>
            </a:r>
            <a:r>
              <a:rPr lang="en-US" altLang="ko-KR" b="1" dirty="0"/>
              <a:t>perfectionists</a:t>
            </a:r>
            <a:r>
              <a:rPr lang="en-US" altLang="ko-KR" dirty="0"/>
              <a:t> with deadlines.”</a:t>
            </a:r>
          </a:p>
          <a:p>
            <a:endParaRPr lang="en-US" altLang="ko-KR" dirty="0"/>
          </a:p>
          <a:p>
            <a:r>
              <a:rPr lang="en-US" altLang="ko-KR" dirty="0"/>
              <a:t>Instagram, </a:t>
            </a:r>
            <a:r>
              <a:rPr lang="en-US" altLang="ko-KR" dirty="0" err="1"/>
              <a:t>pinterest</a:t>
            </a:r>
            <a:r>
              <a:rPr lang="en-US" altLang="ko-KR" dirty="0"/>
              <a:t>, </a:t>
            </a:r>
            <a:r>
              <a:rPr lang="ko-KR" altLang="en-US" dirty="0"/>
              <a:t>요기요</a:t>
            </a:r>
            <a:r>
              <a:rPr lang="en-US" altLang="ko-KR" dirty="0"/>
              <a:t> 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272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44BCC-482E-4796-BAF2-6D27B890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3" y="682323"/>
            <a:ext cx="7270830" cy="5493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A896B-D63E-4937-A55F-5EC00E815DEB}"/>
              </a:ext>
            </a:extLst>
          </p:cNvPr>
          <p:cNvSpPr txBox="1"/>
          <p:nvPr/>
        </p:nvSpPr>
        <p:spPr>
          <a:xfrm>
            <a:off x="9002487" y="2131032"/>
            <a:ext cx="16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Default page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D5BE8-55BB-4C8B-BBE8-A200821DB51C}"/>
              </a:ext>
            </a:extLst>
          </p:cNvPr>
          <p:cNvSpPr txBox="1"/>
          <p:nvPr/>
        </p:nvSpPr>
        <p:spPr>
          <a:xfrm>
            <a:off x="9257647" y="5864251"/>
            <a:ext cx="25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어플리케이션은 어디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EE5505-A57A-4810-964D-51ECA1E7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76" y="2500364"/>
            <a:ext cx="2574791" cy="20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1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F8D9E-0F04-4A0A-8CD5-EDAC37C7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1" y="3053669"/>
            <a:ext cx="10166577" cy="37533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339BF0-4970-4FDA-A990-67EDFB2E7764}"/>
              </a:ext>
            </a:extLst>
          </p:cNvPr>
          <p:cNvCxnSpPr>
            <a:cxnSpLocks/>
          </p:cNvCxnSpPr>
          <p:nvPr/>
        </p:nvCxnSpPr>
        <p:spPr>
          <a:xfrm>
            <a:off x="9513089" y="3515108"/>
            <a:ext cx="882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BFD642-B5AA-4A11-A321-CD7F22592ABD}"/>
              </a:ext>
            </a:extLst>
          </p:cNvPr>
          <p:cNvCxnSpPr>
            <a:cxnSpLocks/>
          </p:cNvCxnSpPr>
          <p:nvPr/>
        </p:nvCxnSpPr>
        <p:spPr>
          <a:xfrm>
            <a:off x="10635003" y="3515108"/>
            <a:ext cx="6313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3C336-B5EC-4DBD-9ECE-D4E90C44272A}"/>
              </a:ext>
            </a:extLst>
          </p:cNvPr>
          <p:cNvSpPr txBox="1"/>
          <p:nvPr/>
        </p:nvSpPr>
        <p:spPr>
          <a:xfrm>
            <a:off x="9242310" y="3541789"/>
            <a:ext cx="1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231D2-B486-4CD9-BC52-BF47EF38FDF8}"/>
              </a:ext>
            </a:extLst>
          </p:cNvPr>
          <p:cNvSpPr txBox="1"/>
          <p:nvPr/>
        </p:nvSpPr>
        <p:spPr>
          <a:xfrm>
            <a:off x="10395515" y="3541789"/>
            <a:ext cx="15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11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FE743D9-9A5C-44D5-ADD9-E7DBEF8E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7" y="1578355"/>
            <a:ext cx="2644548" cy="5124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5BAF4E-2435-4282-8A58-788DCD1ED8DF}"/>
              </a:ext>
            </a:extLst>
          </p:cNvPr>
          <p:cNvSpPr txBox="1"/>
          <p:nvPr/>
        </p:nvSpPr>
        <p:spPr>
          <a:xfrm>
            <a:off x="5954486" y="2743359"/>
            <a:ext cx="479243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__init__.py : </a:t>
            </a:r>
            <a:r>
              <a:rPr lang="ko-KR" altLang="en-US" dirty="0"/>
              <a:t>파이썬 패키지임을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admin.py  : DB Model class </a:t>
            </a:r>
            <a:r>
              <a:rPr lang="ko-KR" altLang="en-US" dirty="0"/>
              <a:t>등록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apps.py    : </a:t>
            </a:r>
            <a:r>
              <a:rPr lang="ko-KR" altLang="en-US" dirty="0"/>
              <a:t>어플리케이션 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model.py  : DB Schema </a:t>
            </a:r>
            <a:r>
              <a:rPr lang="ko-KR" altLang="en-US" dirty="0"/>
              <a:t>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tests.py    : </a:t>
            </a:r>
            <a:r>
              <a:rPr lang="ko-KR" altLang="en-US" dirty="0"/>
              <a:t>서버 테스팅 코드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views.py   : </a:t>
            </a:r>
            <a:r>
              <a:rPr lang="ko-KR" altLang="en-US" dirty="0"/>
              <a:t>어플리케이션 로직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387467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</a:t>
            </a:r>
            <a:r>
              <a:rPr lang="en-US" altLang="ko-KR" dirty="0"/>
              <a:t>(App 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0B87C5-1B48-46CA-B5AF-0ECDBF18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73" y="2272477"/>
            <a:ext cx="9461983" cy="2100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E4A6A-3F48-4435-B5A8-93CEF268DDDA}"/>
              </a:ext>
            </a:extLst>
          </p:cNvPr>
          <p:cNvSpPr txBox="1"/>
          <p:nvPr/>
        </p:nvSpPr>
        <p:spPr>
          <a:xfrm>
            <a:off x="4694401" y="4373436"/>
            <a:ext cx="4569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*WSGI </a:t>
            </a:r>
            <a:r>
              <a:rPr lang="ko-KR" altLang="en-US" sz="1400" dirty="0"/>
              <a:t>규격에 따라 함수로 작성 되었고 </a:t>
            </a:r>
            <a:r>
              <a:rPr lang="en-US" altLang="ko-KR" sz="1400" dirty="0"/>
              <a:t>response </a:t>
            </a:r>
            <a:r>
              <a:rPr lang="ko-KR" altLang="en-US" sz="1400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11896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</a:t>
            </a:r>
            <a:r>
              <a:rPr lang="en-US" altLang="ko-KR" dirty="0"/>
              <a:t>(URL 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47E38B-0C9A-4194-B790-4A82C128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35" y="1690688"/>
            <a:ext cx="8075704" cy="3802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F6D52-0079-4EAE-8EA8-2F5DB4F65B82}"/>
              </a:ext>
            </a:extLst>
          </p:cNvPr>
          <p:cNvSpPr txBox="1"/>
          <p:nvPr/>
        </p:nvSpPr>
        <p:spPr>
          <a:xfrm>
            <a:off x="6751800" y="2693574"/>
            <a:ext cx="2729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seminarExam/polls/urls.py </a:t>
            </a:r>
            <a:r>
              <a:rPr lang="ko-KR" altLang="en-US" sz="1400" dirty="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django.urls.path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함수 </a:t>
            </a:r>
            <a:r>
              <a:rPr lang="en-US" altLang="ko-KR" sz="1400" dirty="0">
                <a:solidFill>
                  <a:schemeClr val="bg1"/>
                </a:solidFill>
              </a:rPr>
              <a:t>import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현재 앱의 </a:t>
            </a:r>
            <a:r>
              <a:rPr lang="en-US" altLang="ko-KR" sz="1400" dirty="0">
                <a:solidFill>
                  <a:schemeClr val="bg1"/>
                </a:solidFill>
              </a:rPr>
              <a:t>views import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urlpatterns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정의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5FF2C-1E51-4183-9295-0B19E45C0634}"/>
              </a:ext>
            </a:extLst>
          </p:cNvPr>
          <p:cNvSpPr txBox="1"/>
          <p:nvPr/>
        </p:nvSpPr>
        <p:spPr>
          <a:xfrm>
            <a:off x="6871542" y="4193309"/>
            <a:ext cx="2947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path </a:t>
            </a:r>
            <a:r>
              <a:rPr lang="ko-KR" altLang="en-US" sz="1400" dirty="0">
                <a:solidFill>
                  <a:schemeClr val="bg1"/>
                </a:solidFill>
              </a:rPr>
              <a:t>함수는 상대 </a:t>
            </a:r>
            <a:r>
              <a:rPr lang="en-US" altLang="ko-KR" sz="1400" dirty="0" err="1">
                <a:solidFill>
                  <a:schemeClr val="bg1"/>
                </a:solidFill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</a:rPr>
              <a:t>과 맵핑 뷰를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필수 인자로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받아 매칭되는 </a:t>
            </a:r>
            <a:r>
              <a:rPr lang="en-US" altLang="ko-KR" sz="1400" dirty="0">
                <a:solidFill>
                  <a:schemeClr val="bg1"/>
                </a:solidFill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</a:rPr>
              <a:t>을 반환해 줌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옵션으로 뷰에 전달할 인자와 </a:t>
            </a:r>
            <a:r>
              <a:rPr lang="en-US" altLang="ko-KR" sz="1400" dirty="0" err="1">
                <a:solidFill>
                  <a:schemeClr val="bg1"/>
                </a:solidFill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</a:rPr>
              <a:t> id</a:t>
            </a:r>
            <a:r>
              <a:rPr lang="ko-KR" altLang="en-US" sz="1400" dirty="0">
                <a:solidFill>
                  <a:schemeClr val="bg1"/>
                </a:solidFill>
              </a:rPr>
              <a:t>를 받음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2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</a:t>
            </a:r>
            <a:r>
              <a:rPr lang="en-US" altLang="ko-KR" dirty="0"/>
              <a:t>(URL </a:t>
            </a:r>
            <a:r>
              <a:rPr lang="ko-KR" altLang="en-US" dirty="0"/>
              <a:t>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F6D52-0079-4EAE-8EA8-2F5DB4F65B82}"/>
              </a:ext>
            </a:extLst>
          </p:cNvPr>
          <p:cNvSpPr txBox="1"/>
          <p:nvPr/>
        </p:nvSpPr>
        <p:spPr>
          <a:xfrm>
            <a:off x="7100144" y="2754641"/>
            <a:ext cx="2729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seminarExam/polls/urls.py </a:t>
            </a:r>
            <a:r>
              <a:rPr lang="ko-KR" altLang="en-US" sz="1400" dirty="0">
                <a:solidFill>
                  <a:schemeClr val="bg1"/>
                </a:solidFill>
              </a:rPr>
              <a:t>생성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err="1">
                <a:solidFill>
                  <a:schemeClr val="bg1"/>
                </a:solidFill>
              </a:rPr>
              <a:t>django.urls.path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함수 </a:t>
            </a:r>
            <a:r>
              <a:rPr lang="en-US" altLang="ko-KR" sz="1400" dirty="0">
                <a:solidFill>
                  <a:schemeClr val="bg1"/>
                </a:solidFill>
              </a:rPr>
              <a:t>import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현재 앱의 </a:t>
            </a:r>
            <a:r>
              <a:rPr lang="en-US" altLang="ko-KR" sz="1400" dirty="0">
                <a:solidFill>
                  <a:schemeClr val="bg1"/>
                </a:solidFill>
              </a:rPr>
              <a:t>views import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urlpatterns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정의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7F609-2A6B-4BFD-9E82-1F5778C9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36" y="1529545"/>
            <a:ext cx="7927846" cy="2450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F94FE-3CC5-4694-969A-4A1F11DA6F1C}"/>
              </a:ext>
            </a:extLst>
          </p:cNvPr>
          <p:cNvSpPr txBox="1"/>
          <p:nvPr/>
        </p:nvSpPr>
        <p:spPr>
          <a:xfrm>
            <a:off x="7212226" y="2329763"/>
            <a:ext cx="27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seminarExam/urls.py (Default)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30966E-2A53-4FD7-A9D6-3DA0D3EC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036" y="4118097"/>
            <a:ext cx="7927846" cy="2420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A0798-A8F1-4116-AB75-F8D71A3F3C05}"/>
              </a:ext>
            </a:extLst>
          </p:cNvPr>
          <p:cNvSpPr txBox="1"/>
          <p:nvPr/>
        </p:nvSpPr>
        <p:spPr>
          <a:xfrm>
            <a:off x="6096000" y="5242129"/>
            <a:ext cx="364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include </a:t>
            </a:r>
            <a:r>
              <a:rPr lang="ko-KR" altLang="en-US" sz="1400" dirty="0">
                <a:solidFill>
                  <a:schemeClr val="bg1"/>
                </a:solidFill>
              </a:rPr>
              <a:t>함수는 프로젝트 </a:t>
            </a:r>
            <a:r>
              <a:rPr lang="en-US" altLang="ko-KR" sz="1400" dirty="0">
                <a:solidFill>
                  <a:schemeClr val="bg1"/>
                </a:solidFill>
              </a:rPr>
              <a:t>main </a:t>
            </a:r>
            <a:r>
              <a:rPr lang="en-US" altLang="ko-KR" sz="1400" dirty="0" err="1">
                <a:solidFill>
                  <a:schemeClr val="bg1"/>
                </a:solidFill>
              </a:rPr>
              <a:t>url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구성이 다른 </a:t>
            </a:r>
            <a:r>
              <a:rPr lang="en-US" altLang="ko-KR" sz="1400" dirty="0">
                <a:solidFill>
                  <a:schemeClr val="bg1"/>
                </a:solidFill>
              </a:rPr>
              <a:t>urls.py </a:t>
            </a:r>
            <a:r>
              <a:rPr lang="ko-KR" altLang="en-US" sz="1400" dirty="0">
                <a:solidFill>
                  <a:schemeClr val="bg1"/>
                </a:solidFill>
              </a:rPr>
              <a:t>파일을 참조할 수 있게 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2F665-B695-4C29-ADB8-EB3F0E39A5D0}"/>
              </a:ext>
            </a:extLst>
          </p:cNvPr>
          <p:cNvSpPr txBox="1"/>
          <p:nvPr/>
        </p:nvSpPr>
        <p:spPr>
          <a:xfrm>
            <a:off x="6728895" y="5834315"/>
            <a:ext cx="2197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polls App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</a:rPr>
              <a:t>urls.py </a:t>
            </a:r>
            <a:r>
              <a:rPr lang="ko-KR" altLang="en-US" sz="1400" dirty="0">
                <a:solidFill>
                  <a:schemeClr val="bg1"/>
                </a:solidFill>
              </a:rPr>
              <a:t>추가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99F3F-60D3-47E7-8471-A7EF6E78B1EE}"/>
              </a:ext>
            </a:extLst>
          </p:cNvPr>
          <p:cNvSpPr txBox="1"/>
          <p:nvPr/>
        </p:nvSpPr>
        <p:spPr>
          <a:xfrm>
            <a:off x="4892689" y="2527435"/>
            <a:ext cx="27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,include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A36DD-1F9C-4D02-AE21-CCAC50ACA392}"/>
              </a:ext>
            </a:extLst>
          </p:cNvPr>
          <p:cNvSpPr txBox="1"/>
          <p:nvPr/>
        </p:nvSpPr>
        <p:spPr>
          <a:xfrm>
            <a:off x="5130591" y="5088240"/>
            <a:ext cx="27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,include</a:t>
            </a:r>
          </a:p>
        </p:txBody>
      </p:sp>
    </p:spTree>
    <p:extLst>
      <p:ext uri="{BB962C8B-B14F-4D97-AF65-F5344CB8AC3E}">
        <p14:creationId xmlns:p14="http://schemas.microsoft.com/office/powerpoint/2010/main" val="62720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544B-9EBA-412A-BA20-B2A386FD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요청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F94FE-3CC5-4694-969A-4A1F11DA6F1C}"/>
              </a:ext>
            </a:extLst>
          </p:cNvPr>
          <p:cNvSpPr txBox="1"/>
          <p:nvPr/>
        </p:nvSpPr>
        <p:spPr>
          <a:xfrm>
            <a:off x="7212226" y="2329763"/>
            <a:ext cx="27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seminarExam/urls.py (Default)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81222-D2EA-4D0D-BDCB-467AB8BC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90" y="1690688"/>
            <a:ext cx="5691820" cy="41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DC2263-279D-49E9-926F-CB8468EC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243" y="2766218"/>
            <a:ext cx="3189514" cy="1325563"/>
          </a:xfrm>
        </p:spPr>
        <p:txBody>
          <a:bodyPr/>
          <a:lstStyle/>
          <a:p>
            <a:r>
              <a:rPr lang="ko-KR" altLang="en-US" dirty="0"/>
              <a:t>다음화 예고</a:t>
            </a:r>
          </a:p>
        </p:txBody>
      </p:sp>
    </p:spTree>
    <p:extLst>
      <p:ext uri="{BB962C8B-B14F-4D97-AF65-F5344CB8AC3E}">
        <p14:creationId xmlns:p14="http://schemas.microsoft.com/office/powerpoint/2010/main" val="375735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ndicam 2019-04-17 07-48-11-164">
            <a:hlinkClick r:id="" action="ppaction://media"/>
            <a:extLst>
              <a:ext uri="{FF2B5EF4-FFF2-40B4-BE49-F238E27FC236}">
                <a16:creationId xmlns:a16="http://schemas.microsoft.com/office/drawing/2014/main" id="{2ABF3D36-1026-4D82-880A-C0E65D3662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22751" y="776303"/>
            <a:ext cx="7346497" cy="53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2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DC2263-279D-49E9-926F-CB8468EC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243" y="2766218"/>
            <a:ext cx="3189514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3506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초기의 웹 구조</a:t>
            </a:r>
            <a:r>
              <a:rPr lang="en-US" altLang="ko-KR" dirty="0"/>
              <a:t>(1989~)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9EA77-5BB7-4DA2-9588-6ECDC7FF79C6}"/>
              </a:ext>
            </a:extLst>
          </p:cNvPr>
          <p:cNvSpPr txBox="1"/>
          <p:nvPr/>
        </p:nvSpPr>
        <p:spPr>
          <a:xfrm>
            <a:off x="2472429" y="2785511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 side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AC80A-4026-42A3-BB48-856CD2399AA0}"/>
              </a:ext>
            </a:extLst>
          </p:cNvPr>
          <p:cNvSpPr txBox="1"/>
          <p:nvPr/>
        </p:nvSpPr>
        <p:spPr>
          <a:xfrm>
            <a:off x="7617411" y="278551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 side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2F2C3-05D4-469E-96DE-80B31133B268}"/>
              </a:ext>
            </a:extLst>
          </p:cNvPr>
          <p:cNvSpPr txBox="1"/>
          <p:nvPr/>
        </p:nvSpPr>
        <p:spPr>
          <a:xfrm>
            <a:off x="2243829" y="3964652"/>
            <a:ext cx="213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browser</a:t>
            </a:r>
            <a:endParaRPr lang="ko-KR" altLang="en-US" sz="2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C99918-5B8A-4595-929B-44A7BA20D83F}"/>
              </a:ext>
            </a:extLst>
          </p:cNvPr>
          <p:cNvCxnSpPr>
            <a:cxnSpLocks/>
          </p:cNvCxnSpPr>
          <p:nvPr/>
        </p:nvCxnSpPr>
        <p:spPr>
          <a:xfrm>
            <a:off x="4563122" y="3938031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DB2E24-22F5-40A7-9B66-7E951F02655C}"/>
              </a:ext>
            </a:extLst>
          </p:cNvPr>
          <p:cNvSpPr txBox="1"/>
          <p:nvPr/>
        </p:nvSpPr>
        <p:spPr>
          <a:xfrm>
            <a:off x="7617411" y="396465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7495D2-E8BA-4773-A5CC-390776ED2D09}"/>
              </a:ext>
            </a:extLst>
          </p:cNvPr>
          <p:cNvCxnSpPr>
            <a:cxnSpLocks/>
          </p:cNvCxnSpPr>
          <p:nvPr/>
        </p:nvCxnSpPr>
        <p:spPr>
          <a:xfrm flipH="1">
            <a:off x="4563122" y="4334994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67E701-91DA-4CB1-A329-3761E4DC2083}"/>
              </a:ext>
            </a:extLst>
          </p:cNvPr>
          <p:cNvSpPr txBox="1"/>
          <p:nvPr/>
        </p:nvSpPr>
        <p:spPr>
          <a:xfrm>
            <a:off x="5486214" y="3398702"/>
            <a:ext cx="1023892" cy="3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30834E-D939-4417-B6C1-6D688A6E0D64}"/>
              </a:ext>
            </a:extLst>
          </p:cNvPr>
          <p:cNvSpPr txBox="1"/>
          <p:nvPr/>
        </p:nvSpPr>
        <p:spPr>
          <a:xfrm>
            <a:off x="5389946" y="5082489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07096C2-B854-4D31-BB5A-EDDA9376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438951"/>
            <a:ext cx="7620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10D67-787B-4B95-9510-DB6076347EDE}"/>
              </a:ext>
            </a:extLst>
          </p:cNvPr>
          <p:cNvSpPr txBox="1"/>
          <p:nvPr/>
        </p:nvSpPr>
        <p:spPr>
          <a:xfrm>
            <a:off x="6096000" y="4836015"/>
            <a:ext cx="204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/>
              <a:t>Static web page(HTML)</a:t>
            </a:r>
            <a:endParaRPr lang="ko-KR" altLang="en-US" sz="1400" u="sng" dirty="0"/>
          </a:p>
        </p:txBody>
      </p:sp>
      <p:pic>
        <p:nvPicPr>
          <p:cNvPr id="1026" name="Picture 2" descr="url ìì´ì½ì ëí ì´ë¯¸ì§ ê²ìê²°ê³¼">
            <a:extLst>
              <a:ext uri="{FF2B5EF4-FFF2-40B4-BE49-F238E27FC236}">
                <a16:creationId xmlns:a16="http://schemas.microsoft.com/office/drawing/2014/main" id="{3DA30DDD-9C8F-4FFC-B646-C9D6BC7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54" y="2891112"/>
            <a:ext cx="544610" cy="5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F25489-9E68-4C48-9F71-3388650348AC}"/>
              </a:ext>
            </a:extLst>
          </p:cNvPr>
          <p:cNvSpPr txBox="1"/>
          <p:nvPr/>
        </p:nvSpPr>
        <p:spPr>
          <a:xfrm>
            <a:off x="6174603" y="3176932"/>
            <a:ext cx="1577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A9BAB-0166-46CC-84DD-7E05E3B9B2B0}"/>
              </a:ext>
            </a:extLst>
          </p:cNvPr>
          <p:cNvSpPr txBox="1"/>
          <p:nvPr/>
        </p:nvSpPr>
        <p:spPr>
          <a:xfrm>
            <a:off x="9445194" y="4826675"/>
            <a:ext cx="2746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server/fallzz1.html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server/fallzz2.html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server/fallzz3.html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server/rywns.html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server/rywns2.html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server/rywns3.html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. . 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87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44A8-48D3-4010-BA84-FCE4D32B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3339B-B845-4391-BEDF-6CF37CA8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파이썬 웹 프로그래밍 </a:t>
            </a:r>
            <a:r>
              <a:rPr lang="en-US" altLang="ko-KR" sz="1400" dirty="0"/>
              <a:t>: Django</a:t>
            </a:r>
            <a:r>
              <a:rPr lang="ko-KR" altLang="en-US" sz="1400" dirty="0"/>
              <a:t>로 배우는 쉽고 빠른 웹 개발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한빛미디어</a:t>
            </a:r>
            <a:r>
              <a:rPr lang="en-US" altLang="ko-KR" sz="1400" dirty="0"/>
              <a:t>, </a:t>
            </a:r>
            <a:r>
              <a:rPr lang="ko-KR" altLang="en-US" sz="1400" dirty="0"/>
              <a:t>김석훈</a:t>
            </a:r>
            <a:r>
              <a:rPr lang="en-US" altLang="ko-KR" sz="1400" dirty="0"/>
              <a:t> </a:t>
            </a:r>
            <a:r>
              <a:rPr lang="ko-KR" altLang="en-US" sz="1400" dirty="0"/>
              <a:t>저</a:t>
            </a:r>
            <a:r>
              <a:rPr lang="en-US" altLang="ko-KR" sz="14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3"/>
              </a:rPr>
              <a:t>https://docs.djangoproject.com/ko/2.2/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</a:t>
            </a:r>
            <a:r>
              <a:rPr lang="ko-KR" altLang="en-US" sz="1400" dirty="0"/>
              <a:t>장고 공식 </a:t>
            </a:r>
            <a:r>
              <a:rPr lang="en-US" altLang="ko-KR" sz="1400" dirty="0"/>
              <a:t>Docs</a:t>
            </a:r>
            <a:endParaRPr lang="en-US" altLang="ko-KR" sz="1400" dirty="0">
              <a:hlinkClick r:id="rId4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4"/>
              </a:rPr>
              <a:t>https://www.python.org/dev/peps/pep-3333/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PEP 3333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5"/>
              </a:rPr>
              <a:t>https://www.youtube.com/watch?v=LYmZB5IIwAI&amp;t=1074s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</a:t>
            </a:r>
            <a:r>
              <a:rPr lang="ko-KR" altLang="en-US" sz="1400" dirty="0" err="1"/>
              <a:t>인프런</a:t>
            </a:r>
            <a:r>
              <a:rPr lang="en-US" altLang="ko-KR" sz="1400" dirty="0"/>
              <a:t> Django </a:t>
            </a:r>
            <a:r>
              <a:rPr lang="ko-KR" altLang="en-US" sz="1400" dirty="0"/>
              <a:t>개념 정리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6"/>
              </a:rPr>
              <a:t>https://www.youtube.com/watch?v=cX8n7pRA670&amp;t=528s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</a:t>
            </a:r>
            <a:r>
              <a:rPr lang="en-US" altLang="ko-KR" sz="1400" dirty="0" err="1"/>
              <a:t>PyCon</a:t>
            </a:r>
            <a:r>
              <a:rPr lang="en-US" altLang="ko-KR" sz="1400" dirty="0"/>
              <a:t> APAC</a:t>
            </a:r>
            <a:r>
              <a:rPr lang="ko-KR" altLang="en-US" sz="1400" dirty="0"/>
              <a:t> </a:t>
            </a:r>
            <a:r>
              <a:rPr lang="en-US" altLang="ko-KR" sz="1400" dirty="0"/>
              <a:t>Django vs Flask, </a:t>
            </a:r>
            <a:r>
              <a:rPr lang="ko-KR" altLang="en-US" sz="1400" dirty="0"/>
              <a:t>까봅시다</a:t>
            </a:r>
            <a:r>
              <a:rPr lang="en-US" altLang="ko-KR" sz="1400" dirty="0"/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7"/>
              </a:rPr>
              <a:t>https://khanrc.tistory.com/entry/WSGI%EB%A1%9C-%EB%B3%B4%EB%8A%94-%EC%9B%B9-%EC%84%9C%EB%B2%84%EC%9D%98-%EA%B0%9C%EB%85%90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WSGI</a:t>
            </a:r>
            <a:r>
              <a:rPr lang="ko-KR" altLang="en-US" sz="1400" dirty="0"/>
              <a:t>로 보는 웹 서버의 개념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>
                <a:hlinkClick r:id="rId8"/>
              </a:rPr>
              <a:t>http://www.essenceandartifact.com/2012/12/the-essence-of-mvc.html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/>
              <a:t>   - Essence of MVC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250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페이지의 등장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BB1BA-DADA-4E3F-B898-BF21D4A3EADE}"/>
              </a:ext>
            </a:extLst>
          </p:cNvPr>
          <p:cNvSpPr txBox="1"/>
          <p:nvPr/>
        </p:nvSpPr>
        <p:spPr>
          <a:xfrm>
            <a:off x="1123022" y="2785511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 side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E61CC-0561-4F57-A34C-E02E83EC80F5}"/>
              </a:ext>
            </a:extLst>
          </p:cNvPr>
          <p:cNvSpPr txBox="1"/>
          <p:nvPr/>
        </p:nvSpPr>
        <p:spPr>
          <a:xfrm>
            <a:off x="7618264" y="2794987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 side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742E5-75A9-48EA-A571-001A5B1BDEA3}"/>
              </a:ext>
            </a:extLst>
          </p:cNvPr>
          <p:cNvSpPr txBox="1"/>
          <p:nvPr/>
        </p:nvSpPr>
        <p:spPr>
          <a:xfrm>
            <a:off x="894422" y="3964652"/>
            <a:ext cx="213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browser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535195-AA11-419F-9EFB-EE29DF3E3367}"/>
              </a:ext>
            </a:extLst>
          </p:cNvPr>
          <p:cNvCxnSpPr>
            <a:cxnSpLocks/>
          </p:cNvCxnSpPr>
          <p:nvPr/>
        </p:nvCxnSpPr>
        <p:spPr>
          <a:xfrm>
            <a:off x="3231471" y="4124469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1E85E-1F5A-4C4F-B16F-DD55A9A9075E}"/>
              </a:ext>
            </a:extLst>
          </p:cNvPr>
          <p:cNvSpPr txBox="1"/>
          <p:nvPr/>
        </p:nvSpPr>
        <p:spPr>
          <a:xfrm>
            <a:off x="6268004" y="396465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40C572-FD0E-44FD-9231-258AECB9E3C6}"/>
              </a:ext>
            </a:extLst>
          </p:cNvPr>
          <p:cNvCxnSpPr>
            <a:cxnSpLocks/>
          </p:cNvCxnSpPr>
          <p:nvPr/>
        </p:nvCxnSpPr>
        <p:spPr>
          <a:xfrm flipH="1">
            <a:off x="3213715" y="4379384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9B3EBD-11B9-4C45-8F04-C93D58B9296C}"/>
              </a:ext>
            </a:extLst>
          </p:cNvPr>
          <p:cNvSpPr txBox="1"/>
          <p:nvPr/>
        </p:nvSpPr>
        <p:spPr>
          <a:xfrm>
            <a:off x="4136807" y="3620647"/>
            <a:ext cx="1023892" cy="3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60287-F36C-4187-A629-BBD9B4FD4FF6}"/>
              </a:ext>
            </a:extLst>
          </p:cNvPr>
          <p:cNvSpPr txBox="1"/>
          <p:nvPr/>
        </p:nvSpPr>
        <p:spPr>
          <a:xfrm>
            <a:off x="4040539" y="5082489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FB0AF9-B779-4B3E-9396-6EE62977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93" y="4438951"/>
            <a:ext cx="7620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CB0E7-85CE-43DC-8177-40F60436AF33}"/>
              </a:ext>
            </a:extLst>
          </p:cNvPr>
          <p:cNvSpPr txBox="1"/>
          <p:nvPr/>
        </p:nvSpPr>
        <p:spPr>
          <a:xfrm>
            <a:off x="4746593" y="4836015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Dynamic web page</a:t>
            </a:r>
            <a:endParaRPr lang="ko-KR" altLang="en-US" sz="1400" dirty="0"/>
          </a:p>
        </p:txBody>
      </p:sp>
      <p:pic>
        <p:nvPicPr>
          <p:cNvPr id="14" name="Picture 2" descr="url ìì´ì½ì ëí ì´ë¯¸ì§ ê²ìê²°ê³¼">
            <a:extLst>
              <a:ext uri="{FF2B5EF4-FFF2-40B4-BE49-F238E27FC236}">
                <a16:creationId xmlns:a16="http://schemas.microsoft.com/office/drawing/2014/main" id="{387D95CA-3C1E-40D1-AAF5-BDEF3656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47" y="3113057"/>
            <a:ext cx="544610" cy="5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7A990-2DFA-40C0-8501-5DD9E1203F09}"/>
              </a:ext>
            </a:extLst>
          </p:cNvPr>
          <p:cNvSpPr txBox="1"/>
          <p:nvPr/>
        </p:nvSpPr>
        <p:spPr>
          <a:xfrm>
            <a:off x="4825196" y="3398877"/>
            <a:ext cx="5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</a:t>
            </a:r>
            <a:endParaRPr lang="ko-KR" altLang="en-US" sz="1400" dirty="0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45837704-7B31-4FFE-A9A9-457EE4781146}"/>
              </a:ext>
            </a:extLst>
          </p:cNvPr>
          <p:cNvSpPr/>
          <p:nvPr/>
        </p:nvSpPr>
        <p:spPr>
          <a:xfrm rot="16200000">
            <a:off x="8137417" y="3196663"/>
            <a:ext cx="461653" cy="1200563"/>
          </a:xfrm>
          <a:prstGeom prst="curvedLeftArrow">
            <a:avLst>
              <a:gd name="adj1" fmla="val 8733"/>
              <a:gd name="adj2" fmla="val 39144"/>
              <a:gd name="adj3" fmla="val 3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6373-0192-48C4-BC5C-161BCBD67F5B}"/>
              </a:ext>
            </a:extLst>
          </p:cNvPr>
          <p:cNvSpPr txBox="1"/>
          <p:nvPr/>
        </p:nvSpPr>
        <p:spPr>
          <a:xfrm>
            <a:off x="8807940" y="4027771"/>
            <a:ext cx="213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Script Engine</a:t>
            </a:r>
            <a:endParaRPr lang="ko-KR" altLang="en-US" sz="2000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20BA8AE3-8044-4D45-BFE6-0D55DA500399}"/>
              </a:ext>
            </a:extLst>
          </p:cNvPr>
          <p:cNvSpPr/>
          <p:nvPr/>
        </p:nvSpPr>
        <p:spPr>
          <a:xfrm rot="5400000">
            <a:off x="8159688" y="4108864"/>
            <a:ext cx="417110" cy="1200564"/>
          </a:xfrm>
          <a:prstGeom prst="curvedLeftArrow">
            <a:avLst>
              <a:gd name="adj1" fmla="val 8733"/>
              <a:gd name="adj2" fmla="val 39144"/>
              <a:gd name="adj3" fmla="val 3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0742D-E29E-4070-8C1D-BA80763D03FC}"/>
              </a:ext>
            </a:extLst>
          </p:cNvPr>
          <p:cNvSpPr txBox="1"/>
          <p:nvPr/>
        </p:nvSpPr>
        <p:spPr>
          <a:xfrm flipH="1">
            <a:off x="8048027" y="4961072"/>
            <a:ext cx="14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HTML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7ABE5-45A3-4A13-A066-C6FD6D15B988}"/>
              </a:ext>
            </a:extLst>
          </p:cNvPr>
          <p:cNvSpPr txBox="1"/>
          <p:nvPr/>
        </p:nvSpPr>
        <p:spPr>
          <a:xfrm>
            <a:off x="7623570" y="3234766"/>
            <a:ext cx="16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HTML, Scripts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ACC72-9315-4753-A6AE-48020CD441DA}"/>
              </a:ext>
            </a:extLst>
          </p:cNvPr>
          <p:cNvSpPr txBox="1"/>
          <p:nvPr/>
        </p:nvSpPr>
        <p:spPr>
          <a:xfrm>
            <a:off x="9203735" y="4422530"/>
            <a:ext cx="199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php Engine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3D29D4-AC12-4FDA-BA2D-34A8D82B9801}"/>
              </a:ext>
            </a:extLst>
          </p:cNvPr>
          <p:cNvSpPr txBox="1"/>
          <p:nvPr/>
        </p:nvSpPr>
        <p:spPr>
          <a:xfrm>
            <a:off x="5382916" y="5775138"/>
            <a:ext cx="597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Script Engine : </a:t>
            </a:r>
            <a:r>
              <a:rPr lang="ko-KR" altLang="en-US" dirty="0"/>
              <a:t>스크립트 언어를 읽어 </a:t>
            </a:r>
            <a:r>
              <a:rPr lang="en-US" altLang="ko-KR" dirty="0"/>
              <a:t>HTML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32719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Application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BB1BA-DADA-4E3F-B898-BF21D4A3EADE}"/>
              </a:ext>
            </a:extLst>
          </p:cNvPr>
          <p:cNvSpPr txBox="1"/>
          <p:nvPr/>
        </p:nvSpPr>
        <p:spPr>
          <a:xfrm>
            <a:off x="1123022" y="2785511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 side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E61CC-0561-4F57-A34C-E02E83EC80F5}"/>
              </a:ext>
            </a:extLst>
          </p:cNvPr>
          <p:cNvSpPr txBox="1"/>
          <p:nvPr/>
        </p:nvSpPr>
        <p:spPr>
          <a:xfrm>
            <a:off x="7618264" y="2794987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 side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742E5-75A9-48EA-A571-001A5B1BDEA3}"/>
              </a:ext>
            </a:extLst>
          </p:cNvPr>
          <p:cNvSpPr txBox="1"/>
          <p:nvPr/>
        </p:nvSpPr>
        <p:spPr>
          <a:xfrm>
            <a:off x="894422" y="3964652"/>
            <a:ext cx="213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browser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535195-AA11-419F-9EFB-EE29DF3E3367}"/>
              </a:ext>
            </a:extLst>
          </p:cNvPr>
          <p:cNvCxnSpPr>
            <a:cxnSpLocks/>
          </p:cNvCxnSpPr>
          <p:nvPr/>
        </p:nvCxnSpPr>
        <p:spPr>
          <a:xfrm>
            <a:off x="3231471" y="4124469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1E85E-1F5A-4C4F-B16F-DD55A9A9075E}"/>
              </a:ext>
            </a:extLst>
          </p:cNvPr>
          <p:cNvSpPr txBox="1"/>
          <p:nvPr/>
        </p:nvSpPr>
        <p:spPr>
          <a:xfrm>
            <a:off x="6268004" y="396465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40C572-FD0E-44FD-9231-258AECB9E3C6}"/>
              </a:ext>
            </a:extLst>
          </p:cNvPr>
          <p:cNvCxnSpPr>
            <a:cxnSpLocks/>
          </p:cNvCxnSpPr>
          <p:nvPr/>
        </p:nvCxnSpPr>
        <p:spPr>
          <a:xfrm flipH="1">
            <a:off x="3213715" y="4379384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9B3EBD-11B9-4C45-8F04-C93D58B9296C}"/>
              </a:ext>
            </a:extLst>
          </p:cNvPr>
          <p:cNvSpPr txBox="1"/>
          <p:nvPr/>
        </p:nvSpPr>
        <p:spPr>
          <a:xfrm>
            <a:off x="4136807" y="3620647"/>
            <a:ext cx="1023892" cy="3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60287-F36C-4187-A629-BBD9B4FD4FF6}"/>
              </a:ext>
            </a:extLst>
          </p:cNvPr>
          <p:cNvSpPr txBox="1"/>
          <p:nvPr/>
        </p:nvSpPr>
        <p:spPr>
          <a:xfrm>
            <a:off x="4040539" y="5082489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FB0AF9-B779-4B3E-9396-6EE62977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93" y="4438951"/>
            <a:ext cx="7620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CB0E7-85CE-43DC-8177-40F60436AF33}"/>
              </a:ext>
            </a:extLst>
          </p:cNvPr>
          <p:cNvSpPr txBox="1"/>
          <p:nvPr/>
        </p:nvSpPr>
        <p:spPr>
          <a:xfrm>
            <a:off x="4746593" y="4836015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Dynamic web page</a:t>
            </a:r>
            <a:endParaRPr lang="ko-KR" altLang="en-US" sz="1400" dirty="0"/>
          </a:p>
        </p:txBody>
      </p:sp>
      <p:pic>
        <p:nvPicPr>
          <p:cNvPr id="14" name="Picture 2" descr="url ìì´ì½ì ëí ì´ë¯¸ì§ ê²ìê²°ê³¼">
            <a:extLst>
              <a:ext uri="{FF2B5EF4-FFF2-40B4-BE49-F238E27FC236}">
                <a16:creationId xmlns:a16="http://schemas.microsoft.com/office/drawing/2014/main" id="{387D95CA-3C1E-40D1-AAF5-BDEF3656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47" y="3113057"/>
            <a:ext cx="544610" cy="5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7A990-2DFA-40C0-8501-5DD9E1203F09}"/>
              </a:ext>
            </a:extLst>
          </p:cNvPr>
          <p:cNvSpPr txBox="1"/>
          <p:nvPr/>
        </p:nvSpPr>
        <p:spPr>
          <a:xfrm>
            <a:off x="4825196" y="3398877"/>
            <a:ext cx="5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</a:t>
            </a:r>
            <a:endParaRPr lang="ko-KR" altLang="en-US" sz="1400" dirty="0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45837704-7B31-4FFE-A9A9-457EE4781146}"/>
              </a:ext>
            </a:extLst>
          </p:cNvPr>
          <p:cNvSpPr/>
          <p:nvPr/>
        </p:nvSpPr>
        <p:spPr>
          <a:xfrm rot="16200000">
            <a:off x="8137417" y="3196663"/>
            <a:ext cx="461653" cy="1200563"/>
          </a:xfrm>
          <a:prstGeom prst="curvedLeftArrow">
            <a:avLst>
              <a:gd name="adj1" fmla="val 8733"/>
              <a:gd name="adj2" fmla="val 39144"/>
              <a:gd name="adj3" fmla="val 3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6373-0192-48C4-BC5C-161BCBD67F5B}"/>
              </a:ext>
            </a:extLst>
          </p:cNvPr>
          <p:cNvSpPr txBox="1"/>
          <p:nvPr/>
        </p:nvSpPr>
        <p:spPr>
          <a:xfrm>
            <a:off x="8807940" y="4027771"/>
            <a:ext cx="213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Application</a:t>
            </a:r>
            <a:endParaRPr lang="ko-KR" altLang="en-US" sz="2000" dirty="0"/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20BA8AE3-8044-4D45-BFE6-0D55DA500399}"/>
              </a:ext>
            </a:extLst>
          </p:cNvPr>
          <p:cNvSpPr/>
          <p:nvPr/>
        </p:nvSpPr>
        <p:spPr>
          <a:xfrm rot="5400000">
            <a:off x="8159688" y="4108864"/>
            <a:ext cx="417110" cy="1200564"/>
          </a:xfrm>
          <a:prstGeom prst="curvedLeftArrow">
            <a:avLst>
              <a:gd name="adj1" fmla="val 8733"/>
              <a:gd name="adj2" fmla="val 39144"/>
              <a:gd name="adj3" fmla="val 3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0742D-E29E-4070-8C1D-BA80763D03FC}"/>
              </a:ext>
            </a:extLst>
          </p:cNvPr>
          <p:cNvSpPr txBox="1"/>
          <p:nvPr/>
        </p:nvSpPr>
        <p:spPr>
          <a:xfrm flipH="1">
            <a:off x="7829845" y="4938330"/>
            <a:ext cx="14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return value 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7ABE5-45A3-4A13-A066-C6FD6D15B988}"/>
              </a:ext>
            </a:extLst>
          </p:cNvPr>
          <p:cNvSpPr txBox="1"/>
          <p:nvPr/>
        </p:nvSpPr>
        <p:spPr>
          <a:xfrm>
            <a:off x="8041848" y="3233800"/>
            <a:ext cx="16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argvs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ACC72-9315-4753-A6AE-48020CD441DA}"/>
              </a:ext>
            </a:extLst>
          </p:cNvPr>
          <p:cNvSpPr txBox="1"/>
          <p:nvPr/>
        </p:nvSpPr>
        <p:spPr>
          <a:xfrm>
            <a:off x="9203735" y="4422530"/>
            <a:ext cx="199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php Engine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7D6E7E-71E0-48F7-8AF8-76E941D109F6}"/>
              </a:ext>
            </a:extLst>
          </p:cNvPr>
          <p:cNvSpPr txBox="1"/>
          <p:nvPr/>
        </p:nvSpPr>
        <p:spPr>
          <a:xfrm>
            <a:off x="8968525" y="5530391"/>
            <a:ext cx="274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프로그램 재사용성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클라이언트 접근 관리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CGI (Common Gateway Interface)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BB1BA-DADA-4E3F-B898-BF21D4A3EADE}"/>
              </a:ext>
            </a:extLst>
          </p:cNvPr>
          <p:cNvSpPr txBox="1"/>
          <p:nvPr/>
        </p:nvSpPr>
        <p:spPr>
          <a:xfrm>
            <a:off x="1123022" y="2785511"/>
            <a:ext cx="167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Client side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E61CC-0561-4F57-A34C-E02E83EC80F5}"/>
              </a:ext>
            </a:extLst>
          </p:cNvPr>
          <p:cNvSpPr txBox="1"/>
          <p:nvPr/>
        </p:nvSpPr>
        <p:spPr>
          <a:xfrm>
            <a:off x="7618264" y="2794987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 side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742E5-75A9-48EA-A571-001A5B1BDEA3}"/>
              </a:ext>
            </a:extLst>
          </p:cNvPr>
          <p:cNvSpPr txBox="1"/>
          <p:nvPr/>
        </p:nvSpPr>
        <p:spPr>
          <a:xfrm>
            <a:off x="894422" y="3964652"/>
            <a:ext cx="213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browser</a:t>
            </a:r>
            <a:endParaRPr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535195-AA11-419F-9EFB-EE29DF3E3367}"/>
              </a:ext>
            </a:extLst>
          </p:cNvPr>
          <p:cNvCxnSpPr>
            <a:cxnSpLocks/>
          </p:cNvCxnSpPr>
          <p:nvPr/>
        </p:nvCxnSpPr>
        <p:spPr>
          <a:xfrm>
            <a:off x="3231471" y="4124469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1E85E-1F5A-4C4F-B16F-DD55A9A9075E}"/>
              </a:ext>
            </a:extLst>
          </p:cNvPr>
          <p:cNvSpPr txBox="1"/>
          <p:nvPr/>
        </p:nvSpPr>
        <p:spPr>
          <a:xfrm>
            <a:off x="6268004" y="396465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40C572-FD0E-44FD-9231-258AECB9E3C6}"/>
              </a:ext>
            </a:extLst>
          </p:cNvPr>
          <p:cNvCxnSpPr>
            <a:cxnSpLocks/>
          </p:cNvCxnSpPr>
          <p:nvPr/>
        </p:nvCxnSpPr>
        <p:spPr>
          <a:xfrm flipH="1">
            <a:off x="3213715" y="4379384"/>
            <a:ext cx="27609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9B3EBD-11B9-4C45-8F04-C93D58B9296C}"/>
              </a:ext>
            </a:extLst>
          </p:cNvPr>
          <p:cNvSpPr txBox="1"/>
          <p:nvPr/>
        </p:nvSpPr>
        <p:spPr>
          <a:xfrm>
            <a:off x="4136807" y="3620647"/>
            <a:ext cx="1023892" cy="3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60287-F36C-4187-A629-BBD9B4FD4FF6}"/>
              </a:ext>
            </a:extLst>
          </p:cNvPr>
          <p:cNvSpPr txBox="1"/>
          <p:nvPr/>
        </p:nvSpPr>
        <p:spPr>
          <a:xfrm>
            <a:off x="4040539" y="5082489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FB0AF9-B779-4B3E-9396-6EE62977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93" y="4438951"/>
            <a:ext cx="7620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9CB0E7-85CE-43DC-8177-40F60436AF33}"/>
              </a:ext>
            </a:extLst>
          </p:cNvPr>
          <p:cNvSpPr txBox="1"/>
          <p:nvPr/>
        </p:nvSpPr>
        <p:spPr>
          <a:xfrm>
            <a:off x="4746593" y="4836015"/>
            <a:ext cx="179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Dynamic web page</a:t>
            </a:r>
            <a:endParaRPr lang="ko-KR" altLang="en-US" sz="1400" dirty="0"/>
          </a:p>
        </p:txBody>
      </p:sp>
      <p:pic>
        <p:nvPicPr>
          <p:cNvPr id="14" name="Picture 2" descr="url ìì´ì½ì ëí ì´ë¯¸ì§ ê²ìê²°ê³¼">
            <a:extLst>
              <a:ext uri="{FF2B5EF4-FFF2-40B4-BE49-F238E27FC236}">
                <a16:creationId xmlns:a16="http://schemas.microsoft.com/office/drawing/2014/main" id="{387D95CA-3C1E-40D1-AAF5-BDEF3656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47" y="3113057"/>
            <a:ext cx="544610" cy="5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7A990-2DFA-40C0-8501-5DD9E1203F09}"/>
              </a:ext>
            </a:extLst>
          </p:cNvPr>
          <p:cNvSpPr txBox="1"/>
          <p:nvPr/>
        </p:nvSpPr>
        <p:spPr>
          <a:xfrm>
            <a:off x="4825196" y="3398877"/>
            <a:ext cx="5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86373-0192-48C4-BC5C-161BCBD67F5B}"/>
              </a:ext>
            </a:extLst>
          </p:cNvPr>
          <p:cNvSpPr txBox="1"/>
          <p:nvPr/>
        </p:nvSpPr>
        <p:spPr>
          <a:xfrm>
            <a:off x="9402931" y="3666464"/>
            <a:ext cx="2135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 program</a:t>
            </a:r>
          </a:p>
          <a:p>
            <a:r>
              <a:rPr lang="en-US" altLang="ko-KR" sz="2000" dirty="0" err="1"/>
              <a:t>perl</a:t>
            </a:r>
            <a:r>
              <a:rPr lang="en-US" altLang="ko-KR" sz="2000" dirty="0"/>
              <a:t> program</a:t>
            </a:r>
          </a:p>
          <a:p>
            <a:r>
              <a:rPr lang="en-US" altLang="ko-KR" sz="2000" dirty="0"/>
              <a:t>php program</a:t>
            </a:r>
          </a:p>
          <a:p>
            <a:r>
              <a:rPr lang="en-US" altLang="ko-KR" sz="2000" dirty="0"/>
              <a:t>...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2B898E-DDA7-44DE-B6F2-93FB1BF51AE5}"/>
              </a:ext>
            </a:extLst>
          </p:cNvPr>
          <p:cNvCxnSpPr/>
          <p:nvPr/>
        </p:nvCxnSpPr>
        <p:spPr>
          <a:xfrm>
            <a:off x="8114190" y="4124469"/>
            <a:ext cx="10989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61A74D-D05A-4203-A159-B079FFBF7C96}"/>
              </a:ext>
            </a:extLst>
          </p:cNvPr>
          <p:cNvCxnSpPr>
            <a:cxnSpLocks/>
          </p:cNvCxnSpPr>
          <p:nvPr/>
        </p:nvCxnSpPr>
        <p:spPr>
          <a:xfrm flipH="1" flipV="1">
            <a:off x="8114190" y="4352649"/>
            <a:ext cx="109898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0111D0-C8A5-484B-8A09-1570C48295F0}"/>
              </a:ext>
            </a:extLst>
          </p:cNvPr>
          <p:cNvSpPr txBox="1"/>
          <p:nvPr/>
        </p:nvSpPr>
        <p:spPr>
          <a:xfrm>
            <a:off x="8100687" y="4487587"/>
            <a:ext cx="11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54AE55-4CA2-42E5-A217-DDB7F73D073A}"/>
              </a:ext>
            </a:extLst>
          </p:cNvPr>
          <p:cNvSpPr txBox="1"/>
          <p:nvPr/>
        </p:nvSpPr>
        <p:spPr>
          <a:xfrm>
            <a:off x="9657976" y="2739152"/>
            <a:ext cx="9573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</a:p>
          <a:p>
            <a:endParaRPr lang="en-US" altLang="ko-KR" dirty="0"/>
          </a:p>
          <a:p>
            <a:r>
              <a:rPr lang="en-US" altLang="ko-KR" dirty="0"/>
              <a:t>Body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B756DB-5B95-44F4-BF8F-2B7486470ADF}"/>
              </a:ext>
            </a:extLst>
          </p:cNvPr>
          <p:cNvSpPr txBox="1"/>
          <p:nvPr/>
        </p:nvSpPr>
        <p:spPr>
          <a:xfrm>
            <a:off x="1121671" y="2306137"/>
            <a:ext cx="530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웹 서버와 어플리케이션 간 데이터 통신 규약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56E360-6953-4AE8-A206-E0E61D189800}"/>
              </a:ext>
            </a:extLst>
          </p:cNvPr>
          <p:cNvSpPr txBox="1"/>
          <p:nvPr/>
        </p:nvSpPr>
        <p:spPr>
          <a:xfrm>
            <a:off x="9402931" y="5807631"/>
            <a:ext cx="274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리소스 한계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8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92AFF-D791-4E73-BF66-A8061B3F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Script Engine</a:t>
            </a:r>
          </a:p>
          <a:p>
            <a:r>
              <a:rPr lang="en-US" altLang="ko-KR" dirty="0"/>
              <a:t>Application Daemon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468111-74F6-4202-AB0E-04D4C4B2B0A1}"/>
              </a:ext>
            </a:extLst>
          </p:cNvPr>
          <p:cNvGrpSpPr/>
          <p:nvPr/>
        </p:nvGrpSpPr>
        <p:grpSpPr>
          <a:xfrm>
            <a:off x="1004233" y="2652941"/>
            <a:ext cx="10560098" cy="2896455"/>
            <a:chOff x="1004233" y="2652941"/>
            <a:chExt cx="10560098" cy="28964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7E61CC-0561-4F57-A34C-E02E83EC80F5}"/>
                </a:ext>
              </a:extLst>
            </p:cNvPr>
            <p:cNvSpPr txBox="1"/>
            <p:nvPr/>
          </p:nvSpPr>
          <p:spPr>
            <a:xfrm>
              <a:off x="8408376" y="2652941"/>
              <a:ext cx="1795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Server side</a:t>
              </a:r>
              <a:endParaRPr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8742E5-75A9-48EA-A571-001A5B1BDEA3}"/>
                </a:ext>
              </a:extLst>
            </p:cNvPr>
            <p:cNvSpPr txBox="1"/>
            <p:nvPr/>
          </p:nvSpPr>
          <p:spPr>
            <a:xfrm>
              <a:off x="1684534" y="3822606"/>
              <a:ext cx="213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Web browser</a:t>
              </a:r>
              <a:endParaRPr lang="ko-KR" altLang="en-US" sz="2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1535195-AA11-419F-9EFB-EE29DF3E3367}"/>
                </a:ext>
              </a:extLst>
            </p:cNvPr>
            <p:cNvCxnSpPr>
              <a:cxnSpLocks/>
            </p:cNvCxnSpPr>
            <p:nvPr/>
          </p:nvCxnSpPr>
          <p:spPr>
            <a:xfrm>
              <a:off x="4021583" y="3982423"/>
              <a:ext cx="27609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21E85E-1F5A-4C4F-B16F-DD55A9A9075E}"/>
                </a:ext>
              </a:extLst>
            </p:cNvPr>
            <p:cNvSpPr txBox="1"/>
            <p:nvPr/>
          </p:nvSpPr>
          <p:spPr>
            <a:xfrm>
              <a:off x="7058116" y="3822606"/>
              <a:ext cx="1795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Web server</a:t>
              </a:r>
              <a:endParaRPr lang="ko-KR" altLang="en-US" sz="24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240C572-FD0E-44FD-9231-258AECB9E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827" y="4237338"/>
              <a:ext cx="276095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9B3EBD-11B9-4C45-8F04-C93D58B9296C}"/>
                </a:ext>
              </a:extLst>
            </p:cNvPr>
            <p:cNvSpPr txBox="1"/>
            <p:nvPr/>
          </p:nvSpPr>
          <p:spPr>
            <a:xfrm>
              <a:off x="4926919" y="3478601"/>
              <a:ext cx="1023892" cy="370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060287-F36C-4187-A629-BBD9B4FD4FF6}"/>
                </a:ext>
              </a:extLst>
            </p:cNvPr>
            <p:cNvSpPr txBox="1"/>
            <p:nvPr/>
          </p:nvSpPr>
          <p:spPr>
            <a:xfrm>
              <a:off x="4830651" y="4940443"/>
              <a:ext cx="121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EFB0AF9-B779-4B3E-9396-6EE629773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3305" y="4296905"/>
              <a:ext cx="762000" cy="609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9CB0E7-85CE-43DC-8177-40F60436AF33}"/>
                </a:ext>
              </a:extLst>
            </p:cNvPr>
            <p:cNvSpPr txBox="1"/>
            <p:nvPr/>
          </p:nvSpPr>
          <p:spPr>
            <a:xfrm>
              <a:off x="5536705" y="4693969"/>
              <a:ext cx="179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Dynamic web page</a:t>
              </a:r>
              <a:endParaRPr lang="ko-KR" altLang="en-US" sz="1400" dirty="0"/>
            </a:p>
          </p:txBody>
        </p:sp>
        <p:pic>
          <p:nvPicPr>
            <p:cNvPr id="14" name="Picture 2" descr="url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387D95CA-3C1E-40D1-AAF5-BDEF36562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559" y="2971011"/>
              <a:ext cx="544610" cy="544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7A990-2DFA-40C0-8501-5DD9E1203F09}"/>
                </a:ext>
              </a:extLst>
            </p:cNvPr>
            <p:cNvSpPr txBox="1"/>
            <p:nvPr/>
          </p:nvSpPr>
          <p:spPr>
            <a:xfrm>
              <a:off x="5615308" y="3256831"/>
              <a:ext cx="5751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URL</a:t>
              </a:r>
              <a:endParaRPr lang="ko-KR" altLang="en-US" sz="1400" dirty="0"/>
            </a:p>
          </p:txBody>
        </p:sp>
        <p:sp>
          <p:nvSpPr>
            <p:cNvPr id="17" name="화살표: 왼쪽으로 구부러짐 16">
              <a:extLst>
                <a:ext uri="{FF2B5EF4-FFF2-40B4-BE49-F238E27FC236}">
                  <a16:creationId xmlns:a16="http://schemas.microsoft.com/office/drawing/2014/main" id="{45837704-7B31-4FFE-A9A9-457EE4781146}"/>
                </a:ext>
              </a:extLst>
            </p:cNvPr>
            <p:cNvSpPr/>
            <p:nvPr/>
          </p:nvSpPr>
          <p:spPr>
            <a:xfrm rot="16200000">
              <a:off x="8891534" y="3004483"/>
              <a:ext cx="461653" cy="1200563"/>
            </a:xfrm>
            <a:prstGeom prst="curvedLeftArrow">
              <a:avLst>
                <a:gd name="adj1" fmla="val 8733"/>
                <a:gd name="adj2" fmla="val 39144"/>
                <a:gd name="adj3" fmla="val 317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F86373-0192-48C4-BC5C-161BCBD67F5B}"/>
                </a:ext>
              </a:extLst>
            </p:cNvPr>
            <p:cNvSpPr txBox="1"/>
            <p:nvPr/>
          </p:nvSpPr>
          <p:spPr>
            <a:xfrm>
              <a:off x="7078458" y="4182296"/>
              <a:ext cx="2135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Script Engine</a:t>
              </a:r>
              <a:endParaRPr lang="ko-KR" altLang="en-US" sz="2000" dirty="0"/>
            </a:p>
          </p:txBody>
        </p:sp>
        <p:sp>
          <p:nvSpPr>
            <p:cNvPr id="19" name="화살표: 왼쪽으로 구부러짐 18">
              <a:extLst>
                <a:ext uri="{FF2B5EF4-FFF2-40B4-BE49-F238E27FC236}">
                  <a16:creationId xmlns:a16="http://schemas.microsoft.com/office/drawing/2014/main" id="{20BA8AE3-8044-4D45-BFE6-0D55DA500399}"/>
                </a:ext>
              </a:extLst>
            </p:cNvPr>
            <p:cNvSpPr/>
            <p:nvPr/>
          </p:nvSpPr>
          <p:spPr>
            <a:xfrm rot="5400000">
              <a:off x="8873087" y="4224994"/>
              <a:ext cx="417110" cy="1200564"/>
            </a:xfrm>
            <a:prstGeom prst="curvedLeftArrow">
              <a:avLst>
                <a:gd name="adj1" fmla="val 8733"/>
                <a:gd name="adj2" fmla="val 39144"/>
                <a:gd name="adj3" fmla="val 317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C0742D-E29E-4070-8C1D-BA80763D03FC}"/>
                </a:ext>
              </a:extLst>
            </p:cNvPr>
            <p:cNvSpPr txBox="1"/>
            <p:nvPr/>
          </p:nvSpPr>
          <p:spPr>
            <a:xfrm flipH="1">
              <a:off x="9269251" y="5026176"/>
              <a:ext cx="1055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Dynamic web page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2D3902-EB7B-4B6E-BAE5-7D8707CC89E0}"/>
                </a:ext>
              </a:extLst>
            </p:cNvPr>
            <p:cNvSpPr txBox="1"/>
            <p:nvPr/>
          </p:nvSpPr>
          <p:spPr>
            <a:xfrm>
              <a:off x="1628312" y="4913763"/>
              <a:ext cx="2135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Template Engine</a:t>
              </a:r>
              <a:endParaRPr lang="ko-KR" altLang="en-US" sz="2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CC73DE3-BCF2-4C6C-AE36-32998DA479D0}"/>
                </a:ext>
              </a:extLst>
            </p:cNvPr>
            <p:cNvCxnSpPr/>
            <p:nvPr/>
          </p:nvCxnSpPr>
          <p:spPr>
            <a:xfrm flipV="1">
              <a:off x="2460594" y="4382351"/>
              <a:ext cx="0" cy="4893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576DA07-C633-4539-8DCB-E6C71AC175BF}"/>
                </a:ext>
              </a:extLst>
            </p:cNvPr>
            <p:cNvCxnSpPr>
              <a:cxnSpLocks/>
            </p:cNvCxnSpPr>
            <p:nvPr/>
          </p:nvCxnSpPr>
          <p:spPr>
            <a:xfrm>
              <a:off x="2867487" y="4382351"/>
              <a:ext cx="0" cy="4893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D54ACF-18B6-4368-ADAE-BA6536544730}"/>
                </a:ext>
              </a:extLst>
            </p:cNvPr>
            <p:cNvSpPr txBox="1"/>
            <p:nvPr/>
          </p:nvSpPr>
          <p:spPr>
            <a:xfrm>
              <a:off x="1004233" y="4457730"/>
              <a:ext cx="1616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ex) </a:t>
              </a:r>
              <a:r>
                <a:rPr lang="en-US" altLang="ko-KR" sz="1600" dirty="0" err="1"/>
                <a:t>javascript</a:t>
              </a:r>
              <a:endParaRPr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A7ABE5-45A3-4A13-A066-C6FD6D15B988}"/>
                </a:ext>
              </a:extLst>
            </p:cNvPr>
            <p:cNvSpPr txBox="1"/>
            <p:nvPr/>
          </p:nvSpPr>
          <p:spPr>
            <a:xfrm>
              <a:off x="9948316" y="4382351"/>
              <a:ext cx="1616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ex) php, </a:t>
              </a:r>
              <a:r>
                <a:rPr lang="en-US" altLang="ko-KR" sz="1600" dirty="0" err="1"/>
                <a:t>perl</a:t>
              </a:r>
              <a:endParaRPr lang="ko-KR" altLang="en-US" sz="1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B21985-3DFB-4898-8367-FD6D4A913BF4}"/>
                </a:ext>
              </a:extLst>
            </p:cNvPr>
            <p:cNvSpPr/>
            <p:nvPr/>
          </p:nvSpPr>
          <p:spPr>
            <a:xfrm>
              <a:off x="6991165" y="3748332"/>
              <a:ext cx="1795508" cy="9420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E3BBB1-493B-40B3-B9E5-4B913EEEA6A1}"/>
                </a:ext>
              </a:extLst>
            </p:cNvPr>
            <p:cNvSpPr txBox="1"/>
            <p:nvPr/>
          </p:nvSpPr>
          <p:spPr>
            <a:xfrm>
              <a:off x="9429250" y="3970528"/>
              <a:ext cx="2135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/>
                <a:t>Script.xxx</a:t>
              </a:r>
              <a:endParaRPr lang="ko-KR" altLang="en-US" sz="2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EABF2FF-ABAB-44B6-8F4B-E5E1A40939C9}"/>
              </a:ext>
            </a:extLst>
          </p:cNvPr>
          <p:cNvSpPr txBox="1"/>
          <p:nvPr/>
        </p:nvSpPr>
        <p:spPr>
          <a:xfrm>
            <a:off x="4442159" y="5618952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Engine </a:t>
            </a:r>
            <a:r>
              <a:rPr lang="ko-KR" altLang="en-US" dirty="0"/>
              <a:t>내장 방식</a:t>
            </a:r>
          </a:p>
        </p:txBody>
      </p:sp>
    </p:spTree>
    <p:extLst>
      <p:ext uri="{BB962C8B-B14F-4D97-AF65-F5344CB8AC3E}">
        <p14:creationId xmlns:p14="http://schemas.microsoft.com/office/powerpoint/2010/main" val="405778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581F-D44A-45D1-8F02-D72E4A9F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Application Framework?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E61CC-0561-4F57-A34C-E02E83EC80F5}"/>
              </a:ext>
            </a:extLst>
          </p:cNvPr>
          <p:cNvSpPr txBox="1"/>
          <p:nvPr/>
        </p:nvSpPr>
        <p:spPr>
          <a:xfrm>
            <a:off x="5198246" y="2775451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Server side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1E85E-1F5A-4C4F-B16F-DD55A9A9075E}"/>
              </a:ext>
            </a:extLst>
          </p:cNvPr>
          <p:cNvSpPr txBox="1"/>
          <p:nvPr/>
        </p:nvSpPr>
        <p:spPr>
          <a:xfrm>
            <a:off x="1959428" y="3781882"/>
            <a:ext cx="17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server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3BBB1-493B-40B3-B9E5-4B913EEEA6A1}"/>
              </a:ext>
            </a:extLst>
          </p:cNvPr>
          <p:cNvSpPr txBox="1"/>
          <p:nvPr/>
        </p:nvSpPr>
        <p:spPr>
          <a:xfrm>
            <a:off x="4809219" y="3781882"/>
            <a:ext cx="252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Web App Server</a:t>
            </a:r>
            <a:endParaRPr lang="ko-KR" altLang="en-US" sz="2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8E0C0C-922D-4A19-9419-24B144A6EA59}"/>
              </a:ext>
            </a:extLst>
          </p:cNvPr>
          <p:cNvCxnSpPr/>
          <p:nvPr/>
        </p:nvCxnSpPr>
        <p:spPr>
          <a:xfrm>
            <a:off x="3942545" y="3980115"/>
            <a:ext cx="679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33C5A-025D-4F2B-B88B-8EEDFDA7EC40}"/>
              </a:ext>
            </a:extLst>
          </p:cNvPr>
          <p:cNvCxnSpPr>
            <a:cxnSpLocks/>
          </p:cNvCxnSpPr>
          <p:nvPr/>
        </p:nvCxnSpPr>
        <p:spPr>
          <a:xfrm flipH="1">
            <a:off x="3942545" y="4185118"/>
            <a:ext cx="679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197190-4046-4659-A52F-C16F60FFAD17}"/>
              </a:ext>
            </a:extLst>
          </p:cNvPr>
          <p:cNvSpPr txBox="1"/>
          <p:nvPr/>
        </p:nvSpPr>
        <p:spPr>
          <a:xfrm>
            <a:off x="3754936" y="4263883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D8952C-FCEA-4F46-9118-06D61F6513C9}"/>
              </a:ext>
            </a:extLst>
          </p:cNvPr>
          <p:cNvSpPr txBox="1"/>
          <p:nvPr/>
        </p:nvSpPr>
        <p:spPr>
          <a:xfrm>
            <a:off x="3828869" y="3531090"/>
            <a:ext cx="121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CA67AD-F3B1-4876-83E1-E92E4F9EC9E2}"/>
              </a:ext>
            </a:extLst>
          </p:cNvPr>
          <p:cNvCxnSpPr>
            <a:cxnSpLocks/>
          </p:cNvCxnSpPr>
          <p:nvPr/>
        </p:nvCxnSpPr>
        <p:spPr>
          <a:xfrm>
            <a:off x="7419756" y="4166119"/>
            <a:ext cx="559473" cy="35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FC1079-4D9C-4E31-836B-0ED664D74D06}"/>
              </a:ext>
            </a:extLst>
          </p:cNvPr>
          <p:cNvCxnSpPr>
            <a:cxnSpLocks/>
          </p:cNvCxnSpPr>
          <p:nvPr/>
        </p:nvCxnSpPr>
        <p:spPr>
          <a:xfrm flipH="1" flipV="1">
            <a:off x="7300164" y="4402037"/>
            <a:ext cx="587509" cy="355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8ABB9C-3A26-4D2D-B743-741E06723782}"/>
              </a:ext>
            </a:extLst>
          </p:cNvPr>
          <p:cNvSpPr txBox="1"/>
          <p:nvPr/>
        </p:nvSpPr>
        <p:spPr>
          <a:xfrm>
            <a:off x="8098821" y="4474860"/>
            <a:ext cx="185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C1E4EF3-06A5-424C-945B-08D5B7297562}"/>
              </a:ext>
            </a:extLst>
          </p:cNvPr>
          <p:cNvCxnSpPr>
            <a:cxnSpLocks/>
          </p:cNvCxnSpPr>
          <p:nvPr/>
        </p:nvCxnSpPr>
        <p:spPr>
          <a:xfrm flipV="1">
            <a:off x="7480252" y="3581311"/>
            <a:ext cx="575026" cy="167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AD4ACF-DCE6-401B-B51E-BBC14D1299EF}"/>
              </a:ext>
            </a:extLst>
          </p:cNvPr>
          <p:cNvCxnSpPr>
            <a:cxnSpLocks/>
          </p:cNvCxnSpPr>
          <p:nvPr/>
        </p:nvCxnSpPr>
        <p:spPr>
          <a:xfrm flipH="1">
            <a:off x="7523795" y="3769213"/>
            <a:ext cx="575026" cy="159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원통형 54">
            <a:extLst>
              <a:ext uri="{FF2B5EF4-FFF2-40B4-BE49-F238E27FC236}">
                <a16:creationId xmlns:a16="http://schemas.microsoft.com/office/drawing/2014/main" id="{B0C686A1-4802-4055-9EDE-13DE70C97964}"/>
              </a:ext>
            </a:extLst>
          </p:cNvPr>
          <p:cNvSpPr/>
          <p:nvPr/>
        </p:nvSpPr>
        <p:spPr>
          <a:xfrm>
            <a:off x="8382000" y="2877886"/>
            <a:ext cx="1295400" cy="118248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A86D50-1514-4AF5-8F34-540132BB132A}"/>
              </a:ext>
            </a:extLst>
          </p:cNvPr>
          <p:cNvSpPr txBox="1"/>
          <p:nvPr/>
        </p:nvSpPr>
        <p:spPr>
          <a:xfrm>
            <a:off x="8968524" y="5530391"/>
            <a:ext cx="287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Fast CGI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Module CGI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DAEMON THREADED CGI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……</a:t>
            </a:r>
            <a:r>
              <a:rPr lang="en-US" altLang="ko-KR" dirty="0" err="1">
                <a:solidFill>
                  <a:srgbClr val="FF0000"/>
                </a:solidFill>
              </a:rPr>
              <a:t>asdfjsadlkf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0A03C443-CE71-4113-B284-EAB83722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WAS (Web Application Server)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79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1382</Words>
  <Application>Microsoft Office PowerPoint</Application>
  <PresentationFormat>와이드스크린</PresentationFormat>
  <Paragraphs>328</Paragraphs>
  <Slides>40</Slides>
  <Notes>12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Django</vt:lpstr>
      <vt:lpstr>목차</vt:lpstr>
      <vt:lpstr>Django란</vt:lpstr>
      <vt:lpstr>Web Application Framework?</vt:lpstr>
      <vt:lpstr>Web Application Framework?</vt:lpstr>
      <vt:lpstr>Web Application Framework?</vt:lpstr>
      <vt:lpstr>Web Application Framework?</vt:lpstr>
      <vt:lpstr>Web Application Framework?</vt:lpstr>
      <vt:lpstr>Web Application Framework?</vt:lpstr>
      <vt:lpstr>PowerPoint 프레젠테이션</vt:lpstr>
      <vt:lpstr>Web Application Framework?</vt:lpstr>
      <vt:lpstr>Web Application Framework?</vt:lpstr>
      <vt:lpstr>처리 과정</vt:lpstr>
      <vt:lpstr>처리 과정</vt:lpstr>
      <vt:lpstr>wsgi.py</vt:lpstr>
      <vt:lpstr>wsgi.py</vt:lpstr>
      <vt:lpstr>wsgi.py</vt:lpstr>
      <vt:lpstr>MVC pattern</vt:lpstr>
      <vt:lpstr>MTV pattern</vt:lpstr>
      <vt:lpstr>MTV pattern</vt:lpstr>
      <vt:lpstr>시작하기</vt:lpstr>
      <vt:lpstr>프로젝트 구성</vt:lpstr>
      <vt:lpstr>프로젝트 구성</vt:lpstr>
      <vt:lpstr>프로젝트 구성</vt:lpstr>
      <vt:lpstr>프로젝트 구성</vt:lpstr>
      <vt:lpstr>프로젝트 구성</vt:lpstr>
      <vt:lpstr>프로젝트 구성</vt:lpstr>
      <vt:lpstr>프로젝트 구성</vt:lpstr>
      <vt:lpstr>서버 실행</vt:lpstr>
      <vt:lpstr>서버 실행</vt:lpstr>
      <vt:lpstr>어플리케이션 생성</vt:lpstr>
      <vt:lpstr>어플리케이션 생성</vt:lpstr>
      <vt:lpstr>뷰 생성(App 정의)</vt:lpstr>
      <vt:lpstr>뷰 생성(URL 연결)</vt:lpstr>
      <vt:lpstr>뷰 생성(URL 연결)</vt:lpstr>
      <vt:lpstr>뷰 요청</vt:lpstr>
      <vt:lpstr>다음화 예고</vt:lpstr>
      <vt:lpstr>PowerPoint 프레젠테이션</vt:lpstr>
      <vt:lpstr>감사합니다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추 교준</dc:creator>
  <cp:lastModifiedBy>추 교준</cp:lastModifiedBy>
  <cp:revision>55</cp:revision>
  <dcterms:created xsi:type="dcterms:W3CDTF">2019-04-16T14:56:00Z</dcterms:created>
  <dcterms:modified xsi:type="dcterms:W3CDTF">2019-04-17T06:10:08Z</dcterms:modified>
</cp:coreProperties>
</file>