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4" r:id="rId3"/>
    <p:sldId id="267" r:id="rId4"/>
    <p:sldId id="268" r:id="rId5"/>
    <p:sldId id="270" r:id="rId6"/>
    <p:sldId id="269" r:id="rId7"/>
    <p:sldId id="266" r:id="rId8"/>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74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562" y="30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35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350" b="1" i="0">
                <a:solidFill>
                  <a:schemeClr val="bg1"/>
                </a:solidFill>
                <a:latin typeface="Arial"/>
                <a:cs typeface="Arial"/>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7/9/2023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solidFill>
            <a:srgbClr val="000000"/>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35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7/9/2023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7/9/2023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603862" y="2068361"/>
            <a:ext cx="15080274" cy="688339"/>
          </a:xfrm>
          <a:prstGeom prst="rect">
            <a:avLst/>
          </a:prstGeom>
        </p:spPr>
        <p:txBody>
          <a:bodyPr wrap="square" lIns="0" tIns="0" rIns="0" bIns="0">
            <a:spAutoFit/>
          </a:bodyPr>
          <a:lstStyle>
            <a:lvl1pPr>
              <a:defRPr sz="4350" b="1" i="0">
                <a:solidFill>
                  <a:schemeClr val="bg1"/>
                </a:solidFill>
                <a:latin typeface="Arial"/>
                <a:cs typeface="Arial"/>
              </a:defRPr>
            </a:lvl1pPr>
          </a:lstStyle>
          <a:p>
            <a:endParaRPr/>
          </a:p>
        </p:txBody>
      </p:sp>
      <p:sp>
        <p:nvSpPr>
          <p:cNvPr id="3" name="Holder 3"/>
          <p:cNvSpPr>
            <a:spLocks noGrp="1"/>
          </p:cNvSpPr>
          <p:nvPr>
            <p:ph type="body" idx="1"/>
          </p:nvPr>
        </p:nvSpPr>
        <p:spPr>
          <a:xfrm>
            <a:off x="914400" y="2366010"/>
            <a:ext cx="1645920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7/9/2023</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 y="-5674"/>
            <a:ext cx="18270166" cy="10287000"/>
          </a:xfrm>
          <a:custGeom>
            <a:avLst/>
            <a:gdLst/>
            <a:ahLst/>
            <a:cxnLst/>
            <a:rect l="l" t="t" r="r" b="b"/>
            <a:pathLst>
              <a:path w="10487025" h="10287000">
                <a:moveTo>
                  <a:pt x="10487028" y="10287000"/>
                </a:moveTo>
                <a:lnTo>
                  <a:pt x="0" y="10287000"/>
                </a:lnTo>
                <a:lnTo>
                  <a:pt x="0" y="0"/>
                </a:lnTo>
                <a:lnTo>
                  <a:pt x="10487028" y="0"/>
                </a:lnTo>
                <a:lnTo>
                  <a:pt x="10487028" y="10287000"/>
                </a:lnTo>
                <a:close/>
              </a:path>
            </a:pathLst>
          </a:custGeom>
          <a:gradFill>
            <a:gsLst>
              <a:gs pos="0">
                <a:srgbClr val="167472"/>
              </a:gs>
              <a:gs pos="91000">
                <a:schemeClr val="accent3">
                  <a:lumMod val="20000"/>
                  <a:lumOff val="80000"/>
                </a:schemeClr>
              </a:gs>
              <a:gs pos="83000">
                <a:schemeClr val="accent3">
                  <a:lumMod val="40000"/>
                  <a:lumOff val="60000"/>
                </a:schemeClr>
              </a:gs>
              <a:gs pos="100000">
                <a:schemeClr val="accent3">
                  <a:lumMod val="20000"/>
                  <a:lumOff val="80000"/>
                </a:schemeClr>
              </a:gs>
            </a:gsLst>
            <a:lin ang="5400000" scaled="1"/>
          </a:gradFill>
        </p:spPr>
        <p:txBody>
          <a:bodyPr wrap="square" lIns="0" tIns="0" rIns="0" bIns="0" rtlCol="0"/>
          <a:lstStyle/>
          <a:p>
            <a:endParaRPr/>
          </a:p>
        </p:txBody>
      </p:sp>
      <p:sp>
        <p:nvSpPr>
          <p:cNvPr id="5" name="object 5"/>
          <p:cNvSpPr txBox="1"/>
          <p:nvPr/>
        </p:nvSpPr>
        <p:spPr>
          <a:xfrm>
            <a:off x="4038600" y="3375660"/>
            <a:ext cx="10616565" cy="2199320"/>
          </a:xfrm>
          <a:prstGeom prst="rect">
            <a:avLst/>
          </a:prstGeom>
        </p:spPr>
        <p:style>
          <a:lnRef idx="2">
            <a:schemeClr val="accent4"/>
          </a:lnRef>
          <a:fillRef idx="1">
            <a:schemeClr val="lt1"/>
          </a:fillRef>
          <a:effectRef idx="0">
            <a:schemeClr val="accent4"/>
          </a:effectRef>
          <a:fontRef idx="minor">
            <a:schemeClr val="dk1"/>
          </a:fontRef>
        </p:style>
        <p:txBody>
          <a:bodyPr vert="horz" wrap="square" lIns="0" tIns="16510" rIns="0" bIns="0" rtlCol="0">
            <a:spAutoFit/>
          </a:bodyPr>
          <a:lstStyle/>
          <a:p>
            <a:pPr marL="12700" marR="5080" algn="ctr">
              <a:lnSpc>
                <a:spcPct val="99600"/>
              </a:lnSpc>
              <a:spcBef>
                <a:spcPts val="130"/>
              </a:spcBef>
              <a:tabLst>
                <a:tab pos="1083945" algn="l"/>
              </a:tabLst>
            </a:pPr>
            <a:r>
              <a:rPr lang="en-US" sz="705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rial"/>
                <a:cs typeface="Arial"/>
              </a:rPr>
              <a:t>Good Food Good Mood</a:t>
            </a:r>
            <a:endParaRPr lang="en-US" sz="705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rial"/>
              <a:cs typeface="Arial"/>
            </a:endParaRPr>
          </a:p>
          <a:p>
            <a:pPr marL="12700" marR="5080" algn="ctr">
              <a:lnSpc>
                <a:spcPct val="99600"/>
              </a:lnSpc>
              <a:spcBef>
                <a:spcPts val="130"/>
              </a:spcBef>
              <a:tabLst>
                <a:tab pos="1083945" algn="l"/>
              </a:tabLst>
            </a:pPr>
            <a:endParaRPr lang="en-US" sz="705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rial"/>
              <a:cs typeface="Aria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24245"/>
            <a:ext cx="1393635" cy="1393635"/>
          </a:xfrm>
          <a:prstGeom prst="rect">
            <a:avLst/>
          </a:prstGeom>
        </p:spPr>
      </p:pic>
      <p:sp>
        <p:nvSpPr>
          <p:cNvPr id="7" name="object 5"/>
          <p:cNvSpPr txBox="1"/>
          <p:nvPr/>
        </p:nvSpPr>
        <p:spPr>
          <a:xfrm>
            <a:off x="7086600" y="4351713"/>
            <a:ext cx="9473565" cy="786113"/>
          </a:xfrm>
          <a:prstGeom prst="rect">
            <a:avLst/>
          </a:prstGeom>
        </p:spPr>
        <p:txBody>
          <a:bodyPr vert="horz" wrap="square" lIns="0" tIns="16510" rIns="0" bIns="0" rtlCol="0">
            <a:spAutoFit/>
            <a:scene3d>
              <a:camera prst="orthographicFront"/>
              <a:lightRig rig="harsh" dir="t"/>
            </a:scene3d>
            <a:sp3d extrusionH="57150" prstMaterial="matte">
              <a:bevelT w="63500" h="12700" prst="angle"/>
              <a:contourClr>
                <a:schemeClr val="bg1">
                  <a:lumMod val="65000"/>
                </a:schemeClr>
              </a:contourClr>
            </a:sp3d>
          </a:bodyPr>
          <a:lstStyle/>
          <a:p>
            <a:pPr marL="12700" marR="5080" algn="ctr">
              <a:lnSpc>
                <a:spcPct val="99600"/>
              </a:lnSpc>
              <a:spcBef>
                <a:spcPts val="130"/>
              </a:spcBef>
              <a:tabLst>
                <a:tab pos="1083945" algn="l"/>
              </a:tabLst>
            </a:pPr>
            <a:r>
              <a:rPr lang="en-US" sz="5000" b="1" dirty="0" smtClean="0">
                <a:ln/>
                <a:solidFill>
                  <a:schemeClr val="accent3"/>
                </a:solidFill>
                <a:latin typeface="Arial"/>
                <a:cs typeface="Arial"/>
              </a:rPr>
              <a:t>Farah Al-</a:t>
            </a:r>
            <a:r>
              <a:rPr lang="en-US" sz="5000" b="1" dirty="0" err="1" smtClean="0">
                <a:ln/>
                <a:solidFill>
                  <a:schemeClr val="accent3"/>
                </a:solidFill>
                <a:latin typeface="Arial"/>
                <a:cs typeface="Arial"/>
              </a:rPr>
              <a:t>Masri</a:t>
            </a:r>
            <a:endParaRPr lang="en-US" sz="5000" b="1" dirty="0" smtClean="0">
              <a:ln/>
              <a:solidFill>
                <a:schemeClr val="accent3"/>
              </a:solidFill>
              <a:latin typeface="Arial"/>
              <a:cs typeface="Arial"/>
            </a:endParaRPr>
          </a:p>
        </p:txBody>
      </p:sp>
      <p:pic>
        <p:nvPicPr>
          <p:cNvPr id="8" name="Picture 7"/>
          <p:cNvPicPr>
            <a:picLocks noChangeAspect="1"/>
          </p:cNvPicPr>
          <p:nvPr/>
        </p:nvPicPr>
        <p:blipFill>
          <a:blip r:embed="rId3"/>
          <a:stretch>
            <a:fillRect/>
          </a:stretch>
        </p:blipFill>
        <p:spPr>
          <a:xfrm>
            <a:off x="873601" y="7581900"/>
            <a:ext cx="5971532" cy="15428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55500">
              <a:schemeClr val="accent3">
                <a:lumMod val="40000"/>
                <a:lumOff val="60000"/>
              </a:schemeClr>
            </a:gs>
            <a:gs pos="100000">
              <a:schemeClr val="accent3">
                <a:lumMod val="20000"/>
                <a:lumOff val="80000"/>
              </a:schemeClr>
            </a:gs>
            <a:gs pos="0">
              <a:srgbClr val="167472"/>
            </a:gs>
            <a:gs pos="74000">
              <a:schemeClr val="accent3">
                <a:lumMod val="60000"/>
                <a:lumOff val="40000"/>
              </a:schemeClr>
            </a:gs>
            <a:gs pos="83000">
              <a:schemeClr val="accent3">
                <a:lumMod val="40000"/>
                <a:lumOff val="60000"/>
              </a:schemeClr>
            </a:gs>
            <a:gs pos="100000">
              <a:schemeClr val="accent3">
                <a:lumMod val="75000"/>
              </a:schemeClr>
            </a:gs>
          </a:gsLst>
          <a:lin ang="5400000" scaled="1"/>
        </a:gradFill>
        <a:effectLst/>
      </p:bgPr>
    </p:bg>
    <p:spTree>
      <p:nvGrpSpPr>
        <p:cNvPr id="1" name=""/>
        <p:cNvGrpSpPr/>
        <p:nvPr/>
      </p:nvGrpSpPr>
      <p:grpSpPr>
        <a:xfrm>
          <a:off x="0" y="0"/>
          <a:ext cx="0" cy="0"/>
          <a:chOff x="0" y="0"/>
          <a:chExt cx="0" cy="0"/>
        </a:xfrm>
      </p:grpSpPr>
      <p:sp>
        <p:nvSpPr>
          <p:cNvPr id="3" name="object 5"/>
          <p:cNvSpPr txBox="1"/>
          <p:nvPr/>
        </p:nvSpPr>
        <p:spPr>
          <a:xfrm>
            <a:off x="3276600" y="3238500"/>
            <a:ext cx="11277600" cy="4351191"/>
          </a:xfrm>
          <a:prstGeom prst="rect">
            <a:avLst/>
          </a:prstGeom>
        </p:spPr>
        <p:txBody>
          <a:bodyPr vert="horz" wrap="square" lIns="0" tIns="16510" rIns="0" bIns="0" rtlCol="0">
            <a:spAutoFit/>
          </a:bodyPr>
          <a:lstStyle/>
          <a:p>
            <a:pPr marL="12700" marR="5080" algn="ctr">
              <a:lnSpc>
                <a:spcPct val="99600"/>
              </a:lnSpc>
              <a:spcBef>
                <a:spcPts val="130"/>
              </a:spcBef>
              <a:tabLst>
                <a:tab pos="1083945" algn="l"/>
              </a:tabLst>
            </a:pPr>
            <a:r>
              <a:rPr lang="en-US" sz="4000" dirty="0" smtClean="0">
                <a:ln w="0"/>
                <a:effectLst>
                  <a:outerShdw blurRad="38100" dist="19050" dir="2700000" algn="tl" rotWithShape="0">
                    <a:schemeClr val="dk1">
                      <a:alpha val="40000"/>
                    </a:schemeClr>
                  </a:outerShdw>
                </a:effectLst>
                <a:latin typeface="Arial"/>
                <a:cs typeface="Arial"/>
              </a:rPr>
              <a:t>Mission</a:t>
            </a:r>
            <a:r>
              <a:rPr lang="en-US" sz="4000" dirty="0">
                <a:ln w="0"/>
                <a:effectLst>
                  <a:outerShdw blurRad="38100" dist="19050" dir="2700000" algn="tl" rotWithShape="0">
                    <a:schemeClr val="dk1">
                      <a:alpha val="40000"/>
                    </a:schemeClr>
                  </a:outerShdw>
                </a:effectLst>
                <a:latin typeface="Arial"/>
                <a:cs typeface="Arial"/>
              </a:rPr>
              <a:t>: Reduce food waste by connecting users with surplus food from local restaurants and stores at discounted prices</a:t>
            </a:r>
            <a:r>
              <a:rPr lang="en-US" sz="4000" dirty="0" smtClean="0">
                <a:ln w="0"/>
                <a:effectLst>
                  <a:outerShdw blurRad="38100" dist="19050" dir="2700000" algn="tl" rotWithShape="0">
                    <a:schemeClr val="dk1">
                      <a:alpha val="40000"/>
                    </a:schemeClr>
                  </a:outerShdw>
                </a:effectLst>
                <a:latin typeface="Arial"/>
                <a:cs typeface="Arial"/>
              </a:rPr>
              <a:t>.</a:t>
            </a:r>
          </a:p>
          <a:p>
            <a:pPr marL="12700" marR="5080" algn="ctr">
              <a:lnSpc>
                <a:spcPct val="99600"/>
              </a:lnSpc>
              <a:spcBef>
                <a:spcPts val="130"/>
              </a:spcBef>
              <a:tabLst>
                <a:tab pos="1083945" algn="l"/>
              </a:tabLst>
            </a:pPr>
            <a:endParaRPr lang="en-US" sz="4000" dirty="0">
              <a:ln w="0"/>
              <a:effectLst>
                <a:outerShdw blurRad="38100" dist="19050" dir="2700000" algn="tl" rotWithShape="0">
                  <a:schemeClr val="dk1">
                    <a:alpha val="40000"/>
                  </a:schemeClr>
                </a:outerShdw>
              </a:effectLst>
              <a:latin typeface="Arial"/>
              <a:cs typeface="Arial"/>
            </a:endParaRPr>
          </a:p>
          <a:p>
            <a:pPr marL="12700" marR="5080" algn="ctr">
              <a:lnSpc>
                <a:spcPct val="99600"/>
              </a:lnSpc>
              <a:spcBef>
                <a:spcPts val="130"/>
              </a:spcBef>
              <a:tabLst>
                <a:tab pos="1083945" algn="l"/>
              </a:tabLst>
            </a:pPr>
            <a:r>
              <a:rPr lang="en-US" sz="4000" dirty="0">
                <a:ln w="0"/>
                <a:effectLst>
                  <a:outerShdw blurRad="38100" dist="19050" dir="2700000" algn="tl" rotWithShape="0">
                    <a:schemeClr val="dk1">
                      <a:alpha val="40000"/>
                    </a:schemeClr>
                  </a:outerShdw>
                </a:effectLst>
                <a:latin typeface="Arial"/>
                <a:cs typeface="Arial"/>
              </a:rPr>
              <a:t>Mention the technologies used</a:t>
            </a:r>
            <a:r>
              <a:rPr lang="en-US" sz="4000" dirty="0" smtClean="0">
                <a:ln w="0"/>
                <a:effectLst>
                  <a:outerShdw blurRad="38100" dist="19050" dir="2700000" algn="tl" rotWithShape="0">
                    <a:schemeClr val="dk1">
                      <a:alpha val="40000"/>
                    </a:schemeClr>
                  </a:outerShdw>
                </a:effectLst>
                <a:latin typeface="Arial"/>
                <a:cs typeface="Arial"/>
              </a:rPr>
              <a:t>:</a:t>
            </a:r>
            <a:br>
              <a:rPr lang="en-US" sz="4000" dirty="0" smtClean="0">
                <a:ln w="0"/>
                <a:effectLst>
                  <a:outerShdw blurRad="38100" dist="19050" dir="2700000" algn="tl" rotWithShape="0">
                    <a:schemeClr val="dk1">
                      <a:alpha val="40000"/>
                    </a:schemeClr>
                  </a:outerShdw>
                </a:effectLst>
                <a:latin typeface="Arial"/>
                <a:cs typeface="Arial"/>
              </a:rPr>
            </a:br>
            <a:r>
              <a:rPr lang="en-US" sz="4000" dirty="0" smtClean="0">
                <a:ln w="0"/>
                <a:effectLst>
                  <a:outerShdw blurRad="38100" dist="19050" dir="2700000" algn="tl" rotWithShape="0">
                    <a:schemeClr val="dk1">
                      <a:alpha val="40000"/>
                    </a:schemeClr>
                  </a:outerShdw>
                </a:effectLst>
                <a:latin typeface="Arial"/>
                <a:cs typeface="Arial"/>
              </a:rPr>
              <a:t> </a:t>
            </a:r>
            <a:r>
              <a:rPr lang="en-US" sz="4000" dirty="0">
                <a:ln w="0"/>
                <a:effectLst>
                  <a:outerShdw blurRad="38100" dist="19050" dir="2700000" algn="tl" rotWithShape="0">
                    <a:schemeClr val="dk1">
                      <a:alpha val="40000"/>
                    </a:schemeClr>
                  </a:outerShdw>
                </a:effectLst>
                <a:latin typeface="Arial"/>
                <a:cs typeface="Arial"/>
              </a:rPr>
              <a:t>PERN stack (PostgreSQL, Express.js, React.js, Node.js).</a:t>
            </a:r>
            <a:endParaRPr lang="en-US" sz="4000" dirty="0" smtClean="0">
              <a:ln w="0"/>
              <a:effectLst>
                <a:outerShdw blurRad="38100" dist="19050" dir="2700000" algn="tl" rotWithShape="0">
                  <a:schemeClr val="dk1">
                    <a:alpha val="40000"/>
                  </a:schemeClr>
                </a:outerShdw>
              </a:effectLst>
              <a:latin typeface="Arial"/>
              <a:cs typeface="Arial"/>
            </a:endParaRPr>
          </a:p>
        </p:txBody>
      </p:sp>
      <p:sp>
        <p:nvSpPr>
          <p:cNvPr id="4" name="Rectangle 3"/>
          <p:cNvSpPr/>
          <p:nvPr/>
        </p:nvSpPr>
        <p:spPr>
          <a:xfrm>
            <a:off x="2353962" y="1485900"/>
            <a:ext cx="12491241" cy="861774"/>
          </a:xfrm>
          <a:prstGeom prst="rect">
            <a:avLst/>
          </a:prstGeom>
        </p:spPr>
        <p:txBody>
          <a:bodyPr wrap="none">
            <a:spAutoFit/>
          </a:bodyPr>
          <a:lstStyle/>
          <a:p>
            <a:pPr marL="12700" marR="5080" algn="ctr">
              <a:lnSpc>
                <a:spcPct val="99600"/>
              </a:lnSpc>
              <a:spcBef>
                <a:spcPts val="130"/>
              </a:spcBef>
              <a:tabLst>
                <a:tab pos="1083945" algn="l"/>
              </a:tabLst>
            </a:pPr>
            <a:r>
              <a:rPr lang="en-US" sz="5000" b="1" spc="50" dirty="0">
                <a:ln w="0"/>
                <a:solidFill>
                  <a:schemeClr val="bg2"/>
                </a:solidFill>
                <a:effectLst>
                  <a:innerShdw blurRad="63500" dist="50800" dir="13500000">
                    <a:srgbClr val="000000">
                      <a:alpha val="50000"/>
                    </a:srgbClr>
                  </a:innerShdw>
                </a:effectLst>
                <a:latin typeface="Arial"/>
                <a:cs typeface="Arial"/>
              </a:rPr>
              <a:t>Introduction to Good Food Good Mood:</a:t>
            </a:r>
            <a:endParaRPr lang="en-US" sz="5000" b="1" spc="50" dirty="0">
              <a:ln w="0"/>
              <a:solidFill>
                <a:schemeClr val="bg2"/>
              </a:solidFill>
              <a:effectLst>
                <a:innerShdw blurRad="63500" dist="50800" dir="13500000">
                  <a:srgbClr val="000000">
                    <a:alpha val="50000"/>
                  </a:srgbClr>
                </a:innerShdw>
              </a:effectLst>
              <a:latin typeface="Arial"/>
              <a:cs typeface="Aria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24245"/>
            <a:ext cx="1393635" cy="1393635"/>
          </a:xfrm>
          <a:prstGeom prst="rect">
            <a:avLst/>
          </a:prstGeom>
        </p:spPr>
      </p:pic>
    </p:spTree>
    <p:extLst>
      <p:ext uri="{BB962C8B-B14F-4D97-AF65-F5344CB8AC3E}">
        <p14:creationId xmlns:p14="http://schemas.microsoft.com/office/powerpoint/2010/main" val="310376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55500">
              <a:schemeClr val="accent3">
                <a:lumMod val="40000"/>
                <a:lumOff val="60000"/>
              </a:schemeClr>
            </a:gs>
            <a:gs pos="100000">
              <a:schemeClr val="accent3">
                <a:lumMod val="20000"/>
                <a:lumOff val="80000"/>
              </a:schemeClr>
            </a:gs>
            <a:gs pos="0">
              <a:srgbClr val="167472"/>
            </a:gs>
            <a:gs pos="74000">
              <a:schemeClr val="accent3">
                <a:lumMod val="60000"/>
                <a:lumOff val="40000"/>
              </a:schemeClr>
            </a:gs>
            <a:gs pos="83000">
              <a:schemeClr val="accent3">
                <a:lumMod val="40000"/>
                <a:lumOff val="60000"/>
              </a:schemeClr>
            </a:gs>
            <a:gs pos="100000">
              <a:schemeClr val="accent3">
                <a:lumMod val="75000"/>
              </a:schemeClr>
            </a:gs>
          </a:gsLst>
          <a:lin ang="5400000" scaled="1"/>
        </a:gradFill>
        <a:effectLst/>
      </p:bgPr>
    </p:bg>
    <p:spTree>
      <p:nvGrpSpPr>
        <p:cNvPr id="1" name=""/>
        <p:cNvGrpSpPr/>
        <p:nvPr/>
      </p:nvGrpSpPr>
      <p:grpSpPr>
        <a:xfrm>
          <a:off x="0" y="0"/>
          <a:ext cx="0" cy="0"/>
          <a:chOff x="0" y="0"/>
          <a:chExt cx="0" cy="0"/>
        </a:xfrm>
      </p:grpSpPr>
      <p:sp>
        <p:nvSpPr>
          <p:cNvPr id="3" name="object 5"/>
          <p:cNvSpPr txBox="1"/>
          <p:nvPr/>
        </p:nvSpPr>
        <p:spPr>
          <a:xfrm>
            <a:off x="990600" y="2781300"/>
            <a:ext cx="15925800" cy="5607945"/>
          </a:xfrm>
          <a:prstGeom prst="rect">
            <a:avLst/>
          </a:prstGeom>
        </p:spPr>
        <p:txBody>
          <a:bodyPr vert="horz" wrap="square" lIns="0" tIns="16510" rIns="0" bIns="0" rtlCol="0">
            <a:spAutoFit/>
          </a:bodyPr>
          <a:lstStyle/>
          <a:p>
            <a:pPr marL="584200" marR="5080" indent="-571500">
              <a:lnSpc>
                <a:spcPct val="99600"/>
              </a:lnSpc>
              <a:spcBef>
                <a:spcPts val="130"/>
              </a:spcBef>
              <a:buFont typeface="Arial" panose="020B0604020202020204" pitchFamily="34" charset="0"/>
              <a:buChar char="•"/>
              <a:tabLst>
                <a:tab pos="1083945" algn="l"/>
              </a:tabLst>
            </a:pPr>
            <a:r>
              <a:rPr lang="en-US" sz="4000" dirty="0">
                <a:ln w="0"/>
                <a:effectLst>
                  <a:outerShdw blurRad="38100" dist="19050" dir="2700000" algn="tl" rotWithShape="0">
                    <a:schemeClr val="dk1">
                      <a:alpha val="40000"/>
                    </a:schemeClr>
                  </a:outerShdw>
                </a:effectLst>
                <a:latin typeface="Arial"/>
                <a:cs typeface="Arial"/>
              </a:rPr>
              <a:t>User Registration and Authentication</a:t>
            </a:r>
            <a:r>
              <a:rPr lang="en-US" sz="4000" dirty="0" smtClean="0">
                <a:ln w="0"/>
                <a:effectLst>
                  <a:outerShdw blurRad="38100" dist="19050" dir="2700000" algn="tl" rotWithShape="0">
                    <a:schemeClr val="dk1">
                      <a:alpha val="40000"/>
                    </a:schemeClr>
                  </a:outerShdw>
                </a:effectLst>
                <a:latin typeface="Arial"/>
                <a:cs typeface="Arial"/>
              </a:rPr>
              <a:t>.</a:t>
            </a:r>
            <a:endParaRPr lang="en-US" sz="4000" dirty="0">
              <a:ln w="0"/>
              <a:effectLst>
                <a:outerShdw blurRad="38100" dist="19050" dir="2700000" algn="tl" rotWithShape="0">
                  <a:schemeClr val="dk1">
                    <a:alpha val="40000"/>
                  </a:schemeClr>
                </a:outerShdw>
              </a:effectLst>
              <a:latin typeface="Arial"/>
              <a:cs typeface="Arial"/>
            </a:endParaRPr>
          </a:p>
          <a:p>
            <a:pPr marL="584200" marR="5080" indent="-571500">
              <a:lnSpc>
                <a:spcPct val="99600"/>
              </a:lnSpc>
              <a:spcBef>
                <a:spcPts val="130"/>
              </a:spcBef>
              <a:buFont typeface="Arial" panose="020B0604020202020204" pitchFamily="34" charset="0"/>
              <a:buChar char="•"/>
              <a:tabLst>
                <a:tab pos="1083945" algn="l"/>
              </a:tabLst>
            </a:pPr>
            <a:r>
              <a:rPr lang="en-US" sz="4000" dirty="0">
                <a:ln w="0"/>
                <a:effectLst>
                  <a:outerShdw blurRad="38100" dist="19050" dir="2700000" algn="tl" rotWithShape="0">
                    <a:schemeClr val="dk1">
                      <a:alpha val="40000"/>
                    </a:schemeClr>
                  </a:outerShdw>
                </a:effectLst>
                <a:latin typeface="Arial"/>
                <a:cs typeface="Arial"/>
              </a:rPr>
              <a:t>Browsing Available Food: Users can browse through a list of available food items and search/filter options are available</a:t>
            </a:r>
            <a:r>
              <a:rPr lang="en-US" sz="4000" dirty="0" smtClean="0">
                <a:ln w="0"/>
                <a:effectLst>
                  <a:outerShdw blurRad="38100" dist="19050" dir="2700000" algn="tl" rotWithShape="0">
                    <a:schemeClr val="dk1">
                      <a:alpha val="40000"/>
                    </a:schemeClr>
                  </a:outerShdw>
                </a:effectLst>
                <a:latin typeface="Arial"/>
                <a:cs typeface="Arial"/>
              </a:rPr>
              <a:t>.</a:t>
            </a:r>
            <a:endParaRPr lang="en-US" sz="4000" dirty="0">
              <a:ln w="0"/>
              <a:effectLst>
                <a:outerShdw blurRad="38100" dist="19050" dir="2700000" algn="tl" rotWithShape="0">
                  <a:schemeClr val="dk1">
                    <a:alpha val="40000"/>
                  </a:schemeClr>
                </a:outerShdw>
              </a:effectLst>
              <a:latin typeface="Arial"/>
              <a:cs typeface="Arial"/>
            </a:endParaRPr>
          </a:p>
          <a:p>
            <a:pPr marL="584200" marR="5080" indent="-571500">
              <a:lnSpc>
                <a:spcPct val="99600"/>
              </a:lnSpc>
              <a:spcBef>
                <a:spcPts val="130"/>
              </a:spcBef>
              <a:buFont typeface="Arial" panose="020B0604020202020204" pitchFamily="34" charset="0"/>
              <a:buChar char="•"/>
              <a:tabLst>
                <a:tab pos="1083945" algn="l"/>
              </a:tabLst>
            </a:pPr>
            <a:r>
              <a:rPr lang="en-US" sz="4000" dirty="0">
                <a:ln w="0"/>
                <a:effectLst>
                  <a:outerShdw blurRad="38100" dist="19050" dir="2700000" algn="tl" rotWithShape="0">
                    <a:schemeClr val="dk1">
                      <a:alpha val="40000"/>
                    </a:schemeClr>
                  </a:outerShdw>
                </a:effectLst>
                <a:latin typeface="Arial"/>
                <a:cs typeface="Arial"/>
              </a:rPr>
              <a:t>Placing Orders: Authenticated users can add food items to their cart, proceed to checkout, and select pickup time and date</a:t>
            </a:r>
            <a:r>
              <a:rPr lang="en-US" sz="4000" dirty="0" smtClean="0">
                <a:ln w="0"/>
                <a:effectLst>
                  <a:outerShdw blurRad="38100" dist="19050" dir="2700000" algn="tl" rotWithShape="0">
                    <a:schemeClr val="dk1">
                      <a:alpha val="40000"/>
                    </a:schemeClr>
                  </a:outerShdw>
                </a:effectLst>
                <a:latin typeface="Arial"/>
                <a:cs typeface="Arial"/>
              </a:rPr>
              <a:t>.</a:t>
            </a:r>
            <a:endParaRPr lang="en-US" sz="4000" dirty="0">
              <a:ln w="0"/>
              <a:effectLst>
                <a:outerShdw blurRad="38100" dist="19050" dir="2700000" algn="tl" rotWithShape="0">
                  <a:schemeClr val="dk1">
                    <a:alpha val="40000"/>
                  </a:schemeClr>
                </a:outerShdw>
              </a:effectLst>
              <a:latin typeface="Arial"/>
              <a:cs typeface="Arial"/>
            </a:endParaRPr>
          </a:p>
          <a:p>
            <a:pPr marL="584200" marR="5080" indent="-571500">
              <a:lnSpc>
                <a:spcPct val="99600"/>
              </a:lnSpc>
              <a:spcBef>
                <a:spcPts val="130"/>
              </a:spcBef>
              <a:buFont typeface="Arial" panose="020B0604020202020204" pitchFamily="34" charset="0"/>
              <a:buChar char="•"/>
              <a:tabLst>
                <a:tab pos="1083945" algn="l"/>
              </a:tabLst>
            </a:pPr>
            <a:r>
              <a:rPr lang="en-US" sz="4000" dirty="0">
                <a:ln w="0"/>
                <a:effectLst>
                  <a:outerShdw blurRad="38100" dist="19050" dir="2700000" algn="tl" rotWithShape="0">
                    <a:schemeClr val="dk1">
                      <a:alpha val="40000"/>
                    </a:schemeClr>
                  </a:outerShdw>
                </a:effectLst>
                <a:latin typeface="Arial"/>
                <a:cs typeface="Arial"/>
              </a:rPr>
              <a:t>Order History: Authenticated users can view their order history and track progress</a:t>
            </a:r>
            <a:r>
              <a:rPr lang="en-US" sz="4000" dirty="0" smtClean="0">
                <a:ln w="0"/>
                <a:effectLst>
                  <a:outerShdw blurRad="38100" dist="19050" dir="2700000" algn="tl" rotWithShape="0">
                    <a:schemeClr val="dk1">
                      <a:alpha val="40000"/>
                    </a:schemeClr>
                  </a:outerShdw>
                </a:effectLst>
                <a:latin typeface="Arial"/>
                <a:cs typeface="Arial"/>
              </a:rPr>
              <a:t>.</a:t>
            </a:r>
            <a:endParaRPr lang="en-US" sz="4000" dirty="0">
              <a:ln w="0"/>
              <a:effectLst>
                <a:outerShdw blurRad="38100" dist="19050" dir="2700000" algn="tl" rotWithShape="0">
                  <a:schemeClr val="dk1">
                    <a:alpha val="40000"/>
                  </a:schemeClr>
                </a:outerShdw>
              </a:effectLst>
              <a:latin typeface="Arial"/>
              <a:cs typeface="Arial"/>
            </a:endParaRPr>
          </a:p>
          <a:p>
            <a:pPr marL="584200" marR="5080" indent="-571500">
              <a:lnSpc>
                <a:spcPct val="99600"/>
              </a:lnSpc>
              <a:spcBef>
                <a:spcPts val="130"/>
              </a:spcBef>
              <a:buFont typeface="Arial" panose="020B0604020202020204" pitchFamily="34" charset="0"/>
              <a:buChar char="•"/>
              <a:tabLst>
                <a:tab pos="1083945" algn="l"/>
              </a:tabLst>
            </a:pPr>
            <a:r>
              <a:rPr lang="en-US" sz="4000" dirty="0">
                <a:ln w="0"/>
                <a:effectLst>
                  <a:outerShdw blurRad="38100" dist="19050" dir="2700000" algn="tl" rotWithShape="0">
                    <a:schemeClr val="dk1">
                      <a:alpha val="40000"/>
                    </a:schemeClr>
                  </a:outerShdw>
                </a:effectLst>
                <a:latin typeface="Arial"/>
                <a:cs typeface="Arial"/>
              </a:rPr>
              <a:t>Restaurant Dashboard: Participating restaurants can manage their available food items and view/manage incoming orders.</a:t>
            </a:r>
            <a:endParaRPr lang="en-US" sz="4000" dirty="0" smtClean="0">
              <a:ln w="0"/>
              <a:effectLst>
                <a:outerShdw blurRad="38100" dist="19050" dir="2700000" algn="tl" rotWithShape="0">
                  <a:schemeClr val="dk1">
                    <a:alpha val="40000"/>
                  </a:schemeClr>
                </a:outerShdw>
              </a:effectLst>
              <a:latin typeface="Arial"/>
              <a:cs typeface="Arial"/>
            </a:endParaRPr>
          </a:p>
        </p:txBody>
      </p:sp>
      <p:sp>
        <p:nvSpPr>
          <p:cNvPr id="4" name="Rectangle 3"/>
          <p:cNvSpPr/>
          <p:nvPr/>
        </p:nvSpPr>
        <p:spPr>
          <a:xfrm>
            <a:off x="5086280" y="1485900"/>
            <a:ext cx="7026604" cy="861774"/>
          </a:xfrm>
          <a:prstGeom prst="rect">
            <a:avLst/>
          </a:prstGeom>
        </p:spPr>
        <p:txBody>
          <a:bodyPr wrap="none">
            <a:spAutoFit/>
          </a:bodyPr>
          <a:lstStyle/>
          <a:p>
            <a:pPr marL="12700" marR="5080" algn="ctr">
              <a:lnSpc>
                <a:spcPct val="99600"/>
              </a:lnSpc>
              <a:spcBef>
                <a:spcPts val="130"/>
              </a:spcBef>
              <a:tabLst>
                <a:tab pos="1083945" algn="l"/>
              </a:tabLst>
            </a:pPr>
            <a:r>
              <a:rPr lang="en-US" sz="5000" b="1" spc="50" dirty="0">
                <a:ln w="0"/>
                <a:solidFill>
                  <a:schemeClr val="bg2"/>
                </a:solidFill>
                <a:effectLst>
                  <a:innerShdw blurRad="63500" dist="50800" dir="13500000">
                    <a:srgbClr val="000000">
                      <a:alpha val="50000"/>
                    </a:srgbClr>
                  </a:innerShdw>
                </a:effectLst>
                <a:latin typeface="Arial"/>
                <a:cs typeface="Arial"/>
              </a:rPr>
              <a:t>Features and Benefits</a:t>
            </a:r>
            <a:endParaRPr lang="en-US" sz="5000" b="1" spc="50" dirty="0">
              <a:ln w="0"/>
              <a:solidFill>
                <a:schemeClr val="bg2"/>
              </a:solidFill>
              <a:effectLst>
                <a:innerShdw blurRad="63500" dist="50800" dir="13500000">
                  <a:srgbClr val="000000">
                    <a:alpha val="50000"/>
                  </a:srgbClr>
                </a:innerShdw>
              </a:effectLst>
              <a:latin typeface="Arial"/>
              <a:cs typeface="Aria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24245"/>
            <a:ext cx="1393635" cy="1393635"/>
          </a:xfrm>
          <a:prstGeom prst="rect">
            <a:avLst/>
          </a:prstGeom>
        </p:spPr>
      </p:pic>
    </p:spTree>
    <p:extLst>
      <p:ext uri="{BB962C8B-B14F-4D97-AF65-F5344CB8AC3E}">
        <p14:creationId xmlns:p14="http://schemas.microsoft.com/office/powerpoint/2010/main" val="33705857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55500">
              <a:schemeClr val="accent3">
                <a:lumMod val="40000"/>
                <a:lumOff val="60000"/>
              </a:schemeClr>
            </a:gs>
            <a:gs pos="100000">
              <a:schemeClr val="accent3">
                <a:lumMod val="20000"/>
                <a:lumOff val="80000"/>
              </a:schemeClr>
            </a:gs>
            <a:gs pos="0">
              <a:srgbClr val="167472"/>
            </a:gs>
            <a:gs pos="74000">
              <a:schemeClr val="accent3">
                <a:lumMod val="60000"/>
                <a:lumOff val="40000"/>
              </a:schemeClr>
            </a:gs>
            <a:gs pos="83000">
              <a:schemeClr val="accent3">
                <a:lumMod val="40000"/>
                <a:lumOff val="60000"/>
              </a:schemeClr>
            </a:gs>
            <a:gs pos="100000">
              <a:schemeClr val="accent3">
                <a:lumMod val="75000"/>
              </a:schemeClr>
            </a:gs>
          </a:gsLst>
          <a:lin ang="5400000" scaled="1"/>
        </a:gradFill>
        <a:effectLst/>
      </p:bgPr>
    </p:bg>
    <p:spTree>
      <p:nvGrpSpPr>
        <p:cNvPr id="1" name=""/>
        <p:cNvGrpSpPr/>
        <p:nvPr/>
      </p:nvGrpSpPr>
      <p:grpSpPr>
        <a:xfrm>
          <a:off x="0" y="0"/>
          <a:ext cx="0" cy="0"/>
          <a:chOff x="0" y="0"/>
          <a:chExt cx="0" cy="0"/>
        </a:xfrm>
      </p:grpSpPr>
      <p:sp>
        <p:nvSpPr>
          <p:cNvPr id="3" name="object 5"/>
          <p:cNvSpPr txBox="1"/>
          <p:nvPr/>
        </p:nvSpPr>
        <p:spPr>
          <a:xfrm>
            <a:off x="1143000" y="3543300"/>
            <a:ext cx="15925800" cy="3709990"/>
          </a:xfrm>
          <a:prstGeom prst="rect">
            <a:avLst/>
          </a:prstGeom>
        </p:spPr>
        <p:txBody>
          <a:bodyPr vert="horz" wrap="square" lIns="0" tIns="16510" rIns="0" bIns="0" rtlCol="0">
            <a:spAutoFit/>
          </a:bodyPr>
          <a:lstStyle/>
          <a:p>
            <a:pPr marL="12700" marR="5080">
              <a:lnSpc>
                <a:spcPct val="99600"/>
              </a:lnSpc>
              <a:spcBef>
                <a:spcPts val="130"/>
              </a:spcBef>
              <a:tabLst>
                <a:tab pos="1083945" algn="l"/>
              </a:tabLst>
            </a:pPr>
            <a:r>
              <a:rPr lang="en-US" sz="4000" dirty="0">
                <a:ln w="0"/>
                <a:effectLst>
                  <a:outerShdw blurRad="38100" dist="19050" dir="2700000" algn="tl" rotWithShape="0">
                    <a:schemeClr val="dk1">
                      <a:alpha val="40000"/>
                    </a:schemeClr>
                  </a:outerShdw>
                </a:effectLst>
                <a:latin typeface="Arial"/>
                <a:cs typeface="Arial"/>
              </a:rPr>
              <a:t>Good Food Good Mood connects users with surplus food from local restaurants and stores. We generate revenue through commissions from participating restaurants based on transaction amounts and advertising fees for promoting special offers. Our cost structure includes development and maintenance, marketing and promotion, and server and hosting expenses.</a:t>
            </a:r>
            <a:endParaRPr lang="en-US" sz="4000" dirty="0" smtClean="0">
              <a:ln w="0"/>
              <a:effectLst>
                <a:outerShdw blurRad="38100" dist="19050" dir="2700000" algn="tl" rotWithShape="0">
                  <a:schemeClr val="dk1">
                    <a:alpha val="40000"/>
                  </a:schemeClr>
                </a:outerShdw>
              </a:effectLst>
              <a:latin typeface="Arial"/>
              <a:cs typeface="Arial"/>
            </a:endParaRPr>
          </a:p>
        </p:txBody>
      </p:sp>
      <p:sp>
        <p:nvSpPr>
          <p:cNvPr id="4" name="Rectangle 3"/>
          <p:cNvSpPr/>
          <p:nvPr/>
        </p:nvSpPr>
        <p:spPr>
          <a:xfrm>
            <a:off x="6016022" y="1485900"/>
            <a:ext cx="5167119" cy="861774"/>
          </a:xfrm>
          <a:prstGeom prst="rect">
            <a:avLst/>
          </a:prstGeom>
        </p:spPr>
        <p:txBody>
          <a:bodyPr wrap="none">
            <a:spAutoFit/>
          </a:bodyPr>
          <a:lstStyle/>
          <a:p>
            <a:pPr marL="12700" marR="5080" algn="ctr">
              <a:lnSpc>
                <a:spcPct val="99600"/>
              </a:lnSpc>
              <a:spcBef>
                <a:spcPts val="130"/>
              </a:spcBef>
              <a:tabLst>
                <a:tab pos="1083945" algn="l"/>
              </a:tabLst>
            </a:pPr>
            <a:r>
              <a:rPr lang="en-US" sz="5000" b="1" spc="50" dirty="0">
                <a:ln w="0"/>
                <a:solidFill>
                  <a:schemeClr val="bg2"/>
                </a:solidFill>
                <a:effectLst>
                  <a:innerShdw blurRad="63500" dist="50800" dir="13500000">
                    <a:srgbClr val="000000">
                      <a:alpha val="50000"/>
                    </a:srgbClr>
                  </a:innerShdw>
                </a:effectLst>
                <a:latin typeface="Arial"/>
                <a:cs typeface="Arial"/>
              </a:rPr>
              <a:t>Business Model</a:t>
            </a:r>
            <a:endParaRPr lang="en-US" sz="5000" b="1" spc="50" dirty="0">
              <a:ln w="0"/>
              <a:solidFill>
                <a:schemeClr val="bg2"/>
              </a:solidFill>
              <a:effectLst>
                <a:innerShdw blurRad="63500" dist="50800" dir="13500000">
                  <a:srgbClr val="000000">
                    <a:alpha val="50000"/>
                  </a:srgbClr>
                </a:innerShdw>
              </a:effectLst>
              <a:latin typeface="Arial"/>
              <a:cs typeface="Aria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24245"/>
            <a:ext cx="1393635" cy="1393635"/>
          </a:xfrm>
          <a:prstGeom prst="rect">
            <a:avLst/>
          </a:prstGeom>
        </p:spPr>
      </p:pic>
    </p:spTree>
    <p:extLst>
      <p:ext uri="{BB962C8B-B14F-4D97-AF65-F5344CB8AC3E}">
        <p14:creationId xmlns:p14="http://schemas.microsoft.com/office/powerpoint/2010/main" val="17377652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55500">
              <a:schemeClr val="accent3">
                <a:lumMod val="40000"/>
                <a:lumOff val="60000"/>
              </a:schemeClr>
            </a:gs>
            <a:gs pos="100000">
              <a:schemeClr val="accent3">
                <a:lumMod val="20000"/>
                <a:lumOff val="80000"/>
              </a:schemeClr>
            </a:gs>
            <a:gs pos="0">
              <a:srgbClr val="167472"/>
            </a:gs>
            <a:gs pos="74000">
              <a:schemeClr val="accent3">
                <a:lumMod val="60000"/>
                <a:lumOff val="40000"/>
              </a:schemeClr>
            </a:gs>
            <a:gs pos="83000">
              <a:schemeClr val="accent3">
                <a:lumMod val="40000"/>
                <a:lumOff val="60000"/>
              </a:schemeClr>
            </a:gs>
            <a:gs pos="100000">
              <a:schemeClr val="accent3">
                <a:lumMod val="75000"/>
              </a:schemeClr>
            </a:gs>
          </a:gsLst>
          <a:lin ang="5400000" scaled="1"/>
        </a:gradFill>
        <a:effectLst/>
      </p:bgPr>
    </p:bg>
    <p:spTree>
      <p:nvGrpSpPr>
        <p:cNvPr id="1" name=""/>
        <p:cNvGrpSpPr/>
        <p:nvPr/>
      </p:nvGrpSpPr>
      <p:grpSpPr>
        <a:xfrm>
          <a:off x="0" y="0"/>
          <a:ext cx="0" cy="0"/>
          <a:chOff x="0" y="0"/>
          <a:chExt cx="0" cy="0"/>
        </a:xfrm>
      </p:grpSpPr>
      <p:sp>
        <p:nvSpPr>
          <p:cNvPr id="3" name="object 5"/>
          <p:cNvSpPr txBox="1"/>
          <p:nvPr/>
        </p:nvSpPr>
        <p:spPr>
          <a:xfrm>
            <a:off x="1143000" y="3543300"/>
            <a:ext cx="15925800" cy="3709990"/>
          </a:xfrm>
          <a:prstGeom prst="rect">
            <a:avLst/>
          </a:prstGeom>
        </p:spPr>
        <p:txBody>
          <a:bodyPr vert="horz" wrap="square" lIns="0" tIns="16510" rIns="0" bIns="0" rtlCol="0">
            <a:spAutoFit/>
          </a:bodyPr>
          <a:lstStyle/>
          <a:p>
            <a:pPr marL="12700" marR="5080">
              <a:lnSpc>
                <a:spcPct val="99600"/>
              </a:lnSpc>
              <a:spcBef>
                <a:spcPts val="130"/>
              </a:spcBef>
              <a:tabLst>
                <a:tab pos="1083945" algn="l"/>
              </a:tabLst>
            </a:pPr>
            <a:r>
              <a:rPr lang="en-US" sz="4000" dirty="0">
                <a:ln w="0"/>
                <a:effectLst>
                  <a:outerShdw blurRad="38100" dist="19050" dir="2700000" algn="tl" rotWithShape="0">
                    <a:schemeClr val="dk1">
                      <a:alpha val="40000"/>
                    </a:schemeClr>
                  </a:outerShdw>
                </a:effectLst>
                <a:latin typeface="Arial"/>
                <a:cs typeface="Arial"/>
              </a:rPr>
              <a:t> Our key customer segments are users seeking affordable food options and restaurants/stores with surplus food. We offer value by reducing food waste and providing additional revenue streams for restaurants. Key partnerships ensure a steady supply of surplus food, while excellent customer service and user-friendly channels drive customer relationships and engagement.</a:t>
            </a:r>
            <a:endParaRPr lang="en-US" sz="4000" dirty="0" smtClean="0">
              <a:ln w="0"/>
              <a:effectLst>
                <a:outerShdw blurRad="38100" dist="19050" dir="2700000" algn="tl" rotWithShape="0">
                  <a:schemeClr val="dk1">
                    <a:alpha val="40000"/>
                  </a:schemeClr>
                </a:outerShdw>
              </a:effectLst>
              <a:latin typeface="Arial"/>
              <a:cs typeface="Arial"/>
            </a:endParaRPr>
          </a:p>
        </p:txBody>
      </p:sp>
      <p:sp>
        <p:nvSpPr>
          <p:cNvPr id="4" name="Rectangle 3"/>
          <p:cNvSpPr/>
          <p:nvPr/>
        </p:nvSpPr>
        <p:spPr>
          <a:xfrm>
            <a:off x="6016022" y="1485900"/>
            <a:ext cx="5167119" cy="861774"/>
          </a:xfrm>
          <a:prstGeom prst="rect">
            <a:avLst/>
          </a:prstGeom>
        </p:spPr>
        <p:txBody>
          <a:bodyPr wrap="none">
            <a:spAutoFit/>
          </a:bodyPr>
          <a:lstStyle/>
          <a:p>
            <a:pPr marL="12700" marR="5080" algn="ctr">
              <a:lnSpc>
                <a:spcPct val="99600"/>
              </a:lnSpc>
              <a:spcBef>
                <a:spcPts val="130"/>
              </a:spcBef>
              <a:tabLst>
                <a:tab pos="1083945" algn="l"/>
              </a:tabLst>
            </a:pPr>
            <a:r>
              <a:rPr lang="en-US" sz="5000" b="1" spc="50" dirty="0">
                <a:ln w="0"/>
                <a:solidFill>
                  <a:schemeClr val="bg2"/>
                </a:solidFill>
                <a:effectLst>
                  <a:innerShdw blurRad="63500" dist="50800" dir="13500000">
                    <a:srgbClr val="000000">
                      <a:alpha val="50000"/>
                    </a:srgbClr>
                  </a:innerShdw>
                </a:effectLst>
                <a:latin typeface="Arial"/>
                <a:cs typeface="Arial"/>
              </a:rPr>
              <a:t>Business Model</a:t>
            </a:r>
            <a:endParaRPr lang="en-US" sz="5000" b="1" spc="50" dirty="0">
              <a:ln w="0"/>
              <a:solidFill>
                <a:schemeClr val="bg2"/>
              </a:solidFill>
              <a:effectLst>
                <a:innerShdw blurRad="63500" dist="50800" dir="13500000">
                  <a:srgbClr val="000000">
                    <a:alpha val="50000"/>
                  </a:srgbClr>
                </a:innerShdw>
              </a:effectLst>
              <a:latin typeface="Arial"/>
              <a:cs typeface="Aria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24245"/>
            <a:ext cx="1393635" cy="1393635"/>
          </a:xfrm>
          <a:prstGeom prst="rect">
            <a:avLst/>
          </a:prstGeom>
        </p:spPr>
      </p:pic>
    </p:spTree>
    <p:extLst>
      <p:ext uri="{BB962C8B-B14F-4D97-AF65-F5344CB8AC3E}">
        <p14:creationId xmlns:p14="http://schemas.microsoft.com/office/powerpoint/2010/main" val="18762346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55500">
              <a:schemeClr val="accent3">
                <a:lumMod val="40000"/>
                <a:lumOff val="60000"/>
              </a:schemeClr>
            </a:gs>
            <a:gs pos="100000">
              <a:schemeClr val="accent3">
                <a:lumMod val="20000"/>
                <a:lumOff val="80000"/>
              </a:schemeClr>
            </a:gs>
            <a:gs pos="0">
              <a:srgbClr val="167472"/>
            </a:gs>
            <a:gs pos="74000">
              <a:schemeClr val="accent3">
                <a:lumMod val="60000"/>
                <a:lumOff val="40000"/>
              </a:schemeClr>
            </a:gs>
            <a:gs pos="83000">
              <a:schemeClr val="accent3">
                <a:lumMod val="40000"/>
                <a:lumOff val="60000"/>
              </a:schemeClr>
            </a:gs>
            <a:gs pos="100000">
              <a:schemeClr val="accent3">
                <a:lumMod val="75000"/>
              </a:schemeClr>
            </a:gs>
          </a:gsLst>
          <a:lin ang="5400000" scaled="1"/>
        </a:gradFill>
        <a:effectLst/>
      </p:bgPr>
    </p:bg>
    <p:spTree>
      <p:nvGrpSpPr>
        <p:cNvPr id="1" name=""/>
        <p:cNvGrpSpPr/>
        <p:nvPr/>
      </p:nvGrpSpPr>
      <p:grpSpPr>
        <a:xfrm>
          <a:off x="0" y="0"/>
          <a:ext cx="0" cy="0"/>
          <a:chOff x="0" y="0"/>
          <a:chExt cx="0" cy="0"/>
        </a:xfrm>
      </p:grpSpPr>
      <p:sp>
        <p:nvSpPr>
          <p:cNvPr id="3" name="object 5"/>
          <p:cNvSpPr txBox="1"/>
          <p:nvPr/>
        </p:nvSpPr>
        <p:spPr>
          <a:xfrm>
            <a:off x="990600" y="2781300"/>
            <a:ext cx="15925800" cy="4941096"/>
          </a:xfrm>
          <a:prstGeom prst="rect">
            <a:avLst/>
          </a:prstGeom>
        </p:spPr>
        <p:txBody>
          <a:bodyPr vert="horz" wrap="square" lIns="0" tIns="16510" rIns="0" bIns="0" rtlCol="0">
            <a:spAutoFit/>
          </a:bodyPr>
          <a:lstStyle/>
          <a:p>
            <a:pPr marL="12700" marR="5080" algn="ctr">
              <a:lnSpc>
                <a:spcPct val="99600"/>
              </a:lnSpc>
              <a:spcBef>
                <a:spcPts val="130"/>
              </a:spcBef>
              <a:tabLst>
                <a:tab pos="1083945" algn="l"/>
              </a:tabLst>
            </a:pPr>
            <a:r>
              <a:rPr lang="en-US" sz="4000" dirty="0">
                <a:ln w="0"/>
                <a:effectLst>
                  <a:outerShdw blurRad="38100" dist="19050" dir="2700000" algn="tl" rotWithShape="0">
                    <a:schemeClr val="dk1">
                      <a:alpha val="40000"/>
                    </a:schemeClr>
                  </a:outerShdw>
                </a:effectLst>
                <a:latin typeface="Arial"/>
                <a:cs typeface="Arial"/>
              </a:rPr>
              <a:t>Good Food Good Mood aims to reduce food waste by connecting users with surplus food from local restaurants and stores. Through our user-friendly platform and mobile app, we provide affordable food options while supporting participating restaurants' revenue growth. With key partnerships, excellent customer service, and effective marketing strategies, we are poised to launch, onboard restaurants, and attract users to make a positive impact on food waste and accessibility</a:t>
            </a:r>
            <a:r>
              <a:rPr lang="en-US" sz="4000" dirty="0" smtClean="0">
                <a:ln w="0"/>
                <a:effectLst>
                  <a:outerShdw blurRad="38100" dist="19050" dir="2700000" algn="tl" rotWithShape="0">
                    <a:schemeClr val="dk1">
                      <a:alpha val="40000"/>
                    </a:schemeClr>
                  </a:outerShdw>
                </a:effectLst>
                <a:latin typeface="Arial"/>
                <a:cs typeface="Arial"/>
              </a:rPr>
              <a:t>.</a:t>
            </a:r>
            <a:endParaRPr lang="en-US" sz="4000" dirty="0">
              <a:ln w="0"/>
              <a:effectLst>
                <a:outerShdw blurRad="38100" dist="19050" dir="2700000" algn="tl" rotWithShape="0">
                  <a:schemeClr val="dk1">
                    <a:alpha val="40000"/>
                  </a:schemeClr>
                </a:outerShdw>
              </a:effectLst>
              <a:latin typeface="Arial"/>
              <a:cs typeface="Arial"/>
            </a:endParaRPr>
          </a:p>
        </p:txBody>
      </p:sp>
      <p:sp>
        <p:nvSpPr>
          <p:cNvPr id="4" name="Rectangle 3"/>
          <p:cNvSpPr/>
          <p:nvPr/>
        </p:nvSpPr>
        <p:spPr>
          <a:xfrm>
            <a:off x="6722945" y="1485900"/>
            <a:ext cx="3753272" cy="861774"/>
          </a:xfrm>
          <a:prstGeom prst="rect">
            <a:avLst/>
          </a:prstGeom>
        </p:spPr>
        <p:txBody>
          <a:bodyPr wrap="none">
            <a:spAutoFit/>
          </a:bodyPr>
          <a:lstStyle/>
          <a:p>
            <a:pPr marL="12700" marR="5080" algn="ctr">
              <a:lnSpc>
                <a:spcPct val="99600"/>
              </a:lnSpc>
              <a:spcBef>
                <a:spcPts val="130"/>
              </a:spcBef>
              <a:tabLst>
                <a:tab pos="1083945" algn="l"/>
              </a:tabLst>
            </a:pPr>
            <a:r>
              <a:rPr lang="en-US" sz="5000" b="1" spc="50" dirty="0">
                <a:ln w="0"/>
                <a:solidFill>
                  <a:schemeClr val="bg2"/>
                </a:solidFill>
                <a:effectLst>
                  <a:innerShdw blurRad="63500" dist="50800" dir="13500000">
                    <a:srgbClr val="000000">
                      <a:alpha val="50000"/>
                    </a:srgbClr>
                  </a:innerShdw>
                </a:effectLst>
                <a:latin typeface="Arial"/>
                <a:cs typeface="Arial"/>
              </a:rPr>
              <a:t>Conclusion</a:t>
            </a:r>
            <a:endParaRPr lang="en-US" sz="5000" b="1" spc="50" dirty="0">
              <a:ln w="0"/>
              <a:solidFill>
                <a:schemeClr val="bg2"/>
              </a:solidFill>
              <a:effectLst>
                <a:innerShdw blurRad="63500" dist="50800" dir="13500000">
                  <a:srgbClr val="000000">
                    <a:alpha val="50000"/>
                  </a:srgbClr>
                </a:innerShdw>
              </a:effectLst>
              <a:latin typeface="Arial"/>
              <a:cs typeface="Aria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24245"/>
            <a:ext cx="1393635" cy="1393635"/>
          </a:xfrm>
          <a:prstGeom prst="rect">
            <a:avLst/>
          </a:prstGeom>
        </p:spPr>
      </p:pic>
    </p:spTree>
    <p:extLst>
      <p:ext uri="{BB962C8B-B14F-4D97-AF65-F5344CB8AC3E}">
        <p14:creationId xmlns:p14="http://schemas.microsoft.com/office/powerpoint/2010/main" val="685772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55500">
              <a:schemeClr val="accent3">
                <a:lumMod val="40000"/>
                <a:lumOff val="60000"/>
              </a:schemeClr>
            </a:gs>
            <a:gs pos="100000">
              <a:schemeClr val="accent3">
                <a:lumMod val="20000"/>
                <a:lumOff val="80000"/>
              </a:schemeClr>
            </a:gs>
            <a:gs pos="0">
              <a:srgbClr val="167472"/>
            </a:gs>
            <a:gs pos="74000">
              <a:schemeClr val="accent3">
                <a:lumMod val="60000"/>
                <a:lumOff val="40000"/>
              </a:schemeClr>
            </a:gs>
            <a:gs pos="83000">
              <a:schemeClr val="accent3">
                <a:lumMod val="40000"/>
                <a:lumOff val="60000"/>
              </a:schemeClr>
            </a:gs>
            <a:gs pos="100000">
              <a:schemeClr val="accent3">
                <a:lumMod val="75000"/>
              </a:schemeClr>
            </a:gs>
          </a:gsLst>
          <a:lin ang="5400000" scaled="1"/>
        </a:gradFill>
        <a:effectLst/>
      </p:bgPr>
    </p:bg>
    <p:spTree>
      <p:nvGrpSpPr>
        <p:cNvPr id="1" name=""/>
        <p:cNvGrpSpPr/>
        <p:nvPr/>
      </p:nvGrpSpPr>
      <p:grpSpPr>
        <a:xfrm>
          <a:off x="0" y="0"/>
          <a:ext cx="0" cy="0"/>
          <a:chOff x="0" y="0"/>
          <a:chExt cx="0" cy="0"/>
        </a:xfrm>
      </p:grpSpPr>
      <p:sp>
        <p:nvSpPr>
          <p:cNvPr id="3" name="Rectangle 2"/>
          <p:cNvSpPr/>
          <p:nvPr/>
        </p:nvSpPr>
        <p:spPr>
          <a:xfrm>
            <a:off x="2209800" y="3238500"/>
            <a:ext cx="14020800" cy="3170099"/>
          </a:xfrm>
          <a:prstGeom prst="rect">
            <a:avLst/>
          </a:prstGeom>
        </p:spPr>
        <p:txBody>
          <a:bodyPr wrap="square">
            <a:spAutoFit/>
          </a:bodyPr>
          <a:lstStyle/>
          <a:p>
            <a:pPr algn="ctr"/>
            <a:r>
              <a:rPr lang="en-US" sz="8000" dirty="0" smtClean="0">
                <a:ln w="0"/>
                <a:effectLst>
                  <a:outerShdw blurRad="38100" dist="19050" dir="2700000" algn="tl" rotWithShape="0">
                    <a:schemeClr val="dk1">
                      <a:alpha val="40000"/>
                    </a:schemeClr>
                  </a:outerShdw>
                </a:effectLst>
                <a:latin typeface="Arial"/>
                <a:cs typeface="Arial"/>
              </a:rPr>
              <a:t>Thank </a:t>
            </a:r>
            <a:r>
              <a:rPr lang="en-US" sz="8000" dirty="0">
                <a:ln w="0"/>
                <a:effectLst>
                  <a:outerShdw blurRad="38100" dist="19050" dir="2700000" algn="tl" rotWithShape="0">
                    <a:schemeClr val="dk1">
                      <a:alpha val="40000"/>
                    </a:schemeClr>
                  </a:outerShdw>
                </a:effectLst>
                <a:latin typeface="Arial"/>
                <a:cs typeface="Arial"/>
              </a:rPr>
              <a:t>you for your attention! </a:t>
            </a:r>
            <a:r>
              <a:rPr lang="en-US" sz="6000" dirty="0">
                <a:ln w="0"/>
                <a:effectLst>
                  <a:outerShdw blurRad="38100" dist="19050" dir="2700000" algn="tl" rotWithShape="0">
                    <a:schemeClr val="dk1">
                      <a:alpha val="40000"/>
                    </a:schemeClr>
                  </a:outerShdw>
                </a:effectLst>
                <a:latin typeface="Arial"/>
                <a:cs typeface="Arial"/>
              </a:rPr>
              <a:t>For more information or inquiries, please contact us at </a:t>
            </a:r>
            <a:r>
              <a:rPr lang="en-US" sz="6000" dirty="0" smtClean="0">
                <a:ln w="0"/>
                <a:effectLst>
                  <a:outerShdw blurRad="38100" dist="19050" dir="2700000" algn="tl" rotWithShape="0">
                    <a:schemeClr val="dk1">
                      <a:alpha val="40000"/>
                    </a:schemeClr>
                  </a:outerShdw>
                </a:effectLst>
                <a:latin typeface="Arial"/>
                <a:cs typeface="Arial"/>
              </a:rPr>
              <a:t>goodfood@info.com</a:t>
            </a:r>
            <a:r>
              <a:rPr lang="en-US" sz="6000" dirty="0" smtClean="0"/>
              <a:t>!</a:t>
            </a:r>
            <a:endParaRPr lang="en-US" sz="6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24245"/>
            <a:ext cx="1393635" cy="1393635"/>
          </a:xfrm>
          <a:prstGeom prst="rect">
            <a:avLst/>
          </a:prstGeom>
        </p:spPr>
      </p:pic>
    </p:spTree>
    <p:extLst>
      <p:ext uri="{BB962C8B-B14F-4D97-AF65-F5344CB8AC3E}">
        <p14:creationId xmlns:p14="http://schemas.microsoft.com/office/powerpoint/2010/main" val="8007332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98</TotalTime>
  <Words>342</Words>
  <Application>Microsoft Office PowerPoint</Application>
  <PresentationFormat>Custom</PresentationFormat>
  <Paragraphs>19</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Orange</dc:creator>
  <cp:lastModifiedBy>Orange</cp:lastModifiedBy>
  <cp:revision>11</cp:revision>
  <dcterms:created xsi:type="dcterms:W3CDTF">2023-06-05T20:12:28Z</dcterms:created>
  <dcterms:modified xsi:type="dcterms:W3CDTF">2023-07-09T15:50:02Z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2023-06-05T00:00:00Z</vt:filetime>
  </property>
</Properties>
</file>