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98" r:id="rId7"/>
    <p:sldId id="260" r:id="rId8"/>
    <p:sldId id="261" r:id="rId9"/>
    <p:sldId id="262" r:id="rId10"/>
    <p:sldId id="328" r:id="rId11"/>
    <p:sldId id="329" r:id="rId12"/>
    <p:sldId id="331" r:id="rId13"/>
    <p:sldId id="263" r:id="rId14"/>
    <p:sldId id="264" r:id="rId15"/>
    <p:sldId id="265" r:id="rId16"/>
    <p:sldId id="266" r:id="rId17"/>
    <p:sldId id="267" r:id="rId18"/>
    <p:sldId id="330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474" r:id="rId49"/>
    <p:sldId id="472" r:id="rId50"/>
    <p:sldId id="473" r:id="rId51"/>
    <p:sldId id="475" r:id="rId52"/>
    <p:sldId id="476" r:id="rId53"/>
    <p:sldId id="477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99" r:id="rId82"/>
    <p:sldId id="313" r:id="rId83"/>
    <p:sldId id="314" r:id="rId84"/>
    <p:sldId id="315" r:id="rId85"/>
    <p:sldId id="316" r:id="rId86"/>
    <p:sldId id="317" r:id="rId87"/>
    <p:sldId id="318" r:id="rId88"/>
    <p:sldId id="319" r:id="rId89"/>
    <p:sldId id="320" r:id="rId90"/>
    <p:sldId id="321" r:id="rId91"/>
    <p:sldId id="322" r:id="rId92"/>
    <p:sldId id="323" r:id="rId93"/>
    <p:sldId id="324" r:id="rId94"/>
    <p:sldId id="325" r:id="rId95"/>
    <p:sldId id="326" r:id="rId96"/>
    <p:sldId id="327" r:id="rId97"/>
  </p:sldIdLst>
  <p:sldSz cx="9144000" cy="5143500"/>
  <p:notesSz cx="6858000" cy="9144000"/>
  <p:embeddedFontLst>
    <p:embeddedFont>
      <p:font typeface="Calibri" panose="020F0502020204030204"/>
      <p:regular r:id="rId101"/>
    </p:embeddedFont>
    <p:embeddedFont>
      <p:font typeface="微软雅黑" panose="020B0503020204020204" charset="-122"/>
      <p:regular r:id="rId102"/>
    </p:embeddedFont>
    <p:embeddedFont>
      <p:font typeface="Calibri" panose="020F0502020204030204" charset="0"/>
      <p:regular r:id="rId103"/>
      <p:bold r:id="rId104"/>
      <p:italic r:id="rId105"/>
      <p:boldItalic r:id="rId106"/>
    </p:embeddedFont>
    <p:embeddedFont>
      <p:font typeface="Roboto" panose="02000000000000000000"/>
      <p:regular r:id="rId107"/>
      <p:bold r:id="rId108"/>
      <p:italic r:id="rId109"/>
      <p:boldItalic r:id="rId110"/>
    </p:embeddedFont>
    <p:embeddedFont>
      <p:font typeface="Consolas" panose="020B0609020204030204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4" Type="http://schemas.openxmlformats.org/officeDocument/2006/relationships/font" Target="fonts/font14.fntdata"/><Relationship Id="rId113" Type="http://schemas.openxmlformats.org/officeDocument/2006/relationships/font" Target="fonts/font13.fntdata"/><Relationship Id="rId112" Type="http://schemas.openxmlformats.org/officeDocument/2006/relationships/font" Target="fonts/font12.fntdata"/><Relationship Id="rId111" Type="http://schemas.openxmlformats.org/officeDocument/2006/relationships/font" Target="fonts/font11.fntdata"/><Relationship Id="rId110" Type="http://schemas.openxmlformats.org/officeDocument/2006/relationships/font" Target="fonts/font10.fntdata"/><Relationship Id="rId11" Type="http://schemas.openxmlformats.org/officeDocument/2006/relationships/slide" Target="slides/slide8.xml"/><Relationship Id="rId109" Type="http://schemas.openxmlformats.org/officeDocument/2006/relationships/font" Target="fonts/font9.fntdata"/><Relationship Id="rId108" Type="http://schemas.openxmlformats.org/officeDocument/2006/relationships/font" Target="fonts/font8.fntdata"/><Relationship Id="rId107" Type="http://schemas.openxmlformats.org/officeDocument/2006/relationships/font" Target="fonts/font7.fntdata"/><Relationship Id="rId106" Type="http://schemas.openxmlformats.org/officeDocument/2006/relationships/font" Target="fonts/font6.fntdata"/><Relationship Id="rId105" Type="http://schemas.openxmlformats.org/officeDocument/2006/relationships/font" Target="fonts/font5.fntdata"/><Relationship Id="rId104" Type="http://schemas.openxmlformats.org/officeDocument/2006/relationships/font" Target="fonts/font4.fntdata"/><Relationship Id="rId103" Type="http://schemas.openxmlformats.org/officeDocument/2006/relationships/font" Target="fonts/font3.fntdata"/><Relationship Id="rId102" Type="http://schemas.openxmlformats.org/officeDocument/2006/relationships/font" Target="fonts/font2.fntdata"/><Relationship Id="rId101" Type="http://schemas.openxmlformats.org/officeDocument/2006/relationships/font" Target="fonts/font1.fntdata"/><Relationship Id="rId100" Type="http://schemas.openxmlformats.org/officeDocument/2006/relationships/tableStyles" Target="tableStyle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Shape 4"/>
          <p:cNvSpPr txBox="1"/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Shape 5"/>
          <p:cNvSpPr/>
          <p:nvPr>
            <p:ph type="sldImg" idx="3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" name="Shape 9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Shape 14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8" name="Shape 148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Shape 16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" name="Shape 17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Shape 9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" name="Shape 10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Shape 4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Shape 52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Shape 56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3" name="Shape 62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3" name="Shape 65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Shape 11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9" name="Shape 6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" name="Shape 66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2" name="Shape 67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 idx="2"/>
          </p:nvPr>
        </p:nvSpPr>
        <p:spPr>
          <a:xfrm>
            <a:off x="381908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8" name="Shape 67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Shape 118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Shape 68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1" name="Shape 69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9" name="Shape 72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2" name="Shape 762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0" name="Shape 77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5" name="Shape 77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1" name="Shape 78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第一次优化的原因是 small function，add 函数是小函数，为了减小函数调用的开销，V8 引擎对 add 做了优化。第二次的原因是 hot and stable</a:t>
            </a:r>
            <a:endParaRPr lang="zh-C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7" name="Shape 78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3" name="Shape 79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9" name="Shape 79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4" name="Shape 804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0" name="Shape 810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5" name="Shape 81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1" name="Shape 821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7" name="Shape 82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3" name="Shape 83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9" name="Shape 83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9" name="Shape 83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5" name="Shape 84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1" name="Shape 851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7" name="Shape 85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3" name="Shape 86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9" name="Shape 86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5" name="Shape 87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1" name="Shape 881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7" name="Shape 88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3" name="Shape 89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9" name="Shape 89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5" name="Shape 905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8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1" name="Shape 911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7" name="Shape 917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3" name="Shape 923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9" name="Shape 929"/>
          <p:cNvSpPr/>
          <p:nvPr>
            <p:ph type="sldImg" idx="2"/>
          </p:nvPr>
        </p:nvSpPr>
        <p:spPr>
          <a:xfrm>
            <a:off x="381533" y="685800"/>
            <a:ext cx="6094933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17" name="Shape 17"/>
          <p:cNvSpPr txBox="1"/>
          <p:nvPr>
            <p:ph type="body" idx="1"/>
          </p:nvPr>
        </p:nvSpPr>
        <p:spPr>
          <a:xfrm>
            <a:off x="457200" y="1200359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3601080"/>
            <a:ext cx="5486399" cy="42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71" name="Shape 71"/>
          <p:cNvSpPr/>
          <p:nvPr>
            <p:ph type="pic" idx="2"/>
          </p:nvPr>
        </p:nvSpPr>
        <p:spPr>
          <a:xfrm>
            <a:off x="1792288" y="459662"/>
            <a:ext cx="5486399" cy="3086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1792288" y="4026207"/>
            <a:ext cx="5486399" cy="603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Shape 75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78" name="Shape 78"/>
          <p:cNvSpPr txBox="1"/>
          <p:nvPr>
            <p:ph type="body" idx="1"/>
          </p:nvPr>
        </p:nvSpPr>
        <p:spPr>
          <a:xfrm rot="5400000">
            <a:off x="2309018" y="-188746"/>
            <a:ext cx="4525963" cy="6173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Shape 80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4732336" y="1629060"/>
            <a:ext cx="5851525" cy="1543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84" name="Shape 84"/>
          <p:cNvSpPr txBox="1"/>
          <p:nvPr>
            <p:ph type="body" idx="1"/>
          </p:nvPr>
        </p:nvSpPr>
        <p:spPr>
          <a:xfrm rot="5400000">
            <a:off x="541336" y="142899"/>
            <a:ext cx="5851525" cy="4515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80900" y="446977"/>
            <a:ext cx="8782200" cy="5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 panose="020F0502020204030204"/>
              <a:buNone/>
              <a:defRPr sz="3300" b="1" i="0" u="none" strike="noStrike" cap="none">
                <a:solidFill>
                  <a:srgbClr val="1155C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23" name="Shape 23"/>
          <p:cNvSpPr txBox="1"/>
          <p:nvPr>
            <p:ph type="body" idx="1"/>
          </p:nvPr>
        </p:nvSpPr>
        <p:spPr>
          <a:xfrm>
            <a:off x="180900" y="1143900"/>
            <a:ext cx="8782200" cy="34169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53375" y="4797139"/>
            <a:ext cx="548699" cy="276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27" name="Shape 27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98098"/>
            <a:ext cx="7772400" cy="1102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32" name="Shape 32"/>
          <p:cNvSpPr txBox="1"/>
          <p:nvPr>
            <p:ph type="subTitle" idx="1"/>
          </p:nvPr>
        </p:nvSpPr>
        <p:spPr>
          <a:xfrm>
            <a:off x="1371600" y="2915159"/>
            <a:ext cx="6400799" cy="131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2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3305753"/>
            <a:ext cx="7772400" cy="1021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722312" y="2180416"/>
            <a:ext cx="7772400" cy="1125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3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0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44" name="Shape 44"/>
          <p:cNvSpPr txBox="1"/>
          <p:nvPr>
            <p:ph type="body" idx="1"/>
          </p:nvPr>
        </p:nvSpPr>
        <p:spPr>
          <a:xfrm>
            <a:off x="457200" y="1200359"/>
            <a:ext cx="4038598" cy="339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3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139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–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»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body" idx="2"/>
          </p:nvPr>
        </p:nvSpPr>
        <p:spPr>
          <a:xfrm>
            <a:off x="4648200" y="1200359"/>
            <a:ext cx="4038598" cy="339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317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139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–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»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-1016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51" name="Shape 51"/>
          <p:cNvSpPr txBox="1"/>
          <p:nvPr>
            <p:ph type="body" idx="1"/>
          </p:nvPr>
        </p:nvSpPr>
        <p:spPr>
          <a:xfrm>
            <a:off x="457200" y="1151536"/>
            <a:ext cx="4040187" cy="47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body" idx="2"/>
          </p:nvPr>
        </p:nvSpPr>
        <p:spPr>
          <a:xfrm>
            <a:off x="457200" y="1631441"/>
            <a:ext cx="4040187" cy="2963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28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-3048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190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190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3"/>
          </p:nvPr>
        </p:nvSpPr>
        <p:spPr>
          <a:xfrm>
            <a:off x="4645025" y="1151536"/>
            <a:ext cx="4041773" cy="47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3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body" idx="4"/>
          </p:nvPr>
        </p:nvSpPr>
        <p:spPr>
          <a:xfrm>
            <a:off x="4645025" y="1631441"/>
            <a:ext cx="4041773" cy="2963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285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-3048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-95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-190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-190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-196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Shape 56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Shape 61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4822"/>
            <a:ext cx="3008313" cy="871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3575050" y="204822"/>
            <a:ext cx="5111750" cy="4390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5" name="Shape 65"/>
          <p:cNvSpPr txBox="1"/>
          <p:nvPr>
            <p:ph type="body" idx="2"/>
          </p:nvPr>
        </p:nvSpPr>
        <p:spPr>
          <a:xfrm>
            <a:off x="457200" y="1076512"/>
            <a:ext cx="3008313" cy="3518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67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Shape 68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60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35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35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35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35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35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35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35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350"/>
            </a:lvl9pPr>
          </a:lstStyle>
          <a:p/>
        </p:txBody>
      </p:sp>
      <p:sp>
        <p:nvSpPr>
          <p:cNvPr id="11" name="Shape 11"/>
          <p:cNvSpPr txBox="1"/>
          <p:nvPr>
            <p:ph type="body" idx="1"/>
          </p:nvPr>
        </p:nvSpPr>
        <p:spPr>
          <a:xfrm>
            <a:off x="457200" y="1200359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57530" marR="0" lvl="1" indent="4572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57250" marR="0" lvl="2" indent="57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0150" marR="0" lvl="3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3050" marR="0" lvl="4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86585" marR="0" lvl="5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29485" marR="0" lvl="6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2385" marR="0" lvl="7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15285" marR="0" lvl="8" indent="1206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dt" idx="10"/>
          </p:nvPr>
        </p:nvSpPr>
        <p:spPr>
          <a:xfrm>
            <a:off x="457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ft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8035" marR="0" lvl="6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935" marR="0" lvl="7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835" marR="0" lvl="8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sldNum" idx="12"/>
          </p:nvPr>
        </p:nvSpPr>
        <p:spPr>
          <a:xfrm>
            <a:off x="6553200" y="4768096"/>
            <a:ext cx="2133598" cy="273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://v8-io12.appspot.com" TargetMode="Externa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-635" y="100965"/>
            <a:ext cx="9141460" cy="3149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4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面向前端开发者的</a:t>
            </a:r>
            <a:br>
              <a:rPr lang="zh-CN" sz="4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zh-CN" sz="4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V8性能优化</a:t>
            </a:r>
            <a:endParaRPr lang="zh-CN" sz="4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9560" y="3418677"/>
            <a:ext cx="1350385" cy="13059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548890" y="3418840"/>
            <a:ext cx="3849370" cy="130619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@justjavac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https://github.com/justjavac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i30 or i31 or i32</a:t>
            </a:r>
            <a:endParaRPr lang="en-US" alt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1260475"/>
            <a:ext cx="8094980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78255" y="336550"/>
            <a:ext cx="6587490" cy="683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type in V8 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5" name="Shape 145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0792" y="1220120"/>
            <a:ext cx="7819487" cy="321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javascript中的“加法”</a:t>
            </a:r>
            <a:endParaRPr lang="zh-CN" sz="297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634365" y="1223645"/>
            <a:ext cx="8018780" cy="383413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216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 ++[[]][+[]]+[+[]] = 10？</a:t>
            </a:r>
            <a:endParaRPr lang="zh-CN" altLang="en-US" sz="216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6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 + {} 等于多少?</a:t>
            </a:r>
            <a:endParaRPr lang="zh-CN" altLang="en-US" sz="216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6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 [1,2] + [3,4] 不等于 [1,2,3,4]？</a:t>
            </a:r>
            <a:endParaRPr lang="zh-CN" altLang="en-US" sz="2160" b="0" i="0" u="none" strike="noStrike" cap="none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337219" y="218636"/>
            <a:ext cx="6587691" cy="8635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加法操作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7" name="Shape 157" descr="Screen Shot 2016-12-04 at 9.31.58 PM.png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4534" y="1081936"/>
            <a:ext cx="6851195" cy="385127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78098" y="281242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“加法”运算结果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3" name="Shape 163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18195" y="1036686"/>
            <a:ext cx="6643018" cy="388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78154" y="208157"/>
            <a:ext cx="6587691" cy="7754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V8的算数运算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Shape 169"/>
          <p:cNvSpPr txBox="1"/>
          <p:nvPr>
            <p:ph type="body" idx="1"/>
          </p:nvPr>
        </p:nvSpPr>
        <p:spPr>
          <a:xfrm>
            <a:off x="669925" y="984250"/>
            <a:ext cx="7868285" cy="38455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快速模式：直接调用二进制代码assembly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小整数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堆区的数值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怪异类型 - undefined, null, true, false.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字符串 (字符串连接运算)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对象（object）运算使用 C++ 实现（慢）</a:t>
            </a:r>
            <a:endParaRPr lang="zh-CN" sz="24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78154" y="208157"/>
            <a:ext cx="6587691" cy="7754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SMI vs Double</a:t>
            </a:r>
            <a:endParaRPr lang="en-US" alt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8615" y="1047115"/>
            <a:ext cx="4897755" cy="34963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485359" y="134565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 panose="02000000000000000000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Roboto" panose="02000000000000000000"/>
                <a:sym typeface="Roboto" panose="02000000000000000000"/>
              </a:rPr>
              <a:t>快速模式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5" name="Shape 175"/>
          <p:cNvSpPr txBox="1"/>
          <p:nvPr>
            <p:ph type="body" idx="1"/>
          </p:nvPr>
        </p:nvSpPr>
        <p:spPr>
          <a:xfrm>
            <a:off x="1149985" y="1487170"/>
            <a:ext cx="2966085" cy="319405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常规编译：</a:t>
            </a:r>
            <a:endParaRPr lang="zh-CN" sz="2000" b="1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2000" b="1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eax, a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ebx, b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 RuntimeAdd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5623560" y="1487170"/>
            <a:ext cx="3060700" cy="237617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优化编译：</a:t>
            </a:r>
            <a:endParaRPr lang="zh-CN" sz="2000" b="1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lang="zh-CN" sz="2000" b="1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eax, a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ebx, b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 eax, ebx</a:t>
            </a:r>
            <a:endParaRPr lang="zh-CN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924685" y="916305"/>
            <a:ext cx="4665980" cy="5708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代码：a + b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 feedback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Shape 183"/>
          <p:cNvSpPr txBox="1"/>
          <p:nvPr>
            <p:ph type="body" idx="1"/>
          </p:nvPr>
        </p:nvSpPr>
        <p:spPr>
          <a:xfrm>
            <a:off x="1278890" y="1490980"/>
            <a:ext cx="2269490" cy="25628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933121" y="1649989"/>
            <a:ext cx="947190" cy="39381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88" name="Shape 188"/>
          <p:cNvCxnSpPr>
            <a:stCxn id="184" idx="2"/>
            <a:endCxn id="185" idx="0"/>
          </p:cNvCxnSpPr>
          <p:nvPr/>
        </p:nvCxnSpPr>
        <p:spPr>
          <a:xfrm flipH="1">
            <a:off x="6343116" y="2043807"/>
            <a:ext cx="63600" cy="2541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3599803" y="1708131"/>
            <a:ext cx="2333079" cy="1138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unitialized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662691" y="3374541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unitialized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95" name="Shape 195"/>
          <p:cNvCxnSpPr>
            <a:stCxn id="194" idx="6"/>
          </p:cNvCxnSpPr>
          <p:nvPr/>
        </p:nvCxnSpPr>
        <p:spPr>
          <a:xfrm>
            <a:off x="3296214" y="3027867"/>
            <a:ext cx="627300" cy="300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6" name="Shape 196"/>
          <p:cNvCxnSpPr/>
          <p:nvPr/>
        </p:nvCxnSpPr>
        <p:spPr>
          <a:xfrm rot="10800000" flipH="1">
            <a:off x="3416178" y="2740680"/>
            <a:ext cx="568898" cy="6278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7" name="Shape 197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99" name="Shape 199"/>
          <p:cNvCxnSpPr>
            <a:stCxn id="197" idx="4"/>
            <a:endCxn id="191" idx="1"/>
          </p:cNvCxnSpPr>
          <p:nvPr/>
        </p:nvCxnSpPr>
        <p:spPr>
          <a:xfrm rot="-5400000" flipH="1">
            <a:off x="5081081" y="2658121"/>
            <a:ext cx="403500" cy="759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 feedback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7" name="Shape 207"/>
          <p:cNvSpPr txBox="1"/>
          <p:nvPr>
            <p:ph type="body" idx="1"/>
          </p:nvPr>
        </p:nvSpPr>
        <p:spPr>
          <a:xfrm>
            <a:off x="1278091" y="1490886"/>
            <a:ext cx="2270197" cy="256274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50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50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932644" y="1649989"/>
            <a:ext cx="947190" cy="39381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12" name="Shape 212"/>
          <p:cNvCxnSpPr>
            <a:stCxn id="208" idx="2"/>
            <a:endCxn id="209" idx="0"/>
          </p:cNvCxnSpPr>
          <p:nvPr/>
        </p:nvCxnSpPr>
        <p:spPr>
          <a:xfrm flipH="1">
            <a:off x="6343239" y="2043807"/>
            <a:ext cx="63000" cy="2541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3" name="Shape 213"/>
          <p:cNvCxnSpPr>
            <a:endCxn id="208" idx="1"/>
          </p:cNvCxnSpPr>
          <p:nvPr/>
        </p:nvCxnSpPr>
        <p:spPr>
          <a:xfrm>
            <a:off x="3600144" y="1707698"/>
            <a:ext cx="2332500" cy="1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662691" y="3374541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int x int -&gt; int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19" name="Shape 219"/>
          <p:cNvCxnSpPr>
            <a:stCxn id="218" idx="6"/>
          </p:cNvCxnSpPr>
          <p:nvPr/>
        </p:nvCxnSpPr>
        <p:spPr>
          <a:xfrm>
            <a:off x="3296214" y="3027867"/>
            <a:ext cx="627300" cy="300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416178" y="2740680"/>
            <a:ext cx="568898" cy="6278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1" name="Shape 221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23" name="Shape 223"/>
          <p:cNvCxnSpPr>
            <a:stCxn id="221" idx="4"/>
            <a:endCxn id="215" idx="1"/>
          </p:cNvCxnSpPr>
          <p:nvPr/>
        </p:nvCxnSpPr>
        <p:spPr>
          <a:xfrm rot="-5400000" flipH="1">
            <a:off x="5081081" y="2658121"/>
            <a:ext cx="403500" cy="759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4" name="Shape 224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" name="Shape 225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252730"/>
            <a:ext cx="5237480" cy="46374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78154" y="405836"/>
            <a:ext cx="6587691" cy="8050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 feedback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1" name="Shape 231"/>
          <p:cNvSpPr txBox="1"/>
          <p:nvPr>
            <p:ph type="body" idx="1"/>
          </p:nvPr>
        </p:nvSpPr>
        <p:spPr>
          <a:xfrm>
            <a:off x="1278091" y="1490886"/>
            <a:ext cx="2270197" cy="256274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二元运算符可以收集函数的 type feedback 信息.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function f(a, b){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}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50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50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 panose="020B0604020202020204"/>
              <a:buNone/>
            </a:pPr>
            <a:r>
              <a:rPr lang="zh-CN" sz="150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f(1, 0.1)</a:t>
            </a:r>
            <a:endParaRPr lang="zh-CN" sz="150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932644" y="1649989"/>
            <a:ext cx="947190" cy="39381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函数信息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662691" y="2298026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662691" y="2567174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662691" y="2836321"/>
            <a:ext cx="1360813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36" name="Shape 236"/>
          <p:cNvCxnSpPr>
            <a:stCxn id="232" idx="2"/>
            <a:endCxn id="233" idx="0"/>
          </p:cNvCxnSpPr>
          <p:nvPr/>
        </p:nvCxnSpPr>
        <p:spPr>
          <a:xfrm flipH="1">
            <a:off x="6343239" y="2043807"/>
            <a:ext cx="63000" cy="2541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7" name="Shape 237"/>
          <p:cNvCxnSpPr>
            <a:endCxn id="232" idx="1"/>
          </p:cNvCxnSpPr>
          <p:nvPr/>
        </p:nvCxnSpPr>
        <p:spPr>
          <a:xfrm>
            <a:off x="3600144" y="1761698"/>
            <a:ext cx="2332500" cy="8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3856069" y="2153978"/>
            <a:ext cx="1763385" cy="149806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5662691" y="3105393"/>
            <a:ext cx="1360813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662930" y="3374390"/>
            <a:ext cx="1446530" cy="26924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</a:t>
            </a:r>
            <a:r>
              <a:rPr lang="zh-CN" sz="1200" b="1" i="0" u="none" strike="noStrike" cap="none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 x int -&gt; num</a:t>
            </a:r>
            <a:endParaRPr lang="zh-CN" sz="1200" b="1" i="0" u="none" strike="noStrike" cap="none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708430" y="2684289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588465" y="2923224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43" name="Shape 243"/>
          <p:cNvCxnSpPr>
            <a:stCxn id="242" idx="6"/>
          </p:cNvCxnSpPr>
          <p:nvPr/>
        </p:nvCxnSpPr>
        <p:spPr>
          <a:xfrm>
            <a:off x="3296214" y="3027867"/>
            <a:ext cx="627300" cy="300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4" name="Shape 244"/>
          <p:cNvCxnSpPr/>
          <p:nvPr/>
        </p:nvCxnSpPr>
        <p:spPr>
          <a:xfrm rot="10800000" flipH="1">
            <a:off x="3416178" y="2740680"/>
            <a:ext cx="568898" cy="6278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5" name="Shape 245"/>
          <p:cNvSpPr/>
          <p:nvPr/>
        </p:nvSpPr>
        <p:spPr>
          <a:xfrm>
            <a:off x="4715423" y="262703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715539" y="324011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47" name="Shape 247"/>
          <p:cNvCxnSpPr>
            <a:stCxn id="245" idx="4"/>
            <a:endCxn id="239" idx="1"/>
          </p:cNvCxnSpPr>
          <p:nvPr/>
        </p:nvCxnSpPr>
        <p:spPr>
          <a:xfrm rot="-5400000" flipH="1">
            <a:off x="5081081" y="2658121"/>
            <a:ext cx="403500" cy="759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" name="Shape 248"/>
          <p:cNvCxnSpPr/>
          <p:nvPr/>
        </p:nvCxnSpPr>
        <p:spPr>
          <a:xfrm>
            <a:off x="4803973" y="3417692"/>
            <a:ext cx="858900" cy="915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9" name="Shape 249"/>
          <p:cNvCxnSpPr/>
          <p:nvPr/>
        </p:nvCxnSpPr>
        <p:spPr>
          <a:xfrm flipH="1">
            <a:off x="5714412" y="2048796"/>
            <a:ext cx="343858" cy="2194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78154" y="405360"/>
            <a:ext cx="6587691" cy="73545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Optimizing compiler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5" name="Shape 255"/>
          <p:cNvSpPr txBox="1"/>
          <p:nvPr>
            <p:ph type="body" idx="1"/>
          </p:nvPr>
        </p:nvSpPr>
        <p:spPr>
          <a:xfrm>
            <a:off x="416560" y="1297940"/>
            <a:ext cx="8338185" cy="31940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使用 type feedback 做动态检查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一般而言，在编译阶段提前检查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检查之后，使用该类型作为动态类型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如果检查失败，去优化（deoptimize）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去优化之后，可能会使用解释器</a:t>
            </a: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ignition</a:t>
            </a: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运行中间码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 with types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1" name="Shape 261"/>
          <p:cNvSpPr txBox="1"/>
          <p:nvPr>
            <p:ph type="body" idx="1"/>
          </p:nvPr>
        </p:nvSpPr>
        <p:spPr>
          <a:xfrm>
            <a:off x="517525" y="811530"/>
            <a:ext cx="2921635" cy="37350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846681" y="2502668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718461" y="2764933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65" name="Shape 265"/>
          <p:cNvCxnSpPr>
            <a:stCxn id="264" idx="6"/>
          </p:cNvCxnSpPr>
          <p:nvPr/>
        </p:nvCxnSpPr>
        <p:spPr>
          <a:xfrm>
            <a:off x="2426335" y="2869565"/>
            <a:ext cx="1209675" cy="278765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6" name="Shape 266"/>
          <p:cNvCxnSpPr>
            <a:stCxn id="263" idx="6"/>
          </p:cNvCxnSpPr>
          <p:nvPr/>
        </p:nvCxnSpPr>
        <p:spPr>
          <a:xfrm>
            <a:off x="2554605" y="2607310"/>
            <a:ext cx="1125855" cy="42545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7" name="Shape 267"/>
          <p:cNvSpPr/>
          <p:nvPr/>
        </p:nvSpPr>
        <p:spPr>
          <a:xfrm>
            <a:off x="4311494" y="262703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83982" y="3135324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69" name="Shape 269"/>
          <p:cNvCxnSpPr>
            <a:stCxn id="267" idx="1"/>
          </p:cNvCxnSpPr>
          <p:nvPr/>
        </p:nvCxnSpPr>
        <p:spPr>
          <a:xfrm rot="5400000" flipH="1">
            <a:off x="3722749" y="2014034"/>
            <a:ext cx="903900" cy="383400"/>
          </a:xfrm>
          <a:prstGeom prst="curvedConnector4">
            <a:avLst>
              <a:gd name="adj1" fmla="val 44250"/>
              <a:gd name="adj2" fmla="val 146591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0" name="Shape 270"/>
          <p:cNvCxnSpPr>
            <a:stCxn id="268" idx="6"/>
          </p:cNvCxnSpPr>
          <p:nvPr/>
        </p:nvCxnSpPr>
        <p:spPr>
          <a:xfrm rot="10800000" flipH="1">
            <a:off x="4658898" y="2156067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1" name="Shape 271"/>
          <p:cNvSpPr txBox="1"/>
          <p:nvPr/>
        </p:nvSpPr>
        <p:spPr>
          <a:xfrm>
            <a:off x="5781887" y="1234654"/>
            <a:ext cx="2251627" cy="303995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zh-CN" sz="105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Optimized code</a:t>
            </a:r>
            <a:endParaRPr lang="zh-CN" sz="105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rax,[rbp+0x18]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115 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120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rax,[rbp+0x10]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125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130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rax,rbx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rsp,rbp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pop rbp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 0x18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72" name="Shape 272"/>
          <p:cNvCxnSpPr/>
          <p:nvPr/>
        </p:nvCxnSpPr>
        <p:spPr>
          <a:xfrm rot="10800000" flipH="1">
            <a:off x="4839758" y="2345015"/>
            <a:ext cx="983099" cy="3888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3" name="Shape 273"/>
          <p:cNvCxnSpPr/>
          <p:nvPr/>
        </p:nvCxnSpPr>
        <p:spPr>
          <a:xfrm rot="10800000" flipH="1">
            <a:off x="4869107" y="3115321"/>
            <a:ext cx="961199" cy="1467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4" name="Shape 274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 with types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4" name="Shape 284"/>
          <p:cNvSpPr txBox="1"/>
          <p:nvPr>
            <p:ph type="body" idx="1"/>
          </p:nvPr>
        </p:nvSpPr>
        <p:spPr>
          <a:xfrm>
            <a:off x="545465" y="812165"/>
            <a:ext cx="2893695" cy="37344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0.1);//Deopt!</a:t>
            </a:r>
            <a:endParaRPr lang="zh-CN" sz="135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5781887" y="1234654"/>
            <a:ext cx="2251627" cy="303995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zh-CN" sz="105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Optimized code</a:t>
            </a:r>
            <a:endParaRPr lang="zh-CN" sz="105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rax,[rbp+0x18]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115 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120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rax,[rbp+0x10]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125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rbx,rax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99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130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00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rax,rbx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rsp,rbp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pop rbp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 0x18</a:t>
            </a:r>
            <a:endParaRPr lang="zh-CN" sz="105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090246" y="3884798"/>
            <a:ext cx="935487" cy="2691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Deoptimizer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93" name="Shape 293"/>
          <p:cNvCxnSpPr>
            <a:endCxn id="292" idx="3"/>
          </p:cNvCxnSpPr>
          <p:nvPr/>
        </p:nvCxnSpPr>
        <p:spPr>
          <a:xfrm flipH="1">
            <a:off x="5025734" y="2206771"/>
            <a:ext cx="804600" cy="18126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294" name="Shape 294"/>
          <p:cNvCxnSpPr>
            <a:endCxn id="292" idx="3"/>
          </p:cNvCxnSpPr>
          <p:nvPr/>
        </p:nvCxnSpPr>
        <p:spPr>
          <a:xfrm flipH="1">
            <a:off x="5025734" y="2606671"/>
            <a:ext cx="804600" cy="14127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295" name="Shape 295"/>
          <p:cNvCxnSpPr>
            <a:endCxn id="292" idx="3"/>
          </p:cNvCxnSpPr>
          <p:nvPr/>
        </p:nvCxnSpPr>
        <p:spPr>
          <a:xfrm flipH="1">
            <a:off x="5025734" y="3407071"/>
            <a:ext cx="804600" cy="6123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296" name="Shape 296"/>
          <p:cNvSpPr/>
          <p:nvPr/>
        </p:nvSpPr>
        <p:spPr>
          <a:xfrm>
            <a:off x="4013175" y="2440515"/>
            <a:ext cx="1090202" cy="159560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483" y="120000"/>
                </a:moveTo>
                <a:cubicBezTo>
                  <a:pt x="8229" y="117067"/>
                  <a:pt x="-9433" y="108791"/>
                  <a:pt x="6968" y="102412"/>
                </a:cubicBezTo>
                <a:cubicBezTo>
                  <a:pt x="23370" y="96032"/>
                  <a:pt x="89231" y="96291"/>
                  <a:pt x="106896" y="81723"/>
                </a:cubicBezTo>
                <a:cubicBezTo>
                  <a:pt x="124559" y="67154"/>
                  <a:pt x="122037" y="28620"/>
                  <a:pt x="112952" y="15000"/>
                </a:cubicBezTo>
                <a:cubicBezTo>
                  <a:pt x="103868" y="1379"/>
                  <a:pt x="62483" y="2499"/>
                  <a:pt x="5238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97" name="Shape 297"/>
          <p:cNvCxnSpPr>
            <a:endCxn id="292" idx="3"/>
          </p:cNvCxnSpPr>
          <p:nvPr/>
        </p:nvCxnSpPr>
        <p:spPr>
          <a:xfrm flipH="1">
            <a:off x="5025734" y="3121171"/>
            <a:ext cx="804600" cy="89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去优化Deoptimization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3" name="Shape 303"/>
          <p:cNvSpPr txBox="1"/>
          <p:nvPr>
            <p:ph type="body" idx="1"/>
          </p:nvPr>
        </p:nvSpPr>
        <p:spPr>
          <a:xfrm>
            <a:off x="633730" y="812165"/>
            <a:ext cx="2805430" cy="37344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0.1);//Deopt!</a:t>
            </a:r>
            <a:endParaRPr lang="zh-CN" sz="135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 panose="02070309020205020404"/>
              <a:buNone/>
            </a:pPr>
            <a:r>
              <a:rPr lang="zh-CN" sz="10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-&gt;</a:t>
            </a: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1" name="Shape 311"/>
          <p:cNvCxnSpPr>
            <a:stCxn id="310" idx="6"/>
          </p:cNvCxnSpPr>
          <p:nvPr/>
        </p:nvCxnSpPr>
        <p:spPr>
          <a:xfrm rot="10800000" flipH="1">
            <a:off x="4678905" y="2128439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5976620" y="812165"/>
            <a:ext cx="2370455" cy="35623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Deoptimizer</a:t>
            </a:r>
            <a:endParaRPr lang="zh-CN"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Calibri" panose="020F0502020204030204"/>
              <a:buChar char="●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生成一个未优化的帧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去优化Deoptimization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8" name="Shape 318"/>
          <p:cNvSpPr txBox="1"/>
          <p:nvPr>
            <p:ph type="body" idx="1"/>
          </p:nvPr>
        </p:nvSpPr>
        <p:spPr>
          <a:xfrm>
            <a:off x="589915" y="812800"/>
            <a:ext cx="2849245" cy="3733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0.1);//Deopt!</a:t>
            </a:r>
            <a:endParaRPr lang="zh-CN" sz="135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</a:t>
            </a:r>
            <a:r>
              <a:rPr lang="zh-CN" sz="10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 x int -&gt; num</a:t>
            </a:r>
            <a:endParaRPr lang="zh-CN" sz="105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26" name="Shape 326"/>
          <p:cNvCxnSpPr>
            <a:stCxn id="325" idx="6"/>
          </p:cNvCxnSpPr>
          <p:nvPr/>
        </p:nvCxnSpPr>
        <p:spPr>
          <a:xfrm rot="10800000" flipH="1">
            <a:off x="4678905" y="2128439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7" name="Shape 327"/>
          <p:cNvSpPr txBox="1"/>
          <p:nvPr/>
        </p:nvSpPr>
        <p:spPr>
          <a:xfrm>
            <a:off x="5925185" y="812800"/>
            <a:ext cx="2661285" cy="314261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Deoptimizer</a:t>
            </a:r>
            <a:endParaRPr lang="zh-CN"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Calibri" panose="020F0502020204030204"/>
              <a:buChar char="●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生成一个未优化的帧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当运行加法运算时更新 Type feedback 信息。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76279" y="80023"/>
            <a:ext cx="6587691" cy="6559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去优化Deoptimization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3" name="Shape 333"/>
          <p:cNvSpPr txBox="1"/>
          <p:nvPr>
            <p:ph type="body" idx="1"/>
          </p:nvPr>
        </p:nvSpPr>
        <p:spPr>
          <a:xfrm>
            <a:off x="575310" y="812800"/>
            <a:ext cx="2863850" cy="3733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00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对输入进行检查、相加、返回结果。</a:t>
            </a: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highlight>
                <a:srgbClr val="00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function f(a, b){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var c = a + a;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b + c;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f(1, 2);</a:t>
            </a:r>
            <a:endParaRPr lang="zh-CN" sz="1350" b="1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35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zh-CN" sz="1350" b="1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f(1, 0.1);//Deopt!</a:t>
            </a:r>
            <a:endParaRPr lang="zh-CN" sz="1350" b="1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3646300" y="2268116"/>
            <a:ext cx="1763184" cy="129105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StackCheck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a0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a0, [2]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Ldar r0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 a1, [3]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 </a:t>
            </a:r>
            <a:endParaRPr lang="zh-CN"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982996" y="811866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Feedback vector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982996" y="1081013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982996" y="1350161"/>
            <a:ext cx="1411446" cy="269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982996" y="1619233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int x int -&gt; 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982958" y="1888381"/>
            <a:ext cx="1411446" cy="269145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3: i</a:t>
            </a:r>
            <a:r>
              <a:rPr lang="zh-CN" sz="105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 x int -&gt; num</a:t>
            </a:r>
            <a:endParaRPr lang="zh-CN" sz="105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41" name="Shape 341"/>
          <p:cNvCxnSpPr>
            <a:stCxn id="340" idx="6"/>
          </p:cNvCxnSpPr>
          <p:nvPr/>
        </p:nvCxnSpPr>
        <p:spPr>
          <a:xfrm rot="10800000" flipH="1">
            <a:off x="4678905" y="2128439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2" name="Shape 342"/>
          <p:cNvSpPr/>
          <p:nvPr/>
        </p:nvSpPr>
        <p:spPr>
          <a:xfrm>
            <a:off x="1939077" y="2545534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833082" y="2747641"/>
            <a:ext cx="707748" cy="209287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44" name="Shape 344"/>
          <p:cNvCxnSpPr>
            <a:stCxn id="343" idx="6"/>
          </p:cNvCxnSpPr>
          <p:nvPr/>
        </p:nvCxnSpPr>
        <p:spPr>
          <a:xfrm>
            <a:off x="2541270" y="2852420"/>
            <a:ext cx="1094740" cy="367665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5" name="Shape 345"/>
          <p:cNvCxnSpPr>
            <a:stCxn id="342" idx="6"/>
          </p:cNvCxnSpPr>
          <p:nvPr/>
        </p:nvCxnSpPr>
        <p:spPr>
          <a:xfrm>
            <a:off x="2647315" y="2650490"/>
            <a:ext cx="1045845" cy="9525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6" name="Shape 346"/>
          <p:cNvSpPr/>
          <p:nvPr/>
        </p:nvSpPr>
        <p:spPr>
          <a:xfrm>
            <a:off x="4331500" y="2599407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303989" y="3107696"/>
            <a:ext cx="374916" cy="209287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48" name="Shape 348"/>
          <p:cNvCxnSpPr>
            <a:stCxn id="346" idx="1"/>
          </p:cNvCxnSpPr>
          <p:nvPr/>
        </p:nvCxnSpPr>
        <p:spPr>
          <a:xfrm rot="5400000" flipH="1">
            <a:off x="3768105" y="2011756"/>
            <a:ext cx="903900" cy="332700"/>
          </a:xfrm>
          <a:prstGeom prst="curvedConnector4">
            <a:avLst>
              <a:gd name="adj1" fmla="val 44250"/>
              <a:gd name="adj2" fmla="val 150846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9" name="Shape 349"/>
          <p:cNvCxnSpPr>
            <a:stCxn id="347" idx="6"/>
          </p:cNvCxnSpPr>
          <p:nvPr/>
        </p:nvCxnSpPr>
        <p:spPr>
          <a:xfrm rot="10800000" flipH="1">
            <a:off x="4678905" y="2128439"/>
            <a:ext cx="314400" cy="1083900"/>
          </a:xfrm>
          <a:prstGeom prst="curvedConnector2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0" name="Shape 350"/>
          <p:cNvSpPr txBox="1"/>
          <p:nvPr/>
        </p:nvSpPr>
        <p:spPr>
          <a:xfrm>
            <a:off x="5801667" y="1053387"/>
            <a:ext cx="1943888" cy="319330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zh-CN" sz="9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Optimized code</a:t>
            </a:r>
            <a:endParaRPr lang="zh-CN" sz="9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45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4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 panose="02070309020205020404"/>
              <a:buNone/>
            </a:pP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rax,[rbp+0x18]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179  (0x120096c04373)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shrq rax, 32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rbx,rax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addl rbx,rax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jo 332  (0x120096c0440c)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rax,[rbp+0x10]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 al,0x1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jz 91  (0x120096c0431b)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r10,[r13+0x50]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cmpq [rax-0x1],r10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vmovsd xmm0,[rax+0x7]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jnz 337  (0x120096c04411)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jmp 107  (0x120096c0432b)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r10,rax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shrq r10, 32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vxorpd xmm0,xmm0,xmm0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vcvtlsi2sd xmm0,xmm0,r10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vxorpd xmm1,xmm1,xmm1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D5A6B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vcvtlsi2sd xmm1,xmm1,rbx</a:t>
            </a:r>
            <a:br>
              <a:rPr lang="zh-CN" sz="45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99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vaddsd xmm0,xmm1,xmm0</a:t>
            </a:r>
            <a:br>
              <a:rPr lang="zh-CN" sz="45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rbx,[r13+0x7ff3f0]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rax,rbx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addq rax,0x10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cmpq rax,[r13+0x7ff3f8]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ja 254  (0x120096c043be)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[r13+0x7ff3f0],rax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incq rbx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r10,[r13+0x50]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[rbx-0x1],r10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vmovsd [rbx+0x7],xmm0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rax,rbx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movq rsp,rbp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pop rbp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 0x18</a:t>
            </a:r>
            <a:br>
              <a:rPr lang="zh-CN" sz="45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45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...</a:t>
            </a:r>
            <a:endParaRPr lang="zh-CN" sz="450" b="1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450" b="1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45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4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057855" y="3730942"/>
            <a:ext cx="935487" cy="269145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Deoptimizer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52" name="Shape 352"/>
          <p:cNvCxnSpPr>
            <a:endCxn id="351" idx="3"/>
          </p:cNvCxnSpPr>
          <p:nvPr/>
        </p:nvCxnSpPr>
        <p:spPr>
          <a:xfrm flipH="1">
            <a:off x="4993343" y="1550715"/>
            <a:ext cx="811200" cy="23148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353" name="Shape 353"/>
          <p:cNvCxnSpPr>
            <a:endCxn id="351" idx="3"/>
          </p:cNvCxnSpPr>
          <p:nvPr/>
        </p:nvCxnSpPr>
        <p:spPr>
          <a:xfrm flipH="1">
            <a:off x="4993343" y="1839615"/>
            <a:ext cx="804600" cy="2025899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354" name="Shape 354"/>
          <p:cNvCxnSpPr>
            <a:endCxn id="351" idx="3"/>
          </p:cNvCxnSpPr>
          <p:nvPr/>
        </p:nvCxnSpPr>
        <p:spPr>
          <a:xfrm flipH="1">
            <a:off x="4993343" y="2396715"/>
            <a:ext cx="811500" cy="1468799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355" name="Shape 355"/>
          <p:cNvCxnSpPr>
            <a:endCxn id="351" idx="3"/>
          </p:cNvCxnSpPr>
          <p:nvPr/>
        </p:nvCxnSpPr>
        <p:spPr>
          <a:xfrm flipH="1">
            <a:off x="4993343" y="2073615"/>
            <a:ext cx="825300" cy="1791899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/>
          <p:nvPr/>
        </p:nvSpPr>
        <p:spPr>
          <a:xfrm>
            <a:off x="3980783" y="2286658"/>
            <a:ext cx="1090202" cy="1595603"/>
          </a:xfrm>
          <a:custGeom>
            <a:avLst/>
            <a:gdLst/>
            <a:ahLst/>
            <a:cxnLst/>
            <a:pathLst>
              <a:path w="120000" h="120000" extrusionOk="0">
                <a:moveTo>
                  <a:pt x="8483" y="120000"/>
                </a:moveTo>
                <a:cubicBezTo>
                  <a:pt x="8229" y="117067"/>
                  <a:pt x="-9433" y="108791"/>
                  <a:pt x="6968" y="102412"/>
                </a:cubicBezTo>
                <a:cubicBezTo>
                  <a:pt x="23370" y="96032"/>
                  <a:pt x="89231" y="96291"/>
                  <a:pt x="106896" y="81723"/>
                </a:cubicBezTo>
                <a:cubicBezTo>
                  <a:pt x="124559" y="67154"/>
                  <a:pt x="122037" y="28620"/>
                  <a:pt x="112952" y="15000"/>
                </a:cubicBezTo>
                <a:cubicBezTo>
                  <a:pt x="103868" y="1379"/>
                  <a:pt x="62483" y="2499"/>
                  <a:pt x="52389" y="0"/>
                </a:cubicBezTo>
              </a:path>
            </a:pathLst>
          </a:custGeom>
          <a:noFill/>
          <a:ln w="28575" cap="flat" cmpd="sng">
            <a:solidFill>
              <a:srgbClr val="F4CC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643803" y="2463849"/>
            <a:ext cx="310647" cy="389374"/>
          </a:xfrm>
          <a:custGeom>
            <a:avLst/>
            <a:gdLst/>
            <a:ahLst/>
            <a:cxnLst/>
            <a:pathLst>
              <a:path w="120000" h="120000" extrusionOk="0">
                <a:moveTo>
                  <a:pt x="29223" y="1306"/>
                </a:moveTo>
                <a:cubicBezTo>
                  <a:pt x="40292" y="2011"/>
                  <a:pt x="81026" y="-3993"/>
                  <a:pt x="95645" y="5542"/>
                </a:cubicBezTo>
                <a:cubicBezTo>
                  <a:pt x="110256" y="15078"/>
                  <a:pt x="115124" y="40866"/>
                  <a:pt x="116899" y="58534"/>
                </a:cubicBezTo>
                <a:cubicBezTo>
                  <a:pt x="118667" y="76197"/>
                  <a:pt x="125751" y="101274"/>
                  <a:pt x="106272" y="111521"/>
                </a:cubicBezTo>
                <a:cubicBezTo>
                  <a:pt x="86785" y="121762"/>
                  <a:pt x="17712" y="118584"/>
                  <a:pt x="0" y="120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279291" y="2062816"/>
            <a:ext cx="701934" cy="479071"/>
          </a:xfrm>
          <a:custGeom>
            <a:avLst/>
            <a:gdLst/>
            <a:ahLst/>
            <a:cxnLst/>
            <a:pathLst>
              <a:path w="120000" h="120000" extrusionOk="0">
                <a:moveTo>
                  <a:pt x="68765" y="1099"/>
                </a:moveTo>
                <a:cubicBezTo>
                  <a:pt x="75215" y="1728"/>
                  <a:pt x="98955" y="-3649"/>
                  <a:pt x="107474" y="4899"/>
                </a:cubicBezTo>
                <a:cubicBezTo>
                  <a:pt x="115989" y="13448"/>
                  <a:pt x="120916" y="34305"/>
                  <a:pt x="119858" y="52418"/>
                </a:cubicBezTo>
                <a:cubicBezTo>
                  <a:pt x="118797" y="70526"/>
                  <a:pt x="121093" y="102516"/>
                  <a:pt x="101116" y="113573"/>
                </a:cubicBezTo>
                <a:cubicBezTo>
                  <a:pt x="81140" y="124626"/>
                  <a:pt x="16850" y="117876"/>
                  <a:pt x="0" y="1187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337219" y="168620"/>
            <a:ext cx="6587691" cy="5877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要避免“去优化”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4" name="Shape 364"/>
          <p:cNvSpPr txBox="1"/>
          <p:nvPr>
            <p:ph type="body" idx="1"/>
          </p:nvPr>
        </p:nvSpPr>
        <p:spPr>
          <a:xfrm>
            <a:off x="489585" y="1007745"/>
            <a:ext cx="8077835" cy="35839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去优化的消耗是很大的！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主要是因为重新优化（re-optimization）的消耗是很大的！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如果我们不恰当的使用类型反馈信息，那么我们就会陷入去优化的怪圈（</a:t>
            </a:r>
            <a:r>
              <a:rPr lang="zh-CN" sz="18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deoptimization loop）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7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函数不停的去优化，然后再重新优化，直到我们达到了重优化的次数限制，这时我们的函数将再也不会被V8引擎优化。</a:t>
            </a:r>
            <a:endParaRPr lang="zh-CN" sz="137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278154" y="228639"/>
            <a:ext cx="6587691" cy="59684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Deoptimization loop example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331595"/>
            <a:ext cx="625729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278154" y="228639"/>
            <a:ext cx="6587691" cy="59684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Deoptimization loop example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191260"/>
            <a:ext cx="6400165" cy="3390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-2540" y="3810"/>
            <a:ext cx="9141460" cy="513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278154" y="237689"/>
            <a:ext cx="6587691" cy="548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 we do better?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Shape 382"/>
          <p:cNvSpPr txBox="1"/>
          <p:nvPr>
            <p:ph type="body" idx="1"/>
          </p:nvPr>
        </p:nvSpPr>
        <p:spPr>
          <a:xfrm>
            <a:off x="373380" y="858520"/>
            <a:ext cx="8158480" cy="38265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 code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l = a[i] &amp; 0x3fff, 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h = a[i++]&gt;&gt;14, 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 = xh*l+h*xl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b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l = ((</a:t>
            </a:r>
            <a:r>
              <a:rPr lang="zh-CN" sz="15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m&amp;0x3fff</a:t>
            </a: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)&lt;&lt;14 …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21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Asm.js code </a:t>
            </a:r>
            <a:endParaRPr lang="zh-CN" sz="21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e=...|0;K=...|0; ...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S=e+K+c+b+f+E+D+m+o+g+a+C+B+A+z+y+R|0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根本不需要做范围检测，因为位运算只对低32位有效。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47223" y="405836"/>
            <a:ext cx="6587691" cy="59779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截断（Truncations）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8" name="Shape 388"/>
          <p:cNvSpPr txBox="1"/>
          <p:nvPr>
            <p:ph type="body" idx="1"/>
          </p:nvPr>
        </p:nvSpPr>
        <p:spPr>
          <a:xfrm>
            <a:off x="373380" y="1096010"/>
            <a:ext cx="8281035" cy="34721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在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 + y)|0 运算时，我们只关心低 32 位的结果。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即使 x, y 都是int52，我们也只关心 x 和 y 的低 32 位。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表达式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+a[i] 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不区分 a[i] = undefined 和 a[i] = NaN。在稀疏数组中，我们会读取到 NaN! 而不是 undefined。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表达式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 ? x : y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也不需要区分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1 和 </a:t>
            </a:r>
            <a:r>
              <a:rPr lang="zh-CN" sz="1800" b="1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zh-CN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true。</a:t>
            </a:r>
            <a:endParaRPr lang="zh-CN"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376279" y="395833"/>
            <a:ext cx="6587691" cy="7845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4" name="Shape 394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00" name="Shape 400"/>
          <p:cNvCxnSpPr>
            <a:stCxn id="399" idx="0"/>
            <a:endCxn id="395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1" name="Shape 401"/>
          <p:cNvCxnSpPr>
            <a:stCxn id="399" idx="0"/>
            <a:endCxn id="398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2" name="Shape 402"/>
          <p:cNvCxnSpPr>
            <a:stCxn id="398" idx="0"/>
            <a:endCxn id="396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3" name="Shape 403"/>
          <p:cNvCxnSpPr>
            <a:stCxn id="398" idx="0"/>
            <a:endCxn id="397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4" name="Shape 404"/>
          <p:cNvCxnSpPr>
            <a:stCxn id="395" idx="0"/>
          </p:cNvCxnSpPr>
          <p:nvPr/>
        </p:nvCxnSpPr>
        <p:spPr>
          <a:xfrm rot="10800000">
            <a:off x="2457778" y="1792308"/>
            <a:ext cx="136500" cy="329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5" name="Shape 405"/>
          <p:cNvCxnSpPr>
            <a:stCxn id="396" idx="0"/>
          </p:cNvCxnSpPr>
          <p:nvPr/>
        </p:nvCxnSpPr>
        <p:spPr>
          <a:xfrm rot="10800000">
            <a:off x="3059357" y="1797108"/>
            <a:ext cx="948600" cy="32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6" name="Shape 406"/>
          <p:cNvCxnSpPr>
            <a:stCxn id="397" idx="0"/>
          </p:cNvCxnSpPr>
          <p:nvPr/>
        </p:nvCxnSpPr>
        <p:spPr>
          <a:xfrm rot="10800000">
            <a:off x="3675635" y="1782408"/>
            <a:ext cx="1746000" cy="33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7" name="Shape 407"/>
          <p:cNvCxnSpPr>
            <a:stCxn id="397" idx="0"/>
          </p:cNvCxnSpPr>
          <p:nvPr/>
        </p:nvCxnSpPr>
        <p:spPr>
          <a:xfrm rot="10800000">
            <a:off x="4203635" y="1777608"/>
            <a:ext cx="1218000" cy="34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8" name="Shape 408"/>
          <p:cNvCxnSpPr>
            <a:endCxn id="399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9" name="Shape 409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l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10" name="Shape 410"/>
          <p:cNvCxnSpPr>
            <a:endCxn id="409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 (类型上限)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6" name="Shape 416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22" name="Shape 422"/>
          <p:cNvCxnSpPr>
            <a:stCxn id="421" idx="0"/>
            <a:endCxn id="417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3" name="Shape 423"/>
          <p:cNvCxnSpPr>
            <a:stCxn id="421" idx="0"/>
            <a:endCxn id="420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4" name="Shape 424"/>
          <p:cNvCxnSpPr>
            <a:stCxn id="420" idx="0"/>
            <a:endCxn id="418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5" name="Shape 425"/>
          <p:cNvCxnSpPr>
            <a:stCxn id="420" idx="0"/>
            <a:endCxn id="419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6" name="Shape 426"/>
          <p:cNvCxnSpPr>
            <a:endCxn id="421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7" name="Shape 427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28" name="Shape 428"/>
          <p:cNvCxnSpPr>
            <a:endCxn id="427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9" name="Shape 429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547608329985 </a:t>
            </a:r>
            <a:endParaRPr lang="zh-CN" sz="10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0-255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549755813632 </a:t>
            </a:r>
            <a:endParaRPr lang="zh-CN" sz="10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34" name="Shape 434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5" name="Shape 435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6" name="Shape 436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7" name="Shape 437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8" name="Shape 438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42" name="Shape 442"/>
          <p:cNvCxnSpPr>
            <a:endCxn id="441" idx="2"/>
          </p:cNvCxnSpPr>
          <p:nvPr/>
        </p:nvCxnSpPr>
        <p:spPr>
          <a:xfrm rot="10800000" flipH="1">
            <a:off x="3419147" y="2984810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3" name="Shape 443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 (截断传播)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9" name="Shape 449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55" name="Shape 455"/>
          <p:cNvCxnSpPr>
            <a:stCxn id="454" idx="0"/>
            <a:endCxn id="450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6" name="Shape 456"/>
          <p:cNvCxnSpPr>
            <a:stCxn id="454" idx="0"/>
            <a:endCxn id="453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7" name="Shape 457"/>
          <p:cNvCxnSpPr>
            <a:stCxn id="453" idx="0"/>
            <a:endCxn id="451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8" name="Shape 458"/>
          <p:cNvCxnSpPr>
            <a:stCxn id="453" idx="0"/>
            <a:endCxn id="452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9" name="Shape 459"/>
          <p:cNvCxnSpPr>
            <a:endCxn id="454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0" name="Shape 460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61" name="Shape 461"/>
          <p:cNvCxnSpPr>
            <a:endCxn id="460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547608329985 </a:t>
            </a:r>
            <a:endParaRPr lang="zh-CN" sz="10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0-255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549755813632 </a:t>
            </a:r>
            <a:endParaRPr lang="zh-CN" sz="10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8" name="Shape 468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9" name="Shape 469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0" name="Shape 470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1" name="Shape 471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75" name="Shape 475"/>
          <p:cNvCxnSpPr>
            <a:endCxn id="474" idx="2"/>
          </p:cNvCxnSpPr>
          <p:nvPr/>
        </p:nvCxnSpPr>
        <p:spPr>
          <a:xfrm rot="10800000" flipH="1">
            <a:off x="3419147" y="2984810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6" name="Shape 476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538CD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538CD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 (截断传播)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7" name="Shape 487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 I32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93" name="Shape 493"/>
          <p:cNvCxnSpPr>
            <a:stCxn id="492" idx="0"/>
            <a:endCxn id="488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4" name="Shape 494"/>
          <p:cNvCxnSpPr>
            <a:stCxn id="492" idx="0"/>
            <a:endCxn id="491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5" name="Shape 495"/>
          <p:cNvCxnSpPr>
            <a:stCxn id="491" idx="0"/>
            <a:endCxn id="489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6" name="Shape 496"/>
          <p:cNvCxnSpPr>
            <a:stCxn id="491" idx="0"/>
            <a:endCxn id="490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7" name="Shape 497"/>
          <p:cNvCxnSpPr>
            <a:endCxn id="492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8" name="Shape 498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99" name="Shape 499"/>
          <p:cNvCxnSpPr>
            <a:endCxn id="498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0" name="Shape 500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547608329985 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0-255</a:t>
            </a:r>
            <a:endParaRPr lang="zh-CN" sz="13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549755813632 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05" name="Shape 505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6" name="Shape 506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8" name="Shape 508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9" name="Shape 509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13" name="Shape 513"/>
          <p:cNvCxnSpPr>
            <a:endCxn id="512" idx="2"/>
          </p:cNvCxnSpPr>
          <p:nvPr/>
        </p:nvCxnSpPr>
        <p:spPr>
          <a:xfrm rot="10800000" flipH="1">
            <a:off x="3419147" y="2984810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4" name="Shape 514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93B3D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93B3D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93B3D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93B3D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93B3D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93B3D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CCE4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B7CCE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B7CCE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CCE4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B7CCE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None</a:t>
            </a:r>
            <a:endParaRPr lang="zh-CN" sz="1350" b="0" i="0" u="none" strike="noStrike" cap="none">
              <a:solidFill>
                <a:srgbClr val="B7CCE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1254813" y="346293"/>
            <a:ext cx="6587691" cy="7349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1 (截断传播)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5" name="Shape 525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(x|0)+(y|0)*(z&amp;0xff)|0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 I32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31" name="Shape 531"/>
          <p:cNvCxnSpPr>
            <a:stCxn id="530" idx="0"/>
            <a:endCxn id="526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2" name="Shape 532"/>
          <p:cNvCxnSpPr>
            <a:stCxn id="530" idx="0"/>
            <a:endCxn id="529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3" name="Shape 533"/>
          <p:cNvCxnSpPr>
            <a:stCxn id="529" idx="0"/>
            <a:endCxn id="527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4" name="Shape 534"/>
          <p:cNvCxnSpPr>
            <a:stCxn id="529" idx="0"/>
            <a:endCxn id="528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5" name="Shape 535"/>
          <p:cNvCxnSpPr>
            <a:endCxn id="530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6" name="Shape 536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37" name="Shape 537"/>
          <p:cNvCxnSpPr>
            <a:endCxn id="536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8" name="Shape 538"/>
          <p:cNvSpPr txBox="1"/>
          <p:nvPr/>
        </p:nvSpPr>
        <p:spPr>
          <a:xfrm>
            <a:off x="5070237" y="2746042"/>
            <a:ext cx="157325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547608329985 </a:t>
            </a:r>
            <a:endParaRPr lang="zh-CN" sz="10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5783048" y="2068375"/>
            <a:ext cx="1239517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E5F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DAE5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0-255</a:t>
            </a:r>
            <a:endParaRPr lang="zh-CN" sz="1350" b="0" i="0" u="none" strike="noStrike" cap="none">
              <a:solidFill>
                <a:srgbClr val="DAE5F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3811253" y="3256525"/>
            <a:ext cx="1521490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Type: ..-</a:t>
            </a:r>
            <a:r>
              <a:rPr lang="zh-CN" sz="10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549755813632 </a:t>
            </a:r>
            <a:endParaRPr lang="zh-CN" sz="10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2888517" y="2092959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C5D8F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4307203" y="2068364"/>
            <a:ext cx="710898" cy="2054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</a:t>
            </a:r>
            <a:r>
              <a:rPr lang="zh-CN" sz="13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I32</a:t>
            </a:r>
            <a:endParaRPr lang="zh-CN" sz="1350" b="0" i="0" u="none" strike="noStrike" cap="none">
              <a:solidFill>
                <a:srgbClr val="C5D8F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43" name="Shape 543"/>
          <p:cNvCxnSpPr/>
          <p:nvPr/>
        </p:nvCxnSpPr>
        <p:spPr>
          <a:xfrm rot="10800000">
            <a:off x="2457903" y="1792175"/>
            <a:ext cx="136374" cy="32923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4" name="Shape 544"/>
          <p:cNvCxnSpPr/>
          <p:nvPr/>
        </p:nvCxnSpPr>
        <p:spPr>
          <a:xfrm rot="10800000">
            <a:off x="3059417" y="1797127"/>
            <a:ext cx="948539" cy="3242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5" name="Shape 545"/>
          <p:cNvCxnSpPr/>
          <p:nvPr/>
        </p:nvCxnSpPr>
        <p:spPr>
          <a:xfrm rot="10800000">
            <a:off x="3675554" y="1782499"/>
            <a:ext cx="1746081" cy="3389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6" name="Shape 546"/>
          <p:cNvCxnSpPr/>
          <p:nvPr/>
        </p:nvCxnSpPr>
        <p:spPr>
          <a:xfrm rot="10800000">
            <a:off x="4203498" y="1777549"/>
            <a:ext cx="1218137" cy="3438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7" name="Shape 547"/>
          <p:cNvSpPr/>
          <p:nvPr/>
        </p:nvSpPr>
        <p:spPr>
          <a:xfrm>
            <a:off x="224907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3662751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07643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365548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I32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51" name="Shape 551"/>
          <p:cNvCxnSpPr>
            <a:endCxn id="550" idx="2"/>
          </p:cNvCxnSpPr>
          <p:nvPr/>
        </p:nvCxnSpPr>
        <p:spPr>
          <a:xfrm rot="10800000" flipH="1">
            <a:off x="3419147" y="2984810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2" name="Shape 552"/>
          <p:cNvSpPr/>
          <p:nvPr/>
        </p:nvSpPr>
        <p:spPr>
          <a:xfrm>
            <a:off x="3072753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3231305" y="3630169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3811419" y="3078955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2659516" y="277562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3896051" y="2351497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4787639" y="23978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ADA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rgbClr val="F2DAD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350" b="0" i="0" u="none" strike="noStrike" cap="none">
              <a:solidFill>
                <a:srgbClr val="F2DADA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5472344" y="3920992"/>
            <a:ext cx="2868351" cy="5427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 panose="020F0502020204030204"/>
              <a:buNone/>
            </a:pPr>
            <a:r>
              <a:rPr lang="zh-CN" sz="1350" b="1" i="0" u="none" strike="noStrike" cap="none">
                <a:solidFill>
                  <a:srgbClr val="F2F2F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现在不需要检查范围溢出，所有的操作都是 int32!</a:t>
            </a:r>
            <a:endParaRPr lang="zh-CN" sz="1350" b="1" i="0" u="none" strike="noStrike" cap="none">
              <a:solidFill>
                <a:srgbClr val="F2F2F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2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4" name="Shape 564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(y|0)*(z&amp;0xff); </a:t>
            </a: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A4C2F4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f(a)</a:t>
            </a: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a = (x|0)+(a|0)|0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3657035" y="212093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70" name="Shape 570"/>
          <p:cNvCxnSpPr>
            <a:stCxn id="569" idx="0"/>
            <a:endCxn id="565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1" name="Shape 571"/>
          <p:cNvCxnSpPr>
            <a:stCxn id="569" idx="0"/>
            <a:endCxn id="568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2" name="Shape 572"/>
          <p:cNvCxnSpPr>
            <a:stCxn id="568" idx="0"/>
            <a:endCxn id="566" idx="2"/>
          </p:cNvCxnSpPr>
          <p:nvPr/>
        </p:nvCxnSpPr>
        <p:spPr>
          <a:xfrm rot="10800000">
            <a:off x="4008455" y="2326349"/>
            <a:ext cx="702300" cy="4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3" name="Shape 573"/>
          <p:cNvCxnSpPr>
            <a:stCxn id="568" idx="0"/>
            <a:endCxn id="567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4" name="Shape 574"/>
          <p:cNvCxnSpPr>
            <a:stCxn id="565" idx="0"/>
          </p:cNvCxnSpPr>
          <p:nvPr/>
        </p:nvCxnSpPr>
        <p:spPr>
          <a:xfrm rot="10800000" flipH="1">
            <a:off x="2594278" y="1777608"/>
            <a:ext cx="2499300" cy="34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5" name="Shape 575"/>
          <p:cNvCxnSpPr>
            <a:stCxn id="566" idx="0"/>
          </p:cNvCxnSpPr>
          <p:nvPr/>
        </p:nvCxnSpPr>
        <p:spPr>
          <a:xfrm rot="10800000">
            <a:off x="2453533" y="1816132"/>
            <a:ext cx="155490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6" name="Shape 576"/>
          <p:cNvCxnSpPr>
            <a:stCxn id="567" idx="0"/>
          </p:cNvCxnSpPr>
          <p:nvPr/>
        </p:nvCxnSpPr>
        <p:spPr>
          <a:xfrm rot="10800000">
            <a:off x="3083735" y="1806708"/>
            <a:ext cx="2337900" cy="314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7" name="Shape 577"/>
          <p:cNvCxnSpPr>
            <a:stCxn id="567" idx="0"/>
          </p:cNvCxnSpPr>
          <p:nvPr/>
        </p:nvCxnSpPr>
        <p:spPr>
          <a:xfrm rot="10800000">
            <a:off x="3582635" y="1787508"/>
            <a:ext cx="1839000" cy="33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8" name="Shape 578"/>
          <p:cNvCxnSpPr>
            <a:endCxn id="569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9" name="Shape 579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80" name="Shape 580"/>
          <p:cNvCxnSpPr>
            <a:endCxn id="579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1" name="Shape 581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82" name="Shape 582"/>
          <p:cNvCxnSpPr>
            <a:stCxn id="581" idx="0"/>
            <a:endCxn id="568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3" name="Shape 583"/>
          <p:cNvCxnSpPr/>
          <p:nvPr/>
        </p:nvCxnSpPr>
        <p:spPr>
          <a:xfrm rot="10800000">
            <a:off x="2594792" y="2322105"/>
            <a:ext cx="818692" cy="99107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3413485" y="2980120"/>
            <a:ext cx="1297800" cy="3330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5" name="Shape 585"/>
          <p:cNvCxnSpPr/>
          <p:nvPr/>
        </p:nvCxnSpPr>
        <p:spPr>
          <a:xfrm rot="10800000">
            <a:off x="4009116" y="2321591"/>
            <a:ext cx="702591" cy="45299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6" name="Shape 586"/>
          <p:cNvCxnSpPr/>
          <p:nvPr/>
        </p:nvCxnSpPr>
        <p:spPr>
          <a:xfrm rot="10800000" flipH="1">
            <a:off x="4711232" y="2322030"/>
            <a:ext cx="710898" cy="45255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7" name="Shape 587"/>
          <p:cNvCxnSpPr/>
          <p:nvPr/>
        </p:nvCxnSpPr>
        <p:spPr>
          <a:xfrm rot="10800000">
            <a:off x="2453886" y="1811465"/>
            <a:ext cx="1555021" cy="3047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8" name="Shape 588"/>
          <p:cNvCxnSpPr/>
          <p:nvPr/>
        </p:nvCxnSpPr>
        <p:spPr>
          <a:xfrm rot="10800000">
            <a:off x="3413485" y="3518640"/>
            <a:ext cx="4949" cy="3614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9" name="Shape 589"/>
          <p:cNvCxnSpPr/>
          <p:nvPr/>
        </p:nvCxnSpPr>
        <p:spPr>
          <a:xfrm rot="10800000">
            <a:off x="3418435" y="4085513"/>
            <a:ext cx="11476" cy="2054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90" name="Shape 590"/>
          <p:cNvCxnSpPr/>
          <p:nvPr/>
        </p:nvCxnSpPr>
        <p:spPr>
          <a:xfrm rot="10800000">
            <a:off x="4711138" y="2980120"/>
            <a:ext cx="1140274" cy="33305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(y|0)*(z&amp;0xff); </a:t>
            </a: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9FC5E8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f(a)</a:t>
            </a: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a = (x|0)+(a|0)|0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    F64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 panose="020F0502020204030204"/>
              <a:buChar char="+"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01" name="Shape 601"/>
          <p:cNvCxnSpPr>
            <a:stCxn id="600" idx="0"/>
            <a:endCxn id="596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2" name="Shape 602"/>
          <p:cNvCxnSpPr>
            <a:stCxn id="600" idx="0"/>
            <a:endCxn id="599" idx="2"/>
          </p:cNvCxnSpPr>
          <p:nvPr/>
        </p:nvCxnSpPr>
        <p:spPr>
          <a:xfrm rot="10800000" flipH="1">
            <a:off x="3413009" y="2984942"/>
            <a:ext cx="12978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3" name="Shape 603"/>
          <p:cNvCxnSpPr>
            <a:stCxn id="599" idx="0"/>
            <a:endCxn id="597" idx="2"/>
          </p:cNvCxnSpPr>
          <p:nvPr/>
        </p:nvCxnSpPr>
        <p:spPr>
          <a:xfrm rot="10800000">
            <a:off x="4007855" y="2326949"/>
            <a:ext cx="7029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4" name="Shape 604"/>
          <p:cNvCxnSpPr>
            <a:stCxn id="599" idx="0"/>
            <a:endCxn id="598" idx="2"/>
          </p:cNvCxnSpPr>
          <p:nvPr/>
        </p:nvCxnSpPr>
        <p:spPr>
          <a:xfrm rot="10800000" flipH="1">
            <a:off x="4710755" y="2326949"/>
            <a:ext cx="711000" cy="45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05" name="Shape 605"/>
          <p:cNvCxnSpPr>
            <a:endCxn id="600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6" name="Shape 606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07" name="Shape 607"/>
          <p:cNvCxnSpPr>
            <a:endCxn id="606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8" name="Shape 608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09" name="Shape 609"/>
          <p:cNvCxnSpPr>
            <a:stCxn id="608" idx="0"/>
            <a:endCxn id="599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4182007" y="3041800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3413010" y="3584726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2979583" y="2628993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D8D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Word32</a:t>
            </a:r>
            <a:endParaRPr lang="zh-CN" sz="1050" b="0" i="0" u="none" strike="noStrike" cap="none">
              <a:solidFill>
                <a:srgbClr val="D8D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5333739" y="2929263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D8F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C5D8F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Any</a:t>
            </a:r>
            <a:endParaRPr lang="zh-CN" sz="1050" b="0" i="0" u="none" strike="noStrike" cap="none">
              <a:solidFill>
                <a:srgbClr val="C5D8F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070237" y="2433752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Float64</a:t>
            </a:r>
            <a:endParaRPr lang="zh-CN" sz="10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3819955" y="2483591"/>
            <a:ext cx="888229" cy="23876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rgbClr val="8CB3E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Float64</a:t>
            </a:r>
            <a:endParaRPr lang="zh-CN" sz="1050" b="0" i="0" u="none" strike="noStrike" cap="none">
              <a:solidFill>
                <a:srgbClr val="8CB3E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16" name="Shape 616"/>
          <p:cNvCxnSpPr/>
          <p:nvPr/>
        </p:nvCxnSpPr>
        <p:spPr>
          <a:xfrm rot="10800000" flipH="1">
            <a:off x="2605234" y="1772597"/>
            <a:ext cx="2504238" cy="34881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7" name="Shape 617"/>
          <p:cNvCxnSpPr/>
          <p:nvPr/>
        </p:nvCxnSpPr>
        <p:spPr>
          <a:xfrm rot="10800000">
            <a:off x="2452934" y="1816705"/>
            <a:ext cx="1555021" cy="3047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8" name="Shape 618"/>
          <p:cNvCxnSpPr/>
          <p:nvPr/>
        </p:nvCxnSpPr>
        <p:spPr>
          <a:xfrm rot="10800000">
            <a:off x="3083700" y="1806804"/>
            <a:ext cx="2337933" cy="3146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9" name="Shape 619"/>
          <p:cNvCxnSpPr/>
          <p:nvPr/>
        </p:nvCxnSpPr>
        <p:spPr>
          <a:xfrm rot="10800000">
            <a:off x="3582614" y="1787450"/>
            <a:ext cx="1839021" cy="3339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0" name="Shape 620"/>
          <p:cNvSpPr txBox="1"/>
          <p:nvPr/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2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body" idx="1"/>
          </p:nvPr>
        </p:nvSpPr>
        <p:spPr>
          <a:xfrm>
            <a:off x="1376216" y="1507558"/>
            <a:ext cx="6391568" cy="34205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var a = (y|0)*(z&amp;0xff); </a:t>
            </a:r>
            <a:r>
              <a:rPr lang="zh-CN" sz="1350" b="0" i="0" u="none" strike="noStrike" cap="none">
                <a:solidFill>
                  <a:schemeClr val="lt1"/>
                </a:solidFill>
                <a:highlight>
                  <a:srgbClr val="9FC5E8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f(a)</a:t>
            </a:r>
            <a:r>
              <a:rPr lang="zh-CN" sz="135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 a = (x|0)+(a|0)|0</a:t>
            </a:r>
            <a:endParaRPr lang="zh-CN" sz="135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242880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656558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5070237" y="2121408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&amp;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359357" y="2779349"/>
            <a:ext cx="702797" cy="205461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    F64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3061610" y="3317942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 panose="020F0502020204030204"/>
              <a:buChar char="+"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31" name="Shape 631"/>
          <p:cNvCxnSpPr>
            <a:stCxn id="630" idx="0"/>
            <a:endCxn id="626" idx="2"/>
          </p:cNvCxnSpPr>
          <p:nvPr/>
        </p:nvCxnSpPr>
        <p:spPr>
          <a:xfrm rot="10800000">
            <a:off x="2594309" y="2326742"/>
            <a:ext cx="8187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2" name="Shape 632"/>
          <p:cNvCxnSpPr>
            <a:stCxn id="630" idx="0"/>
          </p:cNvCxnSpPr>
          <p:nvPr/>
        </p:nvCxnSpPr>
        <p:spPr>
          <a:xfrm rot="10800000" flipH="1">
            <a:off x="3413009" y="3254042"/>
            <a:ext cx="766200" cy="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3" name="Shape 633"/>
          <p:cNvCxnSpPr>
            <a:endCxn id="627" idx="2"/>
          </p:cNvCxnSpPr>
          <p:nvPr/>
        </p:nvCxnSpPr>
        <p:spPr>
          <a:xfrm rot="10800000">
            <a:off x="4007957" y="2326869"/>
            <a:ext cx="340800" cy="12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4" name="Shape 634"/>
          <p:cNvCxnSpPr>
            <a:stCxn id="629" idx="0"/>
          </p:cNvCxnSpPr>
          <p:nvPr/>
        </p:nvCxnSpPr>
        <p:spPr>
          <a:xfrm rot="10800000" flipH="1">
            <a:off x="4710755" y="2655749"/>
            <a:ext cx="525000" cy="12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35" name="Shape 635"/>
          <p:cNvCxnSpPr>
            <a:endCxn id="630" idx="2"/>
          </p:cNvCxnSpPr>
          <p:nvPr/>
        </p:nvCxnSpPr>
        <p:spPr>
          <a:xfrm rot="10800000">
            <a:off x="3413009" y="3523403"/>
            <a:ext cx="5100" cy="36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6" name="Shape 636"/>
          <p:cNvSpPr/>
          <p:nvPr/>
        </p:nvSpPr>
        <p:spPr>
          <a:xfrm>
            <a:off x="3066561" y="3884817"/>
            <a:ext cx="702797" cy="20546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ToInt32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37" name="Shape 637"/>
          <p:cNvCxnSpPr>
            <a:endCxn id="636" idx="2"/>
          </p:cNvCxnSpPr>
          <p:nvPr/>
        </p:nvCxnSpPr>
        <p:spPr>
          <a:xfrm rot="10800000">
            <a:off x="3417960" y="4090278"/>
            <a:ext cx="11400" cy="20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8" name="Shape 638"/>
          <p:cNvSpPr/>
          <p:nvPr/>
        </p:nvSpPr>
        <p:spPr>
          <a:xfrm>
            <a:off x="5255932" y="3317942"/>
            <a:ext cx="1190007" cy="205461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39" name="Shape 639"/>
          <p:cNvCxnSpPr>
            <a:stCxn id="638" idx="0"/>
            <a:endCxn id="629" idx="2"/>
          </p:cNvCxnSpPr>
          <p:nvPr/>
        </p:nvCxnSpPr>
        <p:spPr>
          <a:xfrm rot="10800000">
            <a:off x="4710636" y="2984942"/>
            <a:ext cx="1140300" cy="3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0" name="Shape 640"/>
          <p:cNvCxnSpPr/>
          <p:nvPr/>
        </p:nvCxnSpPr>
        <p:spPr>
          <a:xfrm rot="10800000" flipH="1">
            <a:off x="2594278" y="1772597"/>
            <a:ext cx="2504238" cy="34881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1" name="Shape 641"/>
          <p:cNvCxnSpPr/>
          <p:nvPr/>
        </p:nvCxnSpPr>
        <p:spPr>
          <a:xfrm rot="10800000">
            <a:off x="2452934" y="1816705"/>
            <a:ext cx="1555021" cy="3047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2" name="Shape 642"/>
          <p:cNvCxnSpPr/>
          <p:nvPr/>
        </p:nvCxnSpPr>
        <p:spPr>
          <a:xfrm rot="10800000">
            <a:off x="3083700" y="1806804"/>
            <a:ext cx="2337933" cy="3146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3" name="Shape 643"/>
          <p:cNvCxnSpPr/>
          <p:nvPr/>
        </p:nvCxnSpPr>
        <p:spPr>
          <a:xfrm rot="10800000">
            <a:off x="3582614" y="1787450"/>
            <a:ext cx="1839021" cy="3339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4" name="Shape 644"/>
          <p:cNvSpPr/>
          <p:nvPr/>
        </p:nvSpPr>
        <p:spPr>
          <a:xfrm>
            <a:off x="3939546" y="2450378"/>
            <a:ext cx="818692" cy="20546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I32 -&gt; F64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45" name="Shape 645"/>
          <p:cNvCxnSpPr>
            <a:stCxn id="629" idx="0"/>
            <a:endCxn id="644" idx="2"/>
          </p:cNvCxnSpPr>
          <p:nvPr/>
        </p:nvCxnSpPr>
        <p:spPr>
          <a:xfrm rot="10800000">
            <a:off x="4348955" y="2655749"/>
            <a:ext cx="361800" cy="12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6" name="Shape 646"/>
          <p:cNvSpPr/>
          <p:nvPr/>
        </p:nvSpPr>
        <p:spPr>
          <a:xfrm>
            <a:off x="4826501" y="2450378"/>
            <a:ext cx="818692" cy="20546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I32 -&gt; F64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47" name="Shape 647"/>
          <p:cNvCxnSpPr>
            <a:stCxn id="646" idx="0"/>
            <a:endCxn id="628" idx="2"/>
          </p:cNvCxnSpPr>
          <p:nvPr/>
        </p:nvCxnSpPr>
        <p:spPr>
          <a:xfrm rot="10800000" flipH="1">
            <a:off x="5235847" y="2326778"/>
            <a:ext cx="185700" cy="12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8" name="Shape 648"/>
          <p:cNvSpPr/>
          <p:nvPr/>
        </p:nvSpPr>
        <p:spPr>
          <a:xfrm>
            <a:off x="3724389" y="3048646"/>
            <a:ext cx="909607" cy="205461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F64 -&gt; W32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49" name="Shape 649"/>
          <p:cNvCxnSpPr>
            <a:stCxn id="648" idx="0"/>
            <a:endCxn id="629" idx="2"/>
          </p:cNvCxnSpPr>
          <p:nvPr/>
        </p:nvCxnSpPr>
        <p:spPr>
          <a:xfrm rot="10800000" flipH="1">
            <a:off x="4179193" y="2984746"/>
            <a:ext cx="531600" cy="6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50" name="Shape 650"/>
          <p:cNvSpPr txBox="1"/>
          <p:nvPr>
            <p:ph type="title"/>
          </p:nvPr>
        </p:nvSpPr>
        <p:spPr>
          <a:xfrm>
            <a:off x="1278098" y="484802"/>
            <a:ext cx="6587802" cy="42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 2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139065"/>
            <a:ext cx="3923665" cy="4730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70" y="139065"/>
            <a:ext cx="3971925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body" idx="1"/>
          </p:nvPr>
        </p:nvSpPr>
        <p:spPr>
          <a:xfrm>
            <a:off x="314960" y="1363345"/>
            <a:ext cx="8368030" cy="353949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截断还可以用于其他优化: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从 double 到 integer 转换时的负零检查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乘法运算的负零检查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读取数组元素时的 </a:t>
            </a:r>
            <a:r>
              <a:rPr lang="zh-CN" sz="2400" b="0" i="1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undefined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检查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使引擎能更精准地表示类型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截断传播只在 V8 的 Turbofan 编译器有效。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278255" y="484505"/>
            <a:ext cx="6587490" cy="68262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“截断”的其他用途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body" idx="1"/>
          </p:nvPr>
        </p:nvSpPr>
        <p:spPr>
          <a:xfrm>
            <a:off x="431800" y="1215390"/>
            <a:ext cx="8070850" cy="28486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目前，引擎首先进行截断分析，而类型反馈不影响截断。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例如，（x + y | 0）中 x 和 y 将会被作为整型。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理想情况下，使用x和y的类型反馈，然后进行 int32加法。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然而，很多情况下，最明智的选择往往是“更差”的表示法。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例如，a + b + 0.5 应该是 float64，即使 a，b 被反馈为整型。</a:t>
            </a:r>
            <a:endParaRPr lang="zh-CN" sz="15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278154" y="484906"/>
            <a:ext cx="6587691" cy="64638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面临的挑战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body" idx="1"/>
          </p:nvPr>
        </p:nvSpPr>
        <p:spPr>
          <a:xfrm>
            <a:off x="402590" y="1290955"/>
            <a:ext cx="8352790" cy="31381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 可以使用任意的精确的整数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我们可以更加精准的控制V8引擎生成的代码!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也许以后会有 (U)Int64 或 BigNum 类型? 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panose="05000000000000000000" charset="0"/>
              <a:buChar char="l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TypedArray</a:t>
            </a:r>
            <a:endParaRPr lang="en-US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panose="05000000000000000000" charset="0"/>
              <a:buChar char="l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WebAssembly</a:t>
            </a:r>
            <a:endParaRPr lang="en-US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panose="05000000000000000000" charset="0"/>
              <a:buChar char="l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SIMD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1278154" y="484906"/>
            <a:ext cx="6587691" cy="64638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未来方向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其它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5" name="Shape 675"/>
          <p:cNvSpPr txBox="1"/>
          <p:nvPr>
            <p:ph type="body" idx="1"/>
          </p:nvPr>
        </p:nvSpPr>
        <p:spPr>
          <a:xfrm>
            <a:off x="474345" y="1114425"/>
            <a:ext cx="7862570" cy="34169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V8 Binding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TurboFan 架构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Intermediate Representation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 Classes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Inline Cache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1478374" y="210720"/>
            <a:ext cx="6173280" cy="7292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2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V8 Binding： JS object 和 DOM 对象</a:t>
            </a:r>
            <a:endParaRPr lang="zh-CN" sz="22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1" name="Shape 681"/>
          <p:cNvSpPr txBox="1"/>
          <p:nvPr>
            <p:ph type="body" idx="1"/>
          </p:nvPr>
        </p:nvSpPr>
        <p:spPr>
          <a:xfrm>
            <a:off x="494030" y="1128395"/>
            <a:ext cx="8141970" cy="8445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div = document.createElement("div");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div.innerHTML = "&lt;p&gt;&lt;span&gt;foo&lt;/span&gt;&lt;br&gt;&lt;/p&gt;";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zh-CN" sz="1500" b="0" i="0" u="none" strike="noStrike" cap="none">
                <a:solidFill>
                  <a:schemeClr val="lt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div.firstChild;</a:t>
            </a:r>
            <a:endParaRPr lang="zh-CN" sz="1500" b="0" i="0" u="none" strike="noStrike" cap="none">
              <a:solidFill>
                <a:schemeClr val="lt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682" name="Shape 6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67796" y="2085761"/>
            <a:ext cx="3919503" cy="2840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255" y="2209165"/>
            <a:ext cx="6587490" cy="56324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attribute VS property 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>
                <a:solidFill>
                  <a:schemeClr val="lt1"/>
                </a:solidFill>
                <a:sym typeface="Calibri" panose="020F0502020204030204"/>
              </a:rPr>
              <a:t>DOM properties 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81965" y="1143635"/>
            <a:ext cx="8252460" cy="35032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&lt;body id="page"&gt;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body.id</a:t>
            </a: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"page"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body.name = 'tom';</a:t>
            </a:r>
            <a:endParaRPr lang="en-US" alt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body.age = 90;</a:t>
            </a:r>
            <a:endParaRPr lang="en-US" alt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body.myData = { name: 'jjc'};</a:t>
            </a:r>
            <a:endParaRPr lang="en-US" alt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body.fun = () =&gt; {};</a:t>
            </a:r>
            <a:endParaRPr lang="en-US" alt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</a:t>
            </a:r>
            <a:endParaRPr lang="en-US" alt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DOM properties 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81965" y="1143635"/>
            <a:ext cx="8252460" cy="35032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可以是任意类型</a:t>
            </a:r>
            <a:endParaRPr lang="zh-CN" altLang="en-US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大小写敏感</a:t>
            </a:r>
            <a:endParaRPr lang="zh-CN" altLang="en-US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81965" y="1143635"/>
            <a:ext cx="8252460" cy="35032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标准的 </a:t>
            </a: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attributes 自动生成对应的 DOM properties</a:t>
            </a:r>
            <a:endParaRPr lang="zh-CN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endParaRPr lang="zh-CN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894840"/>
            <a:ext cx="710501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81965" y="1143635"/>
            <a:ext cx="8252460" cy="35032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非标准的 </a:t>
            </a:r>
            <a:r>
              <a:rPr lang="en-US" alt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attributes 不会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生成对应的 DOM properties</a:t>
            </a:r>
            <a:endParaRPr lang="zh-CN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endParaRPr lang="zh-CN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1998345"/>
            <a:ext cx="615251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-8255" y="15240"/>
            <a:ext cx="9172575" cy="512826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动态语言如何进行快速算术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非标准 </a:t>
            </a: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81965" y="1143635"/>
            <a:ext cx="8252460" cy="35032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elem.hasAttribute(name) </a:t>
            </a:r>
            <a:endParaRPr lang="zh-CN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elem.getAttribute(name) </a:t>
            </a:r>
            <a:endParaRPr lang="zh-CN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elem.setAttribute(name, value) </a:t>
            </a:r>
            <a:endParaRPr lang="zh-CN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elem.removeAttribute(name) </a:t>
            </a:r>
            <a:endParaRPr lang="zh-CN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endParaRPr lang="zh-CN" b="1">
              <a:solidFill>
                <a:schemeClr val="lt1"/>
              </a:solidFill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非标准 HTML attributes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576070"/>
            <a:ext cx="735266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4469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1153160"/>
            <a:ext cx="8252460" cy="350329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大小写不敏感（</a:t>
            </a:r>
            <a:r>
              <a:rPr lang="en-US" altLang="zh-CN" b="1">
                <a:solidFill>
                  <a:schemeClr val="lt1"/>
                </a:solidFill>
                <a:sym typeface="Calibri" panose="020F0502020204030204"/>
              </a:rPr>
              <a:t>id </a:t>
            </a: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和 </a:t>
            </a:r>
            <a:r>
              <a:rPr lang="en-US" altLang="zh-CN" b="1">
                <a:solidFill>
                  <a:schemeClr val="lt1"/>
                </a:solidFill>
                <a:sym typeface="Calibri" panose="020F0502020204030204"/>
              </a:rPr>
              <a:t>ID </a:t>
            </a: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一样）</a:t>
            </a:r>
            <a:endParaRPr lang="zh-CN" altLang="en-US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总是字符串</a:t>
            </a:r>
            <a:endParaRPr lang="zh-CN" altLang="en-US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endParaRPr lang="zh-CN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endParaRPr lang="zh-CN" b="1">
              <a:solidFill>
                <a:schemeClr val="lt1"/>
              </a:solidFill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attributes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976630"/>
            <a:ext cx="7247890" cy="389509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Property-attribute 同步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972820"/>
            <a:ext cx="8252460" cy="4112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当标准 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attribute 改变时，</a:t>
            </a:r>
            <a:r>
              <a:rPr lang="en-US" altLang="zh-CN" b="1">
                <a:solidFill>
                  <a:schemeClr val="lt1"/>
                </a:solidFill>
                <a:sym typeface="Calibri" panose="020F0502020204030204"/>
              </a:rPr>
              <a:t>p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roperty 自动改变，反之亦然</a:t>
            </a:r>
            <a:endParaRPr lang="zh-CN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endParaRPr lang="zh-CN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624330"/>
            <a:ext cx="6457315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212337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BUT</a:t>
            </a:r>
            <a:endParaRPr lang="en-US" alt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Property-attribute 同步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972820"/>
            <a:ext cx="8252460" cy="4112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b="1">
                <a:solidFill>
                  <a:schemeClr val="lt1"/>
                </a:solidFill>
                <a:sym typeface="Calibri" panose="020F0502020204030204"/>
              </a:rPr>
              <a:t>input.value 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的更新是 attribute → property 单向的</a:t>
            </a:r>
            <a:endParaRPr lang="zh-CN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1580515"/>
            <a:ext cx="7818755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DOM properties are typed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972820"/>
            <a:ext cx="8252460" cy="4112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b="1">
                <a:solidFill>
                  <a:schemeClr val="lt1"/>
                </a:solidFill>
                <a:sym typeface="Calibri" panose="020F0502020204030204"/>
              </a:rPr>
              <a:t>input.checked 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是 </a:t>
            </a:r>
            <a:r>
              <a:rPr lang="en-US" altLang="zh-CN" b="1">
                <a:solidFill>
                  <a:schemeClr val="lt1"/>
                </a:solidFill>
                <a:sym typeface="Calibri" panose="020F0502020204030204"/>
              </a:rPr>
              <a:t>boolean </a:t>
            </a: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类型</a:t>
            </a:r>
            <a:endParaRPr lang="zh-CN" altLang="en-US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2004695"/>
            <a:ext cx="704786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DOM properties are typed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972820"/>
            <a:ext cx="8252460" cy="4112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style attribute 是 string</a:t>
            </a:r>
            <a:endParaRPr lang="zh-CN" altLang="en-US"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style property 是</a:t>
            </a: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 object</a:t>
            </a:r>
            <a:endParaRPr lang="zh-CN" altLang="en-US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2081530"/>
            <a:ext cx="8209280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DOM properties are typed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972820"/>
            <a:ext cx="8252460" cy="4112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及时类型相同，值也不一定相同</a:t>
            </a:r>
            <a:endParaRPr lang="zh-CN" altLang="en-US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976755"/>
            <a:ext cx="696214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-7620" y="58420"/>
            <a:ext cx="9154160" cy="77787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导读</a:t>
            </a:r>
            <a:endParaRPr 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572770" y="1130935"/>
            <a:ext cx="8018780" cy="383413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V8中数字的表示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动态语言的算术运算为何慢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解释器、非优化编译器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类型反馈、优化编译器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去优化（Deoptimization）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截断分析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编译器的挑战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语言设计讨论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lt1"/>
              </a:buClr>
              <a:buSzPct val="97000"/>
              <a:buFont typeface="Arial" panose="020B0604020202020204"/>
              <a:buChar char="•"/>
            </a:pPr>
            <a:r>
              <a:rPr lang="zh-CN" sz="216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新的数字类型提案（Int64，BigNum，SIMD）</a:t>
            </a:r>
            <a:endParaRPr lang="zh-CN" sz="216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Non-standard attributes, dataset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972820"/>
            <a:ext cx="8252460" cy="4112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altLang="en-US" b="1">
                <a:solidFill>
                  <a:schemeClr val="lt1"/>
                </a:solidFill>
                <a:sym typeface="Calibri" panose="020F0502020204030204"/>
              </a:rPr>
              <a:t>非标准 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attributes </a:t>
            </a:r>
            <a:r>
              <a:rPr lang="en-US" altLang="zh-CN" b="1">
                <a:solidFill>
                  <a:schemeClr val="lt1"/>
                </a:solidFill>
                <a:sym typeface="Calibri" panose="020F0502020204030204"/>
              </a:rPr>
              <a:t>VS </a:t>
            </a:r>
            <a:r>
              <a:rPr lang="zh-CN" b="1">
                <a:solidFill>
                  <a:schemeClr val="lt1"/>
                </a:solidFill>
                <a:sym typeface="Calibri" panose="020F0502020204030204"/>
              </a:rPr>
              <a:t>dataset</a:t>
            </a:r>
            <a:endParaRPr lang="en-US" altLang="zh-CN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679575"/>
            <a:ext cx="5380990" cy="311848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Non-standard attributes, dataset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972820"/>
            <a:ext cx="8252460" cy="4112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b="1">
                <a:solidFill>
                  <a:schemeClr val="lt1"/>
                </a:solidFill>
                <a:sym typeface="Calibri" panose="020F0502020204030204"/>
              </a:rPr>
              <a:t>data-</a:t>
            </a:r>
            <a:r>
              <a:rPr lang="en-US" b="1">
                <a:solidFill>
                  <a:schemeClr val="lt1"/>
                </a:solidFill>
                <a:sym typeface="Calibri" panose="020F0502020204030204"/>
              </a:rPr>
              <a:t>*</a:t>
            </a:r>
            <a:endParaRPr lang="en-US" b="1">
              <a:solidFill>
                <a:schemeClr val="lt1"/>
              </a:solidFill>
              <a:sym typeface="Calibri" panose="020F0502020204030204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2033270"/>
            <a:ext cx="668591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278098" y="313627"/>
            <a:ext cx="6587802" cy="572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总结</a:t>
            </a:r>
            <a:endParaRPr lang="zh-CN" sz="297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8" name="Shape 688"/>
          <p:cNvSpPr txBox="1"/>
          <p:nvPr>
            <p:ph type="body" idx="1"/>
          </p:nvPr>
        </p:nvSpPr>
        <p:spPr>
          <a:xfrm>
            <a:off x="445770" y="972820"/>
            <a:ext cx="8252460" cy="41122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b="1">
                <a:solidFill>
                  <a:schemeClr val="lt1"/>
                </a:solidFill>
                <a:sym typeface="Calibri" panose="020F0502020204030204"/>
              </a:rPr>
              <a:t>Attributes – is what’s written in HTML.</a:t>
            </a:r>
            <a:endParaRPr b="1">
              <a:solidFill>
                <a:schemeClr val="lt1"/>
              </a:solidFill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b="1">
                <a:solidFill>
                  <a:schemeClr val="lt1"/>
                </a:solidFill>
                <a:sym typeface="Calibri" panose="020F0502020204030204"/>
              </a:rPr>
              <a:t>Properties – is what’s in DOM objects.</a:t>
            </a:r>
            <a:endParaRPr b="1">
              <a:solidFill>
                <a:schemeClr val="lt1"/>
              </a:solidFill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1376279" y="384401"/>
            <a:ext cx="6391440" cy="75498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TurboFan 架构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1323275" y="4237098"/>
            <a:ext cx="1209811" cy="42104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600" b="0" i="0" u="none" strike="noStrike" cap="none">
                <a:solidFill>
                  <a:srgbClr val="B7B7B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Google Proprietary</a:t>
            </a:r>
            <a:endParaRPr lang="zh-CN" sz="600" b="0" i="0" u="none" strike="noStrike" cap="none">
              <a:solidFill>
                <a:srgbClr val="B7B7B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600" b="0" i="0" u="none" strike="noStrike" cap="none">
              <a:solidFill>
                <a:srgbClr val="B7B7B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95" name="Shape 695"/>
          <p:cNvGrpSpPr/>
          <p:nvPr/>
        </p:nvGrpSpPr>
        <p:grpSpPr>
          <a:xfrm>
            <a:off x="1142418" y="4457693"/>
            <a:ext cx="6859152" cy="43658"/>
            <a:chOff x="-10" y="5085300"/>
            <a:chExt cx="9143934" cy="58201"/>
          </a:xfrm>
        </p:grpSpPr>
        <p:sp>
          <p:nvSpPr>
            <p:cNvPr id="696" name="Shape 696"/>
            <p:cNvSpPr/>
            <p:nvPr/>
          </p:nvSpPr>
          <p:spPr>
            <a:xfrm>
              <a:off x="-10" y="5085301"/>
              <a:ext cx="1396200" cy="58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 panose="020F0502020204030204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392829" y="5085301"/>
              <a:ext cx="1719299" cy="58200"/>
            </a:xfrm>
            <a:prstGeom prst="rect">
              <a:avLst/>
            </a:prstGeom>
            <a:solidFill>
              <a:srgbClr val="DB4437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 panose="020F0502020204030204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12135" y="5085301"/>
              <a:ext cx="2412000" cy="582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 panose="020F0502020204030204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523825" y="5085300"/>
              <a:ext cx="3620098" cy="582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 panose="020F0502020204030204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00" name="Shape 700"/>
          <p:cNvSpPr/>
          <p:nvPr/>
        </p:nvSpPr>
        <p:spPr>
          <a:xfrm>
            <a:off x="5350485" y="2301110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Backend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6702128" y="2094348"/>
            <a:ext cx="1065660" cy="646249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Intel, ARM, MIPS,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PowerPC, etc. code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177619" y="2335260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4060644" y="1536005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Assembler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2770802" y="1536005"/>
            <a:ext cx="711968" cy="27286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CodeStub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Assembler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2770802" y="2301102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Scheduler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4122437" y="2335260"/>
            <a:ext cx="588364" cy="272855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Schedule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4825976" y="2335251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8" name="Shape 708"/>
          <p:cNvSpPr/>
          <p:nvPr/>
        </p:nvSpPr>
        <p:spPr>
          <a:xfrm rot="5400000">
            <a:off x="4211964" y="1969787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3597935" y="2335251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3567039" y="1570155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1634007" y="2303483"/>
            <a:ext cx="588364" cy="336411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Machine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2" name="Shape 712"/>
          <p:cNvSpPr/>
          <p:nvPr/>
        </p:nvSpPr>
        <p:spPr>
          <a:xfrm rot="-5400000">
            <a:off x="1723498" y="2840053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572195" y="1536005"/>
            <a:ext cx="711968" cy="27286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Wasm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2284165" y="2335251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1572205" y="3214247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Optimizer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6" name="Shape 716"/>
          <p:cNvSpPr/>
          <p:nvPr/>
        </p:nvSpPr>
        <p:spPr>
          <a:xfrm rot="10800000">
            <a:off x="2353712" y="3248406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2832584" y="3214256"/>
            <a:ext cx="588364" cy="336411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Simplified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8" name="Shape 718"/>
          <p:cNvSpPr/>
          <p:nvPr/>
        </p:nvSpPr>
        <p:spPr>
          <a:xfrm rot="10800000">
            <a:off x="3536134" y="3248395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5361391" y="3214256"/>
            <a:ext cx="690159" cy="409364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Graphs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0" name="Shape 720"/>
          <p:cNvSpPr/>
          <p:nvPr/>
        </p:nvSpPr>
        <p:spPr>
          <a:xfrm rot="5400000">
            <a:off x="1723516" y="1969787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4060662" y="3214256"/>
            <a:ext cx="711968" cy="27286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Inliner &amp;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Lowerings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2" name="Shape 722"/>
          <p:cNvSpPr/>
          <p:nvPr/>
        </p:nvSpPr>
        <p:spPr>
          <a:xfrm rot="10800000">
            <a:off x="4862337" y="3280173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6640307" y="3214256"/>
            <a:ext cx="711968" cy="27286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Bytecode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GraphBuilder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4" name="Shape 724"/>
          <p:cNvSpPr/>
          <p:nvPr/>
        </p:nvSpPr>
        <p:spPr>
          <a:xfrm rot="10800000">
            <a:off x="6141264" y="3248406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5350476" y="4121698"/>
            <a:ext cx="711968" cy="27286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Ast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7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GraphBuilder</a:t>
            </a:r>
            <a:endParaRPr lang="zh-CN" sz="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6" name="Shape 726"/>
          <p:cNvSpPr/>
          <p:nvPr/>
        </p:nvSpPr>
        <p:spPr>
          <a:xfrm rot="-5400000">
            <a:off x="5501796" y="3751613"/>
            <a:ext cx="409345" cy="2045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</a:pPr>
            <a:endParaRPr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type="title"/>
          </p:nvPr>
        </p:nvSpPr>
        <p:spPr>
          <a:xfrm>
            <a:off x="1392950" y="315333"/>
            <a:ext cx="6391440" cy="6863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TurboFan IR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2" name="Shape 732"/>
          <p:cNvSpPr txBox="1"/>
          <p:nvPr>
            <p:ph type="body" idx="1"/>
          </p:nvPr>
        </p:nvSpPr>
        <p:spPr>
          <a:xfrm>
            <a:off x="739374" y="1001728"/>
            <a:ext cx="1982499" cy="8431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function f(x) { </a:t>
            </a:r>
            <a:b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return x + 1; 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}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2626047" y="1844684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Parameter </a:t>
            </a: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4623908" y="2224571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JSAdd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3686076" y="1844684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Constant 1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5160383" y="2718775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IfSuccess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4623908" y="3212981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5160383" y="1142480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Start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5160383" y="3707185"/>
            <a:ext cx="979370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End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0" name="Shape 740"/>
          <p:cNvCxnSpPr>
            <a:endCxn id="733" idx="2"/>
          </p:cNvCxnSpPr>
          <p:nvPr/>
        </p:nvCxnSpPr>
        <p:spPr>
          <a:xfrm rot="10800000">
            <a:off x="3115732" y="2116082"/>
            <a:ext cx="1650600" cy="11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1" name="Shape 741"/>
          <p:cNvCxnSpPr>
            <a:endCxn id="735" idx="2"/>
          </p:cNvCxnSpPr>
          <p:nvPr/>
        </p:nvCxnSpPr>
        <p:spPr>
          <a:xfrm rot="10800000">
            <a:off x="4175761" y="2116082"/>
            <a:ext cx="590700" cy="104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2" name="Shape 742"/>
          <p:cNvCxnSpPr/>
          <p:nvPr/>
        </p:nvCxnSpPr>
        <p:spPr>
          <a:xfrm rot="10800000" flipH="1">
            <a:off x="4869107" y="2499006"/>
            <a:ext cx="7426" cy="71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3" name="Shape 743"/>
          <p:cNvCxnSpPr/>
          <p:nvPr/>
        </p:nvCxnSpPr>
        <p:spPr>
          <a:xfrm rot="10800000">
            <a:off x="5463325" y="251368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ABF8E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4" name="Shape 744"/>
          <p:cNvCxnSpPr/>
          <p:nvPr/>
        </p:nvCxnSpPr>
        <p:spPr>
          <a:xfrm rot="10800000">
            <a:off x="5577644" y="251368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5" name="Shape 745"/>
          <p:cNvCxnSpPr/>
          <p:nvPr/>
        </p:nvCxnSpPr>
        <p:spPr>
          <a:xfrm rot="10800000">
            <a:off x="5463325" y="299297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ABF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Shape 746"/>
          <p:cNvCxnSpPr/>
          <p:nvPr/>
        </p:nvCxnSpPr>
        <p:spPr>
          <a:xfrm rot="10800000">
            <a:off x="5577644" y="299297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47" name="Shape 747"/>
          <p:cNvCxnSpPr/>
          <p:nvPr/>
        </p:nvCxnSpPr>
        <p:spPr>
          <a:xfrm rot="10800000">
            <a:off x="5577644" y="3485408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48" name="Shape 748"/>
          <p:cNvSpPr txBox="1"/>
          <p:nvPr/>
        </p:nvSpPr>
        <p:spPr>
          <a:xfrm>
            <a:off x="834390" y="3805555"/>
            <a:ext cx="4042410" cy="3962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加法运算有可能进行去优化(deopt)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546101" y="1489882"/>
            <a:ext cx="1519464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Context parameter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50" name="Shape 750"/>
          <p:cNvCxnSpPr/>
          <p:nvPr/>
        </p:nvCxnSpPr>
        <p:spPr>
          <a:xfrm rot="10800000">
            <a:off x="4935139" y="1772916"/>
            <a:ext cx="0" cy="44737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51" name="Shape 751"/>
          <p:cNvSpPr/>
          <p:nvPr/>
        </p:nvSpPr>
        <p:spPr>
          <a:xfrm>
            <a:off x="6264858" y="1948867"/>
            <a:ext cx="1519464" cy="2713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FrameState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52" name="Shape 752"/>
          <p:cNvCxnSpPr>
            <a:stCxn id="734" idx="3"/>
            <a:endCxn id="751" idx="2"/>
          </p:cNvCxnSpPr>
          <p:nvPr/>
        </p:nvCxnSpPr>
        <p:spPr>
          <a:xfrm rot="10800000" flipH="1">
            <a:off x="5603279" y="2220170"/>
            <a:ext cx="1421400" cy="140100"/>
          </a:xfrm>
          <a:prstGeom prst="straightConnector1">
            <a:avLst/>
          </a:prstGeom>
          <a:noFill/>
          <a:ln w="9525" cap="flat" cmpd="sng">
            <a:solidFill>
              <a:srgbClr val="8CB3E3"/>
            </a:solidFill>
            <a:prstDash val="dash"/>
            <a:round/>
            <a:headEnd type="none" w="med" len="med"/>
            <a:tailEnd type="triangle" w="lg" len="lg"/>
          </a:ln>
        </p:spPr>
      </p:cxnSp>
      <p:sp>
        <p:nvSpPr>
          <p:cNvPr id="753" name="Shape 753"/>
          <p:cNvSpPr/>
          <p:nvPr/>
        </p:nvSpPr>
        <p:spPr>
          <a:xfrm>
            <a:off x="6264858" y="1344244"/>
            <a:ext cx="1519464" cy="271398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FrameState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5160383" y="1748461"/>
            <a:ext cx="979370" cy="271398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Checkpoint</a:t>
            </a:r>
            <a:endParaRPr lang="zh-CN"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55" name="Shape 755"/>
          <p:cNvCxnSpPr/>
          <p:nvPr/>
        </p:nvCxnSpPr>
        <p:spPr>
          <a:xfrm rot="10800000">
            <a:off x="5463325" y="2013921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ABF8E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6" name="Shape 756"/>
          <p:cNvCxnSpPr/>
          <p:nvPr/>
        </p:nvCxnSpPr>
        <p:spPr>
          <a:xfrm rot="10800000">
            <a:off x="5577644" y="2013921"/>
            <a:ext cx="0" cy="2054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Shape 757"/>
          <p:cNvCxnSpPr/>
          <p:nvPr/>
        </p:nvCxnSpPr>
        <p:spPr>
          <a:xfrm rot="10800000">
            <a:off x="5463325" y="1442258"/>
            <a:ext cx="0" cy="308527"/>
          </a:xfrm>
          <a:prstGeom prst="straightConnector1">
            <a:avLst/>
          </a:prstGeom>
          <a:noFill/>
          <a:ln w="19050" cap="flat" cmpd="sng">
            <a:solidFill>
              <a:srgbClr val="FABF8E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8" name="Shape 758"/>
          <p:cNvCxnSpPr/>
          <p:nvPr/>
        </p:nvCxnSpPr>
        <p:spPr>
          <a:xfrm rot="10800000">
            <a:off x="5577644" y="1442258"/>
            <a:ext cx="0" cy="30852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59" name="Shape 759"/>
          <p:cNvCxnSpPr>
            <a:stCxn id="754" idx="3"/>
            <a:endCxn id="753" idx="2"/>
          </p:cNvCxnSpPr>
          <p:nvPr/>
        </p:nvCxnSpPr>
        <p:spPr>
          <a:xfrm rot="10800000" flipH="1">
            <a:off x="6139754" y="1615660"/>
            <a:ext cx="884700" cy="268500"/>
          </a:xfrm>
          <a:prstGeom prst="straightConnector1">
            <a:avLst/>
          </a:prstGeom>
          <a:noFill/>
          <a:ln w="9525" cap="flat" cmpd="sng">
            <a:solidFill>
              <a:srgbClr val="8CB3E3"/>
            </a:solidFill>
            <a:prstDash val="dash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 Classes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65" name="Shape 765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168120" y="1357550"/>
            <a:ext cx="4022635" cy="24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Shape 76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80396" y="1357550"/>
            <a:ext cx="2078242" cy="3332903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Shape 767"/>
          <p:cNvSpPr txBox="1"/>
          <p:nvPr/>
        </p:nvSpPr>
        <p:spPr>
          <a:xfrm>
            <a:off x="502920" y="4530090"/>
            <a:ext cx="3843655" cy="27622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 panose="020F0502020204030204"/>
              <a:buNone/>
            </a:pPr>
            <a:r>
              <a:rPr lang="zh-CN" sz="1350" b="0" i="0" u="sng" strike="noStrike" cap="none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/>
              </a:rPr>
              <a:t>http://v8-io12.appspot.com</a:t>
            </a:r>
            <a:endParaRPr lang="zh-CN" sz="1350" b="0" i="0" u="sng" strike="noStrike" cap="none">
              <a:solidFill>
                <a:schemeClr val="hlink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  <a:hlinkClick r:id="rId3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1485359" y="206252"/>
            <a:ext cx="6173280" cy="436225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Talk is cheap. </a:t>
            </a:r>
            <a:b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Show me the code.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整数相加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1143000"/>
            <a:ext cx="6409690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d8 --trace-opt-verbose add-of-ints.js</a:t>
            </a:r>
            <a:endParaRPr lang="zh-CN" sz="297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4" name="Shape 784"/>
          <p:cNvSpPr txBox="1"/>
          <p:nvPr>
            <p:ph type="body" idx="1"/>
          </p:nvPr>
        </p:nvSpPr>
        <p:spPr>
          <a:xfrm>
            <a:off x="253365" y="1200150"/>
            <a:ext cx="846582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030ADD65 &lt;JS Function test (SharedFunctionInfo 03E3A99D)&gt;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recompilation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reason: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small function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ICs with typeinfo: 3/3 (100%), generic ICs: 0/3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[compiling method 030ADD65 &lt;JS Function test (SharedFunctionInfo 03E3A99D)&gt; using Crankshaft]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[optimizing 030ADD65 &lt;JS Function test (SharedFunctionInfo 03E3A99D)&gt; - took 0.033, 0.067, 0.537 ms]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completed optimizing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030ADD65 &lt;JS Function test (SharedFunctionInfo 03E3A99D)&gt;]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030ADA75 &lt;JS Function (SharedFunctionInfo 03E3A8E9)&gt; </a:t>
            </a:r>
            <a:r>
              <a:rPr lang="zh-CN" sz="1350" b="0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recompilation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reason: </a:t>
            </a:r>
            <a:r>
              <a:rPr lang="zh-CN" sz="1350" b="0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small function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ICs with typeinfo: 3/3 (100%), generic ICs: 0/3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混合相加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417955"/>
            <a:ext cx="7419340" cy="2847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Encoding of numbers in V8 (x64)</a:t>
            </a:r>
            <a:endParaRPr lang="zh-CN" sz="33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Shape 127"/>
          <p:cNvSpPr txBox="1"/>
          <p:nvPr>
            <p:ph type="body" idx="1"/>
          </p:nvPr>
        </p:nvSpPr>
        <p:spPr>
          <a:xfrm>
            <a:off x="506095" y="944880"/>
            <a:ext cx="8026400" cy="39782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小整数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（Small integers） “tagged pointers”.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</a:t>
            </a: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整数:</a:t>
            </a:r>
            <a:endParaRPr lang="zh-CN" sz="2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</a:t>
            </a: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引用: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例如,  整数 42 编码为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0x0000002a00000000</a:t>
            </a:r>
            <a:b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</a:b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</a:t>
            </a: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指针 0x12345678 编码为 0x12345679</a:t>
            </a:r>
            <a:endParaRPr lang="zh-CN" sz="2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非整数数值存放在堆里 </a:t>
            </a: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766044" y="1408041"/>
            <a:ext cx="983628" cy="26150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0000:0000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906242" y="1408187"/>
            <a:ext cx="859649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int32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906261" y="1816258"/>
            <a:ext cx="1756717" cy="26150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63-bits of pointer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618846" y="1816175"/>
            <a:ext cx="179131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407839" y="3844410"/>
            <a:ext cx="1846267" cy="261505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Pointer to heap num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254301" y="3844303"/>
            <a:ext cx="179131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4" name="Shape 134"/>
          <p:cNvCxnSpPr/>
          <p:nvPr/>
        </p:nvCxnSpPr>
        <p:spPr>
          <a:xfrm>
            <a:off x="5502910" y="3375660"/>
            <a:ext cx="5715" cy="121221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Shape 135"/>
          <p:cNvSpPr txBox="1"/>
          <p:nvPr/>
        </p:nvSpPr>
        <p:spPr>
          <a:xfrm>
            <a:off x="5653539" y="3591527"/>
            <a:ext cx="1540170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&lt;number header&gt;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193709" y="3591527"/>
            <a:ext cx="179131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653539" y="3849815"/>
            <a:ext cx="1719299" cy="26127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zh-CN"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Float64 payload</a:t>
            </a:r>
            <a:endParaRPr lang="zh-CN" sz="13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8" name="Shape 138"/>
          <p:cNvCxnSpPr>
            <a:stCxn id="132" idx="0"/>
            <a:endCxn id="135" idx="1"/>
          </p:cNvCxnSpPr>
          <p:nvPr/>
        </p:nvCxnSpPr>
        <p:spPr>
          <a:xfrm rot="16200000">
            <a:off x="4931410" y="3122295"/>
            <a:ext cx="121920" cy="1322070"/>
          </a:xfrm>
          <a:prstGeom prst="curved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5973352" y="3248956"/>
            <a:ext cx="1079737" cy="2612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135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Heap</a:t>
            </a:r>
            <a:endParaRPr lang="zh-CN" sz="135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97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d8 --trace-opt-verbose add-of-mixed.js</a:t>
            </a:r>
            <a:endParaRPr lang="zh-CN" sz="297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6" name="Shape 796"/>
          <p:cNvSpPr txBox="1"/>
          <p:nvPr>
            <p:ph type="body" idx="1"/>
          </p:nvPr>
        </p:nvSpPr>
        <p:spPr>
          <a:xfrm>
            <a:off x="365760" y="1200150"/>
            <a:ext cx="8366125" cy="367157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03F723E9 &lt;JS Function valueOf (SharedFunctionInfo 03F32765)&gt; for recompilation, reason: small function, ICs with typeinfo: 0/0 (100%), gener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ic ICs: 0/0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03F6C499 &lt;JS Function toString (SharedFunctionInfo 03F3687D)&gt; for recompilation, reason: small function, ICs with typeinfo: 4/5 (80%), generic ICs: 0/5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[compiling method 03F723E9 &lt;JS Function valueOf (SharedFunctionInfo 03F32765)&gt; using Crankshaft]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[compiling method 03F6C499 &lt;JS Function toString (SharedFunctionInfo 03F3687D)&gt; using Crankshaft]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[optimizing 03F723E9 &lt;JS Function valueOf (SharedFunctionInfo 03F32765)&gt; - took 0.031, 0.112, 0.037 ms]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[completed optimizing 03F723E9 &lt;JS Function valueOf (SharedFunctionInfo 03F32765)&gt;]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[optimizing 03F6C499 &lt;JS Function toString (SharedFunctionInfo 03F3687D)&gt; - took 0.073, 0.211, 0.076 ms]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[completed optimizing 03F6C499 &lt;JS Function toString (SharedFunctionInfo 03F3687D)&gt;]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[not yet optimizing test, </a:t>
            </a:r>
            <a:r>
              <a:rPr lang="zh-CN" sz="1350" b="1">
                <a:solidFill>
                  <a:srgbClr val="DDD9C3"/>
                </a:solidFill>
                <a:sym typeface="Calibri" panose="020F0502020204030204"/>
              </a:rPr>
              <a:t>not enough type info</a:t>
            </a: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[not yet optimizing test, </a:t>
            </a:r>
            <a:r>
              <a:rPr lang="zh-CN" sz="1350" b="1">
                <a:solidFill>
                  <a:srgbClr val="DDD9C3"/>
                </a:solidFill>
                <a:sym typeface="Calibri" panose="020F0502020204030204"/>
              </a:rPr>
              <a:t>not enough type info</a:t>
            </a: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[not yet optimizing test, </a:t>
            </a:r>
            <a:r>
              <a:rPr lang="zh-CN" sz="1350" b="1">
                <a:solidFill>
                  <a:srgbClr val="DDD9C3"/>
                </a:solidFill>
                <a:sym typeface="Calibri" panose="020F0502020204030204"/>
              </a:rPr>
              <a:t>not enough type info</a:t>
            </a: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[not yet optimizing test, </a:t>
            </a:r>
            <a:r>
              <a:rPr lang="zh-CN" sz="1350" b="1">
                <a:solidFill>
                  <a:srgbClr val="DDD9C3"/>
                </a:solidFill>
                <a:sym typeface="Calibri" panose="020F0502020204030204"/>
              </a:rPr>
              <a:t>not enough type info</a:t>
            </a:r>
            <a:r>
              <a:rPr lang="zh-CN" sz="1350">
                <a:solidFill>
                  <a:schemeClr val="lt1"/>
                </a:solidFill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type="body" idx="1"/>
          </p:nvPr>
        </p:nvSpPr>
        <p:spPr>
          <a:xfrm>
            <a:off x="442595" y="282575"/>
            <a:ext cx="8186420" cy="431292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</a:t>
            </a:r>
            <a:r>
              <a:rPr lang="zh-CN" sz="1350" b="1" i="0" u="none" strike="noStrike" cap="none">
                <a:solidFill>
                  <a:srgbClr val="DDD9C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enough type info</a:t>
            </a: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[marking 037ADADD &lt;JS Function (SharedFunctionInfo 0453A8F5)&gt; for recompilation, reason: small function, ICs with typeinfo: 7/7 (100%), generic ICs:0/7 (0%)]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[not yet optimizing test, not enough type info: 2/3 (66%)]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--trace-deopt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1430020"/>
            <a:ext cx="7285990" cy="287591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body" idx="1"/>
          </p:nvPr>
        </p:nvSpPr>
        <p:spPr>
          <a:xfrm>
            <a:off x="247015" y="282575"/>
            <a:ext cx="8670925" cy="449008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[deoptimizing (DEOPT eager): begin 035ADE39 &lt;JS Function test (SharedFunctionInfo 0433ABA1)&gt; (opt #0) @3, FP to SP delta: 12, caller sp: 0x00c2f548]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reading input frame test =&gt; node=4, args=2, height=1; inputs: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0: 0x035ade39 ; [fp - 8] 035ADE39 &lt;JS Function test (SharedFunctionInfo 0433ABA1)&gt;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1: 0x03d8a395 ; [fp + 12] 03D8A395 &lt;JS Global Object&gt;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2: 0x035adec1 ; ecx 035ADEC1 &lt;an Object with map 0450DB69&gt;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3: 0x03d6b2b9 ; [fp - 12] 03D6B2B9 &lt;FixedArray[173]&gt;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translating frame test =&gt; node=4, height=0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0x00c2f544: [top + 20] &lt;- 0x03d8a395 ;  03D8A395 &lt;JS Global Object&gt;  (input #1)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0x00c2f540: [top + 16] &lt;- 0x035adec1 ;  035ADEC1 &lt;an Object with map 0450DB69&gt;  (input #2)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0x00c2f53c: [top + 12] &lt;- 0x04433dac ;  caller's pc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0x00c2f538: [top + 8] &lt;- 0x00c2f564 ;  caller's fp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0x00c2f534: [top + 4] &lt;- 0x03d6b2b9 ;  context    03D6B2B9 &lt;FixedArray[173]&gt;  (input #3)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0x00c2f530: [top + 0] &lt;- 0x035ade39 ;  function    035ADE39 &lt;JS Function test (SharedFunctionInfo 0433ABA1)&gt;  (input #0)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[deoptimizing (eager): end 035ADE39 &lt;JS Function test (SharedFunctionInfo 0433ABA1)&gt; @3 =&gt; node=4, pc=0x044340e5, caller sp=0x00c2f548, state=NO_REGISTERS, took 5.152 ms]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[removing optimized code for: test]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Arial" panose="020B0604020202020204"/>
              <a:buChar char="•"/>
            </a:pPr>
            <a:r>
              <a:rPr lang="zh-CN" sz="1215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[evicting entry from optimizing code map (notify deoptimized) for 0433ABA1 &lt;SharedFunctionInfo test&gt;]</a:t>
            </a:r>
            <a:endParaRPr lang="zh-CN" sz="12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Garbage Collection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062990"/>
            <a:ext cx="6047740" cy="388556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d8 --trace-gc gc.js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4" name="Shape 824"/>
          <p:cNvSpPr txBox="1"/>
          <p:nvPr>
            <p:ph type="body" idx="1"/>
          </p:nvPr>
        </p:nvSpPr>
        <p:spPr>
          <a:xfrm>
            <a:off x="299085" y="1200150"/>
            <a:ext cx="8438515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  9 ms: Scavenge 1.7 (2.5) -&gt; 1.6 (3.5) MB, 0.7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 11 ms: Scavenge 1.7 (3.5) -&gt; 1.7 (4.5) MB, 0.6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131 ms: Scavenge 3.2 (7.5) -&gt; 2.7 (9.5) MB, 1.8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196 ms: Scavenge 4.2 (9.5) -&gt; 2.7 (9.5) MB, 6.7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223 ms: Scavenge 4.6 (9.5) -&gt; 2.7 (9.5) MB, 8.0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250 ms: Scavenge 4.6 (9.5) -&gt; 2.7 (9.5) MB, 8.1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[14484:01BF4CA8]      275 ms: Scavenge 4.6 (9.5) -&gt; 2.7 (9.5) MB, 8.0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1485265" y="17145"/>
            <a:ext cx="6173470" cy="57912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no-gc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265" y="690880"/>
            <a:ext cx="5941695" cy="442976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3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6" name="Shape 836"/>
          <p:cNvSpPr txBox="1"/>
          <p:nvPr>
            <p:ph type="body" idx="1"/>
          </p:nvPr>
        </p:nvSpPr>
        <p:spPr>
          <a:xfrm>
            <a:off x="348615" y="1200150"/>
            <a:ext cx="832358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[23052:01D277F8]        9 ms: Scavenge 1.7 (2.5) -&gt; 1.6 (3.5) MB, 0.8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96000"/>
              <a:buFont typeface="Arial" panose="020B0604020202020204"/>
              <a:buChar char="•"/>
            </a:pPr>
            <a:r>
              <a:rPr lang="zh-CN" sz="135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[23052:01D277F8]       10 ms: Scavenge 1.7 (3.5) -&gt; 1.7 (4.5) MB, 0.6 / 0.0 ms [allocation failure].</a:t>
            </a:r>
            <a:endParaRPr lang="zh-CN"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1485359" y="127656"/>
            <a:ext cx="6173280" cy="62018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 gc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070" y="1466215"/>
            <a:ext cx="558101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1485359" y="127656"/>
            <a:ext cx="6173280" cy="62018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 gc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1522095"/>
            <a:ext cx="6800215" cy="2828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154" y="258171"/>
            <a:ext cx="6587691" cy="626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3300" b="0" i="0" u="none" strike="noStrike" cap="none">
                <a:solidFill>
                  <a:schemeClr val="lt1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SMI</a:t>
            </a:r>
            <a:endParaRPr lang="en-US" altLang="zh-CN" sz="3300" b="0" i="0" u="none" strike="noStrike" cap="none">
              <a:solidFill>
                <a:schemeClr val="lt1"/>
              </a:solidFill>
              <a:latin typeface="Calibri" panose="020F0502020204030204" charset="0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1318260"/>
            <a:ext cx="8870950" cy="281749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d8 --trace-gc gc.js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8" name="Shape 848"/>
          <p:cNvSpPr txBox="1"/>
          <p:nvPr>
            <p:ph type="body" idx="1"/>
          </p:nvPr>
        </p:nvSpPr>
        <p:spPr>
          <a:xfrm>
            <a:off x="407670" y="1200150"/>
            <a:ext cx="8108315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  9 ms: Scavenge 1.7 (2.5) -&gt; 1.6 (3.5) MB, 0.6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 11 ms: Scavenge 1.7 (3.5) -&gt; 1.7 (4.5) MB, 0.7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 71 ms: Scavenge 3.2 (7.5) -&gt; 2.7 (9.5) MB, 1.8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 94 ms: Scavenge 4.2 (9.5) -&gt; 2.7 (9.5) MB, 6.3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119 ms: Scavenge 4.6 (9.5) -&gt; 2.7 (9.5) MB, 7.6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144 ms: Scavenge 4.6 (9.5) -&gt; 2.7 (9.5) MB, 7.4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169 ms: Scavenge 4.6 (9.5) -&gt; 2.7 (9.5) MB, 8.3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193 ms: Mark-sweep 4.6 (9.5) -&gt; 2.6 (9.5) MB, 5.0 / 0.0 ms [allocation failure] [</a:t>
            </a:r>
            <a:r>
              <a:rPr lang="zh-CN" sz="108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promotion limit reached</a:t>
            </a: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230 ms: Scavenge 4.5 (9.5) -&gt; 2.6 (9.5) MB, 16.9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258 ms: Scavenge 4.5 (9.5) -&gt; 2.6 (9.5) MB, 9.2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282 ms: Scavenge 4.5 (9.5) -&gt; 2.6 (9.5) MB, 7.7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303 ms: Mark-sweep 4.5 (9.5) -&gt; 2.6 (9.5) MB, 4.8 / 0.0 ms [allocation failure] [</a:t>
            </a:r>
            <a:r>
              <a:rPr lang="zh-CN" sz="108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promotion limit reached</a:t>
            </a: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339 ms: Scavenge 4.5 (9.5) -&gt; 2.6 (9.5) MB, 19.2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08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[8664:01E15D10]      365 ms: Scavenge 4.5 (9.5) -&gt; 2.6 (9.5) MB, 8.7 / 0.0 ms [allocation failure].</a:t>
            </a:r>
            <a:endParaRPr lang="zh-CN" sz="108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--allow-natives-syntax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1390015"/>
            <a:ext cx="5704840" cy="270446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d8 --allow-natives-syntax --trace-gc 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0" name="Shape 860"/>
          <p:cNvSpPr txBox="1"/>
          <p:nvPr>
            <p:ph type="body" idx="1"/>
          </p:nvPr>
        </p:nvSpPr>
        <p:spPr>
          <a:xfrm>
            <a:off x="580390" y="1063625"/>
            <a:ext cx="7840345" cy="353187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   7 ms: Scavenge 1.7 (2.5) -&gt; 1.6 (3.5) MB, 0.7 / 0.0 ms [allocation failure].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   8 ms: Scavenge 1.7 (3.5) -&gt; 1.7 (4.5) MB, 0.6 / 0.0 ms [allocation failure].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 561 ms: Mark-sweep 2.8 (7.5) -&gt; 2.6 (10.5) MB, 2.9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1060 ms: Mark-sweep 2.6 (10.5) -&gt; 2.5 (9.5) MB, 3.8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1563 ms: Mark-sweep 2.5 (9.5) -&gt; 2.5 (9.5) MB, 2.2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2063 ms: Mark-sweep 2.5 (9.5) -&gt; 2.4 (9.5) MB, 1.9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2564 ms: Mark-sweep 2.4 (9.5) -&gt; 2.4 (9.5) MB, 1.8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3058 ms: Mark-sweep 2.4 (9.5) -&gt; 2.4 (6.5) MB, 1.9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[21068:00294D18]     3561 ms: Mark-sweep 2.4 (6.5) -&gt; 2.4 (6.5) MB, 1.9 / 0.0 ms [%CollectGarbage] [GC in old space requested].</a:t>
            </a:r>
            <a:endParaRPr lang="zh-CN"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 Classes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510" y="1167130"/>
            <a:ext cx="6824980" cy="369633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d8 --allow-natives-syntax 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2" name="Shape 872"/>
          <p:cNvSpPr txBox="1"/>
          <p:nvPr>
            <p:ph type="body" idx="1"/>
          </p:nvPr>
        </p:nvSpPr>
        <p:spPr>
          <a:xfrm>
            <a:off x="674370" y="1200150"/>
            <a:ext cx="77660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false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sz="3300" b="0" i="0" u="none" strike="noStrike" cap="none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bluebird promise</a:t>
            </a:r>
            <a:endParaRPr sz="3300" b="0" i="0" u="none" strike="noStrike" cap="none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8" name="Shape 878"/>
          <p:cNvSpPr txBox="1"/>
          <p:nvPr>
            <p:ph type="body" idx="1"/>
          </p:nvPr>
        </p:nvSpPr>
        <p:spPr>
          <a:xfrm>
            <a:off x="370840" y="1200150"/>
            <a:ext cx="83375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toFastProperties(obj) {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/*jshint -W027*/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f() {}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f.prototype = obj;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ASSERT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("%HasFastProperties", </a:t>
            </a: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true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obj);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zh-CN" sz="2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</a:t>
            </a: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f;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eval(obj);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}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尾调用优化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4" name="Shape 884"/>
          <p:cNvSpPr txBox="1"/>
          <p:nvPr>
            <p:ph type="body" idx="1"/>
          </p:nvPr>
        </p:nvSpPr>
        <p:spPr>
          <a:xfrm>
            <a:off x="638175" y="1200150"/>
            <a:ext cx="788924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Syntactic Tail Calls (STC)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sng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https://github.com/tc39/proposal-ptc-syntax</a:t>
            </a:r>
            <a:endParaRPr lang="zh-CN" sz="2400" b="0" i="0" u="sng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累加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1423670"/>
            <a:ext cx="698119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sum(5)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6" name="Shape 896"/>
          <p:cNvSpPr txBox="1"/>
          <p:nvPr>
            <p:ph type="body" idx="1"/>
          </p:nvPr>
        </p:nvSpPr>
        <p:spPr>
          <a:xfrm>
            <a:off x="659765" y="1200150"/>
            <a:ext cx="7766050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sum(5)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sum(4)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sum(3))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(3 + sum(2)))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(3 + (2 + sum(1))))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(3 + (2 + 1)))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(3 + 3))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(4 + 6)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+ 10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1000"/>
              <a:buFont typeface="Arial" panose="020B0604020202020204"/>
              <a:buChar char="•"/>
            </a:pPr>
            <a:r>
              <a:rPr lang="zh-CN" sz="168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15</a:t>
            </a:r>
            <a:endParaRPr lang="zh-CN" sz="168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Shape 902"/>
          <p:cNvPicPr preferRelativeResize="0">
            <a:picLocks noChangeAspect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538250" y="267085"/>
            <a:ext cx="6398937" cy="460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78255" y="258445"/>
            <a:ext cx="6587490" cy="8286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en-US" altLang="zh-CN" sz="33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i30 or i31 or i32</a:t>
            </a:r>
            <a:endParaRPr lang="en-US" altLang="zh-CN" sz="33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Shape 127"/>
          <p:cNvSpPr txBox="1"/>
          <p:nvPr>
            <p:ph type="body" idx="1"/>
          </p:nvPr>
        </p:nvSpPr>
        <p:spPr>
          <a:xfrm>
            <a:off x="202565" y="1396365"/>
            <a:ext cx="6338570" cy="19799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2^30 is a smi boundary 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on arm and ia32.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var two_30 = 1 &lt;&lt; 30;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2^31 is a smi boundary 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// </a:t>
            </a: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on arm64 and x64.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sz="1400" b="0" i="0" u="none" strike="noStrike" cap="none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Calibri" panose="020F0502020204030204"/>
              </a:rPr>
              <a:t>var two_31 = 2 * two_30;</a:t>
            </a:r>
            <a:endParaRPr sz="1400" b="0" i="0" u="none" strike="noStrike" cap="none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030" y="1087120"/>
            <a:ext cx="6041171" cy="3740467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调用栈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08" name="Shape 908" descr="bg2015041002"/>
          <p:cNvPicPr preferRelativeResize="0"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2695" y="1537766"/>
            <a:ext cx="7699160" cy="23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存在的问题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4" name="Shape 914"/>
          <p:cNvSpPr txBox="1"/>
          <p:nvPr>
            <p:ph type="body" idx="1"/>
          </p:nvPr>
        </p:nvSpPr>
        <p:spPr>
          <a:xfrm>
            <a:off x="565785" y="1200150"/>
            <a:ext cx="7997825" cy="370903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function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foo(n) {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bar(n*2);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function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bar() {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throw new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Error();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try 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foo(1);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</a:t>
            </a:r>
            <a:r>
              <a:rPr lang="zh-CN" sz="1400" b="1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catch</a:t>
            </a: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(e) {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print(e.stack);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4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zh-CN" sz="14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type="body" idx="1"/>
          </p:nvPr>
        </p:nvSpPr>
        <p:spPr>
          <a:xfrm>
            <a:off x="628014" y="1067434"/>
            <a:ext cx="3469004" cy="3111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zh-CN" sz="18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不使用PTC：</a:t>
            </a:r>
            <a:endParaRPr lang="zh-CN" sz="1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Error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bar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foo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Global Code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4714239" y="1067434"/>
            <a:ext cx="3469004" cy="3111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zh-CN" sz="18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使用PTC：</a:t>
            </a:r>
            <a:endParaRPr lang="zh-CN" sz="1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Error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bar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1600" b="0" i="0" u="none" strike="noStrike" cap="none">
                <a:solidFill>
                  <a:schemeClr val="lt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at Global Code</a:t>
            </a:r>
            <a:endParaRPr lang="zh-CN" sz="1600" b="0" i="0" u="none" strike="noStrike" cap="none">
              <a:solidFill>
                <a:schemeClr val="lt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type="title"/>
          </p:nvPr>
        </p:nvSpPr>
        <p:spPr>
          <a:xfrm>
            <a:off x="1485359" y="206013"/>
            <a:ext cx="617328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解决方式：显式指定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6" name="Shape 926"/>
          <p:cNvSpPr txBox="1"/>
          <p:nvPr>
            <p:ph type="body" idx="1"/>
          </p:nvPr>
        </p:nvSpPr>
        <p:spPr>
          <a:xfrm>
            <a:off x="594360" y="1200150"/>
            <a:ext cx="8005445" cy="339534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return continue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!return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Char char="•"/>
            </a:pPr>
            <a:r>
              <a:rPr lang="zh-CN"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#function()</a:t>
            </a:r>
            <a:endParaRPr lang="zh-CN"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1485359" y="206013"/>
            <a:ext cx="6173280" cy="463483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33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&lt;questions /&gt;</a:t>
            </a:r>
            <a:endParaRPr lang="zh-CN" sz="33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46478" y="3652508"/>
            <a:ext cx="1350385" cy="1305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/>
        </p:nvSpPr>
        <p:spPr>
          <a:xfrm>
            <a:off x="5669471" y="3073301"/>
            <a:ext cx="1848649" cy="39154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 panose="020F0502020204030204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 @jjc</a:t>
            </a:r>
            <a:endParaRPr lang="zh-CN"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16424</Words>
  <Application>WPS 演示</Application>
  <PresentationFormat/>
  <Paragraphs>1150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7" baseType="lpstr">
      <vt:lpstr>Arial</vt:lpstr>
      <vt:lpstr>宋体</vt:lpstr>
      <vt:lpstr>Wingdings</vt:lpstr>
      <vt:lpstr>Arial</vt:lpstr>
      <vt:lpstr>Calibri</vt:lpstr>
      <vt:lpstr>微软雅黑</vt:lpstr>
      <vt:lpstr>Calibri</vt:lpstr>
      <vt:lpstr>Arial Unicode MS</vt:lpstr>
      <vt:lpstr>Roboto</vt:lpstr>
      <vt:lpstr>Courier New</vt:lpstr>
      <vt:lpstr>Wingdings</vt:lpstr>
      <vt:lpstr>Consolas</vt:lpstr>
      <vt:lpstr>Office 主题</vt:lpstr>
      <vt:lpstr>面向前端开发者的 V8性能优化</vt:lpstr>
      <vt:lpstr>PowerPoint 演示文稿</vt:lpstr>
      <vt:lpstr>PowerPoint 演示文稿</vt:lpstr>
      <vt:lpstr>PowerPoint 演示文稿</vt:lpstr>
      <vt:lpstr>动态语言如何进行快速算术</vt:lpstr>
      <vt:lpstr>导读</vt:lpstr>
      <vt:lpstr>Encoding of numbers in V8 (x64)</vt:lpstr>
      <vt:lpstr>SMI</vt:lpstr>
      <vt:lpstr>i30 or i31 or i32</vt:lpstr>
      <vt:lpstr>i30 or i31 or i32</vt:lpstr>
      <vt:lpstr>Data type in V8 </vt:lpstr>
      <vt:lpstr>javascript中的“加法”</vt:lpstr>
      <vt:lpstr>加法操作</vt:lpstr>
      <vt:lpstr>“加法”运算结果</vt:lpstr>
      <vt:lpstr>V8的算数运算</vt:lpstr>
      <vt:lpstr>SMI vs Double</vt:lpstr>
      <vt:lpstr>快速模式</vt:lpstr>
      <vt:lpstr>Type feedback</vt:lpstr>
      <vt:lpstr>Type feedback</vt:lpstr>
      <vt:lpstr>Type feedback</vt:lpstr>
      <vt:lpstr>Optimizing compiler</vt:lpstr>
      <vt:lpstr>Compile with types</vt:lpstr>
      <vt:lpstr>Compile with types</vt:lpstr>
      <vt:lpstr>去优化Deoptimization</vt:lpstr>
      <vt:lpstr>去优化Deoptimization</vt:lpstr>
      <vt:lpstr>去优化Deoptimization</vt:lpstr>
      <vt:lpstr>要避免“去优化”</vt:lpstr>
      <vt:lpstr>Deoptimization loop example</vt:lpstr>
      <vt:lpstr>Deoptimization loop example</vt:lpstr>
      <vt:lpstr>Can we do better?</vt:lpstr>
      <vt:lpstr>截断（Truncations）</vt:lpstr>
      <vt:lpstr>Example 1</vt:lpstr>
      <vt:lpstr>Example 1 (类型上限)</vt:lpstr>
      <vt:lpstr>Example 1 (截断传播)</vt:lpstr>
      <vt:lpstr>Example 1 (截断传播)</vt:lpstr>
      <vt:lpstr>Example 1 (截断传播)</vt:lpstr>
      <vt:lpstr>Example 2</vt:lpstr>
      <vt:lpstr>PowerPoint 演示文稿</vt:lpstr>
      <vt:lpstr>Example 2</vt:lpstr>
      <vt:lpstr>PowerPoint 演示文稿</vt:lpstr>
      <vt:lpstr>PowerPoint 演示文稿</vt:lpstr>
      <vt:lpstr>PowerPoint 演示文稿</vt:lpstr>
      <vt:lpstr>其它</vt:lpstr>
      <vt:lpstr>V8 Binding： JS object 和 DOM 对象</vt:lpstr>
      <vt:lpstr>attribute VS property </vt:lpstr>
      <vt:lpstr>attribute VS property </vt:lpstr>
      <vt:lpstr>attribute VS property </vt:lpstr>
      <vt:lpstr>DOM properties </vt:lpstr>
      <vt:lpstr>HTML attributes</vt:lpstr>
      <vt:lpstr>HTML attributes</vt:lpstr>
      <vt:lpstr>非标准 HTML attributes</vt:lpstr>
      <vt:lpstr>非标准 HTML attributes</vt:lpstr>
      <vt:lpstr>HTML attributes</vt:lpstr>
      <vt:lpstr>HTML attributes</vt:lpstr>
      <vt:lpstr>Property-attribute 同步</vt:lpstr>
      <vt:lpstr>Property-attribute 同步</vt:lpstr>
      <vt:lpstr>Property-attribute 同步</vt:lpstr>
      <vt:lpstr>DOM properties are typed</vt:lpstr>
      <vt:lpstr>DOM properties are typed</vt:lpstr>
      <vt:lpstr>DOM properties are typed</vt:lpstr>
      <vt:lpstr>Non-standard attributes, dataset</vt:lpstr>
      <vt:lpstr>Non-standard attributes, dataset</vt:lpstr>
      <vt:lpstr>TurboFan 架构</vt:lpstr>
      <vt:lpstr>TurboFan IR</vt:lpstr>
      <vt:lpstr>Hidden Classes</vt:lpstr>
      <vt:lpstr>Talk is cheap.  Show me the code.</vt:lpstr>
      <vt:lpstr>整数相加</vt:lpstr>
      <vt:lpstr>d8 --trace-opt-verbose add-of-ints.js</vt:lpstr>
      <vt:lpstr>混合相加</vt:lpstr>
      <vt:lpstr>d8 --trace-opt-verbose add-of-mixed.js</vt:lpstr>
      <vt:lpstr>PowerPoint 演示文稿</vt:lpstr>
      <vt:lpstr>--trace-deopt</vt:lpstr>
      <vt:lpstr>PowerPoint 演示文稿</vt:lpstr>
      <vt:lpstr>Garbage Collection</vt:lpstr>
      <vt:lpstr>d8 --trace-gc gc.js</vt:lpstr>
      <vt:lpstr>no-gc</vt:lpstr>
      <vt:lpstr>PowerPoint 演示文稿</vt:lpstr>
      <vt:lpstr>full gc</vt:lpstr>
      <vt:lpstr>full gc</vt:lpstr>
      <vt:lpstr>d8 --trace-gc gc.js</vt:lpstr>
      <vt:lpstr>--allow-natives-syntax</vt:lpstr>
      <vt:lpstr>d8 --allow-natives-syntax --trace-gc </vt:lpstr>
      <vt:lpstr>Hidden Classes</vt:lpstr>
      <vt:lpstr>d8 --allow-natives-syntax </vt:lpstr>
      <vt:lpstr>bluebird promise</vt:lpstr>
      <vt:lpstr>尾调用优化</vt:lpstr>
      <vt:lpstr>累加</vt:lpstr>
      <vt:lpstr>sum(5)</vt:lpstr>
      <vt:lpstr>PowerPoint 演示文稿</vt:lpstr>
      <vt:lpstr>调用栈</vt:lpstr>
      <vt:lpstr>存在的问题</vt:lpstr>
      <vt:lpstr>PowerPoint 演示文稿</vt:lpstr>
      <vt:lpstr>解决方式：显式指定</vt:lpstr>
      <vt:lpstr>&lt;questions /&gt;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面向前端开发者的 V8性能优化</dc:title>
  <dc:creator/>
  <cp:lastModifiedBy>渡</cp:lastModifiedBy>
  <cp:revision>135</cp:revision>
  <dcterms:created xsi:type="dcterms:W3CDTF">2017-06-19T11:53:00Z</dcterms:created>
  <dcterms:modified xsi:type="dcterms:W3CDTF">2017-07-28T15:12:26Z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