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00"/>
    <a:srgbClr val="D70000"/>
    <a:srgbClr val="C87D00"/>
    <a:srgbClr val="9650B4"/>
    <a:srgbClr val="00A0B4"/>
    <a:srgbClr val="FF6400"/>
    <a:srgbClr val="0050A0"/>
    <a:srgbClr val="5A8C00"/>
    <a:srgbClr val="F00028"/>
    <a:srgbClr val="FFD1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5" autoAdjust="0"/>
    <p:restoredTop sz="99379" autoAdjust="0"/>
  </p:normalViewPr>
  <p:slideViewPr>
    <p:cSldViewPr snapToGrid="0" snapToObjects="1">
      <p:cViewPr>
        <p:scale>
          <a:sx n="108" d="100"/>
          <a:sy n="108" d="100"/>
        </p:scale>
        <p:origin x="-936" y="-496"/>
      </p:cViewPr>
      <p:guideLst>
        <p:guide orient="horz" pos="158"/>
        <p:guide orient="horz" pos="2741"/>
        <p:guide orient="horz" pos="349"/>
        <p:guide orient="horz" pos="2573"/>
        <p:guide orient="horz" pos="1052"/>
        <p:guide orient="horz" pos="548"/>
        <p:guide pos="503"/>
        <p:guide pos="431"/>
        <p:guide pos="5329"/>
        <p:guide pos="52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1E8132-B3E7-7D43-9B1F-CD9DB8D05797}" type="datetimeFigureOut">
              <a:rPr kumimoji="1" lang="zh-CN" altLang="en-US" smtClean="0"/>
              <a:t>17/7/29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5A2023-196B-264B-9016-380AC8EDEE86}" type="slidenum">
              <a:rPr kumimoji="1" lang="zh-CN" altLang="en-US" smtClean="0"/>
              <a:t>‹#›</a:t>
            </a:fld>
            <a:endParaRPr kumimoji="1" lang="zh-CN" altLang="en-US"/>
          </a:p>
        </p:txBody>
      </p:sp>
    </p:spTree>
    <p:extLst>
      <p:ext uri="{BB962C8B-B14F-4D97-AF65-F5344CB8AC3E}">
        <p14:creationId xmlns:p14="http://schemas.microsoft.com/office/powerpoint/2010/main" val="89004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F88C5-D86D-4748-AE65-AA8DE7A66081}" type="datetimeFigureOut">
              <a:rPr kumimoji="1" lang="zh-CN" altLang="en-US" smtClean="0"/>
              <a:t>17/7/29</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55226-19E3-D642-B784-8F39D95DC1C4}" type="slidenum">
              <a:rPr kumimoji="1" lang="zh-CN" altLang="en-US" smtClean="0"/>
              <a:t>‹#›</a:t>
            </a:fld>
            <a:endParaRPr kumimoji="1" lang="zh-CN" altLang="en-US"/>
          </a:p>
        </p:txBody>
      </p:sp>
    </p:spTree>
    <p:extLst>
      <p:ext uri="{BB962C8B-B14F-4D97-AF65-F5344CB8AC3E}">
        <p14:creationId xmlns:p14="http://schemas.microsoft.com/office/powerpoint/2010/main" val="41857384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主标题幻灯片">
    <p:spTree>
      <p:nvGrpSpPr>
        <p:cNvPr id="1" name=""/>
        <p:cNvGrpSpPr/>
        <p:nvPr/>
      </p:nvGrpSpPr>
      <p:grpSpPr>
        <a:xfrm>
          <a:off x="0" y="0"/>
          <a:ext cx="0" cy="0"/>
          <a:chOff x="0" y="0"/>
          <a:chExt cx="0" cy="0"/>
        </a:xfrm>
      </p:grpSpPr>
      <p:sp>
        <p:nvSpPr>
          <p:cNvPr id="12" name="矩形 11"/>
          <p:cNvSpPr/>
          <p:nvPr userDrawn="1"/>
        </p:nvSpPr>
        <p:spPr>
          <a:xfrm>
            <a:off x="-1" y="4632790"/>
            <a:ext cx="9144001" cy="526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1"/>
            <a:ext cx="9144000" cy="4680000"/>
          </a:xfrm>
          <a:prstGeom prst="rect">
            <a:avLst/>
          </a:prstGeom>
          <a:solidFill>
            <a:srgbClr val="B4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pic>
        <p:nvPicPr>
          <p:cNvPr id="41" name="图片 40"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8796" y="1"/>
            <a:ext cx="2649062" cy="4680000"/>
          </a:xfrm>
          <a:prstGeom prst="rect">
            <a:avLst/>
          </a:prstGeom>
        </p:spPr>
      </p:pic>
      <p:sp>
        <p:nvSpPr>
          <p:cNvPr id="2" name="标题 1"/>
          <p:cNvSpPr>
            <a:spLocks noGrp="1"/>
          </p:cNvSpPr>
          <p:nvPr>
            <p:ph type="ctrTitle"/>
          </p:nvPr>
        </p:nvSpPr>
        <p:spPr>
          <a:xfrm>
            <a:off x="2206265" y="947648"/>
            <a:ext cx="6166976" cy="479235"/>
          </a:xfrm>
        </p:spPr>
        <p:txBody>
          <a:bodyPr wrap="square" lIns="108000" tIns="46800" rIns="108000" bIns="46800">
            <a:spAutoFit/>
          </a:bodyPr>
          <a:lstStyle>
            <a:lvl1pPr algn="l">
              <a:defRPr sz="2500">
                <a:solidFill>
                  <a:schemeClr val="bg1"/>
                </a:solidFill>
              </a:defRPr>
            </a:lvl1pPr>
          </a:lstStyle>
          <a:p>
            <a:r>
              <a:rPr kumimoji="1" lang="zh-CN" altLang="en-US" dirty="0" smtClean="0"/>
              <a:t>单击此处编辑母版标题</a:t>
            </a:r>
            <a:endParaRPr kumimoji="1" lang="zh-CN" altLang="en-US" dirty="0"/>
          </a:p>
        </p:txBody>
      </p:sp>
      <p:sp>
        <p:nvSpPr>
          <p:cNvPr id="3" name="副标题 2"/>
          <p:cNvSpPr>
            <a:spLocks noGrp="1"/>
          </p:cNvSpPr>
          <p:nvPr>
            <p:ph type="subTitle" idx="1"/>
          </p:nvPr>
        </p:nvSpPr>
        <p:spPr>
          <a:xfrm>
            <a:off x="688591" y="2629610"/>
            <a:ext cx="4576081" cy="340735"/>
          </a:xfrm>
        </p:spPr>
        <p:txBody>
          <a:bodyPr lIns="108000" tIns="46800" bIns="46800">
            <a:sp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
        <p:nvSpPr>
          <p:cNvPr id="6" name="幻灯片编号占位符 5"/>
          <p:cNvSpPr>
            <a:spLocks noGrp="1"/>
          </p:cNvSpPr>
          <p:nvPr>
            <p:ph type="sldNum" sz="quarter" idx="12"/>
          </p:nvPr>
        </p:nvSpPr>
        <p:spPr>
          <a:xfrm>
            <a:off x="3300292" y="4780251"/>
            <a:ext cx="5386508" cy="294723"/>
          </a:xfrm>
        </p:spPr>
        <p:txBody>
          <a:bodyPr/>
          <a:lstStyle/>
          <a:p>
            <a:fld id="{4CE915C5-FD0E-A84E-92B5-FC35051E71A8}" type="slidenum">
              <a:rPr kumimoji="1" lang="zh-CN" altLang="en-US" smtClean="0"/>
              <a:t>‹#›</a:t>
            </a:fld>
            <a:endParaRPr kumimoji="1" lang="zh-CN" altLang="en-US"/>
          </a:p>
        </p:txBody>
      </p:sp>
      <p:sp>
        <p:nvSpPr>
          <p:cNvPr id="24" name="图片占位符 23"/>
          <p:cNvSpPr>
            <a:spLocks noGrp="1"/>
          </p:cNvSpPr>
          <p:nvPr>
            <p:ph type="pic" sz="quarter" idx="13"/>
          </p:nvPr>
        </p:nvSpPr>
        <p:spPr>
          <a:xfrm>
            <a:off x="688591" y="1014082"/>
            <a:ext cx="1382591" cy="720000"/>
          </a:xfrm>
        </p:spPr>
        <p:txBody>
          <a:bodyPr>
            <a:normAutofit/>
          </a:bodyPr>
          <a:lstStyle>
            <a:lvl1pPr marL="0" indent="0" algn="l">
              <a:buNone/>
              <a:defRPr sz="1000"/>
            </a:lvl1pPr>
          </a:lstStyle>
          <a:p>
            <a:endParaRPr kumimoji="1" lang="zh-CN" altLang="en-US" dirty="0"/>
          </a:p>
        </p:txBody>
      </p:sp>
      <p:sp>
        <p:nvSpPr>
          <p:cNvPr id="35" name="文本占位符 34"/>
          <p:cNvSpPr>
            <a:spLocks noGrp="1"/>
          </p:cNvSpPr>
          <p:nvPr>
            <p:ph type="body" sz="quarter" idx="14"/>
          </p:nvPr>
        </p:nvSpPr>
        <p:spPr>
          <a:xfrm>
            <a:off x="2206090" y="1413267"/>
            <a:ext cx="6167151" cy="402291"/>
          </a:xfrm>
        </p:spPr>
        <p:txBody>
          <a:bodyPr wrap="square" tIns="46800" bIns="46800">
            <a:spAutoFit/>
          </a:bodyPr>
          <a:lstStyle>
            <a:lvl1pPr marL="0" indent="0">
              <a:buNone/>
              <a:defRPr sz="2000">
                <a:solidFill>
                  <a:srgbClr val="FFFFFF"/>
                </a:solidFill>
              </a:defRPr>
            </a:lvl1pPr>
          </a:lstStyle>
          <a:p>
            <a:pPr lvl="0"/>
            <a:endParaRPr kumimoji="1" lang="zh-CN" altLang="en-US" dirty="0"/>
          </a:p>
        </p:txBody>
      </p:sp>
      <p:pic>
        <p:nvPicPr>
          <p:cNvPr id="42" name="图片 41" descr="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2819" y="4495750"/>
            <a:ext cx="290248" cy="216000"/>
          </a:xfrm>
          <a:prstGeom prst="rect">
            <a:avLst/>
          </a:prstGeom>
        </p:spPr>
      </p:pic>
      <p:pic>
        <p:nvPicPr>
          <p:cNvPr id="13" name="图片 12" descr="Logo_RGB.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3617" y="6328511"/>
            <a:ext cx="1611953" cy="396000"/>
          </a:xfrm>
          <a:prstGeom prst="rect">
            <a:avLst/>
          </a:prstGeom>
        </p:spPr>
      </p:pic>
      <p:pic>
        <p:nvPicPr>
          <p:cNvPr id="14" name="图片 13" descr="Logo_RGB.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6017" y="6480911"/>
            <a:ext cx="1611953" cy="396000"/>
          </a:xfrm>
          <a:prstGeom prst="rect">
            <a:avLst/>
          </a:prstGeom>
        </p:spPr>
      </p:pic>
      <p:pic>
        <p:nvPicPr>
          <p:cNvPr id="15" name="图片 14" descr="Logo_RGB.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8417" y="6633311"/>
            <a:ext cx="1611953" cy="396000"/>
          </a:xfrm>
          <a:prstGeom prst="rect">
            <a:avLst/>
          </a:prstGeom>
        </p:spPr>
      </p:pic>
      <p:pic>
        <p:nvPicPr>
          <p:cNvPr id="16" name="图片 15" descr="Logo_RGB.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0817" y="6785711"/>
            <a:ext cx="1611953" cy="396000"/>
          </a:xfrm>
          <a:prstGeom prst="rect">
            <a:avLst/>
          </a:prstGeom>
        </p:spPr>
      </p:pic>
      <p:pic>
        <p:nvPicPr>
          <p:cNvPr id="18" name="图片 17" descr="Logo_RGB.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0682" y="4759019"/>
            <a:ext cx="1318871" cy="324000"/>
          </a:xfrm>
          <a:prstGeom prst="rect">
            <a:avLst/>
          </a:prstGeom>
        </p:spPr>
      </p:pic>
    </p:spTree>
    <p:extLst>
      <p:ext uri="{BB962C8B-B14F-4D97-AF65-F5344CB8AC3E}">
        <p14:creationId xmlns:p14="http://schemas.microsoft.com/office/powerpoint/2010/main" val="386293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对象_除图表">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4CE915C5-FD0E-A84E-92B5-FC35051E71A8}" type="slidenum">
              <a:rPr kumimoji="1" lang="zh-CN" altLang="en-US" smtClean="0"/>
              <a:t>‹#›</a:t>
            </a:fld>
            <a:endParaRPr kumimoji="1" lang="zh-CN" altLang="en-US" dirty="0"/>
          </a:p>
        </p:txBody>
      </p:sp>
      <p:sp>
        <p:nvSpPr>
          <p:cNvPr id="3" name="内容占位符 2"/>
          <p:cNvSpPr>
            <a:spLocks noGrp="1"/>
          </p:cNvSpPr>
          <p:nvPr>
            <p:ph idx="1"/>
          </p:nvPr>
        </p:nvSpPr>
        <p:spPr>
          <a:xfrm>
            <a:off x="689923" y="252414"/>
            <a:ext cx="7772479" cy="4213622"/>
          </a:xfrm>
        </p:spPr>
        <p:txBody>
          <a:bodyPr/>
          <a:lstStyle>
            <a:lvl1pPr marL="0" indent="0">
              <a:buNone/>
              <a:defRPr/>
            </a:lvl1pPr>
          </a:lstStyle>
          <a:p>
            <a:pPr lvl="0"/>
            <a:endParaRPr kumimoji="1" lang="zh-CN" altLang="en-US" dirty="0"/>
          </a:p>
        </p:txBody>
      </p:sp>
    </p:spTree>
    <p:extLst>
      <p:ext uri="{BB962C8B-B14F-4D97-AF65-F5344CB8AC3E}">
        <p14:creationId xmlns:p14="http://schemas.microsoft.com/office/powerpoint/2010/main" val="314623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结束谢谢">
    <p:spTree>
      <p:nvGrpSpPr>
        <p:cNvPr id="1" name=""/>
        <p:cNvGrpSpPr/>
        <p:nvPr/>
      </p:nvGrpSpPr>
      <p:grpSpPr>
        <a:xfrm>
          <a:off x="0" y="0"/>
          <a:ext cx="0" cy="0"/>
          <a:chOff x="0" y="0"/>
          <a:chExt cx="0" cy="0"/>
        </a:xfrm>
      </p:grpSpPr>
      <p:sp>
        <p:nvSpPr>
          <p:cNvPr id="2" name="标题 1"/>
          <p:cNvSpPr>
            <a:spLocks noGrp="1"/>
          </p:cNvSpPr>
          <p:nvPr>
            <p:ph type="title"/>
          </p:nvPr>
        </p:nvSpPr>
        <p:spPr>
          <a:xfrm>
            <a:off x="802751" y="1116531"/>
            <a:ext cx="5146146" cy="525401"/>
          </a:xfrm>
        </p:spPr>
        <p:txBody>
          <a:bodyPr wrap="square" anchor="t" anchorCtr="0">
            <a:spAutoFit/>
          </a:bodyPr>
          <a:lstStyle>
            <a:lvl1pPr algn="l">
              <a:defRPr sz="2800" b="1"/>
            </a:lvl1pPr>
          </a:lstStyle>
          <a:p>
            <a:r>
              <a:rPr kumimoji="1" lang="zh-CN" altLang="en-US" dirty="0" smtClean="0"/>
              <a:t>单击此处编辑母版标题样式</a:t>
            </a:r>
            <a:endParaRPr kumimoji="1" lang="zh-CN" altLang="en-US" dirty="0"/>
          </a:p>
        </p:txBody>
      </p:sp>
      <p:sp>
        <p:nvSpPr>
          <p:cNvPr id="5" name="幻灯片编号占位符 4"/>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2186359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全背景有logo">
    <p:spTree>
      <p:nvGrpSpPr>
        <p:cNvPr id="1" name=""/>
        <p:cNvGrpSpPr/>
        <p:nvPr/>
      </p:nvGrpSpPr>
      <p:grpSpPr>
        <a:xfrm>
          <a:off x="0" y="0"/>
          <a:ext cx="0" cy="0"/>
          <a:chOff x="0" y="0"/>
          <a:chExt cx="0" cy="0"/>
        </a:xfrm>
      </p:grpSpPr>
      <p:sp>
        <p:nvSpPr>
          <p:cNvPr id="11" name="矩形 10"/>
          <p:cNvSpPr/>
          <p:nvPr userDrawn="1"/>
        </p:nvSpPr>
        <p:spPr>
          <a:xfrm>
            <a:off x="0" y="3"/>
            <a:ext cx="9144000" cy="5143499"/>
          </a:xfrm>
          <a:prstGeom prst="rect">
            <a:avLst/>
          </a:prstGeom>
          <a:solidFill>
            <a:srgbClr val="B4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pic>
        <p:nvPicPr>
          <p:cNvPr id="41" name="图片 40"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88910" y="2"/>
            <a:ext cx="2624098" cy="5148000"/>
          </a:xfrm>
          <a:prstGeom prst="rect">
            <a:avLst/>
          </a:prstGeom>
        </p:spPr>
      </p:pic>
      <p:pic>
        <p:nvPicPr>
          <p:cNvPr id="6" name="图片 5" descr="1_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93135" y="-21980"/>
            <a:ext cx="256580" cy="216000"/>
          </a:xfrm>
          <a:prstGeom prst="rect">
            <a:avLst/>
          </a:prstGeom>
        </p:spPr>
      </p:pic>
      <p:sp>
        <p:nvSpPr>
          <p:cNvPr id="7" name="内容占位符 2"/>
          <p:cNvSpPr>
            <a:spLocks noGrp="1"/>
          </p:cNvSpPr>
          <p:nvPr>
            <p:ph idx="1"/>
          </p:nvPr>
        </p:nvSpPr>
        <p:spPr>
          <a:xfrm>
            <a:off x="224509" y="557757"/>
            <a:ext cx="8667970" cy="4402572"/>
          </a:xfrm>
        </p:spPr>
        <p:txBody>
          <a:bodyPr/>
          <a:lstStyle>
            <a:lvl1pPr marL="285750" indent="-285750">
              <a:buClr>
                <a:srgbClr val="FFE2A5"/>
              </a:buClr>
              <a:buFont typeface="Arial"/>
              <a:buChar char="•"/>
              <a:defRPr>
                <a:solidFill>
                  <a:srgbClr val="FFE2A5"/>
                </a:solidFill>
              </a:defRPr>
            </a:lvl1pPr>
            <a:lvl2pPr>
              <a:defRPr>
                <a:solidFill>
                  <a:srgbClr val="FFD1C7"/>
                </a:solidFill>
              </a:defRPr>
            </a:lvl2pPr>
            <a:lvl3pPr>
              <a:defRPr>
                <a:solidFill>
                  <a:srgbClr val="FFD1C7"/>
                </a:solidFill>
              </a:defRPr>
            </a:lvl3pPr>
            <a:lvl4pPr>
              <a:defRPr>
                <a:solidFill>
                  <a:srgbClr val="FFD1C7"/>
                </a:solidFill>
              </a:defRPr>
            </a:lvl4pPr>
            <a:lvl5pPr>
              <a:defRPr>
                <a:solidFill>
                  <a:srgbClr val="FFD1C7"/>
                </a:solidFill>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4509" y="145136"/>
            <a:ext cx="1171200" cy="287920"/>
          </a:xfrm>
          <a:prstGeom prst="rect">
            <a:avLst/>
          </a:prstGeom>
        </p:spPr>
      </p:pic>
    </p:spTree>
    <p:extLst>
      <p:ext uri="{BB962C8B-B14F-4D97-AF65-F5344CB8AC3E}">
        <p14:creationId xmlns:p14="http://schemas.microsoft.com/office/powerpoint/2010/main" val="134261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全背景">
    <p:spTree>
      <p:nvGrpSpPr>
        <p:cNvPr id="1" name=""/>
        <p:cNvGrpSpPr/>
        <p:nvPr/>
      </p:nvGrpSpPr>
      <p:grpSpPr>
        <a:xfrm>
          <a:off x="0" y="0"/>
          <a:ext cx="0" cy="0"/>
          <a:chOff x="0" y="0"/>
          <a:chExt cx="0" cy="0"/>
        </a:xfrm>
      </p:grpSpPr>
      <p:sp>
        <p:nvSpPr>
          <p:cNvPr id="11" name="矩形 10"/>
          <p:cNvSpPr/>
          <p:nvPr userDrawn="1"/>
        </p:nvSpPr>
        <p:spPr>
          <a:xfrm>
            <a:off x="0" y="3"/>
            <a:ext cx="9144000" cy="5143499"/>
          </a:xfrm>
          <a:prstGeom prst="rect">
            <a:avLst/>
          </a:prstGeom>
          <a:solidFill>
            <a:srgbClr val="B4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sp>
        <p:nvSpPr>
          <p:cNvPr id="6" name="内容占位符 2"/>
          <p:cNvSpPr>
            <a:spLocks noGrp="1"/>
          </p:cNvSpPr>
          <p:nvPr>
            <p:ph idx="1"/>
          </p:nvPr>
        </p:nvSpPr>
        <p:spPr>
          <a:xfrm>
            <a:off x="224509" y="241791"/>
            <a:ext cx="8667970" cy="4718539"/>
          </a:xfrm>
        </p:spPr>
        <p:txBody>
          <a:bodyPr/>
          <a:lstStyle>
            <a:lvl1pPr marL="285750" indent="-285750">
              <a:buClr>
                <a:srgbClr val="FFE2A5"/>
              </a:buClr>
              <a:buFont typeface="Arial"/>
              <a:buChar char="•"/>
              <a:defRPr>
                <a:solidFill>
                  <a:srgbClr val="FFE2A5"/>
                </a:solidFill>
              </a:defRPr>
            </a:lvl1pPr>
            <a:lvl2pPr>
              <a:defRPr>
                <a:solidFill>
                  <a:srgbClr val="FFD1C7"/>
                </a:solidFill>
              </a:defRPr>
            </a:lvl2pPr>
            <a:lvl3pPr>
              <a:defRPr>
                <a:solidFill>
                  <a:srgbClr val="FFD1C7"/>
                </a:solidFill>
              </a:defRPr>
            </a:lvl3pPr>
            <a:lvl4pPr>
              <a:defRPr>
                <a:solidFill>
                  <a:srgbClr val="FFD1C7"/>
                </a:solidFill>
              </a:defRPr>
            </a:lvl4pPr>
            <a:lvl5pPr>
              <a:defRPr>
                <a:solidFill>
                  <a:srgbClr val="FFD1C7"/>
                </a:solidFill>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pic>
        <p:nvPicPr>
          <p:cNvPr id="7" name="图片 6" descr="1_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3135" y="-21980"/>
            <a:ext cx="256580" cy="216000"/>
          </a:xfrm>
          <a:prstGeom prst="rect">
            <a:avLst/>
          </a:prstGeom>
        </p:spPr>
      </p:pic>
    </p:spTree>
    <p:extLst>
      <p:ext uri="{BB962C8B-B14F-4D97-AF65-F5344CB8AC3E}">
        <p14:creationId xmlns:p14="http://schemas.microsoft.com/office/powerpoint/2010/main" val="282523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 name="图片 4" descr="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7887" y="1"/>
            <a:ext cx="1994219" cy="4248000"/>
          </a:xfrm>
          <a:prstGeom prst="rect">
            <a:avLst/>
          </a:prstGeom>
        </p:spPr>
      </p:pic>
      <p:sp>
        <p:nvSpPr>
          <p:cNvPr id="2" name="标题 1"/>
          <p:cNvSpPr>
            <a:spLocks noGrp="1"/>
          </p:cNvSpPr>
          <p:nvPr>
            <p:ph type="title"/>
          </p:nvPr>
        </p:nvSpPr>
        <p:spPr>
          <a:xfrm>
            <a:off x="1017241" y="1021788"/>
            <a:ext cx="5567560" cy="479235"/>
          </a:xfrm>
        </p:spPr>
        <p:txBody>
          <a:bodyPr anchor="t">
            <a:spAutoFit/>
          </a:bodyPr>
          <a:lstStyle>
            <a:lvl1pPr algn="r">
              <a:defRPr sz="2500" b="1" cap="all">
                <a:solidFill>
                  <a:schemeClr val="tx1"/>
                </a:solidFill>
              </a:defRPr>
            </a:lvl1pPr>
          </a:lstStyle>
          <a:p>
            <a:r>
              <a:rPr kumimoji="1" lang="zh-CN" altLang="en-US" dirty="0" smtClean="0"/>
              <a:t>单击此处编辑母版标题样式</a:t>
            </a:r>
            <a:endParaRPr kumimoji="1" lang="zh-CN" altLang="en-US" dirty="0"/>
          </a:p>
        </p:txBody>
      </p:sp>
      <p:sp>
        <p:nvSpPr>
          <p:cNvPr id="6" name="幻灯片编号占位符 5"/>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48178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_1">
    <p:spTree>
      <p:nvGrpSpPr>
        <p:cNvPr id="1" name=""/>
        <p:cNvGrpSpPr/>
        <p:nvPr/>
      </p:nvGrpSpPr>
      <p:grpSpPr>
        <a:xfrm>
          <a:off x="0" y="0"/>
          <a:ext cx="0" cy="0"/>
          <a:chOff x="0" y="0"/>
          <a:chExt cx="0" cy="0"/>
        </a:xfrm>
      </p:grpSpPr>
      <p:pic>
        <p:nvPicPr>
          <p:cNvPr id="3" name="图片 2" descr="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4719" y="2"/>
            <a:ext cx="4131229" cy="1944000"/>
          </a:xfrm>
          <a:prstGeom prst="rect">
            <a:avLst/>
          </a:prstGeom>
        </p:spPr>
      </p:pic>
      <p:sp>
        <p:nvSpPr>
          <p:cNvPr id="2" name="标题 1"/>
          <p:cNvSpPr>
            <a:spLocks noGrp="1"/>
          </p:cNvSpPr>
          <p:nvPr>
            <p:ph type="title"/>
          </p:nvPr>
        </p:nvSpPr>
        <p:spPr>
          <a:xfrm>
            <a:off x="1757478" y="2111125"/>
            <a:ext cx="5567560" cy="479235"/>
          </a:xfrm>
        </p:spPr>
        <p:txBody>
          <a:bodyPr anchor="t">
            <a:spAutoFit/>
          </a:bodyPr>
          <a:lstStyle>
            <a:lvl1pPr algn="ctr">
              <a:defRPr sz="2500" b="1" cap="all">
                <a:solidFill>
                  <a:schemeClr val="tx1"/>
                </a:solidFill>
              </a:defRPr>
            </a:lvl1pPr>
          </a:lstStyle>
          <a:p>
            <a:r>
              <a:rPr kumimoji="1" lang="zh-CN" altLang="en-US" dirty="0" smtClean="0"/>
              <a:t>单击此处编辑母版标题样式</a:t>
            </a:r>
            <a:endParaRPr kumimoji="1" lang="zh-CN" altLang="en-US" dirty="0"/>
          </a:p>
        </p:txBody>
      </p:sp>
      <p:sp>
        <p:nvSpPr>
          <p:cNvPr id="6" name="幻灯片编号占位符 5"/>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135946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_2">
    <p:spTree>
      <p:nvGrpSpPr>
        <p:cNvPr id="1" name=""/>
        <p:cNvGrpSpPr/>
        <p:nvPr/>
      </p:nvGrpSpPr>
      <p:grpSpPr>
        <a:xfrm>
          <a:off x="0" y="0"/>
          <a:ext cx="0" cy="0"/>
          <a:chOff x="0" y="0"/>
          <a:chExt cx="0" cy="0"/>
        </a:xfrm>
      </p:grpSpPr>
      <p:pic>
        <p:nvPicPr>
          <p:cNvPr id="4" name="图片 3" descr="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3301154" cy="3923999"/>
          </a:xfrm>
          <a:prstGeom prst="rect">
            <a:avLst/>
          </a:prstGeom>
        </p:spPr>
      </p:pic>
      <p:sp>
        <p:nvSpPr>
          <p:cNvPr id="2" name="标题 1"/>
          <p:cNvSpPr>
            <a:spLocks noGrp="1"/>
          </p:cNvSpPr>
          <p:nvPr>
            <p:ph type="title"/>
          </p:nvPr>
        </p:nvSpPr>
        <p:spPr>
          <a:xfrm>
            <a:off x="2392494" y="1004272"/>
            <a:ext cx="6067294" cy="478236"/>
          </a:xfrm>
        </p:spPr>
        <p:txBody>
          <a:bodyPr anchor="t">
            <a:noAutofit/>
          </a:bodyPr>
          <a:lstStyle>
            <a:lvl1pPr algn="l">
              <a:defRPr sz="2800" b="1" cap="all">
                <a:solidFill>
                  <a:schemeClr val="tx1"/>
                </a:solidFill>
              </a:defRPr>
            </a:lvl1pPr>
          </a:lstStyle>
          <a:p>
            <a:r>
              <a:rPr kumimoji="1" lang="zh-CN" altLang="en-US" dirty="0" smtClean="0"/>
              <a:t>单击此处编辑母版标题样式</a:t>
            </a:r>
            <a:endParaRPr kumimoji="1" lang="zh-CN" altLang="en-US" dirty="0"/>
          </a:p>
        </p:txBody>
      </p:sp>
      <p:sp>
        <p:nvSpPr>
          <p:cNvPr id="6" name="幻灯片编号占位符 5"/>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192356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_3">
    <p:spTree>
      <p:nvGrpSpPr>
        <p:cNvPr id="1" name=""/>
        <p:cNvGrpSpPr/>
        <p:nvPr/>
      </p:nvGrpSpPr>
      <p:grpSpPr>
        <a:xfrm>
          <a:off x="0" y="0"/>
          <a:ext cx="0" cy="0"/>
          <a:chOff x="0" y="0"/>
          <a:chExt cx="0" cy="0"/>
        </a:xfrm>
      </p:grpSpPr>
      <p:sp>
        <p:nvSpPr>
          <p:cNvPr id="2" name="标题 1"/>
          <p:cNvSpPr>
            <a:spLocks noGrp="1"/>
          </p:cNvSpPr>
          <p:nvPr>
            <p:ph type="title"/>
          </p:nvPr>
        </p:nvSpPr>
        <p:spPr>
          <a:xfrm>
            <a:off x="1457858" y="1956840"/>
            <a:ext cx="6242829" cy="479235"/>
          </a:xfrm>
        </p:spPr>
        <p:txBody>
          <a:bodyPr anchor="t">
            <a:spAutoFit/>
          </a:bodyPr>
          <a:lstStyle>
            <a:lvl1pPr algn="ctr">
              <a:defRPr sz="2500" b="1" cap="all">
                <a:solidFill>
                  <a:schemeClr val="tx1"/>
                </a:solidFill>
              </a:defRPr>
            </a:lvl1pPr>
          </a:lstStyle>
          <a:p>
            <a:r>
              <a:rPr kumimoji="1" lang="zh-CN" altLang="en-US" dirty="0" smtClean="0"/>
              <a:t>单击此处编辑母版标题样式</a:t>
            </a:r>
            <a:endParaRPr kumimoji="1" lang="zh-CN" altLang="en-US" dirty="0"/>
          </a:p>
        </p:txBody>
      </p:sp>
      <p:sp>
        <p:nvSpPr>
          <p:cNvPr id="6" name="幻灯片编号占位符 5"/>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pic>
        <p:nvPicPr>
          <p:cNvPr id="4" name="图片 3" desc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0485" y="1"/>
            <a:ext cx="2000969" cy="2268000"/>
          </a:xfrm>
          <a:prstGeom prst="rect">
            <a:avLst/>
          </a:prstGeom>
        </p:spPr>
      </p:pic>
    </p:spTree>
    <p:extLst>
      <p:ext uri="{BB962C8B-B14F-4D97-AF65-F5344CB8AC3E}">
        <p14:creationId xmlns:p14="http://schemas.microsoft.com/office/powerpoint/2010/main" val="255809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_4">
    <p:spTree>
      <p:nvGrpSpPr>
        <p:cNvPr id="1" name=""/>
        <p:cNvGrpSpPr/>
        <p:nvPr/>
      </p:nvGrpSpPr>
      <p:grpSpPr>
        <a:xfrm>
          <a:off x="0" y="0"/>
          <a:ext cx="0" cy="0"/>
          <a:chOff x="0" y="0"/>
          <a:chExt cx="0" cy="0"/>
        </a:xfrm>
      </p:grpSpPr>
      <p:pic>
        <p:nvPicPr>
          <p:cNvPr id="4" name="图片 3" descr="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033" y="473385"/>
            <a:ext cx="1675573" cy="2772000"/>
          </a:xfrm>
          <a:prstGeom prst="rect">
            <a:avLst/>
          </a:prstGeom>
        </p:spPr>
      </p:pic>
      <p:sp>
        <p:nvSpPr>
          <p:cNvPr id="2" name="标题 1"/>
          <p:cNvSpPr>
            <a:spLocks noGrp="1"/>
          </p:cNvSpPr>
          <p:nvPr>
            <p:ph type="title"/>
          </p:nvPr>
        </p:nvSpPr>
        <p:spPr>
          <a:xfrm>
            <a:off x="2414848" y="1917063"/>
            <a:ext cx="5214282" cy="479235"/>
          </a:xfrm>
        </p:spPr>
        <p:txBody>
          <a:bodyPr anchor="ctr">
            <a:spAutoFit/>
          </a:bodyPr>
          <a:lstStyle>
            <a:lvl1pPr algn="ctr">
              <a:defRPr sz="2500" b="0" cap="all">
                <a:solidFill>
                  <a:srgbClr val="D70000"/>
                </a:solidFill>
              </a:defRPr>
            </a:lvl1pPr>
          </a:lstStyle>
          <a:p>
            <a:r>
              <a:rPr kumimoji="1" lang="zh-CN" altLang="en-US" dirty="0" smtClean="0"/>
              <a:t>单击此处编辑母版标题样式</a:t>
            </a:r>
            <a:endParaRPr kumimoji="1" lang="zh-CN" altLang="en-US" dirty="0"/>
          </a:p>
        </p:txBody>
      </p:sp>
      <p:sp>
        <p:nvSpPr>
          <p:cNvPr id="6" name="幻灯片编号占位符 5"/>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360202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多主">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nchor="t" anchorCtr="0">
            <a:spAutoFit/>
          </a:bodyPr>
          <a:lstStyle/>
          <a:p>
            <a:r>
              <a:rPr kumimoji="1" lang="zh-CN" altLang="en-US" dirty="0" smtClean="0"/>
              <a:t>单击此处编辑母版标题样式</a:t>
            </a:r>
            <a:endParaRPr kumimoji="1" lang="zh-CN" altLang="en-US" dirty="0"/>
          </a:p>
        </p:txBody>
      </p:sp>
      <p:sp>
        <p:nvSpPr>
          <p:cNvPr id="5" name="幻灯片编号占位符 4"/>
          <p:cNvSpPr>
            <a:spLocks noGrp="1"/>
          </p:cNvSpPr>
          <p:nvPr>
            <p:ph type="sldNum" sz="quarter" idx="12"/>
          </p:nvPr>
        </p:nvSpPr>
        <p:spPr/>
        <p:txBody>
          <a:bodyPr/>
          <a:lstStyle/>
          <a:p>
            <a:fld id="{4CE915C5-FD0E-A84E-92B5-FC35051E71A8}" type="slidenum">
              <a:rPr kumimoji="1" lang="zh-CN" altLang="en-US" smtClean="0"/>
              <a:t>‹#›</a:t>
            </a:fld>
            <a:endParaRPr kumimoji="1" lang="zh-CN" altLang="en-US"/>
          </a:p>
        </p:txBody>
      </p:sp>
    </p:spTree>
    <p:extLst>
      <p:ext uri="{BB962C8B-B14F-4D97-AF65-F5344CB8AC3E}">
        <p14:creationId xmlns:p14="http://schemas.microsoft.com/office/powerpoint/2010/main" val="234059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对象+1主1/2副">
    <p:spTree>
      <p:nvGrpSpPr>
        <p:cNvPr id="1" name=""/>
        <p:cNvGrpSpPr/>
        <p:nvPr/>
      </p:nvGrpSpPr>
      <p:grpSpPr>
        <a:xfrm>
          <a:off x="0" y="0"/>
          <a:ext cx="0" cy="0"/>
          <a:chOff x="0" y="0"/>
          <a:chExt cx="0" cy="0"/>
        </a:xfrm>
      </p:grpSpPr>
      <p:sp>
        <p:nvSpPr>
          <p:cNvPr id="7" name="幻灯片编号占位符 5"/>
          <p:cNvSpPr>
            <a:spLocks noGrp="1"/>
          </p:cNvSpPr>
          <p:nvPr>
            <p:ph type="sldNum" sz="quarter" idx="4"/>
          </p:nvPr>
        </p:nvSpPr>
        <p:spPr>
          <a:xfrm>
            <a:off x="3300292" y="4746383"/>
            <a:ext cx="5386508" cy="294723"/>
          </a:xfrm>
          <a:prstGeom prst="rect">
            <a:avLst/>
          </a:prstGeom>
        </p:spPr>
        <p:txBody>
          <a:bodyPr vert="horz" lIns="91440" tIns="45720" rIns="91440" bIns="45720" rtlCol="0" anchor="ctr"/>
          <a:lstStyle>
            <a:lvl1pPr algn="r">
              <a:defRPr sz="1200">
                <a:solidFill>
                  <a:schemeClr val="tx1">
                    <a:tint val="75000"/>
                  </a:schemeClr>
                </a:solidFill>
              </a:defRPr>
            </a:lvl1pPr>
          </a:lstStyle>
          <a:p>
            <a:fld id="{4CE915C5-FD0E-A84E-92B5-FC35051E71A8}" type="slidenum">
              <a:rPr kumimoji="1" lang="zh-CN" altLang="en-US" smtClean="0"/>
              <a:t>‹#›</a:t>
            </a:fld>
            <a:endParaRPr kumimoji="1" lang="zh-CN" altLang="en-US" dirty="0"/>
          </a:p>
        </p:txBody>
      </p:sp>
      <p:sp>
        <p:nvSpPr>
          <p:cNvPr id="2" name="标题 1"/>
          <p:cNvSpPr>
            <a:spLocks noGrp="1"/>
          </p:cNvSpPr>
          <p:nvPr>
            <p:ph type="title" hasCustomPrompt="1"/>
          </p:nvPr>
        </p:nvSpPr>
        <p:spPr/>
        <p:txBody>
          <a:bodyPr/>
          <a:lstStyle/>
          <a:p>
            <a:r>
              <a:rPr kumimoji="1" lang="zh-CN" altLang="en-US" dirty="0" smtClean="0"/>
              <a:t>单击此处编辑母版标题样式单击此处编辑母版标题样式</a:t>
            </a:r>
            <a:endParaRPr kumimoji="1" lang="zh-CN" altLang="en-US" dirty="0"/>
          </a:p>
        </p:txBody>
      </p:sp>
      <p:sp>
        <p:nvSpPr>
          <p:cNvPr id="5" name="文本占位符 3"/>
          <p:cNvSpPr>
            <a:spLocks noGrp="1"/>
          </p:cNvSpPr>
          <p:nvPr>
            <p:ph type="body" sz="quarter" idx="13" hasCustomPrompt="1"/>
          </p:nvPr>
        </p:nvSpPr>
        <p:spPr>
          <a:xfrm>
            <a:off x="688980" y="611283"/>
            <a:ext cx="7770813" cy="294569"/>
          </a:xfrm>
        </p:spPr>
        <p:txBody>
          <a:bodyPr wrap="square" tIns="46800" bIns="46800">
            <a:spAutoFit/>
          </a:bodyPr>
          <a:lstStyle>
            <a:lvl1pPr marL="0" marR="0" indent="0" algn="l" defTabSz="447675" rtl="0" eaLnBrk="1" fontAlgn="auto" latinLnBrk="0" hangingPunct="1">
              <a:lnSpc>
                <a:spcPct val="100000"/>
              </a:lnSpc>
              <a:spcBef>
                <a:spcPts val="0"/>
              </a:spcBef>
              <a:spcAft>
                <a:spcPts val="0"/>
              </a:spcAft>
              <a:buClr>
                <a:srgbClr val="D70000"/>
              </a:buClr>
              <a:buSzTx/>
              <a:buFont typeface="Arial"/>
              <a:buNone/>
              <a:tabLst/>
              <a:defRPr sz="1300"/>
            </a:lvl1pPr>
          </a:lstStyle>
          <a:p>
            <a:pPr marL="0" marR="0" lvl="0" indent="0" algn="l" defTabSz="447675" rtl="0" eaLnBrk="1" fontAlgn="auto" latinLnBrk="0" hangingPunct="1">
              <a:lnSpc>
                <a:spcPct val="100000"/>
              </a:lnSpc>
              <a:spcBef>
                <a:spcPts val="0"/>
              </a:spcBef>
              <a:spcAft>
                <a:spcPts val="0"/>
              </a:spcAft>
              <a:buClr>
                <a:srgbClr val="D70000"/>
              </a:buClr>
              <a:buSzTx/>
              <a:buFont typeface="Arial"/>
              <a:buNone/>
              <a:tabLst/>
              <a:defRPr/>
            </a:pPr>
            <a:r>
              <a:rPr kumimoji="1" lang="zh-CN" altLang="en-US" dirty="0" smtClean="0"/>
              <a:t>单击此处编辑母版文本样式单击此处编辑母版文本样式文本样式单击此处编辑母版文本样式</a:t>
            </a:r>
          </a:p>
        </p:txBody>
      </p:sp>
    </p:spTree>
    <p:extLst>
      <p:ext uri="{BB962C8B-B14F-4D97-AF65-F5344CB8AC3E}">
        <p14:creationId xmlns:p14="http://schemas.microsoft.com/office/powerpoint/2010/main" val="18318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对象+2主多副">
    <p:spTree>
      <p:nvGrpSpPr>
        <p:cNvPr id="1" name=""/>
        <p:cNvGrpSpPr/>
        <p:nvPr/>
      </p:nvGrpSpPr>
      <p:grpSpPr>
        <a:xfrm>
          <a:off x="0" y="0"/>
          <a:ext cx="0" cy="0"/>
          <a:chOff x="0" y="0"/>
          <a:chExt cx="0" cy="0"/>
        </a:xfrm>
      </p:grpSpPr>
      <p:sp>
        <p:nvSpPr>
          <p:cNvPr id="7" name="幻灯片编号占位符 5"/>
          <p:cNvSpPr>
            <a:spLocks noGrp="1"/>
          </p:cNvSpPr>
          <p:nvPr>
            <p:ph type="sldNum" sz="quarter" idx="4"/>
          </p:nvPr>
        </p:nvSpPr>
        <p:spPr>
          <a:xfrm>
            <a:off x="3300292" y="4746383"/>
            <a:ext cx="5386508" cy="294723"/>
          </a:xfrm>
          <a:prstGeom prst="rect">
            <a:avLst/>
          </a:prstGeom>
        </p:spPr>
        <p:txBody>
          <a:bodyPr vert="horz" lIns="91440" tIns="45720" rIns="91440" bIns="45720" rtlCol="0" anchor="ctr"/>
          <a:lstStyle>
            <a:lvl1pPr algn="r">
              <a:defRPr sz="1200">
                <a:solidFill>
                  <a:schemeClr val="tx1">
                    <a:tint val="75000"/>
                  </a:schemeClr>
                </a:solidFill>
              </a:defRPr>
            </a:lvl1pPr>
          </a:lstStyle>
          <a:p>
            <a:fld id="{4CE915C5-FD0E-A84E-92B5-FC35051E71A8}" type="slidenum">
              <a:rPr kumimoji="1" lang="zh-CN" altLang="en-US" smtClean="0"/>
              <a:t>‹#›</a:t>
            </a:fld>
            <a:endParaRPr kumimoji="1" lang="zh-CN" altLang="en-US" dirty="0"/>
          </a:p>
        </p:txBody>
      </p:sp>
      <p:sp>
        <p:nvSpPr>
          <p:cNvPr id="2" name="标题 1"/>
          <p:cNvSpPr>
            <a:spLocks noGrp="1"/>
          </p:cNvSpPr>
          <p:nvPr>
            <p:ph type="title" hasCustomPrompt="1"/>
          </p:nvPr>
        </p:nvSpPr>
        <p:spPr>
          <a:xfrm>
            <a:off x="687392" y="252914"/>
            <a:ext cx="7772757" cy="710067"/>
          </a:xfrm>
        </p:spPr>
        <p:txBody>
          <a:bodyPr/>
          <a:lstStyle/>
          <a:p>
            <a:r>
              <a:rPr kumimoji="1" lang="zh-CN" altLang="en-US" dirty="0" smtClean="0"/>
              <a:t>单击此处编辑母版标题样式单击此处编辑母版标题样式单击此处编辑母版标题样式单击此处编辑母版标题样式</a:t>
            </a:r>
            <a:endParaRPr kumimoji="1" lang="zh-CN" altLang="en-US" dirty="0"/>
          </a:p>
        </p:txBody>
      </p:sp>
      <p:sp>
        <p:nvSpPr>
          <p:cNvPr id="5" name="文本占位符 3"/>
          <p:cNvSpPr>
            <a:spLocks noGrp="1"/>
          </p:cNvSpPr>
          <p:nvPr>
            <p:ph type="body" sz="quarter" idx="13" hasCustomPrompt="1"/>
          </p:nvPr>
        </p:nvSpPr>
        <p:spPr>
          <a:xfrm>
            <a:off x="688980" y="918721"/>
            <a:ext cx="7770813" cy="494624"/>
          </a:xfrm>
        </p:spPr>
        <p:txBody>
          <a:bodyPr wrap="square" tIns="46800" bIns="46800">
            <a:spAutoFit/>
          </a:bodyPr>
          <a:lstStyle>
            <a:lvl1pPr marL="0" marR="0" indent="0" algn="l" defTabSz="447675" rtl="0" eaLnBrk="1" fontAlgn="auto" latinLnBrk="0" hangingPunct="1">
              <a:lnSpc>
                <a:spcPct val="100000"/>
              </a:lnSpc>
              <a:spcBef>
                <a:spcPts val="0"/>
              </a:spcBef>
              <a:spcAft>
                <a:spcPts val="0"/>
              </a:spcAft>
              <a:buClr>
                <a:srgbClr val="D70000"/>
              </a:buClr>
              <a:buSzTx/>
              <a:buFont typeface="Arial"/>
              <a:buNone/>
              <a:tabLst/>
              <a:defRPr sz="1300"/>
            </a:lvl1pPr>
          </a:lstStyle>
          <a:p>
            <a:pPr marL="0" marR="0" lvl="0" indent="0" algn="l" defTabSz="447675" rtl="0" eaLnBrk="1" fontAlgn="auto" latinLnBrk="0" hangingPunct="1">
              <a:lnSpc>
                <a:spcPct val="100000"/>
              </a:lnSpc>
              <a:spcBef>
                <a:spcPts val="0"/>
              </a:spcBef>
              <a:spcAft>
                <a:spcPts val="0"/>
              </a:spcAft>
              <a:buClr>
                <a:srgbClr val="D70000"/>
              </a:buClr>
              <a:buSzTx/>
              <a:buFont typeface="Arial"/>
              <a:buNone/>
              <a:tabLst/>
              <a:defRPr/>
            </a:pPr>
            <a:r>
              <a:rPr kumimoji="1" lang="zh-CN" altLang="en-US" dirty="0" smtClean="0"/>
              <a:t>单击此处编辑母版文本样式单击此处编辑母版文本样式文本样式单击此处编辑母版文本样式文本样式文本样式单击此处编辑母版文本样式</a:t>
            </a:r>
          </a:p>
        </p:txBody>
      </p:sp>
    </p:spTree>
    <p:extLst>
      <p:ext uri="{BB962C8B-B14F-4D97-AF65-F5344CB8AC3E}">
        <p14:creationId xmlns:p14="http://schemas.microsoft.com/office/powerpoint/2010/main" val="349964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687944"/>
            <a:ext cx="9144000" cy="467999"/>
          </a:xfrm>
          <a:prstGeom prst="rect">
            <a:avLst/>
          </a:prstGeom>
          <a:solidFill>
            <a:srgbClr val="B4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2" name="图片 11" descr="4.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914879" y="4686742"/>
            <a:ext cx="2223311" cy="467999"/>
          </a:xfrm>
          <a:prstGeom prst="rect">
            <a:avLst/>
          </a:prstGeom>
        </p:spPr>
      </p:pic>
      <p:sp>
        <p:nvSpPr>
          <p:cNvPr id="2" name="标题占位符 1"/>
          <p:cNvSpPr>
            <a:spLocks noGrp="1"/>
          </p:cNvSpPr>
          <p:nvPr>
            <p:ph type="title"/>
          </p:nvPr>
        </p:nvSpPr>
        <p:spPr>
          <a:xfrm>
            <a:off x="687392" y="252914"/>
            <a:ext cx="7772757" cy="402291"/>
          </a:xfrm>
          <a:prstGeom prst="rect">
            <a:avLst/>
          </a:prstGeom>
        </p:spPr>
        <p:txBody>
          <a:bodyPr vert="horz" lIns="108000" tIns="46800" rIns="108000" bIns="46800" rtlCol="0" anchor="t" anchorCtr="0">
            <a:sp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689923" y="655204"/>
            <a:ext cx="7772479" cy="3810831"/>
          </a:xfrm>
          <a:prstGeom prst="rect">
            <a:avLst/>
          </a:prstGeom>
        </p:spPr>
        <p:txBody>
          <a:bodyPr vert="horz" lIns="108000" tIns="45720" rIns="108000" bIns="140400" numCol="1" spcCol="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6" name="幻灯片编号占位符 5"/>
          <p:cNvSpPr>
            <a:spLocks noGrp="1"/>
          </p:cNvSpPr>
          <p:nvPr>
            <p:ph type="sldNum" sz="quarter" idx="4"/>
          </p:nvPr>
        </p:nvSpPr>
        <p:spPr>
          <a:xfrm>
            <a:off x="3300292" y="4780251"/>
            <a:ext cx="5386508" cy="294723"/>
          </a:xfrm>
          <a:prstGeom prst="rect">
            <a:avLst/>
          </a:prstGeom>
        </p:spPr>
        <p:txBody>
          <a:bodyPr vert="horz" lIns="91440" tIns="45720" rIns="91440" bIns="45720" rtlCol="0" anchor="ctr"/>
          <a:lstStyle>
            <a:lvl1pPr algn="r">
              <a:defRPr sz="1200">
                <a:solidFill>
                  <a:schemeClr val="tx1">
                    <a:tint val="75000"/>
                  </a:schemeClr>
                </a:solidFill>
              </a:defRPr>
            </a:lvl1pPr>
          </a:lstStyle>
          <a:p>
            <a:fld id="{4CE915C5-FD0E-A84E-92B5-FC35051E71A8}" type="slidenum">
              <a:rPr kumimoji="1" lang="zh-CN" altLang="en-US" smtClean="0"/>
              <a:t>‹#›</a:t>
            </a:fld>
            <a:endParaRPr kumimoji="1" lang="zh-CN" altLang="en-US" dirty="0"/>
          </a:p>
        </p:txBody>
      </p:sp>
      <p:pic>
        <p:nvPicPr>
          <p:cNvPr id="10" name="图片 9" descr="sanjiao_n.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52753" y="4665833"/>
            <a:ext cx="220092" cy="180000"/>
          </a:xfrm>
          <a:prstGeom prst="rect">
            <a:avLst/>
          </a:prstGeom>
        </p:spPr>
      </p:pic>
      <p:pic>
        <p:nvPicPr>
          <p:cNvPr id="11" name="图片 10" descr="Logo_Inverse.ai"/>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28602" y="4837553"/>
            <a:ext cx="1025788" cy="252000"/>
          </a:xfrm>
          <a:prstGeom prst="rect">
            <a:avLst/>
          </a:prstGeom>
        </p:spPr>
      </p:pic>
    </p:spTree>
    <p:extLst>
      <p:ext uri="{BB962C8B-B14F-4D97-AF65-F5344CB8AC3E}">
        <p14:creationId xmlns:p14="http://schemas.microsoft.com/office/powerpoint/2010/main" val="173852281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1" r:id="rId4"/>
    <p:sldLayoutId id="2147483662" r:id="rId5"/>
    <p:sldLayoutId id="2147483663" r:id="rId6"/>
    <p:sldLayoutId id="2147483654" r:id="rId7"/>
    <p:sldLayoutId id="2147483673" r:id="rId8"/>
    <p:sldLayoutId id="2147483675" r:id="rId9"/>
    <p:sldLayoutId id="2147483655" r:id="rId10"/>
    <p:sldLayoutId id="2147483668" r:id="rId11"/>
    <p:sldLayoutId id="2147483685" r:id="rId12"/>
    <p:sldLayoutId id="2147483686" r:id="rId13"/>
  </p:sldLayoutIdLst>
  <p:txStyles>
    <p:titleStyle>
      <a:lvl1pPr algn="l" defTabSz="457200" rtl="0" eaLnBrk="1" latinLnBrk="0" hangingPunct="1">
        <a:spcBef>
          <a:spcPct val="0"/>
        </a:spcBef>
        <a:buNone/>
        <a:defRPr sz="2000" b="0" kern="1200">
          <a:solidFill>
            <a:srgbClr val="D70000"/>
          </a:solidFill>
          <a:latin typeface="+mj-lt"/>
          <a:ea typeface="+mj-ea"/>
          <a:cs typeface="+mj-cs"/>
        </a:defRPr>
      </a:lvl1pPr>
    </p:titleStyle>
    <p:bodyStyle>
      <a:lvl1pPr marL="269875" indent="-269875" algn="l" defTabSz="447675" rtl="0" eaLnBrk="1" latinLnBrk="0" hangingPunct="1">
        <a:lnSpc>
          <a:spcPct val="100000"/>
        </a:lnSpc>
        <a:spcBef>
          <a:spcPct val="20000"/>
        </a:spcBef>
        <a:spcAft>
          <a:spcPts val="600"/>
        </a:spcAft>
        <a:buClr>
          <a:srgbClr val="5A8C00"/>
        </a:buClr>
        <a:buFont typeface="Arial"/>
        <a:buChar char="•"/>
        <a:defRPr sz="1500" kern="1200">
          <a:solidFill>
            <a:schemeClr val="tx1"/>
          </a:solidFill>
          <a:latin typeface="+mn-lt"/>
          <a:ea typeface="+mn-ea"/>
          <a:cs typeface="+mn-cs"/>
        </a:defRPr>
      </a:lvl1pPr>
      <a:lvl2pPr marL="561600" indent="-285750" algn="l" defTabSz="457200" rtl="0" eaLnBrk="1" latinLnBrk="0" hangingPunct="1">
        <a:lnSpc>
          <a:spcPct val="100000"/>
        </a:lnSpc>
        <a:spcBef>
          <a:spcPct val="20000"/>
        </a:spcBef>
        <a:spcAft>
          <a:spcPts val="600"/>
        </a:spcAft>
        <a:buFont typeface="Arial"/>
        <a:buChar char="–"/>
        <a:defRPr sz="1300" kern="1200">
          <a:solidFill>
            <a:schemeClr val="tx1"/>
          </a:solidFill>
          <a:latin typeface="+mn-lt"/>
          <a:ea typeface="+mn-ea"/>
          <a:cs typeface="+mn-cs"/>
        </a:defRPr>
      </a:lvl2pPr>
      <a:lvl3pPr marL="820800" indent="-228600" algn="l" defTabSz="457200" rtl="0" eaLnBrk="1" latinLnBrk="0" hangingPunct="1">
        <a:spcBef>
          <a:spcPct val="20000"/>
        </a:spcBef>
        <a:spcAft>
          <a:spcPts val="600"/>
        </a:spcAft>
        <a:buFont typeface="Arial"/>
        <a:buChar char="•"/>
        <a:defRPr sz="1200" kern="1200">
          <a:solidFill>
            <a:schemeClr val="tx1"/>
          </a:solidFill>
          <a:latin typeface="+mn-lt"/>
          <a:ea typeface="+mn-ea"/>
          <a:cs typeface="+mn-cs"/>
        </a:defRPr>
      </a:lvl3pPr>
      <a:lvl4pPr marL="1098000" indent="-228600" algn="l" defTabSz="457200" rtl="0" eaLnBrk="1" latinLnBrk="0" hangingPunct="1">
        <a:spcBef>
          <a:spcPct val="20000"/>
        </a:spcBef>
        <a:spcAft>
          <a:spcPts val="600"/>
        </a:spcAft>
        <a:buFont typeface="Arial"/>
        <a:buChar char="–"/>
        <a:defRPr sz="1200" kern="1200">
          <a:solidFill>
            <a:schemeClr val="tx1"/>
          </a:solidFill>
          <a:latin typeface="+mn-lt"/>
          <a:ea typeface="+mn-ea"/>
          <a:cs typeface="+mn-cs"/>
        </a:defRPr>
      </a:lvl4pPr>
      <a:lvl5pPr marL="1375200" indent="-228600" algn="l" defTabSz="457200" rtl="0" eaLnBrk="1" latinLnBrk="0" hangingPunct="1">
        <a:spcBef>
          <a:spcPct val="20000"/>
        </a:spcBef>
        <a:spcAft>
          <a:spcPts val="600"/>
        </a:spcAft>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agger.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8591" y="2629610"/>
            <a:ext cx="4576081" cy="1704185"/>
          </a:xfrm>
        </p:spPr>
        <p:txBody>
          <a:bodyPr/>
          <a:lstStyle/>
          <a:p>
            <a:r>
              <a:rPr kumimoji="1" lang="en-US" altLang="zh-CN" dirty="0" smtClean="0"/>
              <a:t>Author: Redstone</a:t>
            </a:r>
            <a:r>
              <a:rPr kumimoji="1" lang="zh-CN" altLang="en-US" dirty="0" smtClean="0"/>
              <a:t> </a:t>
            </a:r>
            <a:r>
              <a:rPr kumimoji="1" lang="en-US" altLang="zh-CN" dirty="0" smtClean="0"/>
              <a:t>Zhao</a:t>
            </a:r>
            <a:r>
              <a:rPr kumimoji="1" lang="en-US" altLang="zh-CN" dirty="0"/>
              <a:t/>
            </a:r>
            <a:br>
              <a:rPr kumimoji="1" lang="en-US" altLang="zh-CN" dirty="0"/>
            </a:br>
            <a:r>
              <a:rPr kumimoji="1" lang="en-US" altLang="zh-CN" dirty="0" smtClean="0"/>
              <a:t>QQ:</a:t>
            </a:r>
            <a:r>
              <a:rPr kumimoji="1" lang="zh-CN" altLang="en-US" dirty="0" smtClean="0"/>
              <a:t> </a:t>
            </a:r>
            <a:r>
              <a:rPr kumimoji="1" lang="en-US" altLang="zh-CN" dirty="0" smtClean="0"/>
              <a:t>13740080</a:t>
            </a:r>
          </a:p>
          <a:p>
            <a:r>
              <a:rPr kumimoji="1" lang="en-US" altLang="zh-CN" dirty="0" smtClean="0"/>
              <a:t>Email</a:t>
            </a:r>
            <a:r>
              <a:rPr kumimoji="1" lang="zh-CN" altLang="en-US" dirty="0" smtClean="0"/>
              <a:t>：</a:t>
            </a:r>
            <a:r>
              <a:rPr kumimoji="1" lang="en-US" altLang="zh-CN" dirty="0" smtClean="0"/>
              <a:t>13740080@qq.com</a:t>
            </a:r>
            <a:endParaRPr kumimoji="1" lang="en-US" altLang="zh-CN" dirty="0"/>
          </a:p>
          <a:p>
            <a:endParaRPr kumimoji="1" lang="en-US" altLang="zh-CN" dirty="0"/>
          </a:p>
          <a:p>
            <a:r>
              <a:rPr kumimoji="1" lang="en-US" altLang="zh-CN" dirty="0"/>
              <a:t>Date</a:t>
            </a:r>
            <a:r>
              <a:rPr kumimoji="1" lang="en-US" altLang="zh-CN" dirty="0" smtClean="0"/>
              <a:t>: </a:t>
            </a:r>
            <a:r>
              <a:rPr kumimoji="1" lang="en-US" altLang="zh-CN" dirty="0" smtClean="0"/>
              <a:t>Jul</a:t>
            </a:r>
            <a:r>
              <a:rPr kumimoji="1" lang="en-US" altLang="zh-CN" dirty="0" smtClean="0"/>
              <a:t> </a:t>
            </a:r>
            <a:r>
              <a:rPr kumimoji="1" lang="en-US" altLang="zh-CN" dirty="0"/>
              <a:t>2</a:t>
            </a:r>
            <a:r>
              <a:rPr kumimoji="1" lang="en-US" altLang="zh-CN" dirty="0" smtClean="0"/>
              <a:t>9,201</a:t>
            </a:r>
            <a:r>
              <a:rPr kumimoji="1" lang="en-US" altLang="zh-CN" dirty="0" smtClean="0"/>
              <a:t>7</a:t>
            </a:r>
            <a:endParaRPr kumimoji="1" lang="zh-CN" altLang="en-US" dirty="0"/>
          </a:p>
        </p:txBody>
      </p:sp>
      <p:sp>
        <p:nvSpPr>
          <p:cNvPr id="5" name="文本占位符 4"/>
          <p:cNvSpPr>
            <a:spLocks noGrp="1"/>
          </p:cNvSpPr>
          <p:nvPr>
            <p:ph type="body" sz="quarter" idx="14"/>
          </p:nvPr>
        </p:nvSpPr>
        <p:spPr>
          <a:xfrm>
            <a:off x="688591" y="1260143"/>
            <a:ext cx="6167151" cy="402291"/>
          </a:xfrm>
        </p:spPr>
        <p:txBody>
          <a:bodyPr/>
          <a:lstStyle/>
          <a:p>
            <a:r>
              <a:rPr kumimoji="1" lang="zh-CN" altLang="en-US" dirty="0"/>
              <a:t>单人一年开发</a:t>
            </a:r>
            <a:r>
              <a:rPr kumimoji="1" lang="en-US" altLang="zh-CN" dirty="0"/>
              <a:t>6</a:t>
            </a:r>
            <a:r>
              <a:rPr kumimoji="1" lang="zh-CN" altLang="en-US" dirty="0"/>
              <a:t>个产</a:t>
            </a:r>
            <a:r>
              <a:rPr kumimoji="1" lang="zh-CN" altLang="en-US" dirty="0" smtClean="0"/>
              <a:t>品的服务端脚本及</a:t>
            </a:r>
            <a:r>
              <a:rPr kumimoji="1" lang="en-US" altLang="zh-CN" dirty="0" smtClean="0"/>
              <a:t>REST</a:t>
            </a:r>
            <a:r>
              <a:rPr kumimoji="1" lang="zh-CN" altLang="en-US" dirty="0" smtClean="0"/>
              <a:t> </a:t>
            </a:r>
            <a:r>
              <a:rPr kumimoji="1" lang="en-US" altLang="zh-CN" dirty="0" smtClean="0"/>
              <a:t>API</a:t>
            </a:r>
            <a:endParaRPr kumimoji="1" lang="zh-CN" altLang="en-US" dirty="0"/>
          </a:p>
        </p:txBody>
      </p:sp>
      <p:sp>
        <p:nvSpPr>
          <p:cNvPr id="8" name="标题 7"/>
          <p:cNvSpPr>
            <a:spLocks noGrp="1"/>
          </p:cNvSpPr>
          <p:nvPr>
            <p:ph type="ctrTitle"/>
          </p:nvPr>
        </p:nvSpPr>
        <p:spPr>
          <a:xfrm>
            <a:off x="688591" y="611631"/>
            <a:ext cx="6166976" cy="648512"/>
          </a:xfrm>
        </p:spPr>
        <p:txBody>
          <a:bodyPr/>
          <a:lstStyle/>
          <a:p>
            <a:r>
              <a:rPr kumimoji="1" lang="en-US" altLang="zh-CN" sz="3600" dirty="0" err="1" smtClean="0"/>
              <a:t>RESTful</a:t>
            </a:r>
            <a:r>
              <a:rPr kumimoji="1" lang="en-US" altLang="zh-CN" sz="3600" dirty="0" smtClean="0"/>
              <a:t> API on </a:t>
            </a:r>
            <a:r>
              <a:rPr kumimoji="1" lang="en-US" altLang="zh-CN" sz="3600" dirty="0" err="1" smtClean="0"/>
              <a:t>Node.js</a:t>
            </a:r>
            <a:r>
              <a:rPr kumimoji="1" lang="zh-CN" altLang="en-US" dirty="0" smtClean="0"/>
              <a:t> </a:t>
            </a:r>
            <a:endParaRPr kumimoji="1" lang="zh-CN" altLang="en-US" dirty="0"/>
          </a:p>
        </p:txBody>
      </p:sp>
      <p:pic>
        <p:nvPicPr>
          <p:cNvPr id="6" name="图片 5" descr="Qcode.png"/>
          <p:cNvPicPr>
            <a:picLocks noChangeAspect="1"/>
          </p:cNvPicPr>
          <p:nvPr/>
        </p:nvPicPr>
        <p:blipFill rotWithShape="1">
          <a:blip r:embed="rId2">
            <a:extLst>
              <a:ext uri="{28A0092B-C50C-407E-A947-70E740481C1C}">
                <a14:useLocalDpi xmlns:a14="http://schemas.microsoft.com/office/drawing/2010/main" val="0"/>
              </a:ext>
            </a:extLst>
          </a:blip>
          <a:srcRect l="11232" t="24962" r="11593" b="15249"/>
          <a:stretch/>
        </p:blipFill>
        <p:spPr>
          <a:xfrm>
            <a:off x="5896516" y="1775750"/>
            <a:ext cx="2549271" cy="2558045"/>
          </a:xfrm>
          <a:prstGeom prst="rect">
            <a:avLst/>
          </a:prstGeom>
        </p:spPr>
      </p:pic>
    </p:spTree>
    <p:extLst>
      <p:ext uri="{BB962C8B-B14F-4D97-AF65-F5344CB8AC3E}">
        <p14:creationId xmlns:p14="http://schemas.microsoft.com/office/powerpoint/2010/main" val="245891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2095909" cy="369332"/>
          </a:xfrm>
          <a:prstGeom prst="rect">
            <a:avLst/>
          </a:prstGeom>
          <a:noFill/>
        </p:spPr>
        <p:txBody>
          <a:bodyPr wrap="none" rtlCol="0">
            <a:spAutoFit/>
          </a:bodyPr>
          <a:lstStyle/>
          <a:p>
            <a:r>
              <a:rPr kumimoji="1" lang="en-US" altLang="zh-CN" dirty="0" smtClean="0"/>
              <a:t>Resource</a:t>
            </a:r>
            <a:r>
              <a:rPr kumimoji="1" lang="zh-CN" altLang="en-US" dirty="0" smtClean="0"/>
              <a:t>（资源）</a:t>
            </a:r>
            <a:endParaRPr kumimoji="1" lang="zh-CN" altLang="en-US" dirty="0"/>
          </a:p>
        </p:txBody>
      </p:sp>
      <p:sp>
        <p:nvSpPr>
          <p:cNvPr id="5" name="文本框 4"/>
          <p:cNvSpPr txBox="1"/>
          <p:nvPr/>
        </p:nvSpPr>
        <p:spPr>
          <a:xfrm>
            <a:off x="687392" y="1826282"/>
            <a:ext cx="3890947" cy="369332"/>
          </a:xfrm>
          <a:prstGeom prst="rect">
            <a:avLst/>
          </a:prstGeom>
          <a:noFill/>
        </p:spPr>
        <p:txBody>
          <a:bodyPr wrap="none" rtlCol="0">
            <a:spAutoFit/>
          </a:bodyPr>
          <a:lstStyle/>
          <a:p>
            <a:r>
              <a:rPr kumimoji="1" lang="zh-CN" altLang="en-US" dirty="0"/>
              <a:t>一切皆资源，封装的粒度如何</a:t>
            </a:r>
            <a:r>
              <a:rPr kumimoji="1" lang="zh-CN" altLang="en-US" dirty="0" smtClean="0"/>
              <a:t>把握</a:t>
            </a:r>
            <a:r>
              <a:rPr kumimoji="1" lang="en-US" altLang="zh-CN" dirty="0" smtClean="0"/>
              <a:t> ?</a:t>
            </a:r>
            <a:endParaRPr kumimoji="1" lang="zh-CN" altLang="en-US" dirty="0"/>
          </a:p>
        </p:txBody>
      </p:sp>
    </p:spTree>
    <p:extLst>
      <p:ext uri="{BB962C8B-B14F-4D97-AF65-F5344CB8AC3E}">
        <p14:creationId xmlns:p14="http://schemas.microsoft.com/office/powerpoint/2010/main" val="25689340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2095909" cy="369332"/>
          </a:xfrm>
          <a:prstGeom prst="rect">
            <a:avLst/>
          </a:prstGeom>
          <a:noFill/>
        </p:spPr>
        <p:txBody>
          <a:bodyPr wrap="none" rtlCol="0">
            <a:spAutoFit/>
          </a:bodyPr>
          <a:lstStyle/>
          <a:p>
            <a:r>
              <a:rPr kumimoji="1" lang="en-US" altLang="zh-CN" dirty="0" smtClean="0"/>
              <a:t>Resource</a:t>
            </a:r>
            <a:r>
              <a:rPr kumimoji="1" lang="zh-CN" altLang="en-US" dirty="0" smtClean="0"/>
              <a:t>（资源）</a:t>
            </a:r>
            <a:endParaRPr kumimoji="1" lang="zh-CN" altLang="en-US" dirty="0"/>
          </a:p>
        </p:txBody>
      </p:sp>
      <p:sp>
        <p:nvSpPr>
          <p:cNvPr id="5" name="文本框 4"/>
          <p:cNvSpPr txBox="1"/>
          <p:nvPr/>
        </p:nvSpPr>
        <p:spPr>
          <a:xfrm>
            <a:off x="687392" y="1826282"/>
            <a:ext cx="3890947" cy="369332"/>
          </a:xfrm>
          <a:prstGeom prst="rect">
            <a:avLst/>
          </a:prstGeom>
          <a:noFill/>
        </p:spPr>
        <p:txBody>
          <a:bodyPr wrap="none" rtlCol="0">
            <a:spAutoFit/>
          </a:bodyPr>
          <a:lstStyle/>
          <a:p>
            <a:r>
              <a:rPr kumimoji="1" lang="zh-CN" altLang="en-US" dirty="0"/>
              <a:t>一切皆资源，封装的粒度如何</a:t>
            </a:r>
            <a:r>
              <a:rPr kumimoji="1" lang="zh-CN" altLang="en-US" dirty="0" smtClean="0"/>
              <a:t>把握</a:t>
            </a:r>
            <a:r>
              <a:rPr kumimoji="1" lang="en-US" altLang="zh-CN" dirty="0" smtClean="0"/>
              <a:t> ?</a:t>
            </a:r>
            <a:endParaRPr kumimoji="1" lang="zh-CN" altLang="en-US" dirty="0"/>
          </a:p>
        </p:txBody>
      </p:sp>
      <p:sp>
        <p:nvSpPr>
          <p:cNvPr id="6" name="文本框 5"/>
          <p:cNvSpPr txBox="1"/>
          <p:nvPr/>
        </p:nvSpPr>
        <p:spPr>
          <a:xfrm>
            <a:off x="1181265" y="2816371"/>
            <a:ext cx="4172937" cy="338554"/>
          </a:xfrm>
          <a:prstGeom prst="rect">
            <a:avLst/>
          </a:prstGeom>
          <a:noFill/>
        </p:spPr>
        <p:txBody>
          <a:bodyPr wrap="none" rtlCol="0">
            <a:spAutoFit/>
          </a:bodyPr>
          <a:lstStyle/>
          <a:p>
            <a:r>
              <a:rPr kumimoji="1" lang="zh-CN" altLang="en-US" sz="1600" dirty="0" smtClean="0"/>
              <a:t>过细 </a:t>
            </a:r>
            <a:r>
              <a:rPr kumimoji="1" lang="en-US" altLang="zh-CN" sz="1600" dirty="0" smtClean="0"/>
              <a:t>-&gt;</a:t>
            </a:r>
            <a:r>
              <a:rPr kumimoji="1" lang="zh-CN" altLang="en-US" sz="1600" dirty="0" smtClean="0"/>
              <a:t> </a:t>
            </a:r>
            <a:r>
              <a:rPr kumimoji="1" lang="en-US" altLang="zh-CN" sz="1600" dirty="0" smtClean="0"/>
              <a:t>WEB</a:t>
            </a:r>
            <a:r>
              <a:rPr kumimoji="1" lang="zh-CN" altLang="en-US" sz="1600" dirty="0" smtClean="0"/>
              <a:t>  </a:t>
            </a:r>
            <a:r>
              <a:rPr kumimoji="1" lang="en-US" altLang="zh-CN" sz="1600" dirty="0" smtClean="0"/>
              <a:t>DB</a:t>
            </a:r>
            <a:r>
              <a:rPr kumimoji="1" lang="zh-CN" altLang="en-US" sz="1600" dirty="0" smtClean="0"/>
              <a:t> 纯粹的数据表的增删改查</a:t>
            </a:r>
            <a:endParaRPr kumimoji="1" lang="zh-CN" altLang="en-US" sz="1600" dirty="0"/>
          </a:p>
        </p:txBody>
      </p:sp>
      <p:sp>
        <p:nvSpPr>
          <p:cNvPr id="7" name="文本框 6"/>
          <p:cNvSpPr txBox="1"/>
          <p:nvPr/>
        </p:nvSpPr>
        <p:spPr>
          <a:xfrm>
            <a:off x="1181265" y="3154925"/>
            <a:ext cx="3860953" cy="338554"/>
          </a:xfrm>
          <a:prstGeom prst="rect">
            <a:avLst/>
          </a:prstGeom>
          <a:noFill/>
        </p:spPr>
        <p:txBody>
          <a:bodyPr wrap="none" rtlCol="0">
            <a:spAutoFit/>
          </a:bodyPr>
          <a:lstStyle/>
          <a:p>
            <a:r>
              <a:rPr kumimoji="1" lang="zh-CN" altLang="en-US" sz="1600" dirty="0" smtClean="0"/>
              <a:t>过粗 </a:t>
            </a:r>
            <a:r>
              <a:rPr kumimoji="1" lang="en-US" altLang="zh-CN" sz="1600" dirty="0" smtClean="0"/>
              <a:t>-&gt;</a:t>
            </a:r>
            <a:r>
              <a:rPr kumimoji="1" lang="zh-CN" altLang="en-US" sz="1600" dirty="0" smtClean="0"/>
              <a:t> 极端的大包大揽，缺少了灵活性 </a:t>
            </a:r>
            <a:endParaRPr kumimoji="1" lang="zh-CN" altLang="en-US" sz="1600" dirty="0"/>
          </a:p>
        </p:txBody>
      </p:sp>
      <p:sp>
        <p:nvSpPr>
          <p:cNvPr id="8" name="文本框 7"/>
          <p:cNvSpPr txBox="1"/>
          <p:nvPr/>
        </p:nvSpPr>
        <p:spPr>
          <a:xfrm>
            <a:off x="1181265" y="3530985"/>
            <a:ext cx="6545382" cy="338554"/>
          </a:xfrm>
          <a:prstGeom prst="rect">
            <a:avLst/>
          </a:prstGeom>
          <a:noFill/>
        </p:spPr>
        <p:txBody>
          <a:bodyPr wrap="none" rtlCol="0">
            <a:spAutoFit/>
          </a:bodyPr>
          <a:lstStyle/>
          <a:p>
            <a:r>
              <a:rPr kumimoji="1" lang="zh-CN" altLang="en-US" sz="1600" dirty="0" smtClean="0"/>
              <a:t>以业务领域为核心出发点，对完整业务功能封装，对外不暴露实现细节</a:t>
            </a:r>
            <a:endParaRPr kumimoji="1" lang="zh-CN" altLang="en-US" sz="1600" dirty="0"/>
          </a:p>
        </p:txBody>
      </p:sp>
    </p:spTree>
    <p:extLst>
      <p:ext uri="{BB962C8B-B14F-4D97-AF65-F5344CB8AC3E}">
        <p14:creationId xmlns:p14="http://schemas.microsoft.com/office/powerpoint/2010/main" val="28135596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2095909" cy="369332"/>
          </a:xfrm>
          <a:prstGeom prst="rect">
            <a:avLst/>
          </a:prstGeom>
          <a:noFill/>
        </p:spPr>
        <p:txBody>
          <a:bodyPr wrap="none" rtlCol="0">
            <a:spAutoFit/>
          </a:bodyPr>
          <a:lstStyle/>
          <a:p>
            <a:r>
              <a:rPr kumimoji="1" lang="en-US" altLang="zh-CN" dirty="0" smtClean="0"/>
              <a:t>Resource</a:t>
            </a:r>
            <a:r>
              <a:rPr kumimoji="1" lang="zh-CN" altLang="en-US" dirty="0" smtClean="0"/>
              <a:t>（资源）</a:t>
            </a:r>
            <a:endParaRPr kumimoji="1" lang="zh-CN" altLang="en-US" dirty="0"/>
          </a:p>
        </p:txBody>
      </p:sp>
      <p:sp>
        <p:nvSpPr>
          <p:cNvPr id="5" name="文本框 4"/>
          <p:cNvSpPr txBox="1"/>
          <p:nvPr/>
        </p:nvSpPr>
        <p:spPr>
          <a:xfrm>
            <a:off x="687392" y="1826282"/>
            <a:ext cx="3890947" cy="369332"/>
          </a:xfrm>
          <a:prstGeom prst="rect">
            <a:avLst/>
          </a:prstGeom>
          <a:noFill/>
        </p:spPr>
        <p:txBody>
          <a:bodyPr wrap="none" rtlCol="0">
            <a:spAutoFit/>
          </a:bodyPr>
          <a:lstStyle/>
          <a:p>
            <a:r>
              <a:rPr kumimoji="1" lang="zh-CN" altLang="en-US" dirty="0"/>
              <a:t>一切皆资源，封装的粒度如何</a:t>
            </a:r>
            <a:r>
              <a:rPr kumimoji="1" lang="zh-CN" altLang="en-US" dirty="0" smtClean="0"/>
              <a:t>把握</a:t>
            </a:r>
            <a:r>
              <a:rPr kumimoji="1" lang="en-US" altLang="zh-CN" dirty="0" smtClean="0"/>
              <a:t> ?</a:t>
            </a:r>
            <a:endParaRPr kumimoji="1" lang="zh-CN" altLang="en-US" dirty="0"/>
          </a:p>
        </p:txBody>
      </p:sp>
      <p:sp>
        <p:nvSpPr>
          <p:cNvPr id="6" name="文本框 5"/>
          <p:cNvSpPr txBox="1"/>
          <p:nvPr/>
        </p:nvSpPr>
        <p:spPr>
          <a:xfrm>
            <a:off x="1181265" y="2816371"/>
            <a:ext cx="4172937" cy="338554"/>
          </a:xfrm>
          <a:prstGeom prst="rect">
            <a:avLst/>
          </a:prstGeom>
          <a:noFill/>
        </p:spPr>
        <p:txBody>
          <a:bodyPr wrap="none" rtlCol="0">
            <a:spAutoFit/>
          </a:bodyPr>
          <a:lstStyle/>
          <a:p>
            <a:r>
              <a:rPr kumimoji="1" lang="zh-CN" altLang="en-US" sz="1600" dirty="0" smtClean="0"/>
              <a:t>过细 </a:t>
            </a:r>
            <a:r>
              <a:rPr kumimoji="1" lang="en-US" altLang="zh-CN" sz="1600" dirty="0" smtClean="0"/>
              <a:t>-&gt;</a:t>
            </a:r>
            <a:r>
              <a:rPr kumimoji="1" lang="zh-CN" altLang="en-US" sz="1600" dirty="0" smtClean="0"/>
              <a:t> </a:t>
            </a:r>
            <a:r>
              <a:rPr kumimoji="1" lang="en-US" altLang="zh-CN" sz="1600" dirty="0" smtClean="0"/>
              <a:t>WEB</a:t>
            </a:r>
            <a:r>
              <a:rPr kumimoji="1" lang="zh-CN" altLang="en-US" sz="1600" dirty="0" smtClean="0"/>
              <a:t>  </a:t>
            </a:r>
            <a:r>
              <a:rPr kumimoji="1" lang="en-US" altLang="zh-CN" sz="1600" dirty="0" smtClean="0"/>
              <a:t>DB</a:t>
            </a:r>
            <a:r>
              <a:rPr kumimoji="1" lang="zh-CN" altLang="en-US" sz="1600" dirty="0" smtClean="0"/>
              <a:t> 纯粹的数据表的增删改查</a:t>
            </a:r>
            <a:endParaRPr kumimoji="1" lang="zh-CN" altLang="en-US" sz="1600" dirty="0"/>
          </a:p>
        </p:txBody>
      </p:sp>
      <p:sp>
        <p:nvSpPr>
          <p:cNvPr id="7" name="文本框 6"/>
          <p:cNvSpPr txBox="1"/>
          <p:nvPr/>
        </p:nvSpPr>
        <p:spPr>
          <a:xfrm>
            <a:off x="1181265" y="3154925"/>
            <a:ext cx="3860953" cy="338554"/>
          </a:xfrm>
          <a:prstGeom prst="rect">
            <a:avLst/>
          </a:prstGeom>
          <a:noFill/>
        </p:spPr>
        <p:txBody>
          <a:bodyPr wrap="none" rtlCol="0">
            <a:spAutoFit/>
          </a:bodyPr>
          <a:lstStyle/>
          <a:p>
            <a:r>
              <a:rPr kumimoji="1" lang="zh-CN" altLang="en-US" sz="1600" dirty="0" smtClean="0"/>
              <a:t>过粗 </a:t>
            </a:r>
            <a:r>
              <a:rPr kumimoji="1" lang="en-US" altLang="zh-CN" sz="1600" dirty="0" smtClean="0"/>
              <a:t>-&gt;</a:t>
            </a:r>
            <a:r>
              <a:rPr kumimoji="1" lang="zh-CN" altLang="en-US" sz="1600" dirty="0" smtClean="0"/>
              <a:t> 极端的大包大揽，缺少了灵活性 </a:t>
            </a:r>
            <a:endParaRPr kumimoji="1" lang="zh-CN" altLang="en-US" sz="1600" dirty="0"/>
          </a:p>
        </p:txBody>
      </p:sp>
      <p:sp>
        <p:nvSpPr>
          <p:cNvPr id="8" name="文本框 7"/>
          <p:cNvSpPr txBox="1"/>
          <p:nvPr/>
        </p:nvSpPr>
        <p:spPr>
          <a:xfrm>
            <a:off x="1181265" y="3530985"/>
            <a:ext cx="6545382" cy="338554"/>
          </a:xfrm>
          <a:prstGeom prst="rect">
            <a:avLst/>
          </a:prstGeom>
          <a:noFill/>
        </p:spPr>
        <p:txBody>
          <a:bodyPr wrap="none" rtlCol="0">
            <a:spAutoFit/>
          </a:bodyPr>
          <a:lstStyle/>
          <a:p>
            <a:r>
              <a:rPr kumimoji="1" lang="zh-CN" altLang="en-US" sz="1600" dirty="0" smtClean="0"/>
              <a:t>以业务领域为核心出发点，对完整业务功能封装，对外不暴露实现细节</a:t>
            </a:r>
            <a:endParaRPr kumimoji="1" lang="zh-CN" altLang="en-US" sz="1600" dirty="0"/>
          </a:p>
        </p:txBody>
      </p:sp>
      <p:sp>
        <p:nvSpPr>
          <p:cNvPr id="9" name="文本框 8"/>
          <p:cNvSpPr txBox="1"/>
          <p:nvPr/>
        </p:nvSpPr>
        <p:spPr>
          <a:xfrm>
            <a:off x="856669" y="3503150"/>
            <a:ext cx="401698" cy="400110"/>
          </a:xfrm>
          <a:prstGeom prst="rect">
            <a:avLst/>
          </a:prstGeom>
          <a:noFill/>
        </p:spPr>
        <p:txBody>
          <a:bodyPr wrap="none" rtlCol="0">
            <a:spAutoFit/>
          </a:bodyPr>
          <a:lstStyle/>
          <a:p>
            <a:r>
              <a:rPr kumimoji="1" lang="zh-CN" altLang="en-US" sz="2000" dirty="0" smtClean="0">
                <a:solidFill>
                  <a:srgbClr val="5A8C00"/>
                </a:solidFill>
                <a:latin typeface="Zapf Dingbats"/>
                <a:ea typeface="Zapf Dingbats"/>
                <a:cs typeface="Zapf Dingbats"/>
                <a:sym typeface="Zapf Dingbats"/>
              </a:rPr>
              <a:t>✔</a:t>
            </a:r>
            <a:endParaRPr kumimoji="1" lang="zh-CN" altLang="en-US" sz="2000" dirty="0">
              <a:solidFill>
                <a:srgbClr val="5A8C00"/>
              </a:solidFill>
            </a:endParaRPr>
          </a:p>
        </p:txBody>
      </p:sp>
      <p:sp>
        <p:nvSpPr>
          <p:cNvPr id="10" name="文本框 9"/>
          <p:cNvSpPr txBox="1"/>
          <p:nvPr/>
        </p:nvSpPr>
        <p:spPr>
          <a:xfrm>
            <a:off x="856669" y="2816371"/>
            <a:ext cx="338554" cy="400110"/>
          </a:xfrm>
          <a:prstGeom prst="rect">
            <a:avLst/>
          </a:prstGeom>
          <a:noFill/>
        </p:spPr>
        <p:txBody>
          <a:bodyPr wrap="none" rtlCol="0">
            <a:spAutoFit/>
          </a:bodyPr>
          <a:lstStyle/>
          <a:p>
            <a:r>
              <a:rPr kumimoji="1" lang="zh-CN" altLang="en-US" sz="2000" dirty="0" smtClean="0">
                <a:solidFill>
                  <a:srgbClr val="FF0000"/>
                </a:solidFill>
                <a:latin typeface="Zapf Dingbats"/>
                <a:ea typeface="Zapf Dingbats"/>
                <a:cs typeface="Zapf Dingbats"/>
                <a:sym typeface="Zapf Dingbats"/>
              </a:rPr>
              <a:t>✗</a:t>
            </a:r>
            <a:endParaRPr kumimoji="1" lang="zh-CN" altLang="en-US" sz="2000" dirty="0">
              <a:solidFill>
                <a:srgbClr val="FF0000"/>
              </a:solidFill>
            </a:endParaRPr>
          </a:p>
        </p:txBody>
      </p:sp>
      <p:sp>
        <p:nvSpPr>
          <p:cNvPr id="11" name="文本框 10"/>
          <p:cNvSpPr txBox="1"/>
          <p:nvPr/>
        </p:nvSpPr>
        <p:spPr>
          <a:xfrm>
            <a:off x="856669" y="3159761"/>
            <a:ext cx="338554" cy="400110"/>
          </a:xfrm>
          <a:prstGeom prst="rect">
            <a:avLst/>
          </a:prstGeom>
          <a:noFill/>
        </p:spPr>
        <p:txBody>
          <a:bodyPr wrap="none" rtlCol="0">
            <a:spAutoFit/>
          </a:bodyPr>
          <a:lstStyle/>
          <a:p>
            <a:r>
              <a:rPr kumimoji="1" lang="zh-CN" altLang="en-US" sz="2000" dirty="0" smtClean="0">
                <a:solidFill>
                  <a:srgbClr val="FF0000"/>
                </a:solidFill>
                <a:latin typeface="Zapf Dingbats"/>
                <a:ea typeface="Zapf Dingbats"/>
                <a:cs typeface="Zapf Dingbats"/>
                <a:sym typeface="Zapf Dingbats"/>
              </a:rPr>
              <a:t>✗</a:t>
            </a:r>
            <a:endParaRPr kumimoji="1" lang="zh-CN" altLang="en-US" sz="2000" dirty="0">
              <a:solidFill>
                <a:srgbClr val="FF0000"/>
              </a:solidFill>
            </a:endParaRPr>
          </a:p>
        </p:txBody>
      </p:sp>
    </p:spTree>
    <p:extLst>
      <p:ext uri="{BB962C8B-B14F-4D97-AF65-F5344CB8AC3E}">
        <p14:creationId xmlns:p14="http://schemas.microsoft.com/office/powerpoint/2010/main" val="1723283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Examples (blog)</a:t>
            </a:r>
            <a:endParaRPr kumimoji="1" lang="zh-CN" altLang="en-US" dirty="0"/>
          </a:p>
        </p:txBody>
      </p:sp>
      <p:sp>
        <p:nvSpPr>
          <p:cNvPr id="12" name="文本框 11"/>
          <p:cNvSpPr txBox="1"/>
          <p:nvPr/>
        </p:nvSpPr>
        <p:spPr>
          <a:xfrm>
            <a:off x="743586" y="652427"/>
            <a:ext cx="7925467" cy="584776"/>
          </a:xfrm>
          <a:prstGeom prst="rect">
            <a:avLst/>
          </a:prstGeom>
          <a:noFill/>
        </p:spPr>
        <p:txBody>
          <a:bodyPr wrap="none" rtlCol="0">
            <a:spAutoFit/>
          </a:bodyPr>
          <a:lstStyle/>
          <a:p>
            <a:r>
              <a:rPr kumimoji="1" lang="zh-CN" altLang="en-US" sz="1600" dirty="0" smtClean="0"/>
              <a:t>资源有 </a:t>
            </a:r>
            <a:r>
              <a:rPr kumimoji="1" lang="en-US" altLang="zh-CN" sz="1600" dirty="0" smtClean="0"/>
              <a:t>User</a:t>
            </a:r>
            <a:r>
              <a:rPr kumimoji="1" lang="zh-CN" altLang="en-US" sz="1600" dirty="0" smtClean="0"/>
              <a:t>、</a:t>
            </a:r>
            <a:r>
              <a:rPr kumimoji="1" lang="en-US" altLang="zh-CN" sz="1600" dirty="0" smtClean="0"/>
              <a:t>Blog</a:t>
            </a:r>
            <a:r>
              <a:rPr kumimoji="1" lang="zh-CN" altLang="zh-CN" sz="1600" dirty="0"/>
              <a:t>、</a:t>
            </a:r>
            <a:r>
              <a:rPr kumimoji="1" lang="en-US" altLang="zh-CN" sz="1600" dirty="0" smtClean="0"/>
              <a:t>Tag</a:t>
            </a:r>
          </a:p>
          <a:p>
            <a:r>
              <a:rPr kumimoji="1" lang="zh-CN" altLang="en-US" sz="1600" dirty="0" smtClean="0"/>
              <a:t>客户端新增 </a:t>
            </a:r>
            <a:r>
              <a:rPr kumimoji="1" lang="en-US" altLang="zh-CN" sz="1600" dirty="0" smtClean="0"/>
              <a:t>Blog</a:t>
            </a:r>
            <a:r>
              <a:rPr kumimoji="1" lang="zh-CN" altLang="en-US" sz="1600" dirty="0" smtClean="0"/>
              <a:t> 的时候要不要先判断 </a:t>
            </a:r>
            <a:r>
              <a:rPr kumimoji="1" lang="en-US" altLang="zh-CN" sz="1600" dirty="0" smtClean="0"/>
              <a:t>Tag</a:t>
            </a:r>
            <a:r>
              <a:rPr kumimoji="1" lang="zh-CN" altLang="en-US" sz="1600" dirty="0" smtClean="0"/>
              <a:t> 是否存在，不存在先调用增加 </a:t>
            </a:r>
            <a:r>
              <a:rPr kumimoji="1" lang="en-US" altLang="zh-CN" sz="1600" dirty="0" smtClean="0"/>
              <a:t>Tag</a:t>
            </a:r>
            <a:r>
              <a:rPr kumimoji="1" lang="zh-CN" altLang="en-US" sz="1600" dirty="0" smtClean="0"/>
              <a:t>的接口</a:t>
            </a:r>
            <a:endParaRPr kumimoji="1" lang="en-US" altLang="zh-CN" sz="1600" dirty="0" smtClean="0"/>
          </a:p>
        </p:txBody>
      </p:sp>
      <p:sp>
        <p:nvSpPr>
          <p:cNvPr id="13" name="决策 12"/>
          <p:cNvSpPr/>
          <p:nvPr/>
        </p:nvSpPr>
        <p:spPr>
          <a:xfrm>
            <a:off x="3033519" y="1220173"/>
            <a:ext cx="1242438" cy="759315"/>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文本框 13"/>
          <p:cNvSpPr txBox="1"/>
          <p:nvPr/>
        </p:nvSpPr>
        <p:spPr>
          <a:xfrm>
            <a:off x="3143959" y="1413452"/>
            <a:ext cx="1010388" cy="369332"/>
          </a:xfrm>
          <a:prstGeom prst="rect">
            <a:avLst/>
          </a:prstGeom>
          <a:noFill/>
        </p:spPr>
        <p:txBody>
          <a:bodyPr wrap="none" rtlCol="0">
            <a:spAutoFit/>
          </a:bodyPr>
          <a:lstStyle/>
          <a:p>
            <a:r>
              <a:rPr kumimoji="1" lang="en-US" altLang="zh-CN" dirty="0" smtClean="0"/>
              <a:t>Tag</a:t>
            </a:r>
            <a:r>
              <a:rPr kumimoji="1" lang="zh-CN" altLang="en-US" dirty="0" smtClean="0"/>
              <a:t>存在</a:t>
            </a:r>
            <a:endParaRPr kumimoji="1" lang="zh-CN" altLang="en-US" dirty="0"/>
          </a:p>
        </p:txBody>
      </p:sp>
      <p:cxnSp>
        <p:nvCxnSpPr>
          <p:cNvPr id="15" name="直线箭头连接符 14"/>
          <p:cNvCxnSpPr>
            <a:stCxn id="13" idx="3"/>
          </p:cNvCxnSpPr>
          <p:nvPr/>
        </p:nvCxnSpPr>
        <p:spPr>
          <a:xfrm>
            <a:off x="4275957" y="1599831"/>
            <a:ext cx="1007755" cy="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4496835" y="1173564"/>
            <a:ext cx="415498" cy="369332"/>
          </a:xfrm>
          <a:prstGeom prst="rect">
            <a:avLst/>
          </a:prstGeom>
          <a:noFill/>
        </p:spPr>
        <p:txBody>
          <a:bodyPr wrap="none" rtlCol="0">
            <a:spAutoFit/>
          </a:bodyPr>
          <a:lstStyle/>
          <a:p>
            <a:r>
              <a:rPr kumimoji="1" lang="zh-CN" altLang="en-US" dirty="0" smtClean="0"/>
              <a:t>是</a:t>
            </a:r>
            <a:endParaRPr kumimoji="1" lang="zh-CN" altLang="en-US" dirty="0"/>
          </a:p>
        </p:txBody>
      </p:sp>
      <p:sp>
        <p:nvSpPr>
          <p:cNvPr id="17" name="进程 16"/>
          <p:cNvSpPr/>
          <p:nvPr/>
        </p:nvSpPr>
        <p:spPr>
          <a:xfrm>
            <a:off x="5283714" y="1303006"/>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18" name="文本框 17"/>
          <p:cNvSpPr txBox="1"/>
          <p:nvPr/>
        </p:nvSpPr>
        <p:spPr>
          <a:xfrm>
            <a:off x="5283712" y="1422067"/>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endParaRPr kumimoji="1" lang="zh-CN" altLang="en-US" dirty="0"/>
          </a:p>
        </p:txBody>
      </p:sp>
      <p:cxnSp>
        <p:nvCxnSpPr>
          <p:cNvPr id="19" name="直线箭头连接符 18"/>
          <p:cNvCxnSpPr/>
          <p:nvPr/>
        </p:nvCxnSpPr>
        <p:spPr>
          <a:xfrm flipH="1">
            <a:off x="3646747" y="1986928"/>
            <a:ext cx="3722" cy="536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703572" y="2024411"/>
            <a:ext cx="415498" cy="369332"/>
          </a:xfrm>
          <a:prstGeom prst="rect">
            <a:avLst/>
          </a:prstGeom>
          <a:noFill/>
        </p:spPr>
        <p:txBody>
          <a:bodyPr wrap="none" rtlCol="0">
            <a:spAutoFit/>
          </a:bodyPr>
          <a:lstStyle/>
          <a:p>
            <a:r>
              <a:rPr kumimoji="1" lang="zh-CN" altLang="en-US" dirty="0" smtClean="0"/>
              <a:t>否</a:t>
            </a:r>
            <a:endParaRPr kumimoji="1" lang="zh-CN" altLang="en-US" dirty="0"/>
          </a:p>
        </p:txBody>
      </p:sp>
      <p:sp>
        <p:nvSpPr>
          <p:cNvPr id="21" name="进程 20"/>
          <p:cNvSpPr/>
          <p:nvPr/>
        </p:nvSpPr>
        <p:spPr>
          <a:xfrm>
            <a:off x="3091373" y="2558397"/>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2" name="文本框 21"/>
          <p:cNvSpPr txBox="1"/>
          <p:nvPr/>
        </p:nvSpPr>
        <p:spPr>
          <a:xfrm>
            <a:off x="3091371" y="2677458"/>
            <a:ext cx="1010388" cy="369332"/>
          </a:xfrm>
          <a:prstGeom prst="rect">
            <a:avLst/>
          </a:prstGeom>
          <a:noFill/>
        </p:spPr>
        <p:txBody>
          <a:bodyPr wrap="none" rtlCol="0">
            <a:spAutoFit/>
          </a:bodyPr>
          <a:lstStyle/>
          <a:p>
            <a:r>
              <a:rPr kumimoji="1" lang="zh-CN" altLang="en-US" dirty="0" smtClean="0"/>
              <a:t>创建</a:t>
            </a:r>
            <a:r>
              <a:rPr kumimoji="1" lang="en-US" altLang="zh-CN" dirty="0" smtClean="0"/>
              <a:t>Tag</a:t>
            </a:r>
            <a:endParaRPr kumimoji="1" lang="zh-CN" altLang="en-US" dirty="0"/>
          </a:p>
        </p:txBody>
      </p:sp>
      <p:sp>
        <p:nvSpPr>
          <p:cNvPr id="23" name="进程 22"/>
          <p:cNvSpPr/>
          <p:nvPr/>
        </p:nvSpPr>
        <p:spPr>
          <a:xfrm>
            <a:off x="3105723" y="3832161"/>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4" name="文本框 23"/>
          <p:cNvSpPr txBox="1"/>
          <p:nvPr/>
        </p:nvSpPr>
        <p:spPr>
          <a:xfrm>
            <a:off x="3105721" y="3951222"/>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p>
        </p:txBody>
      </p:sp>
      <p:cxnSp>
        <p:nvCxnSpPr>
          <p:cNvPr id="25" name="直线箭头连接符 24"/>
          <p:cNvCxnSpPr/>
          <p:nvPr/>
        </p:nvCxnSpPr>
        <p:spPr>
          <a:xfrm>
            <a:off x="3646747" y="3160045"/>
            <a:ext cx="0" cy="632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3720775" y="3328884"/>
            <a:ext cx="646331" cy="369332"/>
          </a:xfrm>
          <a:prstGeom prst="rect">
            <a:avLst/>
          </a:prstGeom>
          <a:noFill/>
        </p:spPr>
        <p:txBody>
          <a:bodyPr wrap="none" rtlCol="0">
            <a:spAutoFit/>
          </a:bodyPr>
          <a:lstStyle/>
          <a:p>
            <a:r>
              <a:rPr kumimoji="1" lang="zh-CN" altLang="en-US" dirty="0" smtClean="0"/>
              <a:t>成功</a:t>
            </a:r>
            <a:endParaRPr kumimoji="1" lang="zh-CN" altLang="en-US" dirty="0"/>
          </a:p>
        </p:txBody>
      </p:sp>
    </p:spTree>
    <p:extLst>
      <p:ext uri="{BB962C8B-B14F-4D97-AF65-F5344CB8AC3E}">
        <p14:creationId xmlns:p14="http://schemas.microsoft.com/office/powerpoint/2010/main" val="12965289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Examples (blog)</a:t>
            </a:r>
            <a:endParaRPr kumimoji="1" lang="zh-CN" altLang="en-US" dirty="0"/>
          </a:p>
        </p:txBody>
      </p:sp>
      <p:sp>
        <p:nvSpPr>
          <p:cNvPr id="12" name="文本框 11"/>
          <p:cNvSpPr txBox="1"/>
          <p:nvPr/>
        </p:nvSpPr>
        <p:spPr>
          <a:xfrm>
            <a:off x="743586" y="652427"/>
            <a:ext cx="7925467" cy="584776"/>
          </a:xfrm>
          <a:prstGeom prst="rect">
            <a:avLst/>
          </a:prstGeom>
          <a:noFill/>
        </p:spPr>
        <p:txBody>
          <a:bodyPr wrap="none" rtlCol="0">
            <a:spAutoFit/>
          </a:bodyPr>
          <a:lstStyle/>
          <a:p>
            <a:r>
              <a:rPr kumimoji="1" lang="zh-CN" altLang="en-US" sz="1600" dirty="0" smtClean="0"/>
              <a:t>资源有 </a:t>
            </a:r>
            <a:r>
              <a:rPr kumimoji="1" lang="en-US" altLang="zh-CN" sz="1600" dirty="0" smtClean="0"/>
              <a:t>User</a:t>
            </a:r>
            <a:r>
              <a:rPr kumimoji="1" lang="zh-CN" altLang="en-US" sz="1600" dirty="0" smtClean="0"/>
              <a:t>、</a:t>
            </a:r>
            <a:r>
              <a:rPr kumimoji="1" lang="en-US" altLang="zh-CN" sz="1600" dirty="0" smtClean="0"/>
              <a:t>Blog</a:t>
            </a:r>
            <a:r>
              <a:rPr kumimoji="1" lang="zh-CN" altLang="zh-CN" sz="1600" dirty="0"/>
              <a:t>、</a:t>
            </a:r>
            <a:r>
              <a:rPr kumimoji="1" lang="en-US" altLang="zh-CN" sz="1600" dirty="0" smtClean="0"/>
              <a:t>Tag</a:t>
            </a:r>
          </a:p>
          <a:p>
            <a:r>
              <a:rPr kumimoji="1" lang="zh-CN" altLang="en-US" sz="1600" dirty="0" smtClean="0"/>
              <a:t>客户端新增 </a:t>
            </a:r>
            <a:r>
              <a:rPr kumimoji="1" lang="en-US" altLang="zh-CN" sz="1600" dirty="0" smtClean="0"/>
              <a:t>Blog</a:t>
            </a:r>
            <a:r>
              <a:rPr kumimoji="1" lang="zh-CN" altLang="en-US" sz="1600" dirty="0" smtClean="0"/>
              <a:t> 的时候要不要先判断 </a:t>
            </a:r>
            <a:r>
              <a:rPr kumimoji="1" lang="en-US" altLang="zh-CN" sz="1600" dirty="0" smtClean="0"/>
              <a:t>Tag</a:t>
            </a:r>
            <a:r>
              <a:rPr kumimoji="1" lang="zh-CN" altLang="en-US" sz="1600" dirty="0" smtClean="0"/>
              <a:t> 是否存在，不存在先调用增加 </a:t>
            </a:r>
            <a:r>
              <a:rPr kumimoji="1" lang="en-US" altLang="zh-CN" sz="1600" dirty="0" smtClean="0"/>
              <a:t>Tag</a:t>
            </a:r>
            <a:r>
              <a:rPr kumimoji="1" lang="zh-CN" altLang="en-US" sz="1600" dirty="0" smtClean="0"/>
              <a:t>的接口</a:t>
            </a:r>
            <a:endParaRPr kumimoji="1" lang="en-US" altLang="zh-CN" sz="1600" dirty="0" smtClean="0"/>
          </a:p>
        </p:txBody>
      </p:sp>
      <p:sp>
        <p:nvSpPr>
          <p:cNvPr id="27" name="进程 26"/>
          <p:cNvSpPr/>
          <p:nvPr/>
        </p:nvSpPr>
        <p:spPr>
          <a:xfrm>
            <a:off x="3482009" y="1871623"/>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8" name="文本框 27"/>
          <p:cNvSpPr txBox="1"/>
          <p:nvPr/>
        </p:nvSpPr>
        <p:spPr>
          <a:xfrm>
            <a:off x="3482007" y="1990684"/>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p>
        </p:txBody>
      </p:sp>
      <p:sp>
        <p:nvSpPr>
          <p:cNvPr id="29" name="文本框 28"/>
          <p:cNvSpPr txBox="1"/>
          <p:nvPr/>
        </p:nvSpPr>
        <p:spPr>
          <a:xfrm>
            <a:off x="1559950" y="3343082"/>
            <a:ext cx="2742533" cy="1200329"/>
          </a:xfrm>
          <a:prstGeom prst="rect">
            <a:avLst/>
          </a:prstGeom>
          <a:noFill/>
        </p:spPr>
        <p:txBody>
          <a:bodyPr wrap="none" rtlCol="0">
            <a:spAutoFit/>
          </a:bodyPr>
          <a:lstStyle/>
          <a:p>
            <a:r>
              <a:rPr kumimoji="1" lang="en-US" altLang="zh-CN" dirty="0" smtClean="0"/>
              <a:t>GET: /blogs</a:t>
            </a:r>
          </a:p>
          <a:p>
            <a:r>
              <a:rPr kumimoji="1" lang="zh-CN" altLang="en-US" dirty="0" smtClean="0"/>
              <a:t>包含新创建的</a:t>
            </a:r>
            <a:r>
              <a:rPr kumimoji="1" lang="en-US" altLang="zh-CN" dirty="0" smtClean="0"/>
              <a:t>Blog</a:t>
            </a:r>
          </a:p>
          <a:p>
            <a:r>
              <a:rPr kumimoji="1" lang="en-US" altLang="zh-CN" dirty="0" smtClean="0"/>
              <a:t>GET: /tags </a:t>
            </a:r>
          </a:p>
          <a:p>
            <a:r>
              <a:rPr kumimoji="1" lang="zh-CN" altLang="en-US" dirty="0" smtClean="0"/>
              <a:t>包含新建</a:t>
            </a:r>
            <a:r>
              <a:rPr kumimoji="1" lang="en-US" altLang="zh-CN" dirty="0" smtClean="0"/>
              <a:t>Blog</a:t>
            </a:r>
            <a:r>
              <a:rPr kumimoji="1" lang="zh-CN" altLang="en-US" dirty="0" smtClean="0"/>
              <a:t>引入的</a:t>
            </a:r>
            <a:r>
              <a:rPr kumimoji="1" lang="en-US" altLang="zh-CN" dirty="0" smtClean="0"/>
              <a:t> Tag</a:t>
            </a:r>
            <a:endParaRPr kumimoji="1" lang="zh-CN" altLang="en-US" dirty="0"/>
          </a:p>
        </p:txBody>
      </p:sp>
    </p:spTree>
    <p:extLst>
      <p:ext uri="{BB962C8B-B14F-4D97-AF65-F5344CB8AC3E}">
        <p14:creationId xmlns:p14="http://schemas.microsoft.com/office/powerpoint/2010/main" val="27494375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Examples (blog)</a:t>
            </a:r>
            <a:endParaRPr kumimoji="1" lang="zh-CN" altLang="en-US" dirty="0"/>
          </a:p>
        </p:txBody>
      </p:sp>
      <p:sp>
        <p:nvSpPr>
          <p:cNvPr id="12" name="文本框 11"/>
          <p:cNvSpPr txBox="1"/>
          <p:nvPr/>
        </p:nvSpPr>
        <p:spPr>
          <a:xfrm>
            <a:off x="743586" y="652427"/>
            <a:ext cx="7925467" cy="584776"/>
          </a:xfrm>
          <a:prstGeom prst="rect">
            <a:avLst/>
          </a:prstGeom>
          <a:noFill/>
        </p:spPr>
        <p:txBody>
          <a:bodyPr wrap="none" rtlCol="0">
            <a:spAutoFit/>
          </a:bodyPr>
          <a:lstStyle/>
          <a:p>
            <a:r>
              <a:rPr kumimoji="1" lang="zh-CN" altLang="en-US" sz="1600" dirty="0" smtClean="0"/>
              <a:t>资源有 </a:t>
            </a:r>
            <a:r>
              <a:rPr kumimoji="1" lang="en-US" altLang="zh-CN" sz="1600" dirty="0" smtClean="0"/>
              <a:t>User</a:t>
            </a:r>
            <a:r>
              <a:rPr kumimoji="1" lang="zh-CN" altLang="en-US" sz="1600" dirty="0" smtClean="0"/>
              <a:t>、</a:t>
            </a:r>
            <a:r>
              <a:rPr kumimoji="1" lang="en-US" altLang="zh-CN" sz="1600" dirty="0" smtClean="0"/>
              <a:t>Blog</a:t>
            </a:r>
            <a:r>
              <a:rPr kumimoji="1" lang="zh-CN" altLang="zh-CN" sz="1600" dirty="0"/>
              <a:t>、</a:t>
            </a:r>
            <a:r>
              <a:rPr kumimoji="1" lang="en-US" altLang="zh-CN" sz="1600" dirty="0" smtClean="0"/>
              <a:t>Tag</a:t>
            </a:r>
          </a:p>
          <a:p>
            <a:r>
              <a:rPr kumimoji="1" lang="zh-CN" altLang="en-US" sz="1600" dirty="0" smtClean="0"/>
              <a:t>客户端新增 </a:t>
            </a:r>
            <a:r>
              <a:rPr kumimoji="1" lang="en-US" altLang="zh-CN" sz="1600" dirty="0" smtClean="0"/>
              <a:t>Blog</a:t>
            </a:r>
            <a:r>
              <a:rPr kumimoji="1" lang="zh-CN" altLang="en-US" sz="1600" dirty="0" smtClean="0"/>
              <a:t> 的时候要不要先判断 </a:t>
            </a:r>
            <a:r>
              <a:rPr kumimoji="1" lang="en-US" altLang="zh-CN" sz="1600" dirty="0" smtClean="0"/>
              <a:t>Tag</a:t>
            </a:r>
            <a:r>
              <a:rPr kumimoji="1" lang="zh-CN" altLang="en-US" sz="1600" dirty="0" smtClean="0"/>
              <a:t> 是否存在，不存在先调用增加 </a:t>
            </a:r>
            <a:r>
              <a:rPr kumimoji="1" lang="en-US" altLang="zh-CN" sz="1600" dirty="0" smtClean="0"/>
              <a:t>Tag</a:t>
            </a:r>
            <a:r>
              <a:rPr kumimoji="1" lang="zh-CN" altLang="en-US" sz="1600" dirty="0" smtClean="0"/>
              <a:t>的接口</a:t>
            </a:r>
            <a:endParaRPr kumimoji="1" lang="en-US" altLang="zh-CN" sz="1600" dirty="0" smtClean="0"/>
          </a:p>
        </p:txBody>
      </p:sp>
      <p:sp>
        <p:nvSpPr>
          <p:cNvPr id="13" name="决策 12"/>
          <p:cNvSpPr/>
          <p:nvPr/>
        </p:nvSpPr>
        <p:spPr>
          <a:xfrm>
            <a:off x="3033519" y="1220173"/>
            <a:ext cx="1242438" cy="759315"/>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文本框 13"/>
          <p:cNvSpPr txBox="1"/>
          <p:nvPr/>
        </p:nvSpPr>
        <p:spPr>
          <a:xfrm>
            <a:off x="3143959" y="1413452"/>
            <a:ext cx="1010388" cy="369332"/>
          </a:xfrm>
          <a:prstGeom prst="rect">
            <a:avLst/>
          </a:prstGeom>
          <a:noFill/>
        </p:spPr>
        <p:txBody>
          <a:bodyPr wrap="none" rtlCol="0">
            <a:spAutoFit/>
          </a:bodyPr>
          <a:lstStyle/>
          <a:p>
            <a:r>
              <a:rPr kumimoji="1" lang="en-US" altLang="zh-CN" dirty="0" smtClean="0"/>
              <a:t>Tag</a:t>
            </a:r>
            <a:r>
              <a:rPr kumimoji="1" lang="zh-CN" altLang="en-US" dirty="0" smtClean="0"/>
              <a:t>存在</a:t>
            </a:r>
            <a:endParaRPr kumimoji="1" lang="zh-CN" altLang="en-US" dirty="0"/>
          </a:p>
        </p:txBody>
      </p:sp>
      <p:cxnSp>
        <p:nvCxnSpPr>
          <p:cNvPr id="15" name="直线箭头连接符 14"/>
          <p:cNvCxnSpPr>
            <a:stCxn id="13" idx="3"/>
          </p:cNvCxnSpPr>
          <p:nvPr/>
        </p:nvCxnSpPr>
        <p:spPr>
          <a:xfrm>
            <a:off x="4275957" y="1599831"/>
            <a:ext cx="1007755" cy="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4496835" y="1173564"/>
            <a:ext cx="415498" cy="369332"/>
          </a:xfrm>
          <a:prstGeom prst="rect">
            <a:avLst/>
          </a:prstGeom>
          <a:noFill/>
        </p:spPr>
        <p:txBody>
          <a:bodyPr wrap="none" rtlCol="0">
            <a:spAutoFit/>
          </a:bodyPr>
          <a:lstStyle/>
          <a:p>
            <a:r>
              <a:rPr kumimoji="1" lang="zh-CN" altLang="en-US" dirty="0" smtClean="0"/>
              <a:t>是</a:t>
            </a:r>
            <a:endParaRPr kumimoji="1" lang="zh-CN" altLang="en-US" dirty="0"/>
          </a:p>
        </p:txBody>
      </p:sp>
      <p:sp>
        <p:nvSpPr>
          <p:cNvPr id="17" name="进程 16"/>
          <p:cNvSpPr/>
          <p:nvPr/>
        </p:nvSpPr>
        <p:spPr>
          <a:xfrm>
            <a:off x="5283714" y="1303006"/>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18" name="文本框 17"/>
          <p:cNvSpPr txBox="1"/>
          <p:nvPr/>
        </p:nvSpPr>
        <p:spPr>
          <a:xfrm>
            <a:off x="5283712" y="1422067"/>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endParaRPr kumimoji="1" lang="zh-CN" altLang="en-US" dirty="0"/>
          </a:p>
        </p:txBody>
      </p:sp>
      <p:cxnSp>
        <p:nvCxnSpPr>
          <p:cNvPr id="19" name="直线箭头连接符 18"/>
          <p:cNvCxnSpPr/>
          <p:nvPr/>
        </p:nvCxnSpPr>
        <p:spPr>
          <a:xfrm flipH="1">
            <a:off x="3646747" y="1986928"/>
            <a:ext cx="3722" cy="536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703572" y="2024411"/>
            <a:ext cx="415498" cy="369332"/>
          </a:xfrm>
          <a:prstGeom prst="rect">
            <a:avLst/>
          </a:prstGeom>
          <a:noFill/>
        </p:spPr>
        <p:txBody>
          <a:bodyPr wrap="none" rtlCol="0">
            <a:spAutoFit/>
          </a:bodyPr>
          <a:lstStyle/>
          <a:p>
            <a:r>
              <a:rPr kumimoji="1" lang="zh-CN" altLang="en-US" dirty="0" smtClean="0"/>
              <a:t>否</a:t>
            </a:r>
            <a:endParaRPr kumimoji="1" lang="zh-CN" altLang="en-US" dirty="0"/>
          </a:p>
        </p:txBody>
      </p:sp>
      <p:sp>
        <p:nvSpPr>
          <p:cNvPr id="21" name="进程 20"/>
          <p:cNvSpPr/>
          <p:nvPr/>
        </p:nvSpPr>
        <p:spPr>
          <a:xfrm>
            <a:off x="3091373" y="2558397"/>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2" name="文本框 21"/>
          <p:cNvSpPr txBox="1"/>
          <p:nvPr/>
        </p:nvSpPr>
        <p:spPr>
          <a:xfrm>
            <a:off x="3091371" y="2677458"/>
            <a:ext cx="1010388" cy="369332"/>
          </a:xfrm>
          <a:prstGeom prst="rect">
            <a:avLst/>
          </a:prstGeom>
          <a:noFill/>
        </p:spPr>
        <p:txBody>
          <a:bodyPr wrap="none" rtlCol="0">
            <a:spAutoFit/>
          </a:bodyPr>
          <a:lstStyle/>
          <a:p>
            <a:r>
              <a:rPr kumimoji="1" lang="zh-CN" altLang="en-US" dirty="0" smtClean="0"/>
              <a:t>创建</a:t>
            </a:r>
            <a:r>
              <a:rPr kumimoji="1" lang="en-US" altLang="zh-CN" dirty="0" smtClean="0"/>
              <a:t>Tag</a:t>
            </a:r>
            <a:endParaRPr kumimoji="1" lang="zh-CN" altLang="en-US" dirty="0"/>
          </a:p>
        </p:txBody>
      </p:sp>
      <p:sp>
        <p:nvSpPr>
          <p:cNvPr id="23" name="进程 22"/>
          <p:cNvSpPr/>
          <p:nvPr/>
        </p:nvSpPr>
        <p:spPr>
          <a:xfrm>
            <a:off x="3105723" y="3832161"/>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4" name="文本框 23"/>
          <p:cNvSpPr txBox="1"/>
          <p:nvPr/>
        </p:nvSpPr>
        <p:spPr>
          <a:xfrm>
            <a:off x="3105721" y="3951222"/>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p>
        </p:txBody>
      </p:sp>
      <p:cxnSp>
        <p:nvCxnSpPr>
          <p:cNvPr id="25" name="直线箭头连接符 24"/>
          <p:cNvCxnSpPr/>
          <p:nvPr/>
        </p:nvCxnSpPr>
        <p:spPr>
          <a:xfrm>
            <a:off x="3646747" y="3160045"/>
            <a:ext cx="0" cy="632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3720775" y="3328884"/>
            <a:ext cx="646331" cy="369332"/>
          </a:xfrm>
          <a:prstGeom prst="rect">
            <a:avLst/>
          </a:prstGeom>
          <a:noFill/>
        </p:spPr>
        <p:txBody>
          <a:bodyPr wrap="none" rtlCol="0">
            <a:spAutoFit/>
          </a:bodyPr>
          <a:lstStyle/>
          <a:p>
            <a:r>
              <a:rPr kumimoji="1" lang="zh-CN" altLang="en-US" dirty="0" smtClean="0"/>
              <a:t>成功</a:t>
            </a:r>
            <a:endParaRPr kumimoji="1" lang="zh-CN" altLang="en-US" dirty="0"/>
          </a:p>
        </p:txBody>
      </p:sp>
      <p:sp>
        <p:nvSpPr>
          <p:cNvPr id="27" name="爆炸形 1 26"/>
          <p:cNvSpPr/>
          <p:nvPr/>
        </p:nvSpPr>
        <p:spPr>
          <a:xfrm>
            <a:off x="5868643" y="2393743"/>
            <a:ext cx="2194180" cy="2015637"/>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6517472" y="3014386"/>
            <a:ext cx="820357" cy="646331"/>
          </a:xfrm>
          <a:prstGeom prst="rect">
            <a:avLst/>
          </a:prstGeom>
          <a:noFill/>
        </p:spPr>
        <p:txBody>
          <a:bodyPr wrap="none" rtlCol="0">
            <a:spAutoFit/>
          </a:bodyPr>
          <a:lstStyle/>
          <a:p>
            <a:r>
              <a:rPr kumimoji="1" lang="en-US" altLang="zh-CN" sz="3600" dirty="0" smtClean="0"/>
              <a:t>No</a:t>
            </a:r>
            <a:endParaRPr kumimoji="1" lang="zh-CN" altLang="en-US" sz="3600" dirty="0"/>
          </a:p>
        </p:txBody>
      </p:sp>
    </p:spTree>
    <p:extLst>
      <p:ext uri="{BB962C8B-B14F-4D97-AF65-F5344CB8AC3E}">
        <p14:creationId xmlns:p14="http://schemas.microsoft.com/office/powerpoint/2010/main" val="26935156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Examples (blog)</a:t>
            </a:r>
            <a:endParaRPr kumimoji="1" lang="zh-CN" altLang="en-US" dirty="0"/>
          </a:p>
        </p:txBody>
      </p:sp>
      <p:sp>
        <p:nvSpPr>
          <p:cNvPr id="12" name="文本框 11"/>
          <p:cNvSpPr txBox="1"/>
          <p:nvPr/>
        </p:nvSpPr>
        <p:spPr>
          <a:xfrm>
            <a:off x="743586" y="652427"/>
            <a:ext cx="7925467" cy="584776"/>
          </a:xfrm>
          <a:prstGeom prst="rect">
            <a:avLst/>
          </a:prstGeom>
          <a:noFill/>
        </p:spPr>
        <p:txBody>
          <a:bodyPr wrap="none" rtlCol="0">
            <a:spAutoFit/>
          </a:bodyPr>
          <a:lstStyle/>
          <a:p>
            <a:r>
              <a:rPr kumimoji="1" lang="zh-CN" altLang="en-US" sz="1600" dirty="0" smtClean="0"/>
              <a:t>资源有 </a:t>
            </a:r>
            <a:r>
              <a:rPr kumimoji="1" lang="en-US" altLang="zh-CN" sz="1600" dirty="0" smtClean="0"/>
              <a:t>User</a:t>
            </a:r>
            <a:r>
              <a:rPr kumimoji="1" lang="zh-CN" altLang="en-US" sz="1600" dirty="0" smtClean="0"/>
              <a:t>、</a:t>
            </a:r>
            <a:r>
              <a:rPr kumimoji="1" lang="en-US" altLang="zh-CN" sz="1600" dirty="0" smtClean="0"/>
              <a:t>Blog</a:t>
            </a:r>
            <a:r>
              <a:rPr kumimoji="1" lang="zh-CN" altLang="zh-CN" sz="1600" dirty="0"/>
              <a:t>、</a:t>
            </a:r>
            <a:r>
              <a:rPr kumimoji="1" lang="en-US" altLang="zh-CN" sz="1600" dirty="0" smtClean="0"/>
              <a:t>Tag</a:t>
            </a:r>
          </a:p>
          <a:p>
            <a:r>
              <a:rPr kumimoji="1" lang="zh-CN" altLang="en-US" sz="1600" dirty="0" smtClean="0"/>
              <a:t>客户端新增 </a:t>
            </a:r>
            <a:r>
              <a:rPr kumimoji="1" lang="en-US" altLang="zh-CN" sz="1600" dirty="0" smtClean="0"/>
              <a:t>Blog</a:t>
            </a:r>
            <a:r>
              <a:rPr kumimoji="1" lang="zh-CN" altLang="en-US" sz="1600" dirty="0" smtClean="0"/>
              <a:t> 的时候要不要先判断 </a:t>
            </a:r>
            <a:r>
              <a:rPr kumimoji="1" lang="en-US" altLang="zh-CN" sz="1600" dirty="0" smtClean="0"/>
              <a:t>Tag</a:t>
            </a:r>
            <a:r>
              <a:rPr kumimoji="1" lang="zh-CN" altLang="en-US" sz="1600" dirty="0" smtClean="0"/>
              <a:t> 是否存在，不存在先调用增加 </a:t>
            </a:r>
            <a:r>
              <a:rPr kumimoji="1" lang="en-US" altLang="zh-CN" sz="1600" dirty="0" smtClean="0"/>
              <a:t>Tag</a:t>
            </a:r>
            <a:r>
              <a:rPr kumimoji="1" lang="zh-CN" altLang="en-US" sz="1600" dirty="0" smtClean="0"/>
              <a:t>的接口</a:t>
            </a:r>
            <a:endParaRPr kumimoji="1" lang="en-US" altLang="zh-CN" sz="1600" dirty="0" smtClean="0"/>
          </a:p>
        </p:txBody>
      </p:sp>
      <p:sp>
        <p:nvSpPr>
          <p:cNvPr id="27" name="进程 26"/>
          <p:cNvSpPr/>
          <p:nvPr/>
        </p:nvSpPr>
        <p:spPr>
          <a:xfrm>
            <a:off x="3482009" y="1871623"/>
            <a:ext cx="1108896" cy="67648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28" name="文本框 27"/>
          <p:cNvSpPr txBox="1"/>
          <p:nvPr/>
        </p:nvSpPr>
        <p:spPr>
          <a:xfrm>
            <a:off x="3482007" y="1990684"/>
            <a:ext cx="1108897" cy="369332"/>
          </a:xfrm>
          <a:prstGeom prst="rect">
            <a:avLst/>
          </a:prstGeom>
          <a:noFill/>
        </p:spPr>
        <p:txBody>
          <a:bodyPr wrap="none" rtlCol="0">
            <a:spAutoFit/>
          </a:bodyPr>
          <a:lstStyle/>
          <a:p>
            <a:r>
              <a:rPr kumimoji="1" lang="zh-CN" altLang="en-US" dirty="0" smtClean="0"/>
              <a:t>创建</a:t>
            </a:r>
            <a:r>
              <a:rPr kumimoji="1" lang="en-US" altLang="zh-CN" dirty="0" smtClean="0"/>
              <a:t>Blog</a:t>
            </a:r>
          </a:p>
        </p:txBody>
      </p:sp>
      <p:sp>
        <p:nvSpPr>
          <p:cNvPr id="29" name="文本框 28"/>
          <p:cNvSpPr txBox="1"/>
          <p:nvPr/>
        </p:nvSpPr>
        <p:spPr>
          <a:xfrm>
            <a:off x="1559950" y="3343082"/>
            <a:ext cx="2742533" cy="1200329"/>
          </a:xfrm>
          <a:prstGeom prst="rect">
            <a:avLst/>
          </a:prstGeom>
          <a:noFill/>
        </p:spPr>
        <p:txBody>
          <a:bodyPr wrap="none" rtlCol="0">
            <a:spAutoFit/>
          </a:bodyPr>
          <a:lstStyle/>
          <a:p>
            <a:r>
              <a:rPr kumimoji="1" lang="en-US" altLang="zh-CN" dirty="0" smtClean="0"/>
              <a:t>GET: /blogs</a:t>
            </a:r>
          </a:p>
          <a:p>
            <a:r>
              <a:rPr kumimoji="1" lang="zh-CN" altLang="en-US" dirty="0" smtClean="0"/>
              <a:t>包含新创建的</a:t>
            </a:r>
            <a:r>
              <a:rPr kumimoji="1" lang="en-US" altLang="zh-CN" dirty="0" smtClean="0"/>
              <a:t>Blog</a:t>
            </a:r>
          </a:p>
          <a:p>
            <a:r>
              <a:rPr kumimoji="1" lang="en-US" altLang="zh-CN" dirty="0" smtClean="0"/>
              <a:t>GET: /tags </a:t>
            </a:r>
          </a:p>
          <a:p>
            <a:r>
              <a:rPr kumimoji="1" lang="zh-CN" altLang="en-US" dirty="0" smtClean="0"/>
              <a:t>包含新建</a:t>
            </a:r>
            <a:r>
              <a:rPr kumimoji="1" lang="en-US" altLang="zh-CN" dirty="0" smtClean="0"/>
              <a:t>Blog</a:t>
            </a:r>
            <a:r>
              <a:rPr kumimoji="1" lang="zh-CN" altLang="en-US" dirty="0" smtClean="0"/>
              <a:t>引入的</a:t>
            </a:r>
            <a:r>
              <a:rPr kumimoji="1" lang="en-US" altLang="zh-CN" dirty="0" smtClean="0"/>
              <a:t> Tag</a:t>
            </a:r>
            <a:endParaRPr kumimoji="1" lang="zh-CN" altLang="en-US" dirty="0"/>
          </a:p>
        </p:txBody>
      </p:sp>
      <p:sp>
        <p:nvSpPr>
          <p:cNvPr id="7" name="爆炸形 1 6"/>
          <p:cNvSpPr/>
          <p:nvPr/>
        </p:nvSpPr>
        <p:spPr>
          <a:xfrm>
            <a:off x="5984808" y="2360016"/>
            <a:ext cx="2194180" cy="2015637"/>
          </a:xfrm>
          <a:prstGeom prst="irregularSeal1">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6633637" y="2980659"/>
            <a:ext cx="867019" cy="646331"/>
          </a:xfrm>
          <a:prstGeom prst="rect">
            <a:avLst/>
          </a:prstGeom>
          <a:noFill/>
        </p:spPr>
        <p:txBody>
          <a:bodyPr wrap="none" rtlCol="0">
            <a:spAutoFit/>
          </a:bodyPr>
          <a:lstStyle/>
          <a:p>
            <a:r>
              <a:rPr kumimoji="1" lang="en-US" altLang="zh-CN" sz="3600" dirty="0" smtClean="0"/>
              <a:t>Yes</a:t>
            </a:r>
          </a:p>
        </p:txBody>
      </p:sp>
    </p:spTree>
    <p:extLst>
      <p:ext uri="{BB962C8B-B14F-4D97-AF65-F5344CB8AC3E}">
        <p14:creationId xmlns:p14="http://schemas.microsoft.com/office/powerpoint/2010/main" val="34331930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err="1" smtClean="0"/>
              <a:t>RESTful</a:t>
            </a:r>
            <a:r>
              <a:rPr kumimoji="1" lang="en-US" altLang="zh-CN" dirty="0" smtClean="0"/>
              <a:t> on </a:t>
            </a:r>
            <a:r>
              <a:rPr kumimoji="1" lang="en-US" altLang="zh-CN" dirty="0" err="1" smtClean="0"/>
              <a:t>Node.js</a:t>
            </a:r>
            <a:endParaRPr kumimoji="1" lang="zh-CN" altLang="en-US" dirty="0"/>
          </a:p>
        </p:txBody>
      </p:sp>
    </p:spTree>
    <p:extLst>
      <p:ext uri="{BB962C8B-B14F-4D97-AF65-F5344CB8AC3E}">
        <p14:creationId xmlns:p14="http://schemas.microsoft.com/office/powerpoint/2010/main" val="27019781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endParaRPr kumimoji="1" lang="zh-CN" altLang="en-US" dirty="0"/>
          </a:p>
        </p:txBody>
      </p:sp>
      <p:sp>
        <p:nvSpPr>
          <p:cNvPr id="3" name="文本框 2"/>
          <p:cNvSpPr txBox="1"/>
          <p:nvPr/>
        </p:nvSpPr>
        <p:spPr>
          <a:xfrm>
            <a:off x="687392" y="1985539"/>
            <a:ext cx="1282022" cy="646331"/>
          </a:xfrm>
          <a:prstGeom prst="rect">
            <a:avLst/>
          </a:prstGeom>
          <a:noFill/>
        </p:spPr>
        <p:txBody>
          <a:bodyPr wrap="none" rtlCol="0">
            <a:spAutoFit/>
          </a:bodyPr>
          <a:lstStyle/>
          <a:p>
            <a:r>
              <a:rPr kumimoji="1" lang="en-US" altLang="zh-CN" sz="3600" dirty="0" smtClean="0"/>
              <a:t>MVC</a:t>
            </a:r>
            <a:r>
              <a:rPr kumimoji="1" lang="en-US" altLang="zh-CN" dirty="0" smtClean="0"/>
              <a:t>   </a:t>
            </a:r>
            <a:endParaRPr kumimoji="1" lang="zh-CN" altLang="en-US" dirty="0"/>
          </a:p>
        </p:txBody>
      </p:sp>
      <p:sp>
        <p:nvSpPr>
          <p:cNvPr id="4" name="文本框 3"/>
          <p:cNvSpPr txBox="1"/>
          <p:nvPr/>
        </p:nvSpPr>
        <p:spPr>
          <a:xfrm>
            <a:off x="3918282" y="1985539"/>
            <a:ext cx="948622" cy="646331"/>
          </a:xfrm>
          <a:prstGeom prst="rect">
            <a:avLst/>
          </a:prstGeom>
          <a:noFill/>
        </p:spPr>
        <p:txBody>
          <a:bodyPr wrap="none" rtlCol="0">
            <a:spAutoFit/>
          </a:bodyPr>
          <a:lstStyle/>
          <a:p>
            <a:r>
              <a:rPr kumimoji="1" lang="en-US" altLang="zh-CN" sz="3600" dirty="0" smtClean="0"/>
              <a:t>MC</a:t>
            </a:r>
            <a:r>
              <a:rPr kumimoji="1" lang="en-US" altLang="zh-CN" dirty="0" smtClean="0"/>
              <a:t>   </a:t>
            </a:r>
            <a:endParaRPr kumimoji="1" lang="zh-CN" altLang="en-US" dirty="0"/>
          </a:p>
        </p:txBody>
      </p:sp>
      <p:sp>
        <p:nvSpPr>
          <p:cNvPr id="5" name="右箭头 4"/>
          <p:cNvSpPr/>
          <p:nvPr/>
        </p:nvSpPr>
        <p:spPr>
          <a:xfrm>
            <a:off x="2079854" y="2210749"/>
            <a:ext cx="1741244" cy="2807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634980" y="1587591"/>
            <a:ext cx="1800493" cy="369332"/>
          </a:xfrm>
          <a:prstGeom prst="rect">
            <a:avLst/>
          </a:prstGeom>
          <a:noFill/>
        </p:spPr>
        <p:txBody>
          <a:bodyPr wrap="none" rtlCol="0">
            <a:spAutoFit/>
          </a:bodyPr>
          <a:lstStyle/>
          <a:p>
            <a:r>
              <a:rPr kumimoji="1" lang="zh-CN" altLang="en-US" dirty="0" smtClean="0"/>
              <a:t>服务端渲染页面</a:t>
            </a:r>
            <a:endParaRPr kumimoji="1" lang="zh-CN" altLang="en-US" dirty="0"/>
          </a:p>
        </p:txBody>
      </p:sp>
      <p:sp>
        <p:nvSpPr>
          <p:cNvPr id="7" name="文本框 6"/>
          <p:cNvSpPr txBox="1"/>
          <p:nvPr/>
        </p:nvSpPr>
        <p:spPr>
          <a:xfrm>
            <a:off x="3821098" y="1587591"/>
            <a:ext cx="1219580" cy="369332"/>
          </a:xfrm>
          <a:prstGeom prst="rect">
            <a:avLst/>
          </a:prstGeom>
          <a:noFill/>
        </p:spPr>
        <p:txBody>
          <a:bodyPr wrap="none" rtlCol="0">
            <a:spAutoFit/>
          </a:bodyPr>
          <a:lstStyle/>
          <a:p>
            <a:r>
              <a:rPr kumimoji="1" lang="en-US" altLang="zh-CN" dirty="0" smtClean="0"/>
              <a:t>REST API</a:t>
            </a:r>
            <a:endParaRPr kumimoji="1" lang="zh-CN" altLang="en-US" dirty="0"/>
          </a:p>
        </p:txBody>
      </p:sp>
      <p:sp>
        <p:nvSpPr>
          <p:cNvPr id="8" name="文本框 7"/>
          <p:cNvSpPr txBox="1"/>
          <p:nvPr/>
        </p:nvSpPr>
        <p:spPr>
          <a:xfrm>
            <a:off x="740810" y="2963503"/>
            <a:ext cx="813031" cy="369332"/>
          </a:xfrm>
          <a:prstGeom prst="rect">
            <a:avLst/>
          </a:prstGeom>
          <a:noFill/>
        </p:spPr>
        <p:txBody>
          <a:bodyPr wrap="none" rtlCol="0">
            <a:spAutoFit/>
          </a:bodyPr>
          <a:lstStyle/>
          <a:p>
            <a:r>
              <a:rPr kumimoji="1" lang="en-US" altLang="zh-CN" dirty="0" smtClean="0"/>
              <a:t>HTML</a:t>
            </a:r>
            <a:endParaRPr kumimoji="1" lang="zh-CN" altLang="en-US" dirty="0"/>
          </a:p>
        </p:txBody>
      </p:sp>
      <p:sp>
        <p:nvSpPr>
          <p:cNvPr id="10" name="文本框 9"/>
          <p:cNvSpPr txBox="1"/>
          <p:nvPr/>
        </p:nvSpPr>
        <p:spPr>
          <a:xfrm>
            <a:off x="3939223" y="2987022"/>
            <a:ext cx="800294" cy="369332"/>
          </a:xfrm>
          <a:prstGeom prst="rect">
            <a:avLst/>
          </a:prstGeom>
          <a:noFill/>
        </p:spPr>
        <p:txBody>
          <a:bodyPr wrap="none" rtlCol="0">
            <a:spAutoFit/>
          </a:bodyPr>
          <a:lstStyle/>
          <a:p>
            <a:r>
              <a:rPr kumimoji="1" lang="en-US" altLang="zh-CN" dirty="0" smtClean="0"/>
              <a:t>JSON</a:t>
            </a:r>
            <a:endParaRPr kumimoji="1" lang="zh-CN" altLang="en-US" dirty="0"/>
          </a:p>
        </p:txBody>
      </p:sp>
    </p:spTree>
    <p:extLst>
      <p:ext uri="{BB962C8B-B14F-4D97-AF65-F5344CB8AC3E}">
        <p14:creationId xmlns:p14="http://schemas.microsoft.com/office/powerpoint/2010/main" val="1581520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endParaRPr kumimoji="1" lang="zh-CN" altLang="en-US" dirty="0"/>
          </a:p>
        </p:txBody>
      </p:sp>
      <p:sp>
        <p:nvSpPr>
          <p:cNvPr id="3" name="文本框 2"/>
          <p:cNvSpPr txBox="1"/>
          <p:nvPr/>
        </p:nvSpPr>
        <p:spPr>
          <a:xfrm>
            <a:off x="687392" y="1985539"/>
            <a:ext cx="1282022" cy="646331"/>
          </a:xfrm>
          <a:prstGeom prst="rect">
            <a:avLst/>
          </a:prstGeom>
          <a:noFill/>
        </p:spPr>
        <p:txBody>
          <a:bodyPr wrap="none" rtlCol="0">
            <a:spAutoFit/>
          </a:bodyPr>
          <a:lstStyle/>
          <a:p>
            <a:r>
              <a:rPr kumimoji="1" lang="en-US" altLang="zh-CN" sz="3600" dirty="0" smtClean="0"/>
              <a:t>MVC</a:t>
            </a:r>
            <a:r>
              <a:rPr kumimoji="1" lang="en-US" altLang="zh-CN" dirty="0" smtClean="0"/>
              <a:t>   </a:t>
            </a:r>
            <a:endParaRPr kumimoji="1" lang="zh-CN" altLang="en-US" dirty="0"/>
          </a:p>
        </p:txBody>
      </p:sp>
      <p:sp>
        <p:nvSpPr>
          <p:cNvPr id="4" name="文本框 3"/>
          <p:cNvSpPr txBox="1"/>
          <p:nvPr/>
        </p:nvSpPr>
        <p:spPr>
          <a:xfrm>
            <a:off x="3918282" y="1985539"/>
            <a:ext cx="948622" cy="646331"/>
          </a:xfrm>
          <a:prstGeom prst="rect">
            <a:avLst/>
          </a:prstGeom>
          <a:noFill/>
        </p:spPr>
        <p:txBody>
          <a:bodyPr wrap="none" rtlCol="0">
            <a:spAutoFit/>
          </a:bodyPr>
          <a:lstStyle/>
          <a:p>
            <a:r>
              <a:rPr kumimoji="1" lang="en-US" altLang="zh-CN" sz="3600" dirty="0" smtClean="0"/>
              <a:t>MC</a:t>
            </a:r>
            <a:r>
              <a:rPr kumimoji="1" lang="en-US" altLang="zh-CN" dirty="0" smtClean="0"/>
              <a:t>   </a:t>
            </a:r>
            <a:endParaRPr kumimoji="1" lang="zh-CN" altLang="en-US" dirty="0"/>
          </a:p>
        </p:txBody>
      </p:sp>
      <p:sp>
        <p:nvSpPr>
          <p:cNvPr id="5" name="右箭头 4"/>
          <p:cNvSpPr/>
          <p:nvPr/>
        </p:nvSpPr>
        <p:spPr>
          <a:xfrm>
            <a:off x="2079854" y="2210749"/>
            <a:ext cx="1741244" cy="2807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634980" y="1587591"/>
            <a:ext cx="1800493" cy="369332"/>
          </a:xfrm>
          <a:prstGeom prst="rect">
            <a:avLst/>
          </a:prstGeom>
          <a:noFill/>
        </p:spPr>
        <p:txBody>
          <a:bodyPr wrap="none" rtlCol="0">
            <a:spAutoFit/>
          </a:bodyPr>
          <a:lstStyle/>
          <a:p>
            <a:r>
              <a:rPr kumimoji="1" lang="zh-CN" altLang="en-US" dirty="0" smtClean="0"/>
              <a:t>服务端渲染页面</a:t>
            </a:r>
            <a:endParaRPr kumimoji="1" lang="zh-CN" altLang="en-US" dirty="0"/>
          </a:p>
        </p:txBody>
      </p:sp>
      <p:sp>
        <p:nvSpPr>
          <p:cNvPr id="7" name="文本框 6"/>
          <p:cNvSpPr txBox="1"/>
          <p:nvPr/>
        </p:nvSpPr>
        <p:spPr>
          <a:xfrm>
            <a:off x="3821098" y="1587591"/>
            <a:ext cx="1219580" cy="369332"/>
          </a:xfrm>
          <a:prstGeom prst="rect">
            <a:avLst/>
          </a:prstGeom>
          <a:noFill/>
        </p:spPr>
        <p:txBody>
          <a:bodyPr wrap="none" rtlCol="0">
            <a:spAutoFit/>
          </a:bodyPr>
          <a:lstStyle/>
          <a:p>
            <a:r>
              <a:rPr kumimoji="1" lang="en-US" altLang="zh-CN" dirty="0" smtClean="0"/>
              <a:t>REST API</a:t>
            </a:r>
            <a:endParaRPr kumimoji="1" lang="zh-CN" altLang="en-US" dirty="0"/>
          </a:p>
        </p:txBody>
      </p:sp>
      <p:sp>
        <p:nvSpPr>
          <p:cNvPr id="8" name="文本框 7"/>
          <p:cNvSpPr txBox="1"/>
          <p:nvPr/>
        </p:nvSpPr>
        <p:spPr>
          <a:xfrm>
            <a:off x="740810" y="2963503"/>
            <a:ext cx="813031" cy="369332"/>
          </a:xfrm>
          <a:prstGeom prst="rect">
            <a:avLst/>
          </a:prstGeom>
          <a:noFill/>
        </p:spPr>
        <p:txBody>
          <a:bodyPr wrap="none" rtlCol="0">
            <a:spAutoFit/>
          </a:bodyPr>
          <a:lstStyle/>
          <a:p>
            <a:r>
              <a:rPr kumimoji="1" lang="en-US" altLang="zh-CN" dirty="0" smtClean="0"/>
              <a:t>HTML</a:t>
            </a:r>
            <a:endParaRPr kumimoji="1" lang="zh-CN" altLang="en-US" dirty="0"/>
          </a:p>
        </p:txBody>
      </p:sp>
      <p:sp>
        <p:nvSpPr>
          <p:cNvPr id="10" name="文本框 9"/>
          <p:cNvSpPr txBox="1"/>
          <p:nvPr/>
        </p:nvSpPr>
        <p:spPr>
          <a:xfrm>
            <a:off x="3939223" y="2987022"/>
            <a:ext cx="800294" cy="369332"/>
          </a:xfrm>
          <a:prstGeom prst="rect">
            <a:avLst/>
          </a:prstGeom>
          <a:noFill/>
        </p:spPr>
        <p:txBody>
          <a:bodyPr wrap="none" rtlCol="0">
            <a:spAutoFit/>
          </a:bodyPr>
          <a:lstStyle/>
          <a:p>
            <a:r>
              <a:rPr kumimoji="1" lang="en-US" altLang="zh-CN" dirty="0" smtClean="0"/>
              <a:t>JSON</a:t>
            </a:r>
            <a:endParaRPr kumimoji="1" lang="zh-CN" altLang="en-US" dirty="0"/>
          </a:p>
        </p:txBody>
      </p:sp>
      <p:sp>
        <p:nvSpPr>
          <p:cNvPr id="9" name="文本框 8"/>
          <p:cNvSpPr txBox="1"/>
          <p:nvPr/>
        </p:nvSpPr>
        <p:spPr>
          <a:xfrm>
            <a:off x="423320" y="3951336"/>
            <a:ext cx="8351560" cy="369332"/>
          </a:xfrm>
          <a:prstGeom prst="rect">
            <a:avLst/>
          </a:prstGeom>
          <a:noFill/>
        </p:spPr>
        <p:txBody>
          <a:bodyPr wrap="none" rtlCol="0">
            <a:spAutoFit/>
          </a:bodyPr>
          <a:lstStyle/>
          <a:p>
            <a:r>
              <a:rPr kumimoji="1" lang="zh-CN" altLang="en-US" dirty="0" smtClean="0"/>
              <a:t>丢掉了</a:t>
            </a:r>
            <a:r>
              <a:rPr kumimoji="1" lang="en-US" altLang="zh-CN" dirty="0" smtClean="0"/>
              <a:t>V</a:t>
            </a:r>
            <a:r>
              <a:rPr kumimoji="1" lang="zh-CN" altLang="en-US" dirty="0" smtClean="0"/>
              <a:t>，让前端的大神们</a:t>
            </a:r>
            <a:r>
              <a:rPr kumimoji="1" lang="en-US" altLang="zh-CN" dirty="0" smtClean="0"/>
              <a:t> react/angular/</a:t>
            </a:r>
            <a:r>
              <a:rPr kumimoji="1" lang="en-US" altLang="zh-CN" dirty="0" err="1" smtClean="0"/>
              <a:t>vue</a:t>
            </a:r>
            <a:r>
              <a:rPr kumimoji="1" lang="en-US" altLang="zh-CN" dirty="0" smtClean="0"/>
              <a:t>/</a:t>
            </a:r>
            <a:r>
              <a:rPr kumimoji="1" lang="en-US" altLang="zh-CN" dirty="0" err="1" smtClean="0"/>
              <a:t>ios</a:t>
            </a:r>
            <a:r>
              <a:rPr kumimoji="1" lang="en-US" altLang="zh-CN" dirty="0" smtClean="0"/>
              <a:t>/android/desk client/</a:t>
            </a:r>
            <a:r>
              <a:rPr kumimoji="1" lang="mr-IN" altLang="zh-CN" dirty="0" smtClean="0"/>
              <a:t>…</a:t>
            </a:r>
            <a:r>
              <a:rPr kumimoji="1" lang="en-US" altLang="zh-CN" dirty="0" smtClean="0"/>
              <a:t> </a:t>
            </a:r>
            <a:r>
              <a:rPr kumimoji="1" lang="zh-CN" altLang="en-US" dirty="0" smtClean="0"/>
              <a:t>尽情发挥</a:t>
            </a:r>
            <a:endParaRPr kumimoji="1" lang="zh-CN" altLang="en-US" dirty="0"/>
          </a:p>
        </p:txBody>
      </p:sp>
    </p:spTree>
    <p:extLst>
      <p:ext uri="{BB962C8B-B14F-4D97-AF65-F5344CB8AC3E}">
        <p14:creationId xmlns:p14="http://schemas.microsoft.com/office/powerpoint/2010/main" val="8967314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a:t>Representational</a:t>
            </a:r>
            <a:r>
              <a:rPr kumimoji="1" lang="zh-CN" altLang="en-US" dirty="0"/>
              <a:t> </a:t>
            </a:r>
            <a:r>
              <a:rPr kumimoji="1" lang="en-US" altLang="zh-CN" dirty="0"/>
              <a:t>State</a:t>
            </a:r>
            <a:r>
              <a:rPr kumimoji="1" lang="zh-CN" altLang="en-US" dirty="0"/>
              <a:t> </a:t>
            </a:r>
            <a:r>
              <a:rPr kumimoji="1" lang="en-US" altLang="zh-CN" dirty="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33" name="文本框 32"/>
          <p:cNvSpPr txBox="1"/>
          <p:nvPr/>
        </p:nvSpPr>
        <p:spPr>
          <a:xfrm>
            <a:off x="687392" y="3124199"/>
            <a:ext cx="5109091" cy="369332"/>
          </a:xfrm>
          <a:prstGeom prst="rect">
            <a:avLst/>
          </a:prstGeom>
          <a:noFill/>
        </p:spPr>
        <p:txBody>
          <a:bodyPr wrap="none" rtlCol="0">
            <a:spAutoFit/>
          </a:bodyPr>
          <a:lstStyle/>
          <a:p>
            <a:r>
              <a:rPr kumimoji="1" lang="en-US" altLang="zh-CN" dirty="0"/>
              <a:t>http://</a:t>
            </a:r>
            <a:r>
              <a:rPr kumimoji="1" lang="en-US" altLang="zh-CN" dirty="0" err="1"/>
              <a:t>ishare.iask.sina.com.cn</a:t>
            </a:r>
            <a:r>
              <a:rPr kumimoji="1" lang="en-US" altLang="zh-CN" dirty="0"/>
              <a:t>/f/20790836.html</a:t>
            </a:r>
            <a:endParaRPr kumimoji="1" lang="zh-CN" altLang="en-US" dirty="0"/>
          </a:p>
        </p:txBody>
      </p:sp>
      <p:sp>
        <p:nvSpPr>
          <p:cNvPr id="34" name="文本框 33"/>
          <p:cNvSpPr txBox="1"/>
          <p:nvPr/>
        </p:nvSpPr>
        <p:spPr>
          <a:xfrm>
            <a:off x="687392" y="3662623"/>
            <a:ext cx="6648199" cy="369332"/>
          </a:xfrm>
          <a:prstGeom prst="rect">
            <a:avLst/>
          </a:prstGeom>
          <a:noFill/>
        </p:spPr>
        <p:txBody>
          <a:bodyPr wrap="none" rtlCol="0">
            <a:spAutoFit/>
          </a:bodyPr>
          <a:lstStyle/>
          <a:p>
            <a:r>
              <a:rPr kumimoji="1" lang="en-US" altLang="zh-CN" dirty="0"/>
              <a:t>http://</a:t>
            </a:r>
            <a:r>
              <a:rPr kumimoji="1" lang="en-US" altLang="zh-CN" dirty="0" err="1"/>
              <a:t>www.ics.uci.edu</a:t>
            </a:r>
            <a:r>
              <a:rPr kumimoji="1" lang="en-US" altLang="zh-CN" dirty="0"/>
              <a:t>/~fielding/pubs/dissertation/</a:t>
            </a:r>
            <a:r>
              <a:rPr kumimoji="1" lang="en-US" altLang="zh-CN" dirty="0" err="1"/>
              <a:t>top.htm</a:t>
            </a:r>
            <a:endParaRPr kumimoji="1" lang="zh-CN" altLang="en-US" dirty="0"/>
          </a:p>
        </p:txBody>
      </p:sp>
    </p:spTree>
    <p:extLst>
      <p:ext uri="{BB962C8B-B14F-4D97-AF65-F5344CB8AC3E}">
        <p14:creationId xmlns:p14="http://schemas.microsoft.com/office/powerpoint/2010/main" val="33411181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endParaRPr kumimoji="1" lang="zh-CN" altLang="en-US" dirty="0"/>
          </a:p>
        </p:txBody>
      </p:sp>
      <p:sp>
        <p:nvSpPr>
          <p:cNvPr id="12" name="文本框 11"/>
          <p:cNvSpPr txBox="1"/>
          <p:nvPr/>
        </p:nvSpPr>
        <p:spPr>
          <a:xfrm>
            <a:off x="687392" y="967807"/>
            <a:ext cx="1107996" cy="369332"/>
          </a:xfrm>
          <a:prstGeom prst="rect">
            <a:avLst/>
          </a:prstGeom>
          <a:noFill/>
        </p:spPr>
        <p:txBody>
          <a:bodyPr wrap="none" rtlCol="0">
            <a:spAutoFit/>
          </a:bodyPr>
          <a:lstStyle/>
          <a:p>
            <a:r>
              <a:rPr kumimoji="1" lang="zh-CN" altLang="en-US" dirty="0" smtClean="0"/>
              <a:t>技术选型</a:t>
            </a:r>
            <a:endParaRPr kumimoji="1" lang="zh-CN" altLang="en-US" dirty="0"/>
          </a:p>
        </p:txBody>
      </p:sp>
      <p:sp>
        <p:nvSpPr>
          <p:cNvPr id="13" name="矩形 12"/>
          <p:cNvSpPr/>
          <p:nvPr/>
        </p:nvSpPr>
        <p:spPr>
          <a:xfrm>
            <a:off x="780926" y="1902166"/>
            <a:ext cx="1570851" cy="4788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rgbClr val="D70000"/>
              </a:solidFill>
            </a:endParaRPr>
          </a:p>
        </p:txBody>
      </p:sp>
      <p:sp>
        <p:nvSpPr>
          <p:cNvPr id="14" name="文本框 13"/>
          <p:cNvSpPr txBox="1"/>
          <p:nvPr/>
        </p:nvSpPr>
        <p:spPr>
          <a:xfrm>
            <a:off x="987998" y="1919390"/>
            <a:ext cx="1005504" cy="461665"/>
          </a:xfrm>
          <a:prstGeom prst="rect">
            <a:avLst/>
          </a:prstGeom>
          <a:noFill/>
        </p:spPr>
        <p:txBody>
          <a:bodyPr wrap="none" rtlCol="0">
            <a:spAutoFit/>
          </a:bodyPr>
          <a:lstStyle/>
          <a:p>
            <a:r>
              <a:rPr kumimoji="1" lang="en-US" altLang="zh-CN" sz="2400" dirty="0" err="1" smtClean="0">
                <a:solidFill>
                  <a:srgbClr val="D70000"/>
                </a:solidFill>
              </a:rPr>
              <a:t>restify</a:t>
            </a:r>
            <a:endParaRPr kumimoji="1" lang="zh-CN" altLang="en-US" sz="2400" dirty="0">
              <a:solidFill>
                <a:srgbClr val="D70000"/>
              </a:solidFill>
            </a:endParaRPr>
          </a:p>
        </p:txBody>
      </p:sp>
      <p:sp>
        <p:nvSpPr>
          <p:cNvPr id="15" name="矩形 14"/>
          <p:cNvSpPr/>
          <p:nvPr/>
        </p:nvSpPr>
        <p:spPr>
          <a:xfrm>
            <a:off x="780927" y="3352305"/>
            <a:ext cx="1570850" cy="4788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rgbClr val="D70000"/>
              </a:solidFill>
            </a:endParaRPr>
          </a:p>
        </p:txBody>
      </p:sp>
      <p:sp>
        <p:nvSpPr>
          <p:cNvPr id="16" name="文本框 15"/>
          <p:cNvSpPr txBox="1"/>
          <p:nvPr/>
        </p:nvSpPr>
        <p:spPr>
          <a:xfrm>
            <a:off x="780923" y="3369529"/>
            <a:ext cx="1485052" cy="461665"/>
          </a:xfrm>
          <a:prstGeom prst="rect">
            <a:avLst/>
          </a:prstGeom>
          <a:noFill/>
        </p:spPr>
        <p:txBody>
          <a:bodyPr wrap="none" rtlCol="0">
            <a:spAutoFit/>
          </a:bodyPr>
          <a:lstStyle/>
          <a:p>
            <a:r>
              <a:rPr kumimoji="1" lang="en-US" altLang="zh-CN" sz="2400" dirty="0" err="1" smtClean="0">
                <a:solidFill>
                  <a:srgbClr val="D70000"/>
                </a:solidFill>
              </a:rPr>
              <a:t>sequelize</a:t>
            </a:r>
            <a:endParaRPr kumimoji="1" lang="zh-CN" altLang="en-US" sz="2400" dirty="0">
              <a:solidFill>
                <a:srgbClr val="D70000"/>
              </a:solidFill>
            </a:endParaRPr>
          </a:p>
        </p:txBody>
      </p:sp>
    </p:spTree>
    <p:extLst>
      <p:ext uri="{BB962C8B-B14F-4D97-AF65-F5344CB8AC3E}">
        <p14:creationId xmlns:p14="http://schemas.microsoft.com/office/powerpoint/2010/main" val="25366696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endParaRPr kumimoji="1" lang="zh-CN" altLang="en-US" dirty="0"/>
          </a:p>
        </p:txBody>
      </p:sp>
      <p:sp>
        <p:nvSpPr>
          <p:cNvPr id="12" name="文本框 11"/>
          <p:cNvSpPr txBox="1"/>
          <p:nvPr/>
        </p:nvSpPr>
        <p:spPr>
          <a:xfrm>
            <a:off x="687392" y="967807"/>
            <a:ext cx="1107996" cy="369332"/>
          </a:xfrm>
          <a:prstGeom prst="rect">
            <a:avLst/>
          </a:prstGeom>
          <a:noFill/>
        </p:spPr>
        <p:txBody>
          <a:bodyPr wrap="none" rtlCol="0">
            <a:spAutoFit/>
          </a:bodyPr>
          <a:lstStyle/>
          <a:p>
            <a:r>
              <a:rPr kumimoji="1" lang="zh-CN" altLang="en-US" dirty="0" smtClean="0"/>
              <a:t>技术选型</a:t>
            </a:r>
            <a:endParaRPr kumimoji="1" lang="zh-CN" altLang="en-US" dirty="0"/>
          </a:p>
        </p:txBody>
      </p:sp>
      <p:sp>
        <p:nvSpPr>
          <p:cNvPr id="14" name="文本框 13"/>
          <p:cNvSpPr txBox="1"/>
          <p:nvPr/>
        </p:nvSpPr>
        <p:spPr>
          <a:xfrm>
            <a:off x="780923" y="1919390"/>
            <a:ext cx="148505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400" dirty="0" err="1" smtClean="0">
                <a:solidFill>
                  <a:srgbClr val="D70000"/>
                </a:solidFill>
              </a:rPr>
              <a:t>restify</a:t>
            </a:r>
            <a:endParaRPr kumimoji="1" lang="zh-CN" altLang="en-US" sz="2400" dirty="0">
              <a:solidFill>
                <a:srgbClr val="D70000"/>
              </a:solidFill>
            </a:endParaRPr>
          </a:p>
        </p:txBody>
      </p:sp>
      <p:sp>
        <p:nvSpPr>
          <p:cNvPr id="16" name="文本框 15"/>
          <p:cNvSpPr txBox="1"/>
          <p:nvPr/>
        </p:nvSpPr>
        <p:spPr>
          <a:xfrm>
            <a:off x="780923" y="3369529"/>
            <a:ext cx="148505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2400" dirty="0" err="1" smtClean="0">
                <a:solidFill>
                  <a:srgbClr val="D70000"/>
                </a:solidFill>
              </a:rPr>
              <a:t>sequelize</a:t>
            </a:r>
            <a:endParaRPr kumimoji="1" lang="zh-CN" altLang="en-US" sz="2400" dirty="0">
              <a:solidFill>
                <a:srgbClr val="D70000"/>
              </a:solidFill>
            </a:endParaRPr>
          </a:p>
        </p:txBody>
      </p:sp>
      <p:sp>
        <p:nvSpPr>
          <p:cNvPr id="8" name="文本框 7"/>
          <p:cNvSpPr txBox="1"/>
          <p:nvPr/>
        </p:nvSpPr>
        <p:spPr>
          <a:xfrm>
            <a:off x="4190533" y="2611887"/>
            <a:ext cx="175946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400" dirty="0">
                <a:solidFill>
                  <a:srgbClr val="D70000"/>
                </a:solidFill>
              </a:rPr>
              <a:t>o</a:t>
            </a:r>
            <a:r>
              <a:rPr kumimoji="1" lang="en-US" altLang="zh-CN" sz="2400" dirty="0" smtClean="0">
                <a:solidFill>
                  <a:srgbClr val="D70000"/>
                </a:solidFill>
              </a:rPr>
              <a:t>pen-rest</a:t>
            </a:r>
            <a:endParaRPr kumimoji="1" lang="zh-CN" altLang="en-US" sz="2400" dirty="0">
              <a:solidFill>
                <a:srgbClr val="D70000"/>
              </a:solidFill>
            </a:endParaRPr>
          </a:p>
        </p:txBody>
      </p:sp>
      <p:cxnSp>
        <p:nvCxnSpPr>
          <p:cNvPr id="4" name="直线箭头连接符 3"/>
          <p:cNvCxnSpPr>
            <a:stCxn id="14" idx="3"/>
            <a:endCxn id="8" idx="1"/>
          </p:cNvCxnSpPr>
          <p:nvPr/>
        </p:nvCxnSpPr>
        <p:spPr>
          <a:xfrm>
            <a:off x="2265974" y="2150223"/>
            <a:ext cx="1924559" cy="6924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线箭头连接符 5"/>
          <p:cNvCxnSpPr>
            <a:stCxn id="16" idx="3"/>
            <a:endCxn id="8" idx="1"/>
          </p:cNvCxnSpPr>
          <p:nvPr/>
        </p:nvCxnSpPr>
        <p:spPr>
          <a:xfrm flipV="1">
            <a:off x="2265975" y="2842720"/>
            <a:ext cx="1924558" cy="757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4210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Tree>
    <p:extLst>
      <p:ext uri="{BB962C8B-B14F-4D97-AF65-F5344CB8AC3E}">
        <p14:creationId xmlns:p14="http://schemas.microsoft.com/office/powerpoint/2010/main" val="27075597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4" name="矩形 3"/>
          <p:cNvSpPr/>
          <p:nvPr/>
        </p:nvSpPr>
        <p:spPr>
          <a:xfrm>
            <a:off x="687392" y="2110085"/>
            <a:ext cx="4572000" cy="923330"/>
          </a:xfrm>
          <a:prstGeom prst="rect">
            <a:avLst/>
          </a:prstGeom>
        </p:spPr>
        <p:txBody>
          <a:bodyPr>
            <a:spAutoFit/>
          </a:bodyPr>
          <a:lstStyle/>
          <a:p>
            <a:r>
              <a:rPr lang="en-US" altLang="zh-CN" dirty="0" err="1"/>
              <a:t>var</a:t>
            </a:r>
            <a:r>
              <a:rPr lang="en-US" altLang="zh-CN" dirty="0"/>
              <a:t> rest = require('open-rest');</a:t>
            </a:r>
          </a:p>
          <a:p>
            <a:endParaRPr lang="en-US" altLang="zh-CN" dirty="0" smtClean="0"/>
          </a:p>
          <a:p>
            <a:r>
              <a:rPr lang="en-US" altLang="zh-CN" dirty="0" smtClean="0"/>
              <a:t>rest</a:t>
            </a:r>
            <a:r>
              <a:rPr lang="en-US" altLang="zh-CN" dirty="0"/>
              <a:t>(__</a:t>
            </a:r>
            <a:r>
              <a:rPr lang="en-US" altLang="zh-CN" dirty="0" err="1"/>
              <a:t>dirname</a:t>
            </a:r>
            <a:r>
              <a:rPr lang="en-US" altLang="zh-CN" dirty="0"/>
              <a:t> + '/app');</a:t>
            </a:r>
            <a:endParaRPr lang="zh-CN" altLang="en-US" dirty="0"/>
          </a:p>
        </p:txBody>
      </p:sp>
    </p:spTree>
    <p:extLst>
      <p:ext uri="{BB962C8B-B14F-4D97-AF65-F5344CB8AC3E}">
        <p14:creationId xmlns:p14="http://schemas.microsoft.com/office/powerpoint/2010/main" val="2558953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2725150" cy="369332"/>
          </a:xfrm>
          <a:prstGeom prst="rect">
            <a:avLst/>
          </a:prstGeom>
          <a:noFill/>
        </p:spPr>
        <p:txBody>
          <a:bodyPr wrap="none" rtlCol="0">
            <a:spAutoFit/>
          </a:bodyPr>
          <a:lstStyle/>
          <a:p>
            <a:r>
              <a:rPr kumimoji="1" lang="en-US" altLang="zh-CN" dirty="0" smtClean="0"/>
              <a:t>App directory agreement</a:t>
            </a:r>
            <a:endParaRPr kumimoji="1" lang="zh-CN" altLang="en-US" dirty="0"/>
          </a:p>
        </p:txBody>
      </p:sp>
      <p:sp>
        <p:nvSpPr>
          <p:cNvPr id="6" name="矩形 5"/>
          <p:cNvSpPr/>
          <p:nvPr/>
        </p:nvSpPr>
        <p:spPr>
          <a:xfrm>
            <a:off x="792622" y="1689405"/>
            <a:ext cx="4572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t>├── app</a:t>
            </a:r>
          </a:p>
          <a:p>
            <a:r>
              <a:rPr lang="en-US" altLang="zh-CN" sz="1400" dirty="0"/>
              <a:t>│   ├── </a:t>
            </a:r>
            <a:r>
              <a:rPr lang="en-US" altLang="zh-CN" sz="1400" dirty="0" err="1"/>
              <a:t>configs</a:t>
            </a:r>
            <a:endParaRPr lang="en-US" altLang="zh-CN" sz="1400" dirty="0"/>
          </a:p>
          <a:p>
            <a:r>
              <a:rPr lang="en-US" altLang="zh-CN" sz="1400" dirty="0"/>
              <a:t>│   ├── controllers</a:t>
            </a:r>
          </a:p>
          <a:p>
            <a:r>
              <a:rPr lang="en-US" altLang="zh-CN" sz="1400" dirty="0"/>
              <a:t>│   ├── data</a:t>
            </a:r>
          </a:p>
          <a:p>
            <a:r>
              <a:rPr lang="en-US" altLang="zh-CN" sz="1400" dirty="0"/>
              <a:t>│   ├── lib</a:t>
            </a:r>
          </a:p>
          <a:p>
            <a:r>
              <a:rPr lang="en-US" altLang="zh-CN" sz="1400" dirty="0"/>
              <a:t>│   ├── middle-wares</a:t>
            </a:r>
          </a:p>
          <a:p>
            <a:r>
              <a:rPr lang="en-US" altLang="zh-CN" sz="1400" dirty="0"/>
              <a:t>│   ├── models</a:t>
            </a:r>
          </a:p>
          <a:p>
            <a:r>
              <a:rPr lang="en-US" altLang="zh-CN" sz="1400" dirty="0"/>
              <a:t>│   └── </a:t>
            </a:r>
            <a:r>
              <a:rPr lang="en-US" altLang="zh-CN" sz="1400" dirty="0" err="1" smtClean="0"/>
              <a:t>routes.js</a:t>
            </a:r>
            <a:endParaRPr lang="en-US" altLang="zh-CN" sz="1400" dirty="0"/>
          </a:p>
          <a:p>
            <a:r>
              <a:rPr lang="en-US" altLang="zh-CN" sz="1400" dirty="0"/>
              <a:t>└── </a:t>
            </a:r>
            <a:r>
              <a:rPr lang="en-US" altLang="zh-CN" sz="1400" dirty="0" err="1" smtClean="0"/>
              <a:t>index.js</a:t>
            </a:r>
            <a:endParaRPr lang="zh-CN" altLang="en-US" sz="1400" dirty="0"/>
          </a:p>
        </p:txBody>
      </p:sp>
    </p:spTree>
    <p:extLst>
      <p:ext uri="{BB962C8B-B14F-4D97-AF65-F5344CB8AC3E}">
        <p14:creationId xmlns:p14="http://schemas.microsoft.com/office/powerpoint/2010/main" val="6344214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2212001" cy="369332"/>
          </a:xfrm>
          <a:prstGeom prst="rect">
            <a:avLst/>
          </a:prstGeom>
          <a:noFill/>
        </p:spPr>
        <p:txBody>
          <a:bodyPr wrap="none" rtlCol="0">
            <a:spAutoFit/>
          </a:bodyPr>
          <a:lstStyle/>
          <a:p>
            <a:r>
              <a:rPr kumimoji="1" lang="en-US" altLang="zh-CN" dirty="0" smtClean="0"/>
              <a:t>Show code </a:t>
            </a:r>
            <a:r>
              <a:rPr kumimoji="1" lang="en-US" altLang="zh-CN" dirty="0" err="1" smtClean="0"/>
              <a:t>router.js</a:t>
            </a:r>
            <a:endParaRPr kumimoji="1" lang="zh-CN" altLang="en-US" dirty="0"/>
          </a:p>
        </p:txBody>
      </p:sp>
      <p:pic>
        <p:nvPicPr>
          <p:cNvPr id="7" name="图片 6"/>
          <p:cNvPicPr>
            <a:picLocks noChangeAspect="1"/>
          </p:cNvPicPr>
          <p:nvPr/>
        </p:nvPicPr>
        <p:blipFill>
          <a:blip r:embed="rId2"/>
          <a:stretch>
            <a:fillRect/>
          </a:stretch>
        </p:blipFill>
        <p:spPr>
          <a:xfrm>
            <a:off x="687392" y="1580632"/>
            <a:ext cx="5150334" cy="2871337"/>
          </a:xfrm>
          <a:prstGeom prst="rect">
            <a:avLst/>
          </a:prstGeom>
        </p:spPr>
      </p:pic>
    </p:spTree>
    <p:extLst>
      <p:ext uri="{BB962C8B-B14F-4D97-AF65-F5344CB8AC3E}">
        <p14:creationId xmlns:p14="http://schemas.microsoft.com/office/powerpoint/2010/main" val="42064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2340267" cy="369332"/>
          </a:xfrm>
          <a:prstGeom prst="rect">
            <a:avLst/>
          </a:prstGeom>
          <a:noFill/>
        </p:spPr>
        <p:txBody>
          <a:bodyPr wrap="none" rtlCol="0">
            <a:spAutoFit/>
          </a:bodyPr>
          <a:lstStyle/>
          <a:p>
            <a:r>
              <a:rPr kumimoji="1" lang="en-US" altLang="zh-CN" dirty="0" smtClean="0"/>
              <a:t>Show code controller</a:t>
            </a:r>
            <a:endParaRPr kumimoji="1" lang="zh-CN" altLang="en-US" dirty="0"/>
          </a:p>
        </p:txBody>
      </p:sp>
      <p:pic>
        <p:nvPicPr>
          <p:cNvPr id="4" name="图片 3"/>
          <p:cNvPicPr>
            <a:picLocks noChangeAspect="1"/>
          </p:cNvPicPr>
          <p:nvPr/>
        </p:nvPicPr>
        <p:blipFill>
          <a:blip r:embed="rId2"/>
          <a:stretch>
            <a:fillRect/>
          </a:stretch>
        </p:blipFill>
        <p:spPr>
          <a:xfrm>
            <a:off x="687392" y="2069748"/>
            <a:ext cx="6745582" cy="1534923"/>
          </a:xfrm>
          <a:prstGeom prst="rect">
            <a:avLst/>
          </a:prstGeom>
        </p:spPr>
      </p:pic>
    </p:spTree>
    <p:extLst>
      <p:ext uri="{BB962C8B-B14F-4D97-AF65-F5344CB8AC3E}">
        <p14:creationId xmlns:p14="http://schemas.microsoft.com/office/powerpoint/2010/main" val="29186034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1916811" cy="369332"/>
          </a:xfrm>
          <a:prstGeom prst="rect">
            <a:avLst/>
          </a:prstGeom>
          <a:noFill/>
        </p:spPr>
        <p:txBody>
          <a:bodyPr wrap="none" rtlCol="0">
            <a:spAutoFit/>
          </a:bodyPr>
          <a:lstStyle/>
          <a:p>
            <a:r>
              <a:rPr kumimoji="1" lang="en-US" altLang="zh-CN" dirty="0" smtClean="0"/>
              <a:t>Show code more</a:t>
            </a:r>
          </a:p>
        </p:txBody>
      </p:sp>
      <p:sp>
        <p:nvSpPr>
          <p:cNvPr id="6" name="文本框 5"/>
          <p:cNvSpPr txBox="1"/>
          <p:nvPr/>
        </p:nvSpPr>
        <p:spPr>
          <a:xfrm>
            <a:off x="687392" y="1999188"/>
            <a:ext cx="3980777" cy="369332"/>
          </a:xfrm>
          <a:prstGeom prst="rect">
            <a:avLst/>
          </a:prstGeom>
          <a:noFill/>
        </p:spPr>
        <p:txBody>
          <a:bodyPr wrap="none" rtlCol="0">
            <a:spAutoFit/>
          </a:bodyPr>
          <a:lstStyle/>
          <a:p>
            <a:r>
              <a:rPr kumimoji="1" lang="zh-CN" altLang="en-US" dirty="0" smtClean="0"/>
              <a:t>请看我的编辑器</a:t>
            </a:r>
            <a:r>
              <a:rPr kumimoji="1" lang="en-US" altLang="zh-CN" dirty="0" smtClean="0"/>
              <a:t> vim </a:t>
            </a:r>
            <a:r>
              <a:rPr kumimoji="1" lang="zh-CN" altLang="en-US" dirty="0" smtClean="0"/>
              <a:t>（大概</a:t>
            </a:r>
            <a:r>
              <a:rPr kumimoji="1" lang="en-US" altLang="zh-CN" dirty="0" smtClean="0"/>
              <a:t>20</a:t>
            </a:r>
            <a:r>
              <a:rPr kumimoji="1" lang="zh-CN" altLang="en-US" dirty="0" smtClean="0"/>
              <a:t>分钟）</a:t>
            </a:r>
            <a:r>
              <a:rPr kumimoji="1" lang="en-US" altLang="zh-CN" dirty="0" smtClean="0"/>
              <a:t> </a:t>
            </a:r>
            <a:endParaRPr kumimoji="1" lang="zh-CN" altLang="en-US" dirty="0"/>
          </a:p>
        </p:txBody>
      </p:sp>
    </p:spTree>
    <p:extLst>
      <p:ext uri="{BB962C8B-B14F-4D97-AF65-F5344CB8AC3E}">
        <p14:creationId xmlns:p14="http://schemas.microsoft.com/office/powerpoint/2010/main" val="4051167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877163" cy="369332"/>
          </a:xfrm>
          <a:prstGeom prst="rect">
            <a:avLst/>
          </a:prstGeom>
          <a:noFill/>
        </p:spPr>
        <p:txBody>
          <a:bodyPr wrap="none" rtlCol="0">
            <a:spAutoFit/>
          </a:bodyPr>
          <a:lstStyle/>
          <a:p>
            <a:r>
              <a:rPr kumimoji="1" lang="zh-CN" altLang="en-US" dirty="0" smtClean="0"/>
              <a:t>小结：</a:t>
            </a:r>
            <a:endParaRPr kumimoji="1" lang="en-US" altLang="zh-CN" dirty="0" smtClean="0"/>
          </a:p>
        </p:txBody>
      </p:sp>
      <p:sp>
        <p:nvSpPr>
          <p:cNvPr id="4" name="文本框 3"/>
          <p:cNvSpPr txBox="1"/>
          <p:nvPr/>
        </p:nvSpPr>
        <p:spPr>
          <a:xfrm>
            <a:off x="870157" y="1517031"/>
            <a:ext cx="7558479" cy="1754327"/>
          </a:xfrm>
          <a:prstGeom prst="rect">
            <a:avLst/>
          </a:prstGeom>
          <a:noFill/>
        </p:spPr>
        <p:txBody>
          <a:bodyPr wrap="none" rtlCol="0">
            <a:spAutoFit/>
          </a:bodyPr>
          <a:lstStyle/>
          <a:p>
            <a:pPr marL="342900" indent="-342900">
              <a:buAutoNum type="arabicPeriod"/>
            </a:pPr>
            <a:r>
              <a:rPr kumimoji="1" lang="zh-CN" altLang="en-US" dirty="0" smtClean="0"/>
              <a:t>标准的</a:t>
            </a:r>
            <a:r>
              <a:rPr kumimoji="1" lang="en-US" altLang="zh-CN" dirty="0" err="1" smtClean="0"/>
              <a:t>uri</a:t>
            </a:r>
            <a:r>
              <a:rPr kumimoji="1" lang="zh-CN" altLang="en-US" dirty="0" smtClean="0"/>
              <a:t>格式</a:t>
            </a:r>
            <a:endParaRPr kumimoji="1" lang="en-US" altLang="zh-CN" dirty="0" smtClean="0"/>
          </a:p>
          <a:p>
            <a:pPr marL="342900" indent="-342900">
              <a:buAutoNum type="arabicPeriod" startAt="2"/>
            </a:pPr>
            <a:r>
              <a:rPr kumimoji="1" lang="zh-CN" altLang="en-US" dirty="0" smtClean="0"/>
              <a:t>标准的</a:t>
            </a:r>
            <a:r>
              <a:rPr kumimoji="1" lang="en-US" altLang="zh-CN" dirty="0" smtClean="0"/>
              <a:t>rest</a:t>
            </a:r>
            <a:r>
              <a:rPr kumimoji="1" lang="zh-CN" altLang="en-US" dirty="0" smtClean="0"/>
              <a:t>操作</a:t>
            </a:r>
            <a:r>
              <a:rPr kumimoji="1" lang="en-US" altLang="zh-CN" dirty="0" smtClean="0"/>
              <a:t>helper</a:t>
            </a:r>
            <a:r>
              <a:rPr kumimoji="1" lang="zh-CN" altLang="en-US" dirty="0" smtClean="0"/>
              <a:t>，不用写一行代码</a:t>
            </a:r>
            <a:endParaRPr kumimoji="1" lang="en-US" altLang="zh-CN" dirty="0" smtClean="0"/>
          </a:p>
          <a:p>
            <a:pPr marL="342900" indent="-342900">
              <a:buAutoNum type="arabicPeriod" startAt="3"/>
            </a:pPr>
            <a:r>
              <a:rPr kumimoji="1" lang="zh-CN" altLang="en-US" dirty="0" smtClean="0"/>
              <a:t>控制器就是处理请求的流程，靠组合各种</a:t>
            </a:r>
            <a:r>
              <a:rPr kumimoji="1" lang="en-US" altLang="zh-CN" dirty="0" smtClean="0"/>
              <a:t>helper</a:t>
            </a:r>
            <a:r>
              <a:rPr kumimoji="1" lang="zh-CN" altLang="en-US" dirty="0" smtClean="0"/>
              <a:t>来实现具体的功能</a:t>
            </a:r>
            <a:endParaRPr kumimoji="1" lang="en-US" altLang="zh-CN" dirty="0" smtClean="0"/>
          </a:p>
          <a:p>
            <a:pPr marL="342900" indent="-342900">
              <a:buAutoNum type="arabicPeriod" startAt="4"/>
            </a:pPr>
            <a:r>
              <a:rPr kumimoji="1" lang="zh-CN" altLang="en-US" dirty="0" smtClean="0"/>
              <a:t>标准的</a:t>
            </a:r>
            <a:r>
              <a:rPr kumimoji="1" lang="en-US" altLang="zh-CN" dirty="0" smtClean="0"/>
              <a:t>rest-helper</a:t>
            </a:r>
            <a:r>
              <a:rPr kumimoji="1" lang="zh-CN" altLang="en-US" dirty="0" smtClean="0"/>
              <a:t>通过</a:t>
            </a:r>
            <a:r>
              <a:rPr kumimoji="1" lang="en-US" altLang="zh-CN" dirty="0" smtClean="0"/>
              <a:t>Model</a:t>
            </a:r>
            <a:r>
              <a:rPr kumimoji="1" lang="zh-CN" altLang="en-US" dirty="0" smtClean="0"/>
              <a:t>的约定来控制各种权限，以及复杂的功能</a:t>
            </a:r>
            <a:endParaRPr kumimoji="1" lang="en-US" altLang="zh-CN" dirty="0"/>
          </a:p>
          <a:p>
            <a:pPr marL="342900" indent="-342900">
              <a:buAutoNum type="arabicPeriod" startAt="5"/>
            </a:pPr>
            <a:r>
              <a:rPr kumimoji="1" lang="zh-CN" altLang="en-US" dirty="0" smtClean="0"/>
              <a:t>标准的</a:t>
            </a:r>
            <a:r>
              <a:rPr kumimoji="1" lang="en-US" altLang="zh-CN" dirty="0" smtClean="0"/>
              <a:t>log</a:t>
            </a:r>
            <a:r>
              <a:rPr kumimoji="1" lang="zh-CN" altLang="en-US" dirty="0" smtClean="0"/>
              <a:t>输出，采用</a:t>
            </a:r>
            <a:r>
              <a:rPr kumimoji="1" lang="en-US" altLang="zh-CN" dirty="0" smtClean="0"/>
              <a:t> </a:t>
            </a:r>
            <a:r>
              <a:rPr kumimoji="1" lang="en-US" altLang="zh-CN" dirty="0" err="1" smtClean="0"/>
              <a:t>bunyan</a:t>
            </a:r>
            <a:r>
              <a:rPr kumimoji="1" lang="en-US" altLang="zh-CN" dirty="0" smtClean="0"/>
              <a:t> </a:t>
            </a:r>
          </a:p>
          <a:p>
            <a:r>
              <a:rPr kumimoji="1" lang="zh-CN" altLang="zh-CN" dirty="0" smtClean="0"/>
              <a:t>6</a:t>
            </a:r>
            <a:r>
              <a:rPr kumimoji="1" lang="en-US" altLang="zh-CN" dirty="0" smtClean="0"/>
              <a:t>.   rest-helper</a:t>
            </a:r>
            <a:r>
              <a:rPr kumimoji="1" lang="zh-CN" altLang="en-US" dirty="0" smtClean="0"/>
              <a:t>采用插件的形式工作，不满意可以随意自己封装</a:t>
            </a:r>
            <a:endParaRPr kumimoji="1" lang="en-US" altLang="zh-CN" dirty="0" smtClean="0"/>
          </a:p>
        </p:txBody>
      </p:sp>
    </p:spTree>
    <p:extLst>
      <p:ext uri="{BB962C8B-B14F-4D97-AF65-F5344CB8AC3E}">
        <p14:creationId xmlns:p14="http://schemas.microsoft.com/office/powerpoint/2010/main" val="18221396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646331" cy="369332"/>
          </a:xfrm>
          <a:prstGeom prst="rect">
            <a:avLst/>
          </a:prstGeom>
          <a:noFill/>
        </p:spPr>
        <p:txBody>
          <a:bodyPr wrap="none" rtlCol="0">
            <a:spAutoFit/>
          </a:bodyPr>
          <a:lstStyle/>
          <a:p>
            <a:r>
              <a:rPr kumimoji="1" lang="zh-CN" altLang="en-US" dirty="0" smtClean="0"/>
              <a:t>未来</a:t>
            </a:r>
            <a:endParaRPr kumimoji="1" lang="en-US" altLang="zh-CN" dirty="0" smtClean="0"/>
          </a:p>
        </p:txBody>
      </p:sp>
      <p:sp>
        <p:nvSpPr>
          <p:cNvPr id="4" name="文本框 3"/>
          <p:cNvSpPr txBox="1"/>
          <p:nvPr/>
        </p:nvSpPr>
        <p:spPr>
          <a:xfrm>
            <a:off x="687392" y="2086282"/>
            <a:ext cx="3212651" cy="369332"/>
          </a:xfrm>
          <a:prstGeom prst="rect">
            <a:avLst/>
          </a:prstGeom>
          <a:noFill/>
        </p:spPr>
        <p:txBody>
          <a:bodyPr wrap="none" rtlCol="0">
            <a:spAutoFit/>
          </a:bodyPr>
          <a:lstStyle/>
          <a:p>
            <a:r>
              <a:rPr kumimoji="1" lang="en-US" altLang="zh-CN" dirty="0" smtClean="0"/>
              <a:t>Swagger</a:t>
            </a:r>
            <a:r>
              <a:rPr kumimoji="1" lang="zh-CN" altLang="en-US" dirty="0" smtClean="0"/>
              <a:t> </a:t>
            </a:r>
            <a:r>
              <a:rPr kumimoji="1" lang="en-US" altLang="zh-CN" dirty="0"/>
              <a:t>(</a:t>
            </a:r>
            <a:r>
              <a:rPr kumimoji="1" lang="en-US" altLang="zh-CN" dirty="0">
                <a:hlinkClick r:id="rId2"/>
              </a:rPr>
              <a:t>http://swagger.io</a:t>
            </a:r>
            <a:r>
              <a:rPr kumimoji="1" lang="en-US" altLang="zh-CN" dirty="0" smtClean="0">
                <a:hlinkClick r:id="rId2"/>
              </a:rPr>
              <a:t>/</a:t>
            </a:r>
            <a:r>
              <a:rPr kumimoji="1" lang="zh-CN" altLang="en-US" dirty="0" smtClean="0"/>
              <a:t>）</a:t>
            </a:r>
            <a:endParaRPr kumimoji="1" lang="zh-CN" altLang="en-US" dirty="0"/>
          </a:p>
        </p:txBody>
      </p:sp>
      <p:sp>
        <p:nvSpPr>
          <p:cNvPr id="6" name="文本框 5"/>
          <p:cNvSpPr txBox="1"/>
          <p:nvPr/>
        </p:nvSpPr>
        <p:spPr>
          <a:xfrm>
            <a:off x="687392" y="2524893"/>
            <a:ext cx="7574459" cy="276999"/>
          </a:xfrm>
          <a:prstGeom prst="rect">
            <a:avLst/>
          </a:prstGeom>
          <a:noFill/>
        </p:spPr>
        <p:txBody>
          <a:bodyPr wrap="none" rtlCol="0">
            <a:spAutoFit/>
          </a:bodyPr>
          <a:lstStyle/>
          <a:p>
            <a:r>
              <a:rPr kumimoji="1" lang="en-US" altLang="zh-CN" sz="1200" dirty="0"/>
              <a:t>http://</a:t>
            </a:r>
            <a:r>
              <a:rPr kumimoji="1" lang="en-US" altLang="zh-CN" sz="1200" dirty="0" err="1"/>
              <a:t>www.ibm.com</a:t>
            </a:r>
            <a:r>
              <a:rPr kumimoji="1" lang="en-US" altLang="zh-CN" sz="1200" dirty="0"/>
              <a:t>/</a:t>
            </a:r>
            <a:r>
              <a:rPr kumimoji="1" lang="en-US" altLang="zh-CN" sz="1200" dirty="0" err="1"/>
              <a:t>developerworks</a:t>
            </a:r>
            <a:r>
              <a:rPr kumimoji="1" lang="en-US" altLang="zh-CN" sz="1200" dirty="0"/>
              <a:t>/</a:t>
            </a:r>
            <a:r>
              <a:rPr kumimoji="1" lang="en-US" altLang="zh-CN" sz="1200" dirty="0" err="1"/>
              <a:t>cn</a:t>
            </a:r>
            <a:r>
              <a:rPr kumimoji="1" lang="en-US" altLang="zh-CN" sz="1200" dirty="0"/>
              <a:t>/web/</a:t>
            </a:r>
            <a:r>
              <a:rPr kumimoji="1" lang="en-US" altLang="zh-CN" sz="1200" dirty="0" err="1"/>
              <a:t>wa</a:t>
            </a:r>
            <a:r>
              <a:rPr kumimoji="1" lang="en-US" altLang="zh-CN" sz="1200" dirty="0"/>
              <a:t>-use-swagger-to-document-and-define-restful-</a:t>
            </a:r>
            <a:r>
              <a:rPr kumimoji="1" lang="en-US" altLang="zh-CN" sz="1200" dirty="0" err="1"/>
              <a:t>apis</a:t>
            </a:r>
            <a:r>
              <a:rPr kumimoji="1" lang="en-US" altLang="zh-CN" sz="1200" dirty="0"/>
              <a:t>/</a:t>
            </a:r>
            <a:r>
              <a:rPr kumimoji="1" lang="en-US" altLang="zh-CN" sz="1200" dirty="0" err="1"/>
              <a:t>index.html</a:t>
            </a:r>
            <a:endParaRPr kumimoji="1" lang="zh-CN" altLang="en-US" sz="1200" dirty="0"/>
          </a:p>
        </p:txBody>
      </p:sp>
    </p:spTree>
    <p:extLst>
      <p:ext uri="{BB962C8B-B14F-4D97-AF65-F5344CB8AC3E}">
        <p14:creationId xmlns:p14="http://schemas.microsoft.com/office/powerpoint/2010/main" val="28341829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877163" cy="369332"/>
          </a:xfrm>
          <a:prstGeom prst="rect">
            <a:avLst/>
          </a:prstGeom>
          <a:noFill/>
        </p:spPr>
        <p:txBody>
          <a:bodyPr wrap="none" rtlCol="0">
            <a:spAutoFit/>
          </a:bodyPr>
          <a:lstStyle/>
          <a:p>
            <a:r>
              <a:rPr kumimoji="1" lang="zh-CN" altLang="en-US" dirty="0" smtClean="0"/>
              <a:t>无状态</a:t>
            </a:r>
            <a:endParaRPr kumimoji="1" lang="zh-CN" altLang="en-US" dirty="0"/>
          </a:p>
        </p:txBody>
      </p:sp>
    </p:spTree>
    <p:extLst>
      <p:ext uri="{BB962C8B-B14F-4D97-AF65-F5344CB8AC3E}">
        <p14:creationId xmlns:p14="http://schemas.microsoft.com/office/powerpoint/2010/main" val="38893697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REST API on </a:t>
            </a:r>
            <a:r>
              <a:rPr kumimoji="1" lang="en-US" altLang="zh-CN" dirty="0" err="1" smtClean="0"/>
              <a:t>Node.js</a:t>
            </a:r>
            <a:r>
              <a:rPr kumimoji="1" lang="en-US" altLang="zh-CN" dirty="0" smtClean="0"/>
              <a:t> with open-rest</a:t>
            </a:r>
            <a:endParaRPr kumimoji="1" lang="zh-CN" altLang="en-US" dirty="0"/>
          </a:p>
        </p:txBody>
      </p:sp>
      <p:sp>
        <p:nvSpPr>
          <p:cNvPr id="3" name="矩形 2"/>
          <p:cNvSpPr/>
          <p:nvPr/>
        </p:nvSpPr>
        <p:spPr>
          <a:xfrm>
            <a:off x="3993666" y="655204"/>
            <a:ext cx="4213977" cy="369332"/>
          </a:xfrm>
          <a:prstGeom prst="rect">
            <a:avLst/>
          </a:prstGeom>
        </p:spPr>
        <p:txBody>
          <a:bodyPr wrap="none">
            <a:spAutoFit/>
          </a:bodyPr>
          <a:lstStyle/>
          <a:p>
            <a:r>
              <a:rPr lang="en-US" altLang="zh-CN" dirty="0">
                <a:solidFill>
                  <a:srgbClr val="D70000"/>
                </a:solidFill>
              </a:rPr>
              <a:t>https://</a:t>
            </a:r>
            <a:r>
              <a:rPr lang="en-US" altLang="zh-CN" dirty="0" err="1">
                <a:solidFill>
                  <a:srgbClr val="D70000"/>
                </a:solidFill>
              </a:rPr>
              <a:t>github.com</a:t>
            </a:r>
            <a:r>
              <a:rPr lang="en-US" altLang="zh-CN" dirty="0">
                <a:solidFill>
                  <a:srgbClr val="D70000"/>
                </a:solidFill>
              </a:rPr>
              <a:t>/open-node/open-rest</a:t>
            </a:r>
            <a:endParaRPr lang="zh-CN" altLang="en-US" dirty="0">
              <a:solidFill>
                <a:srgbClr val="D70000"/>
              </a:solidFill>
            </a:endParaRPr>
          </a:p>
        </p:txBody>
      </p:sp>
      <p:sp>
        <p:nvSpPr>
          <p:cNvPr id="5" name="文本框 4"/>
          <p:cNvSpPr txBox="1"/>
          <p:nvPr/>
        </p:nvSpPr>
        <p:spPr>
          <a:xfrm>
            <a:off x="687392" y="1024536"/>
            <a:ext cx="787395" cy="369332"/>
          </a:xfrm>
          <a:prstGeom prst="rect">
            <a:avLst/>
          </a:prstGeom>
          <a:noFill/>
        </p:spPr>
        <p:txBody>
          <a:bodyPr wrap="none" rtlCol="0">
            <a:spAutoFit/>
          </a:bodyPr>
          <a:lstStyle/>
          <a:p>
            <a:r>
              <a:rPr kumimoji="1" lang="en-US" altLang="zh-CN" dirty="0" smtClean="0"/>
              <a:t>Q &amp; A</a:t>
            </a:r>
          </a:p>
        </p:txBody>
      </p:sp>
    </p:spTree>
    <p:extLst>
      <p:ext uri="{BB962C8B-B14F-4D97-AF65-F5344CB8AC3E}">
        <p14:creationId xmlns:p14="http://schemas.microsoft.com/office/powerpoint/2010/main" val="11335960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8591" y="2629610"/>
            <a:ext cx="4576081" cy="1704185"/>
          </a:xfrm>
        </p:spPr>
        <p:txBody>
          <a:bodyPr/>
          <a:lstStyle/>
          <a:p>
            <a:r>
              <a:rPr kumimoji="1" lang="en-US" altLang="zh-CN" dirty="0" smtClean="0"/>
              <a:t>Author: Redstone</a:t>
            </a:r>
            <a:r>
              <a:rPr kumimoji="1" lang="zh-CN" altLang="en-US" dirty="0" smtClean="0"/>
              <a:t> </a:t>
            </a:r>
            <a:r>
              <a:rPr kumimoji="1" lang="en-US" altLang="zh-CN" dirty="0" smtClean="0"/>
              <a:t>Zhao</a:t>
            </a:r>
            <a:r>
              <a:rPr kumimoji="1" lang="en-US" altLang="zh-CN" dirty="0"/>
              <a:t/>
            </a:r>
            <a:br>
              <a:rPr kumimoji="1" lang="en-US" altLang="zh-CN" dirty="0"/>
            </a:br>
            <a:r>
              <a:rPr kumimoji="1" lang="en-US" altLang="zh-CN" dirty="0" smtClean="0"/>
              <a:t>QQ:</a:t>
            </a:r>
            <a:r>
              <a:rPr kumimoji="1" lang="zh-CN" altLang="en-US" dirty="0" smtClean="0"/>
              <a:t> </a:t>
            </a:r>
            <a:r>
              <a:rPr kumimoji="1" lang="en-US" altLang="zh-CN" dirty="0" smtClean="0"/>
              <a:t>13740080</a:t>
            </a:r>
          </a:p>
          <a:p>
            <a:r>
              <a:rPr kumimoji="1" lang="en-US" altLang="zh-CN" dirty="0" smtClean="0"/>
              <a:t>Email</a:t>
            </a:r>
            <a:r>
              <a:rPr kumimoji="1" lang="zh-CN" altLang="en-US" dirty="0" smtClean="0"/>
              <a:t>：</a:t>
            </a:r>
            <a:r>
              <a:rPr kumimoji="1" lang="en-US" altLang="zh-CN" dirty="0" smtClean="0"/>
              <a:t>13740080@qq.com</a:t>
            </a:r>
            <a:endParaRPr kumimoji="1" lang="en-US" altLang="zh-CN" dirty="0"/>
          </a:p>
          <a:p>
            <a:endParaRPr kumimoji="1" lang="en-US" altLang="zh-CN" dirty="0"/>
          </a:p>
          <a:p>
            <a:r>
              <a:rPr kumimoji="1" lang="en-US" altLang="zh-CN" dirty="0"/>
              <a:t>Date</a:t>
            </a:r>
            <a:r>
              <a:rPr kumimoji="1" lang="en-US" altLang="zh-CN" dirty="0" smtClean="0"/>
              <a:t>: </a:t>
            </a:r>
            <a:r>
              <a:rPr kumimoji="1" lang="en-US" altLang="zh-CN" dirty="0" smtClean="0"/>
              <a:t>Jul </a:t>
            </a:r>
            <a:r>
              <a:rPr kumimoji="1" lang="en-US" altLang="zh-CN" dirty="0" smtClean="0"/>
              <a:t>2</a:t>
            </a:r>
            <a:r>
              <a:rPr kumimoji="1" lang="en-US" altLang="zh-CN" dirty="0" smtClean="0"/>
              <a:t>9,201</a:t>
            </a:r>
            <a:r>
              <a:rPr kumimoji="1" lang="en-US" altLang="zh-CN" dirty="0" smtClean="0"/>
              <a:t>7</a:t>
            </a:r>
            <a:endParaRPr kumimoji="1" lang="zh-CN" altLang="en-US" dirty="0"/>
          </a:p>
        </p:txBody>
      </p:sp>
      <p:sp>
        <p:nvSpPr>
          <p:cNvPr id="5" name="文本占位符 4"/>
          <p:cNvSpPr>
            <a:spLocks noGrp="1"/>
          </p:cNvSpPr>
          <p:nvPr>
            <p:ph type="body" sz="quarter" idx="14"/>
          </p:nvPr>
        </p:nvSpPr>
        <p:spPr>
          <a:xfrm>
            <a:off x="688591" y="1260143"/>
            <a:ext cx="6167151" cy="402291"/>
          </a:xfrm>
        </p:spPr>
        <p:txBody>
          <a:bodyPr/>
          <a:lstStyle/>
          <a:p>
            <a:r>
              <a:rPr kumimoji="1" lang="en-US" altLang="zh-CN" dirty="0" err="1" smtClean="0"/>
              <a:t>Admaster.com.cn</a:t>
            </a:r>
            <a:r>
              <a:rPr kumimoji="1" lang="en-US" altLang="zh-CN" dirty="0" smtClean="0"/>
              <a:t> </a:t>
            </a:r>
            <a:r>
              <a:rPr kumimoji="1" lang="zh-CN" altLang="en-US" dirty="0" smtClean="0"/>
              <a:t>常年招聘</a:t>
            </a:r>
            <a:r>
              <a:rPr kumimoji="1" lang="en-US" altLang="zh-CN" dirty="0" err="1" smtClean="0"/>
              <a:t>Node.js</a:t>
            </a:r>
            <a:r>
              <a:rPr kumimoji="1" lang="en-US" altLang="zh-CN" dirty="0" smtClean="0"/>
              <a:t>/react/</a:t>
            </a:r>
            <a:r>
              <a:rPr kumimoji="1" lang="zh-CN" altLang="en-US" dirty="0" smtClean="0"/>
              <a:t>大数据人才</a:t>
            </a:r>
            <a:endParaRPr kumimoji="1" lang="zh-CN" altLang="en-US" dirty="0"/>
          </a:p>
        </p:txBody>
      </p:sp>
      <p:sp>
        <p:nvSpPr>
          <p:cNvPr id="8" name="标题 7"/>
          <p:cNvSpPr>
            <a:spLocks noGrp="1"/>
          </p:cNvSpPr>
          <p:nvPr>
            <p:ph type="ctrTitle"/>
          </p:nvPr>
        </p:nvSpPr>
        <p:spPr>
          <a:xfrm>
            <a:off x="688591" y="611631"/>
            <a:ext cx="6166976" cy="648512"/>
          </a:xfrm>
        </p:spPr>
        <p:txBody>
          <a:bodyPr/>
          <a:lstStyle/>
          <a:p>
            <a:r>
              <a:rPr kumimoji="1" lang="en-US" altLang="zh-CN" sz="3600" dirty="0" err="1" smtClean="0"/>
              <a:t>RESTful</a:t>
            </a:r>
            <a:r>
              <a:rPr kumimoji="1" lang="en-US" altLang="zh-CN" sz="3600" dirty="0" smtClean="0"/>
              <a:t> API on </a:t>
            </a:r>
            <a:r>
              <a:rPr kumimoji="1" lang="en-US" altLang="zh-CN" sz="3600" dirty="0" err="1" smtClean="0"/>
              <a:t>Node.js</a:t>
            </a:r>
            <a:r>
              <a:rPr kumimoji="1" lang="zh-CN" altLang="en-US" dirty="0" smtClean="0"/>
              <a:t> </a:t>
            </a:r>
            <a:endParaRPr kumimoji="1" lang="zh-CN" altLang="en-US" dirty="0"/>
          </a:p>
        </p:txBody>
      </p:sp>
      <p:pic>
        <p:nvPicPr>
          <p:cNvPr id="6" name="图片 5" descr="Qcode.png"/>
          <p:cNvPicPr>
            <a:picLocks noChangeAspect="1"/>
          </p:cNvPicPr>
          <p:nvPr/>
        </p:nvPicPr>
        <p:blipFill rotWithShape="1">
          <a:blip r:embed="rId2">
            <a:extLst>
              <a:ext uri="{28A0092B-C50C-407E-A947-70E740481C1C}">
                <a14:useLocalDpi xmlns:a14="http://schemas.microsoft.com/office/drawing/2010/main" val="0"/>
              </a:ext>
            </a:extLst>
          </a:blip>
          <a:srcRect l="11232" t="24962" r="11593" b="15249"/>
          <a:stretch/>
        </p:blipFill>
        <p:spPr>
          <a:xfrm>
            <a:off x="5896516" y="1775750"/>
            <a:ext cx="2549271" cy="2558045"/>
          </a:xfrm>
          <a:prstGeom prst="rect">
            <a:avLst/>
          </a:prstGeom>
        </p:spPr>
      </p:pic>
    </p:spTree>
    <p:extLst>
      <p:ext uri="{BB962C8B-B14F-4D97-AF65-F5344CB8AC3E}">
        <p14:creationId xmlns:p14="http://schemas.microsoft.com/office/powerpoint/2010/main" val="140545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877163" cy="369332"/>
          </a:xfrm>
          <a:prstGeom prst="rect">
            <a:avLst/>
          </a:prstGeom>
          <a:noFill/>
        </p:spPr>
        <p:txBody>
          <a:bodyPr wrap="none" rtlCol="0">
            <a:spAutoFit/>
          </a:bodyPr>
          <a:lstStyle/>
          <a:p>
            <a:r>
              <a:rPr kumimoji="1" lang="zh-CN" altLang="en-US" dirty="0" smtClean="0"/>
              <a:t>无状态</a:t>
            </a:r>
            <a:endParaRPr kumimoji="1" lang="zh-CN" altLang="en-US" dirty="0"/>
          </a:p>
        </p:txBody>
      </p:sp>
      <p:sp>
        <p:nvSpPr>
          <p:cNvPr id="5" name="文本框 4"/>
          <p:cNvSpPr txBox="1"/>
          <p:nvPr/>
        </p:nvSpPr>
        <p:spPr>
          <a:xfrm>
            <a:off x="1142953" y="2409227"/>
            <a:ext cx="1723549" cy="400110"/>
          </a:xfrm>
          <a:prstGeom prst="rect">
            <a:avLst/>
          </a:prstGeom>
          <a:noFill/>
        </p:spPr>
        <p:txBody>
          <a:bodyPr wrap="none" rtlCol="0">
            <a:spAutoFit/>
          </a:bodyPr>
          <a:lstStyle/>
          <a:p>
            <a:r>
              <a:rPr kumimoji="1" lang="zh-CN" altLang="en-US" sz="2000" dirty="0" smtClean="0"/>
              <a:t>客户端无状态</a:t>
            </a:r>
            <a:endParaRPr kumimoji="1" lang="zh-CN" altLang="en-US" sz="2000" dirty="0"/>
          </a:p>
        </p:txBody>
      </p:sp>
      <p:sp>
        <p:nvSpPr>
          <p:cNvPr id="6" name="文本框 5"/>
          <p:cNvSpPr txBox="1"/>
          <p:nvPr/>
        </p:nvSpPr>
        <p:spPr>
          <a:xfrm>
            <a:off x="1142953" y="3361824"/>
            <a:ext cx="1467068" cy="400110"/>
          </a:xfrm>
          <a:prstGeom prst="rect">
            <a:avLst/>
          </a:prstGeom>
          <a:noFill/>
        </p:spPr>
        <p:txBody>
          <a:bodyPr wrap="none" rtlCol="0">
            <a:spAutoFit/>
          </a:bodyPr>
          <a:lstStyle/>
          <a:p>
            <a:r>
              <a:rPr kumimoji="1" lang="zh-CN" altLang="en-US" sz="2000" dirty="0" smtClean="0"/>
              <a:t>资源无状态</a:t>
            </a:r>
            <a:endParaRPr kumimoji="1" lang="zh-CN" altLang="en-US" sz="2000" dirty="0"/>
          </a:p>
        </p:txBody>
      </p:sp>
      <p:sp>
        <p:nvSpPr>
          <p:cNvPr id="7" name="文本框 6"/>
          <p:cNvSpPr txBox="1"/>
          <p:nvPr/>
        </p:nvSpPr>
        <p:spPr>
          <a:xfrm>
            <a:off x="687392" y="2409227"/>
            <a:ext cx="401698" cy="400110"/>
          </a:xfrm>
          <a:prstGeom prst="rect">
            <a:avLst/>
          </a:prstGeom>
          <a:noFill/>
        </p:spPr>
        <p:txBody>
          <a:bodyPr wrap="none" rtlCol="0">
            <a:spAutoFit/>
          </a:bodyPr>
          <a:lstStyle/>
          <a:p>
            <a:r>
              <a:rPr kumimoji="1" lang="zh-CN" altLang="en-US" sz="2000" dirty="0" smtClean="0">
                <a:solidFill>
                  <a:srgbClr val="5A8C00"/>
                </a:solidFill>
                <a:latin typeface="Zapf Dingbats"/>
                <a:ea typeface="Zapf Dingbats"/>
                <a:cs typeface="Zapf Dingbats"/>
                <a:sym typeface="Zapf Dingbats"/>
              </a:rPr>
              <a:t>✔</a:t>
            </a:r>
            <a:endParaRPr kumimoji="1" lang="zh-CN" altLang="en-US" sz="2000" dirty="0">
              <a:solidFill>
                <a:srgbClr val="5A8C00"/>
              </a:solidFill>
            </a:endParaRPr>
          </a:p>
        </p:txBody>
      </p:sp>
      <p:sp>
        <p:nvSpPr>
          <p:cNvPr id="8" name="文本框 7"/>
          <p:cNvSpPr txBox="1"/>
          <p:nvPr/>
        </p:nvSpPr>
        <p:spPr>
          <a:xfrm>
            <a:off x="687392" y="3361824"/>
            <a:ext cx="338554" cy="400110"/>
          </a:xfrm>
          <a:prstGeom prst="rect">
            <a:avLst/>
          </a:prstGeom>
          <a:noFill/>
        </p:spPr>
        <p:txBody>
          <a:bodyPr wrap="none" rtlCol="0">
            <a:spAutoFit/>
          </a:bodyPr>
          <a:lstStyle/>
          <a:p>
            <a:r>
              <a:rPr kumimoji="1" lang="zh-CN" altLang="en-US" sz="2000" dirty="0" smtClean="0">
                <a:solidFill>
                  <a:srgbClr val="FF0000"/>
                </a:solidFill>
                <a:latin typeface="Zapf Dingbats"/>
                <a:ea typeface="Zapf Dingbats"/>
                <a:cs typeface="Zapf Dingbats"/>
                <a:sym typeface="Zapf Dingbats"/>
              </a:rPr>
              <a:t>✗</a:t>
            </a:r>
            <a:endParaRPr kumimoji="1" lang="zh-CN" altLang="en-US" sz="2000" dirty="0">
              <a:solidFill>
                <a:srgbClr val="FF0000"/>
              </a:solidFill>
            </a:endParaRPr>
          </a:p>
        </p:txBody>
      </p:sp>
    </p:spTree>
    <p:extLst>
      <p:ext uri="{BB962C8B-B14F-4D97-AF65-F5344CB8AC3E}">
        <p14:creationId xmlns:p14="http://schemas.microsoft.com/office/powerpoint/2010/main" val="18828002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1659804" cy="369332"/>
          </a:xfrm>
          <a:prstGeom prst="rect">
            <a:avLst/>
          </a:prstGeom>
          <a:noFill/>
        </p:spPr>
        <p:txBody>
          <a:bodyPr wrap="none" rtlCol="0">
            <a:spAutoFit/>
          </a:bodyPr>
          <a:lstStyle/>
          <a:p>
            <a:r>
              <a:rPr kumimoji="1" lang="en-US" altLang="zh-CN" dirty="0" smtClean="0"/>
              <a:t>Verb </a:t>
            </a:r>
            <a:r>
              <a:rPr kumimoji="1" lang="zh-CN" altLang="en-US" dirty="0" smtClean="0"/>
              <a:t>（动词）</a:t>
            </a:r>
            <a:endParaRPr kumimoji="1" lang="zh-CN" altLang="en-US" dirty="0"/>
          </a:p>
        </p:txBody>
      </p:sp>
      <p:sp>
        <p:nvSpPr>
          <p:cNvPr id="9" name="文本框 8"/>
          <p:cNvSpPr txBox="1"/>
          <p:nvPr/>
        </p:nvSpPr>
        <p:spPr>
          <a:xfrm>
            <a:off x="687392" y="2069748"/>
            <a:ext cx="1458527" cy="1200329"/>
          </a:xfrm>
          <a:prstGeom prst="rect">
            <a:avLst/>
          </a:prstGeom>
          <a:noFill/>
        </p:spPr>
        <p:txBody>
          <a:bodyPr wrap="none" rtlCol="0">
            <a:spAutoFit/>
          </a:bodyPr>
          <a:lstStyle/>
          <a:p>
            <a:r>
              <a:rPr kumimoji="1" lang="en-US" altLang="zh-CN" dirty="0" smtClean="0"/>
              <a:t>POST</a:t>
            </a:r>
          </a:p>
          <a:p>
            <a:r>
              <a:rPr kumimoji="1" lang="en-US" altLang="zh-CN" dirty="0" smtClean="0"/>
              <a:t>PUT/PATCH</a:t>
            </a:r>
          </a:p>
          <a:p>
            <a:r>
              <a:rPr kumimoji="1" lang="en-US" altLang="zh-CN" dirty="0" smtClean="0"/>
              <a:t>DELTE</a:t>
            </a:r>
          </a:p>
          <a:p>
            <a:r>
              <a:rPr kumimoji="1" lang="en-US" altLang="zh-CN" dirty="0" smtClean="0"/>
              <a:t>GET</a:t>
            </a:r>
            <a:endParaRPr kumimoji="1" lang="zh-CN" altLang="en-US" dirty="0"/>
          </a:p>
        </p:txBody>
      </p:sp>
    </p:spTree>
    <p:extLst>
      <p:ext uri="{BB962C8B-B14F-4D97-AF65-F5344CB8AC3E}">
        <p14:creationId xmlns:p14="http://schemas.microsoft.com/office/powerpoint/2010/main" val="12203025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1659804" cy="369332"/>
          </a:xfrm>
          <a:prstGeom prst="rect">
            <a:avLst/>
          </a:prstGeom>
          <a:noFill/>
        </p:spPr>
        <p:txBody>
          <a:bodyPr wrap="none" rtlCol="0">
            <a:spAutoFit/>
          </a:bodyPr>
          <a:lstStyle/>
          <a:p>
            <a:r>
              <a:rPr kumimoji="1" lang="en-US" altLang="zh-CN" dirty="0" smtClean="0"/>
              <a:t>Verb </a:t>
            </a:r>
            <a:r>
              <a:rPr kumimoji="1" lang="zh-CN" altLang="en-US" dirty="0" smtClean="0"/>
              <a:t>（动词）</a:t>
            </a:r>
            <a:endParaRPr kumimoji="1" lang="zh-CN" altLang="en-US" dirty="0"/>
          </a:p>
        </p:txBody>
      </p:sp>
      <p:sp>
        <p:nvSpPr>
          <p:cNvPr id="9" name="文本框 8"/>
          <p:cNvSpPr txBox="1"/>
          <p:nvPr/>
        </p:nvSpPr>
        <p:spPr>
          <a:xfrm>
            <a:off x="687392" y="2069748"/>
            <a:ext cx="3262432" cy="1200329"/>
          </a:xfrm>
          <a:prstGeom prst="rect">
            <a:avLst/>
          </a:prstGeom>
          <a:noFill/>
        </p:spPr>
        <p:txBody>
          <a:bodyPr wrap="none" rtlCol="0">
            <a:spAutoFit/>
          </a:bodyPr>
          <a:lstStyle/>
          <a:p>
            <a:r>
              <a:rPr kumimoji="1" lang="en-US" altLang="zh-CN" dirty="0" smtClean="0"/>
              <a:t>POST </a:t>
            </a:r>
            <a:r>
              <a:rPr kumimoji="1" lang="zh-CN" altLang="en-US" dirty="0" smtClean="0"/>
              <a:t>创建资源</a:t>
            </a:r>
            <a:endParaRPr kumimoji="1" lang="en-US" altLang="zh-CN" dirty="0" smtClean="0"/>
          </a:p>
          <a:p>
            <a:r>
              <a:rPr kumimoji="1" lang="en-US" altLang="zh-CN" dirty="0" smtClean="0"/>
              <a:t>PUT/PATCH </a:t>
            </a:r>
            <a:r>
              <a:rPr kumimoji="1" lang="zh-CN" altLang="en-US" dirty="0" smtClean="0"/>
              <a:t>修改资源</a:t>
            </a:r>
            <a:endParaRPr kumimoji="1" lang="en-US" altLang="zh-CN" dirty="0" smtClean="0"/>
          </a:p>
          <a:p>
            <a:r>
              <a:rPr kumimoji="1" lang="en-US" altLang="zh-CN" dirty="0" smtClean="0"/>
              <a:t>DELTE </a:t>
            </a:r>
            <a:r>
              <a:rPr kumimoji="1" lang="zh-CN" altLang="en-US" dirty="0" smtClean="0"/>
              <a:t>删除资源</a:t>
            </a:r>
            <a:endParaRPr kumimoji="1" lang="en-US" altLang="zh-CN" dirty="0" smtClean="0"/>
          </a:p>
          <a:p>
            <a:r>
              <a:rPr kumimoji="1" lang="en-US" altLang="zh-CN" dirty="0" smtClean="0"/>
              <a:t>GET </a:t>
            </a:r>
            <a:r>
              <a:rPr kumimoji="1" lang="zh-CN" altLang="en-US" dirty="0" smtClean="0"/>
              <a:t>查看资源或者资源的集合</a:t>
            </a:r>
            <a:endParaRPr kumimoji="1" lang="zh-CN" altLang="en-US" dirty="0"/>
          </a:p>
        </p:txBody>
      </p:sp>
    </p:spTree>
    <p:extLst>
      <p:ext uri="{BB962C8B-B14F-4D97-AF65-F5344CB8AC3E}">
        <p14:creationId xmlns:p14="http://schemas.microsoft.com/office/powerpoint/2010/main" val="19979371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1659804" cy="369332"/>
          </a:xfrm>
          <a:prstGeom prst="rect">
            <a:avLst/>
          </a:prstGeom>
          <a:noFill/>
        </p:spPr>
        <p:txBody>
          <a:bodyPr wrap="none" rtlCol="0">
            <a:spAutoFit/>
          </a:bodyPr>
          <a:lstStyle/>
          <a:p>
            <a:r>
              <a:rPr kumimoji="1" lang="en-US" altLang="zh-CN" dirty="0" smtClean="0"/>
              <a:t>Verb </a:t>
            </a:r>
            <a:r>
              <a:rPr kumimoji="1" lang="zh-CN" altLang="en-US" dirty="0" smtClean="0"/>
              <a:t>（动词）</a:t>
            </a:r>
            <a:endParaRPr kumimoji="1" lang="zh-CN" altLang="en-US" dirty="0"/>
          </a:p>
        </p:txBody>
      </p:sp>
      <p:sp>
        <p:nvSpPr>
          <p:cNvPr id="9" name="文本框 8"/>
          <p:cNvSpPr txBox="1"/>
          <p:nvPr/>
        </p:nvSpPr>
        <p:spPr>
          <a:xfrm>
            <a:off x="687392" y="2069748"/>
            <a:ext cx="3262432" cy="1200329"/>
          </a:xfrm>
          <a:prstGeom prst="rect">
            <a:avLst/>
          </a:prstGeom>
          <a:noFill/>
        </p:spPr>
        <p:txBody>
          <a:bodyPr wrap="none" rtlCol="0">
            <a:spAutoFit/>
          </a:bodyPr>
          <a:lstStyle/>
          <a:p>
            <a:r>
              <a:rPr kumimoji="1" lang="en-US" altLang="zh-CN" dirty="0" smtClean="0"/>
              <a:t>POST </a:t>
            </a:r>
            <a:r>
              <a:rPr kumimoji="1" lang="zh-CN" altLang="en-US" dirty="0" smtClean="0"/>
              <a:t>创建资源</a:t>
            </a:r>
            <a:endParaRPr kumimoji="1" lang="en-US" altLang="zh-CN" dirty="0" smtClean="0"/>
          </a:p>
          <a:p>
            <a:r>
              <a:rPr kumimoji="1" lang="en-US" altLang="zh-CN" dirty="0" smtClean="0"/>
              <a:t>PUT/PATCH </a:t>
            </a:r>
            <a:r>
              <a:rPr kumimoji="1" lang="zh-CN" altLang="en-US" dirty="0" smtClean="0"/>
              <a:t>修改资源</a:t>
            </a:r>
            <a:endParaRPr kumimoji="1" lang="en-US" altLang="zh-CN" dirty="0" smtClean="0"/>
          </a:p>
          <a:p>
            <a:r>
              <a:rPr kumimoji="1" lang="en-US" altLang="zh-CN" dirty="0" smtClean="0"/>
              <a:t>DELTE </a:t>
            </a:r>
            <a:r>
              <a:rPr kumimoji="1" lang="zh-CN" altLang="en-US" dirty="0" smtClean="0"/>
              <a:t>删除资源</a:t>
            </a:r>
            <a:endParaRPr kumimoji="1" lang="en-US" altLang="zh-CN" dirty="0" smtClean="0"/>
          </a:p>
          <a:p>
            <a:r>
              <a:rPr kumimoji="1" lang="en-US" altLang="zh-CN" dirty="0" smtClean="0"/>
              <a:t>GET </a:t>
            </a:r>
            <a:r>
              <a:rPr kumimoji="1" lang="zh-CN" altLang="en-US" dirty="0" smtClean="0"/>
              <a:t>查看资源或者资源的集合</a:t>
            </a:r>
            <a:endParaRPr kumimoji="1" lang="zh-CN" altLang="en-US" dirty="0"/>
          </a:p>
        </p:txBody>
      </p:sp>
      <p:sp>
        <p:nvSpPr>
          <p:cNvPr id="5" name="文本框 4"/>
          <p:cNvSpPr txBox="1"/>
          <p:nvPr/>
        </p:nvSpPr>
        <p:spPr>
          <a:xfrm>
            <a:off x="687392" y="3410379"/>
            <a:ext cx="2531650" cy="369332"/>
          </a:xfrm>
          <a:prstGeom prst="rect">
            <a:avLst/>
          </a:prstGeom>
          <a:noFill/>
        </p:spPr>
        <p:txBody>
          <a:bodyPr wrap="none" rtlCol="0">
            <a:spAutoFit/>
          </a:bodyPr>
          <a:lstStyle/>
          <a:p>
            <a:r>
              <a:rPr kumimoji="1" lang="zh-CN" altLang="en-US" dirty="0" smtClean="0">
                <a:solidFill>
                  <a:schemeClr val="tx2"/>
                </a:solidFill>
              </a:rPr>
              <a:t>*</a:t>
            </a:r>
            <a:r>
              <a:rPr kumimoji="1" lang="en-US" altLang="zh-CN" dirty="0" smtClean="0">
                <a:solidFill>
                  <a:schemeClr val="tx2"/>
                </a:solidFill>
              </a:rPr>
              <a:t> PUT or PATCH (why)</a:t>
            </a:r>
            <a:endParaRPr kumimoji="1" lang="zh-CN" altLang="en-US" dirty="0">
              <a:solidFill>
                <a:schemeClr val="tx2"/>
              </a:solidFill>
            </a:endParaRPr>
          </a:p>
        </p:txBody>
      </p:sp>
    </p:spTree>
    <p:extLst>
      <p:ext uri="{BB962C8B-B14F-4D97-AF65-F5344CB8AC3E}">
        <p14:creationId xmlns:p14="http://schemas.microsoft.com/office/powerpoint/2010/main" val="23852759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1659804" cy="369332"/>
          </a:xfrm>
          <a:prstGeom prst="rect">
            <a:avLst/>
          </a:prstGeom>
          <a:noFill/>
        </p:spPr>
        <p:txBody>
          <a:bodyPr wrap="none" rtlCol="0">
            <a:spAutoFit/>
          </a:bodyPr>
          <a:lstStyle/>
          <a:p>
            <a:r>
              <a:rPr kumimoji="1" lang="en-US" altLang="zh-CN" dirty="0" smtClean="0"/>
              <a:t>Verb </a:t>
            </a:r>
            <a:r>
              <a:rPr kumimoji="1" lang="zh-CN" altLang="en-US" dirty="0" smtClean="0"/>
              <a:t>（动词）</a:t>
            </a:r>
            <a:endParaRPr kumimoji="1" lang="zh-CN" altLang="en-US" dirty="0"/>
          </a:p>
        </p:txBody>
      </p:sp>
      <p:sp>
        <p:nvSpPr>
          <p:cNvPr id="9" name="文本框 8"/>
          <p:cNvSpPr txBox="1"/>
          <p:nvPr/>
        </p:nvSpPr>
        <p:spPr>
          <a:xfrm>
            <a:off x="687392" y="2069748"/>
            <a:ext cx="3262432" cy="1200329"/>
          </a:xfrm>
          <a:prstGeom prst="rect">
            <a:avLst/>
          </a:prstGeom>
          <a:noFill/>
        </p:spPr>
        <p:txBody>
          <a:bodyPr wrap="none" rtlCol="0">
            <a:spAutoFit/>
          </a:bodyPr>
          <a:lstStyle/>
          <a:p>
            <a:r>
              <a:rPr kumimoji="1" lang="en-US" altLang="zh-CN" dirty="0" smtClean="0"/>
              <a:t>POST </a:t>
            </a:r>
            <a:r>
              <a:rPr kumimoji="1" lang="zh-CN" altLang="en-US" dirty="0" smtClean="0"/>
              <a:t>创建资源</a:t>
            </a:r>
            <a:endParaRPr kumimoji="1" lang="en-US" altLang="zh-CN" dirty="0" smtClean="0"/>
          </a:p>
          <a:p>
            <a:r>
              <a:rPr kumimoji="1" lang="en-US" altLang="zh-CN" dirty="0" smtClean="0"/>
              <a:t>PUT/PATCH </a:t>
            </a:r>
            <a:r>
              <a:rPr kumimoji="1" lang="zh-CN" altLang="en-US" dirty="0" smtClean="0"/>
              <a:t>修改资源</a:t>
            </a:r>
            <a:endParaRPr kumimoji="1" lang="en-US" altLang="zh-CN" dirty="0" smtClean="0"/>
          </a:p>
          <a:p>
            <a:r>
              <a:rPr kumimoji="1" lang="en-US" altLang="zh-CN" dirty="0" smtClean="0"/>
              <a:t>DELTE </a:t>
            </a:r>
            <a:r>
              <a:rPr kumimoji="1" lang="zh-CN" altLang="en-US" dirty="0" smtClean="0"/>
              <a:t>删除资源</a:t>
            </a:r>
            <a:endParaRPr kumimoji="1" lang="en-US" altLang="zh-CN" dirty="0" smtClean="0"/>
          </a:p>
          <a:p>
            <a:r>
              <a:rPr kumimoji="1" lang="en-US" altLang="zh-CN" dirty="0" smtClean="0"/>
              <a:t>GET </a:t>
            </a:r>
            <a:r>
              <a:rPr kumimoji="1" lang="zh-CN" altLang="en-US" dirty="0" smtClean="0"/>
              <a:t>查看资源或者资源的集合</a:t>
            </a:r>
            <a:endParaRPr kumimoji="1" lang="zh-CN" altLang="en-US" dirty="0"/>
          </a:p>
        </p:txBody>
      </p:sp>
      <p:sp>
        <p:nvSpPr>
          <p:cNvPr id="5" name="文本框 4"/>
          <p:cNvSpPr txBox="1"/>
          <p:nvPr/>
        </p:nvSpPr>
        <p:spPr>
          <a:xfrm>
            <a:off x="687392" y="3410379"/>
            <a:ext cx="2531650" cy="369332"/>
          </a:xfrm>
          <a:prstGeom prst="rect">
            <a:avLst/>
          </a:prstGeom>
          <a:noFill/>
        </p:spPr>
        <p:txBody>
          <a:bodyPr wrap="none" rtlCol="0">
            <a:spAutoFit/>
          </a:bodyPr>
          <a:lstStyle/>
          <a:p>
            <a:r>
              <a:rPr kumimoji="1" lang="zh-CN" altLang="en-US" dirty="0" smtClean="0">
                <a:solidFill>
                  <a:schemeClr val="tx2"/>
                </a:solidFill>
              </a:rPr>
              <a:t>*</a:t>
            </a:r>
            <a:r>
              <a:rPr kumimoji="1" lang="en-US" altLang="zh-CN" dirty="0" smtClean="0">
                <a:solidFill>
                  <a:schemeClr val="tx2"/>
                </a:solidFill>
              </a:rPr>
              <a:t> PUT or PATCH (why)</a:t>
            </a:r>
            <a:endParaRPr kumimoji="1" lang="zh-CN" altLang="en-US" dirty="0">
              <a:solidFill>
                <a:schemeClr val="tx2"/>
              </a:solidFill>
            </a:endParaRPr>
          </a:p>
        </p:txBody>
      </p:sp>
      <p:sp>
        <p:nvSpPr>
          <p:cNvPr id="7" name="文本框 6"/>
          <p:cNvSpPr txBox="1"/>
          <p:nvPr/>
        </p:nvSpPr>
        <p:spPr>
          <a:xfrm>
            <a:off x="801351" y="3702720"/>
            <a:ext cx="6708788" cy="830997"/>
          </a:xfrm>
          <a:prstGeom prst="rect">
            <a:avLst/>
          </a:prstGeom>
          <a:noFill/>
        </p:spPr>
        <p:txBody>
          <a:bodyPr wrap="none" rtlCol="0">
            <a:spAutoFit/>
          </a:bodyPr>
          <a:lstStyle/>
          <a:p>
            <a:r>
              <a:rPr kumimoji="1" lang="en-US" altLang="zh-CN" sz="1600" dirty="0" smtClean="0"/>
              <a:t>PUT </a:t>
            </a:r>
            <a:r>
              <a:rPr kumimoji="1" lang="zh-CN" altLang="en-US" sz="1600" dirty="0" smtClean="0"/>
              <a:t>为全量修改，</a:t>
            </a:r>
            <a:r>
              <a:rPr kumimoji="1" lang="en-US" altLang="zh-CN" sz="1600" dirty="0" smtClean="0"/>
              <a:t>PATCH </a:t>
            </a:r>
            <a:r>
              <a:rPr kumimoji="1" lang="zh-CN" altLang="en-US" sz="1600" dirty="0" smtClean="0"/>
              <a:t>为原子更新</a:t>
            </a:r>
            <a:endParaRPr kumimoji="1" lang="en-US" altLang="zh-CN" sz="1600" dirty="0" smtClean="0"/>
          </a:p>
          <a:p>
            <a:r>
              <a:rPr kumimoji="1" lang="zh-CN" altLang="en-US" sz="1600" dirty="0" smtClean="0"/>
              <a:t>一般我们很少会有需要全量更新的情况</a:t>
            </a:r>
            <a:endParaRPr kumimoji="1" lang="en-US" altLang="zh-CN" sz="1600" dirty="0" smtClean="0"/>
          </a:p>
          <a:p>
            <a:r>
              <a:rPr kumimoji="1" lang="zh-CN" altLang="en-US" sz="1600" dirty="0" smtClean="0"/>
              <a:t>所以一般两个方法都提供，但是实现的都是</a:t>
            </a:r>
            <a:r>
              <a:rPr kumimoji="1" lang="en-US" altLang="zh-CN" sz="1600" dirty="0" smtClean="0"/>
              <a:t> PATCH </a:t>
            </a:r>
            <a:r>
              <a:rPr kumimoji="1" lang="zh-CN" altLang="en-US" sz="1600" dirty="0" smtClean="0"/>
              <a:t>的行为（原子更新）</a:t>
            </a:r>
            <a:endParaRPr kumimoji="1" lang="zh-CN" altLang="en-US" sz="1600" dirty="0"/>
          </a:p>
        </p:txBody>
      </p:sp>
    </p:spTree>
    <p:extLst>
      <p:ext uri="{BB962C8B-B14F-4D97-AF65-F5344CB8AC3E}">
        <p14:creationId xmlns:p14="http://schemas.microsoft.com/office/powerpoint/2010/main" val="512642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2" y="252913"/>
            <a:ext cx="7772757" cy="402291"/>
          </a:xfrm>
        </p:spPr>
        <p:txBody>
          <a:bodyPr/>
          <a:lstStyle/>
          <a:p>
            <a:r>
              <a:rPr kumimoji="1" lang="en-US" altLang="zh-CN" dirty="0" smtClean="0"/>
              <a:t>Representational</a:t>
            </a:r>
            <a:r>
              <a:rPr kumimoji="1" lang="zh-CN" altLang="en-US" dirty="0" smtClean="0"/>
              <a:t> </a:t>
            </a:r>
            <a:r>
              <a:rPr kumimoji="1" lang="en-US" altLang="zh-CN" dirty="0" smtClean="0"/>
              <a:t>State</a:t>
            </a:r>
            <a:r>
              <a:rPr kumimoji="1" lang="zh-CN" altLang="en-US" dirty="0" smtClean="0"/>
              <a:t> </a:t>
            </a:r>
            <a:r>
              <a:rPr kumimoji="1" lang="en-US" altLang="zh-CN" dirty="0" smtClean="0"/>
              <a:t>Transfer</a:t>
            </a:r>
            <a:endParaRPr kumimoji="1" lang="zh-CN" altLang="en-US" dirty="0"/>
          </a:p>
        </p:txBody>
      </p:sp>
      <p:sp>
        <p:nvSpPr>
          <p:cNvPr id="3" name="文本框 2"/>
          <p:cNvSpPr txBox="1"/>
          <p:nvPr/>
        </p:nvSpPr>
        <p:spPr>
          <a:xfrm>
            <a:off x="6443867" y="690484"/>
            <a:ext cx="1800493" cy="369332"/>
          </a:xfrm>
          <a:prstGeom prst="rect">
            <a:avLst/>
          </a:prstGeom>
          <a:noFill/>
        </p:spPr>
        <p:txBody>
          <a:bodyPr wrap="none" rtlCol="0">
            <a:spAutoFit/>
          </a:bodyPr>
          <a:lstStyle/>
          <a:p>
            <a:r>
              <a:rPr lang="zh-CN" altLang="en-US" dirty="0" smtClean="0">
                <a:solidFill>
                  <a:schemeClr val="tx2"/>
                </a:solidFill>
              </a:rPr>
              <a:t>表现层状态转移</a:t>
            </a:r>
            <a:endParaRPr lang="zh-CN" altLang="en-US" dirty="0">
              <a:solidFill>
                <a:schemeClr val="tx2"/>
              </a:solidFill>
            </a:endParaRPr>
          </a:p>
        </p:txBody>
      </p:sp>
      <p:sp>
        <p:nvSpPr>
          <p:cNvPr id="4" name="文本框 3"/>
          <p:cNvSpPr txBox="1"/>
          <p:nvPr/>
        </p:nvSpPr>
        <p:spPr>
          <a:xfrm>
            <a:off x="687392" y="1367645"/>
            <a:ext cx="2095909" cy="369332"/>
          </a:xfrm>
          <a:prstGeom prst="rect">
            <a:avLst/>
          </a:prstGeom>
          <a:noFill/>
        </p:spPr>
        <p:txBody>
          <a:bodyPr wrap="none" rtlCol="0">
            <a:spAutoFit/>
          </a:bodyPr>
          <a:lstStyle/>
          <a:p>
            <a:r>
              <a:rPr kumimoji="1" lang="en-US" altLang="zh-CN" dirty="0" smtClean="0"/>
              <a:t>Resource</a:t>
            </a:r>
            <a:r>
              <a:rPr kumimoji="1" lang="zh-CN" altLang="en-US" dirty="0" smtClean="0"/>
              <a:t>（资源）</a:t>
            </a:r>
            <a:endParaRPr kumimoji="1" lang="zh-CN" altLang="en-US" dirty="0"/>
          </a:p>
        </p:txBody>
      </p:sp>
    </p:spTree>
    <p:extLst>
      <p:ext uri="{BB962C8B-B14F-4D97-AF65-F5344CB8AC3E}">
        <p14:creationId xmlns:p14="http://schemas.microsoft.com/office/powerpoint/2010/main" val="23193505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PPT2">
      <a:dk1>
        <a:srgbClr val="000000"/>
      </a:dk1>
      <a:lt1>
        <a:sysClr val="window" lastClr="FFFFFF"/>
      </a:lt1>
      <a:dk2>
        <a:srgbClr val="D70000"/>
      </a:dk2>
      <a:lt2>
        <a:srgbClr val="FFFFFF"/>
      </a:lt2>
      <a:accent1>
        <a:srgbClr val="5A8C00"/>
      </a:accent1>
      <a:accent2>
        <a:srgbClr val="F00028"/>
      </a:accent2>
      <a:accent3>
        <a:srgbClr val="0050A0"/>
      </a:accent3>
      <a:accent4>
        <a:srgbClr val="FF6400"/>
      </a:accent4>
      <a:accent5>
        <a:srgbClr val="00A0B4"/>
      </a:accent5>
      <a:accent6>
        <a:srgbClr val="9650B4"/>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7238</TotalTime>
  <Words>889</Words>
  <Application>Microsoft Macintosh PowerPoint</Application>
  <PresentationFormat>全屏显示(16:9)</PresentationFormat>
  <Paragraphs>192</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RESTful API on Node.js </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Examples (blog)</vt:lpstr>
      <vt:lpstr>Examples (blog)</vt:lpstr>
      <vt:lpstr>Examples (blog)</vt:lpstr>
      <vt:lpstr>Examples (blog)</vt:lpstr>
      <vt:lpstr>RESTful on Node.js</vt:lpstr>
      <vt:lpstr>REST API on Node.js</vt:lpstr>
      <vt:lpstr>REST API on Node.js</vt:lpstr>
      <vt:lpstr>REST API on Node.js</vt:lpstr>
      <vt:lpstr>REST API on Node.js</vt:lpstr>
      <vt:lpstr>REST API on Node.js with open-rest</vt:lpstr>
      <vt:lpstr>REST API on Node.js with open-rest</vt:lpstr>
      <vt:lpstr>REST API on Node.js with open-rest</vt:lpstr>
      <vt:lpstr>REST API on Node.js with open-rest</vt:lpstr>
      <vt:lpstr>REST API on Node.js with open-rest</vt:lpstr>
      <vt:lpstr>REST API on Node.js with open-rest</vt:lpstr>
      <vt:lpstr>REST API on Node.js with open-rest</vt:lpstr>
      <vt:lpstr>REST API on Node.js with open-rest</vt:lpstr>
      <vt:lpstr>REST API on Node.js with open-rest</vt:lpstr>
      <vt:lpstr>RESTful API on Node.js </vt:lpstr>
    </vt:vector>
  </TitlesOfParts>
  <Company>Admaster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Miaomiao Wang</dc:creator>
  <cp:lastModifiedBy>Redstone Zhao</cp:lastModifiedBy>
  <cp:revision>1006</cp:revision>
  <dcterms:created xsi:type="dcterms:W3CDTF">2012-09-25T03:10:50Z</dcterms:created>
  <dcterms:modified xsi:type="dcterms:W3CDTF">2017-07-28T18:07:24Z</dcterms:modified>
</cp:coreProperties>
</file>