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300" r:id="rId4"/>
    <p:sldId id="307" r:id="rId5"/>
    <p:sldId id="309" r:id="rId6"/>
    <p:sldId id="310" r:id="rId7"/>
    <p:sldId id="265" r:id="rId8"/>
    <p:sldId id="302" r:id="rId9"/>
    <p:sldId id="311" r:id="rId10"/>
    <p:sldId id="304" r:id="rId11"/>
    <p:sldId id="298" r:id="rId12"/>
    <p:sldId id="319" r:id="rId13"/>
    <p:sldId id="303" r:id="rId14"/>
    <p:sldId id="320" r:id="rId15"/>
    <p:sldId id="308" r:id="rId16"/>
    <p:sldId id="295" r:id="rId17"/>
    <p:sldId id="312" r:id="rId18"/>
    <p:sldId id="306" r:id="rId19"/>
    <p:sldId id="297" r:id="rId20"/>
    <p:sldId id="313" r:id="rId21"/>
    <p:sldId id="314" r:id="rId22"/>
    <p:sldId id="315" r:id="rId23"/>
    <p:sldId id="267" r:id="rId24"/>
    <p:sldId id="317" r:id="rId25"/>
    <p:sldId id="272" r:id="rId26"/>
    <p:sldId id="273" r:id="rId27"/>
    <p:sldId id="274" r:id="rId28"/>
    <p:sldId id="318" r:id="rId29"/>
    <p:sldId id="316" r:id="rId30"/>
    <p:sldId id="281" r:id="rId31"/>
    <p:sldId id="282" r:id="rId32"/>
    <p:sldId id="293" r:id="rId33"/>
    <p:sldId id="305" r:id="rId34"/>
    <p:sldId id="299" r:id="rId35"/>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456" autoAdjust="0"/>
    <p:restoredTop sz="82258" autoAdjust="0"/>
  </p:normalViewPr>
  <p:slideViewPr>
    <p:cSldViewPr>
      <p:cViewPr>
        <p:scale>
          <a:sx n="60" d="100"/>
          <a:sy n="60" d="100"/>
        </p:scale>
        <p:origin x="-1536" y="-72"/>
      </p:cViewPr>
      <p:guideLst>
        <p:guide orient="horz" pos="2160"/>
        <p:guide pos="2880"/>
      </p:guideLst>
    </p:cSldViewPr>
  </p:slideViewPr>
  <p:outlineViewPr>
    <p:cViewPr>
      <p:scale>
        <a:sx n="33" d="100"/>
        <a:sy n="33" d="100"/>
      </p:scale>
      <p:origin x="0" y="107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958" y="-114"/>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D:\projetos\software\tcc\docs\testes\histogram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rojetos\software\tcc\docs\testes\300\analise30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projetos\software\tcc\docs\testes\300\analise30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projetos\software\tcc\docs\testes\300\analise30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projetos\software\tcc\docs\testes\300\analise300.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projetos\software\tcc\docs\testes\300\analise300.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projetos\software\tcc\docs\testes\300\analise300.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projetos\software\tcc\docs\testes\200\analise20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projetos\software\tcc\docs\testes\200\analise2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pt-BR"/>
  <c:style val="26"/>
  <c:chart>
    <c:autoTitleDeleted val="1"/>
    <c:plotArea>
      <c:layout/>
      <c:barChart>
        <c:barDir val="col"/>
        <c:grouping val="clustered"/>
        <c:ser>
          <c:idx val="0"/>
          <c:order val="0"/>
          <c:tx>
            <c:strRef>
              <c:f>Histograma!$B$1</c:f>
              <c:strCache>
                <c:ptCount val="1"/>
                <c:pt idx="0">
                  <c:v>Frequency</c:v>
                </c:pt>
              </c:strCache>
            </c:strRef>
          </c:tx>
          <c:cat>
            <c:strRef>
              <c:f>Histograma!$A$2:$A$17</c:f>
              <c:strCache>
                <c:ptCount val="16"/>
                <c:pt idx="0">
                  <c:v>0,01</c:v>
                </c:pt>
                <c:pt idx="1">
                  <c:v>0,23</c:v>
                </c:pt>
                <c:pt idx="2">
                  <c:v>0,46</c:v>
                </c:pt>
                <c:pt idx="3">
                  <c:v>0,68</c:v>
                </c:pt>
                <c:pt idx="4">
                  <c:v>0,91</c:v>
                </c:pt>
                <c:pt idx="5">
                  <c:v>1,13</c:v>
                </c:pt>
                <c:pt idx="6">
                  <c:v>1,36</c:v>
                </c:pt>
                <c:pt idx="7">
                  <c:v>1,58</c:v>
                </c:pt>
                <c:pt idx="8">
                  <c:v>1,81</c:v>
                </c:pt>
                <c:pt idx="9">
                  <c:v>2,03</c:v>
                </c:pt>
                <c:pt idx="10">
                  <c:v>2,25</c:v>
                </c:pt>
                <c:pt idx="11">
                  <c:v>2,48</c:v>
                </c:pt>
                <c:pt idx="12">
                  <c:v>2,70</c:v>
                </c:pt>
                <c:pt idx="13">
                  <c:v>2,93</c:v>
                </c:pt>
                <c:pt idx="14">
                  <c:v>3,15</c:v>
                </c:pt>
                <c:pt idx="15">
                  <c:v>More</c:v>
                </c:pt>
              </c:strCache>
            </c:strRef>
          </c:cat>
          <c:val>
            <c:numRef>
              <c:f>Histograma!$B$2:$B$17</c:f>
              <c:numCache>
                <c:formatCode>General</c:formatCode>
                <c:ptCount val="16"/>
                <c:pt idx="0">
                  <c:v>1</c:v>
                </c:pt>
                <c:pt idx="1">
                  <c:v>909</c:v>
                </c:pt>
                <c:pt idx="2">
                  <c:v>1405</c:v>
                </c:pt>
                <c:pt idx="3">
                  <c:v>1465</c:v>
                </c:pt>
                <c:pt idx="4">
                  <c:v>1365</c:v>
                </c:pt>
                <c:pt idx="5">
                  <c:v>1156</c:v>
                </c:pt>
                <c:pt idx="6">
                  <c:v>968</c:v>
                </c:pt>
                <c:pt idx="7">
                  <c:v>730</c:v>
                </c:pt>
                <c:pt idx="8">
                  <c:v>550</c:v>
                </c:pt>
                <c:pt idx="9">
                  <c:v>433</c:v>
                </c:pt>
                <c:pt idx="10">
                  <c:v>353</c:v>
                </c:pt>
                <c:pt idx="11">
                  <c:v>245</c:v>
                </c:pt>
                <c:pt idx="12">
                  <c:v>209</c:v>
                </c:pt>
                <c:pt idx="13">
                  <c:v>118</c:v>
                </c:pt>
                <c:pt idx="14">
                  <c:v>70</c:v>
                </c:pt>
                <c:pt idx="15">
                  <c:v>23</c:v>
                </c:pt>
              </c:numCache>
            </c:numRef>
          </c:val>
        </c:ser>
        <c:axId val="82983168"/>
        <c:axId val="80908672"/>
      </c:barChart>
      <c:catAx>
        <c:axId val="82983168"/>
        <c:scaling>
          <c:orientation val="minMax"/>
        </c:scaling>
        <c:axPos val="b"/>
        <c:title>
          <c:tx>
            <c:rich>
              <a:bodyPr/>
              <a:lstStyle/>
              <a:p>
                <a:pPr>
                  <a:defRPr/>
                </a:pPr>
                <a:r>
                  <a:rPr lang="pt-BR"/>
                  <a:t>Distance to the point defined as the center of the experiment (in km)</a:t>
                </a:r>
              </a:p>
            </c:rich>
          </c:tx>
          <c:layout/>
        </c:title>
        <c:tickLblPos val="nextTo"/>
        <c:crossAx val="80908672"/>
        <c:crosses val="autoZero"/>
        <c:auto val="1"/>
        <c:lblAlgn val="ctr"/>
        <c:lblOffset val="100"/>
      </c:catAx>
      <c:valAx>
        <c:axId val="80908672"/>
        <c:scaling>
          <c:orientation val="minMax"/>
        </c:scaling>
        <c:axPos val="l"/>
        <c:majorGridlines/>
        <c:title>
          <c:tx>
            <c:rich>
              <a:bodyPr rot="-5400000" vert="horz"/>
              <a:lstStyle/>
              <a:p>
                <a:pPr>
                  <a:defRPr/>
                </a:pPr>
                <a:r>
                  <a:rPr lang="pt-BR"/>
                  <a:t>Amount of taxis</a:t>
                </a:r>
              </a:p>
            </c:rich>
          </c:tx>
          <c:layout/>
        </c:title>
        <c:numFmt formatCode="General" sourceLinked="1"/>
        <c:tickLblPos val="nextTo"/>
        <c:crossAx val="8298316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'Analise-T'!$A$3</c:f>
              <c:strCache>
                <c:ptCount val="1"/>
                <c:pt idx="0">
                  <c:v>LET-T</c:v>
                </c:pt>
              </c:strCache>
            </c:strRef>
          </c:tx>
          <c:spPr>
            <a:ln w="66675">
              <a:noFill/>
            </a:ln>
          </c:spPr>
          <c:yVal>
            <c:numRef>
              <c:f>'Analise-T'!$A$4:$A$23</c:f>
              <c:numCache>
                <c:formatCode>[$-F400]h:mm:ss\ AM/PM</c:formatCode>
                <c:ptCount val="20"/>
                <c:pt idx="0">
                  <c:v>1.099151234567902E-3</c:v>
                </c:pt>
                <c:pt idx="1">
                  <c:v>1.0451388888888893E-3</c:v>
                </c:pt>
                <c:pt idx="2">
                  <c:v>9.9305555555555627E-4</c:v>
                </c:pt>
                <c:pt idx="3">
                  <c:v>1.0011574074074081E-3</c:v>
                </c:pt>
                <c:pt idx="4">
                  <c:v>1.165895061728396E-3</c:v>
                </c:pt>
                <c:pt idx="5">
                  <c:v>9.1396604938271666E-4</c:v>
                </c:pt>
                <c:pt idx="6">
                  <c:v>1.0104166666666675E-3</c:v>
                </c:pt>
                <c:pt idx="7">
                  <c:v>1.1141975308641985E-3</c:v>
                </c:pt>
                <c:pt idx="8">
                  <c:v>9.9961419753086538E-4</c:v>
                </c:pt>
                <c:pt idx="9">
                  <c:v>1.1570216049382725E-3</c:v>
                </c:pt>
                <c:pt idx="10">
                  <c:v>1.090277777777779E-3</c:v>
                </c:pt>
                <c:pt idx="11">
                  <c:v>8.6304012345679126E-4</c:v>
                </c:pt>
                <c:pt idx="12">
                  <c:v>9.3402777777777787E-4</c:v>
                </c:pt>
                <c:pt idx="13">
                  <c:v>1.1103395061728403E-3</c:v>
                </c:pt>
                <c:pt idx="14">
                  <c:v>1.2681327160493827E-3</c:v>
                </c:pt>
                <c:pt idx="15">
                  <c:v>9.1666666666666806E-4</c:v>
                </c:pt>
                <c:pt idx="16">
                  <c:v>1.0779320987654322E-3</c:v>
                </c:pt>
                <c:pt idx="17">
                  <c:v>8.8271604938271598E-4</c:v>
                </c:pt>
                <c:pt idx="18">
                  <c:v>1.312885802469136E-3</c:v>
                </c:pt>
                <c:pt idx="19">
                  <c:v>9.6257716049382726E-4</c:v>
                </c:pt>
              </c:numCache>
            </c:numRef>
          </c:yVal>
        </c:ser>
        <c:ser>
          <c:idx val="1"/>
          <c:order val="1"/>
          <c:tx>
            <c:strRef>
              <c:f>'Analise-T'!$B$3</c:f>
              <c:strCache>
                <c:ptCount val="1"/>
                <c:pt idx="0">
                  <c:v>BRC-T</c:v>
                </c:pt>
              </c:strCache>
            </c:strRef>
          </c:tx>
          <c:spPr>
            <a:ln w="66675">
              <a:noFill/>
            </a:ln>
          </c:spPr>
          <c:yVal>
            <c:numRef>
              <c:f>'Analise-T'!$B$4:$B$23</c:f>
              <c:numCache>
                <c:formatCode>[$-F400]h:mm:ss\ AM/PM</c:formatCode>
                <c:ptCount val="20"/>
                <c:pt idx="0">
                  <c:v>2.5023148148148157E-3</c:v>
                </c:pt>
                <c:pt idx="1">
                  <c:v>1.9340277777777793E-3</c:v>
                </c:pt>
                <c:pt idx="2">
                  <c:v>1.9062500000000021E-3</c:v>
                </c:pt>
                <c:pt idx="3">
                  <c:v>2.2102623456790138E-3</c:v>
                </c:pt>
                <c:pt idx="4">
                  <c:v>2.4564043209876541E-3</c:v>
                </c:pt>
                <c:pt idx="5">
                  <c:v>2.3001543209876557E-3</c:v>
                </c:pt>
                <c:pt idx="6">
                  <c:v>1.9903549382716077E-3</c:v>
                </c:pt>
                <c:pt idx="7">
                  <c:v>2.4286265432098778E-3</c:v>
                </c:pt>
                <c:pt idx="8">
                  <c:v>2.1774691358024691E-3</c:v>
                </c:pt>
                <c:pt idx="9">
                  <c:v>2.2523148148148151E-3</c:v>
                </c:pt>
                <c:pt idx="10">
                  <c:v>2.4297839506172859E-3</c:v>
                </c:pt>
                <c:pt idx="11">
                  <c:v>2.1226851851851836E-3</c:v>
                </c:pt>
                <c:pt idx="12">
                  <c:v>2.1709104938271604E-3</c:v>
                </c:pt>
                <c:pt idx="13">
                  <c:v>2.5146604938271599E-3</c:v>
                </c:pt>
                <c:pt idx="14">
                  <c:v>2.1921296296296298E-3</c:v>
                </c:pt>
                <c:pt idx="15">
                  <c:v>2.0960648148148154E-3</c:v>
                </c:pt>
                <c:pt idx="16">
                  <c:v>2.1508487654320991E-3</c:v>
                </c:pt>
                <c:pt idx="17">
                  <c:v>2.0814043209876568E-3</c:v>
                </c:pt>
                <c:pt idx="18">
                  <c:v>2.2800925925925961E-3</c:v>
                </c:pt>
                <c:pt idx="19">
                  <c:v>2.0960648148148145E-3</c:v>
                </c:pt>
              </c:numCache>
            </c:numRef>
          </c:yVal>
        </c:ser>
        <c:ser>
          <c:idx val="2"/>
          <c:order val="2"/>
          <c:tx>
            <c:strRef>
              <c:f>'Analise-T'!$C$3</c:f>
              <c:strCache>
                <c:ptCount val="1"/>
                <c:pt idx="0">
                  <c:v>EDA-T</c:v>
                </c:pt>
              </c:strCache>
            </c:strRef>
          </c:tx>
          <c:spPr>
            <a:ln w="66675">
              <a:noFill/>
            </a:ln>
          </c:spPr>
          <c:yVal>
            <c:numRef>
              <c:f>'Analise-T'!$C$4:$C$23</c:f>
              <c:numCache>
                <c:formatCode>[$-F400]h:mm:ss\ AM/PM</c:formatCode>
                <c:ptCount val="20"/>
                <c:pt idx="0">
                  <c:v>1.4328703703703702E-3</c:v>
                </c:pt>
                <c:pt idx="1">
                  <c:v>1.7758487654320997E-3</c:v>
                </c:pt>
                <c:pt idx="2">
                  <c:v>1.5223765432098775E-3</c:v>
                </c:pt>
                <c:pt idx="3">
                  <c:v>1.6851851851851865E-3</c:v>
                </c:pt>
                <c:pt idx="4">
                  <c:v>1.5200617283950627E-3</c:v>
                </c:pt>
                <c:pt idx="5">
                  <c:v>1.3016975308641973E-3</c:v>
                </c:pt>
                <c:pt idx="6">
                  <c:v>1.6253858024691361E-3</c:v>
                </c:pt>
                <c:pt idx="7">
                  <c:v>1.6635802469135807E-3</c:v>
                </c:pt>
                <c:pt idx="8">
                  <c:v>1.8846450617283972E-3</c:v>
                </c:pt>
                <c:pt idx="9">
                  <c:v>1.8333333333333344E-3</c:v>
                </c:pt>
                <c:pt idx="10">
                  <c:v>1.8553240740740741E-3</c:v>
                </c:pt>
                <c:pt idx="11">
                  <c:v>1.3692129629629647E-3</c:v>
                </c:pt>
                <c:pt idx="12">
                  <c:v>1.5123456790123461E-3</c:v>
                </c:pt>
                <c:pt idx="13">
                  <c:v>1.6381172839506188E-3</c:v>
                </c:pt>
                <c:pt idx="14">
                  <c:v>1.8260030864197549E-3</c:v>
                </c:pt>
                <c:pt idx="15">
                  <c:v>1.539737654320988E-3</c:v>
                </c:pt>
                <c:pt idx="16">
                  <c:v>1.8252314814814819E-3</c:v>
                </c:pt>
                <c:pt idx="17">
                  <c:v>1.480709876543211E-3</c:v>
                </c:pt>
                <c:pt idx="18">
                  <c:v>1.9301697530864203E-3</c:v>
                </c:pt>
                <c:pt idx="19">
                  <c:v>1.4884259259259265E-3</c:v>
                </c:pt>
              </c:numCache>
            </c:numRef>
          </c:yVal>
        </c:ser>
        <c:axId val="80927744"/>
        <c:axId val="80929920"/>
      </c:scatterChart>
      <c:valAx>
        <c:axId val="80927744"/>
        <c:scaling>
          <c:orientation val="minMax"/>
        </c:scaling>
        <c:axPos val="b"/>
        <c:title>
          <c:tx>
            <c:rich>
              <a:bodyPr/>
              <a:lstStyle/>
              <a:p>
                <a:pPr>
                  <a:defRPr/>
                </a:pPr>
                <a:r>
                  <a:rPr lang="en-US"/>
                  <a:t>Test index</a:t>
                </a:r>
              </a:p>
            </c:rich>
          </c:tx>
          <c:layout/>
        </c:title>
        <c:tickLblPos val="nextTo"/>
        <c:crossAx val="80929920"/>
        <c:crosses val="autoZero"/>
        <c:crossBetween val="midCat"/>
      </c:valAx>
      <c:valAx>
        <c:axId val="80929920"/>
        <c:scaling>
          <c:orientation val="minMax"/>
        </c:scaling>
        <c:axPos val="l"/>
        <c:majorGridlines/>
        <c:title>
          <c:tx>
            <c:rich>
              <a:bodyPr rot="-5400000" vert="horz"/>
              <a:lstStyle/>
              <a:p>
                <a:pPr>
                  <a:defRPr/>
                </a:pPr>
                <a:r>
                  <a:rPr lang="en-US"/>
                  <a:t>Waiting time</a:t>
                </a:r>
              </a:p>
            </c:rich>
          </c:tx>
          <c:layout/>
        </c:title>
        <c:numFmt formatCode="[$-F400]h:mm:ss\ AM/PM" sourceLinked="1"/>
        <c:tickLblPos val="nextTo"/>
        <c:crossAx val="80927744"/>
        <c:crosses val="autoZero"/>
        <c:crossBetween val="midCat"/>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'Analise-T'!$A$3</c:f>
              <c:strCache>
                <c:ptCount val="1"/>
                <c:pt idx="0">
                  <c:v>LET-T</c:v>
                </c:pt>
              </c:strCache>
            </c:strRef>
          </c:tx>
          <c:spPr>
            <a:ln w="66675">
              <a:noFill/>
            </a:ln>
          </c:spPr>
          <c:yVal>
            <c:numRef>
              <c:f>'Analise-T'!$A$4:$A$23</c:f>
              <c:numCache>
                <c:formatCode>[$-F400]h:mm:ss\ AM/PM</c:formatCode>
                <c:ptCount val="20"/>
                <c:pt idx="0">
                  <c:v>1.0991512345679022E-3</c:v>
                </c:pt>
                <c:pt idx="1">
                  <c:v>1.0451388888888895E-3</c:v>
                </c:pt>
                <c:pt idx="2">
                  <c:v>9.9305555555555649E-4</c:v>
                </c:pt>
                <c:pt idx="3">
                  <c:v>1.0011574074074081E-3</c:v>
                </c:pt>
                <c:pt idx="4">
                  <c:v>1.1658950617283962E-3</c:v>
                </c:pt>
                <c:pt idx="5">
                  <c:v>9.1396604938271666E-4</c:v>
                </c:pt>
                <c:pt idx="6">
                  <c:v>1.0104166666666677E-3</c:v>
                </c:pt>
                <c:pt idx="7">
                  <c:v>1.1141975308641987E-3</c:v>
                </c:pt>
                <c:pt idx="8">
                  <c:v>9.9961419753086581E-4</c:v>
                </c:pt>
                <c:pt idx="9">
                  <c:v>1.1570216049382727E-3</c:v>
                </c:pt>
                <c:pt idx="10">
                  <c:v>1.0902777777777794E-3</c:v>
                </c:pt>
                <c:pt idx="11">
                  <c:v>8.6304012345679159E-4</c:v>
                </c:pt>
                <c:pt idx="12">
                  <c:v>9.3402777777777787E-4</c:v>
                </c:pt>
                <c:pt idx="13">
                  <c:v>1.1103395061728405E-3</c:v>
                </c:pt>
                <c:pt idx="14">
                  <c:v>1.2681327160493827E-3</c:v>
                </c:pt>
                <c:pt idx="15">
                  <c:v>9.1666666666666838E-4</c:v>
                </c:pt>
                <c:pt idx="16">
                  <c:v>1.0779320987654322E-3</c:v>
                </c:pt>
                <c:pt idx="17">
                  <c:v>8.8271604938271598E-4</c:v>
                </c:pt>
                <c:pt idx="18">
                  <c:v>1.312885802469136E-3</c:v>
                </c:pt>
                <c:pt idx="19">
                  <c:v>9.6257716049382726E-4</c:v>
                </c:pt>
              </c:numCache>
            </c:numRef>
          </c:yVal>
        </c:ser>
        <c:ser>
          <c:idx val="1"/>
          <c:order val="1"/>
          <c:tx>
            <c:strRef>
              <c:f>'Analise-T'!$B$3</c:f>
              <c:strCache>
                <c:ptCount val="1"/>
                <c:pt idx="0">
                  <c:v>BRC-T</c:v>
                </c:pt>
              </c:strCache>
            </c:strRef>
          </c:tx>
          <c:spPr>
            <a:ln w="66675">
              <a:noFill/>
            </a:ln>
          </c:spPr>
          <c:yVal>
            <c:numRef>
              <c:f>'Analise-T'!$B$4:$B$23</c:f>
              <c:numCache>
                <c:formatCode>[$-F400]h:mm:ss\ AM/PM</c:formatCode>
                <c:ptCount val="20"/>
                <c:pt idx="0">
                  <c:v>2.5023148148148162E-3</c:v>
                </c:pt>
                <c:pt idx="1">
                  <c:v>1.9340277777777797E-3</c:v>
                </c:pt>
                <c:pt idx="2">
                  <c:v>1.9062500000000026E-3</c:v>
                </c:pt>
                <c:pt idx="3">
                  <c:v>2.2102623456790142E-3</c:v>
                </c:pt>
                <c:pt idx="4">
                  <c:v>2.4564043209876541E-3</c:v>
                </c:pt>
                <c:pt idx="5">
                  <c:v>2.3001543209876566E-3</c:v>
                </c:pt>
                <c:pt idx="6">
                  <c:v>1.9903549382716086E-3</c:v>
                </c:pt>
                <c:pt idx="7">
                  <c:v>2.4286265432098783E-3</c:v>
                </c:pt>
                <c:pt idx="8">
                  <c:v>2.1774691358024691E-3</c:v>
                </c:pt>
                <c:pt idx="9">
                  <c:v>2.2523148148148151E-3</c:v>
                </c:pt>
                <c:pt idx="10">
                  <c:v>2.4297839506172863E-3</c:v>
                </c:pt>
                <c:pt idx="11">
                  <c:v>2.1226851851851832E-3</c:v>
                </c:pt>
                <c:pt idx="12">
                  <c:v>2.1709104938271604E-3</c:v>
                </c:pt>
                <c:pt idx="13">
                  <c:v>2.5146604938271599E-3</c:v>
                </c:pt>
                <c:pt idx="14">
                  <c:v>2.1921296296296298E-3</c:v>
                </c:pt>
                <c:pt idx="15">
                  <c:v>2.0960648148148154E-3</c:v>
                </c:pt>
                <c:pt idx="16">
                  <c:v>2.1508487654320991E-3</c:v>
                </c:pt>
                <c:pt idx="17">
                  <c:v>2.0814043209876577E-3</c:v>
                </c:pt>
                <c:pt idx="18">
                  <c:v>2.2800925925925974E-3</c:v>
                </c:pt>
                <c:pt idx="19">
                  <c:v>2.0960648148148145E-3</c:v>
                </c:pt>
              </c:numCache>
            </c:numRef>
          </c:yVal>
        </c:ser>
        <c:ser>
          <c:idx val="2"/>
          <c:order val="2"/>
          <c:tx>
            <c:strRef>
              <c:f>'Analise-T'!$C$3</c:f>
              <c:strCache>
                <c:ptCount val="1"/>
                <c:pt idx="0">
                  <c:v>EDA-T</c:v>
                </c:pt>
              </c:strCache>
            </c:strRef>
          </c:tx>
          <c:spPr>
            <a:ln w="66675">
              <a:noFill/>
            </a:ln>
          </c:spPr>
          <c:yVal>
            <c:numRef>
              <c:f>'Analise-T'!$C$4:$C$23</c:f>
              <c:numCache>
                <c:formatCode>[$-F400]h:mm:ss\ AM/PM</c:formatCode>
                <c:ptCount val="20"/>
                <c:pt idx="0">
                  <c:v>1.4328703703703702E-3</c:v>
                </c:pt>
                <c:pt idx="1">
                  <c:v>1.7758487654320999E-3</c:v>
                </c:pt>
                <c:pt idx="2">
                  <c:v>1.5223765432098777E-3</c:v>
                </c:pt>
                <c:pt idx="3">
                  <c:v>1.6851851851851867E-3</c:v>
                </c:pt>
                <c:pt idx="4">
                  <c:v>1.5200617283950629E-3</c:v>
                </c:pt>
                <c:pt idx="5">
                  <c:v>1.3016975308641973E-3</c:v>
                </c:pt>
                <c:pt idx="6">
                  <c:v>1.6253858024691361E-3</c:v>
                </c:pt>
                <c:pt idx="7">
                  <c:v>1.663580246913581E-3</c:v>
                </c:pt>
                <c:pt idx="8">
                  <c:v>1.8846450617283979E-3</c:v>
                </c:pt>
                <c:pt idx="9">
                  <c:v>1.8333333333333346E-3</c:v>
                </c:pt>
                <c:pt idx="10">
                  <c:v>1.8553240740740741E-3</c:v>
                </c:pt>
                <c:pt idx="11">
                  <c:v>1.3692129629629651E-3</c:v>
                </c:pt>
                <c:pt idx="12">
                  <c:v>1.5123456790123461E-3</c:v>
                </c:pt>
                <c:pt idx="13">
                  <c:v>1.6381172839506194E-3</c:v>
                </c:pt>
                <c:pt idx="14">
                  <c:v>1.8260030864197553E-3</c:v>
                </c:pt>
                <c:pt idx="15">
                  <c:v>1.539737654320988E-3</c:v>
                </c:pt>
                <c:pt idx="16">
                  <c:v>1.8252314814814821E-3</c:v>
                </c:pt>
                <c:pt idx="17">
                  <c:v>1.4807098765432115E-3</c:v>
                </c:pt>
                <c:pt idx="18">
                  <c:v>1.9301697530864205E-3</c:v>
                </c:pt>
                <c:pt idx="19">
                  <c:v>1.4884259259259267E-3</c:v>
                </c:pt>
              </c:numCache>
            </c:numRef>
          </c:yVal>
        </c:ser>
        <c:axId val="105415040"/>
        <c:axId val="105416960"/>
      </c:scatterChart>
      <c:valAx>
        <c:axId val="105415040"/>
        <c:scaling>
          <c:orientation val="minMax"/>
        </c:scaling>
        <c:axPos val="b"/>
        <c:title>
          <c:tx>
            <c:rich>
              <a:bodyPr/>
              <a:lstStyle/>
              <a:p>
                <a:pPr>
                  <a:defRPr/>
                </a:pPr>
                <a:r>
                  <a:rPr lang="en-US"/>
                  <a:t>Test index</a:t>
                </a:r>
              </a:p>
            </c:rich>
          </c:tx>
          <c:layout/>
        </c:title>
        <c:tickLblPos val="nextTo"/>
        <c:crossAx val="105416960"/>
        <c:crosses val="autoZero"/>
        <c:crossBetween val="midCat"/>
      </c:valAx>
      <c:valAx>
        <c:axId val="105416960"/>
        <c:scaling>
          <c:orientation val="minMax"/>
        </c:scaling>
        <c:axPos val="l"/>
        <c:majorGridlines/>
        <c:title>
          <c:tx>
            <c:rich>
              <a:bodyPr rot="-5400000" vert="horz"/>
              <a:lstStyle/>
              <a:p>
                <a:pPr>
                  <a:defRPr/>
                </a:pPr>
                <a:r>
                  <a:rPr lang="en-US"/>
                  <a:t>Waiting time</a:t>
                </a:r>
              </a:p>
            </c:rich>
          </c:tx>
          <c:layout/>
        </c:title>
        <c:numFmt formatCode="[$-F400]h:mm:ss\ AM/PM" sourceLinked="1"/>
        <c:tickLblPos val="nextTo"/>
        <c:crossAx val="105415040"/>
        <c:crosses val="autoZero"/>
        <c:crossBetween val="midCat"/>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'Analise-D'!$A$3</c:f>
              <c:strCache>
                <c:ptCount val="1"/>
                <c:pt idx="0">
                  <c:v>LET-D</c:v>
                </c:pt>
              </c:strCache>
            </c:strRef>
          </c:tx>
          <c:spPr>
            <a:ln w="66675">
              <a:noFill/>
            </a:ln>
          </c:spPr>
          <c:yVal>
            <c:numRef>
              <c:f>'Analise-D'!$A$4:$A$23</c:f>
              <c:numCache>
                <c:formatCode>General</c:formatCode>
                <c:ptCount val="20"/>
                <c:pt idx="0">
                  <c:v>511.7</c:v>
                </c:pt>
                <c:pt idx="1">
                  <c:v>484.4666666666667</c:v>
                </c:pt>
                <c:pt idx="2">
                  <c:v>471.23333333333335</c:v>
                </c:pt>
                <c:pt idx="3">
                  <c:v>490.63333333333338</c:v>
                </c:pt>
                <c:pt idx="4">
                  <c:v>527.8333333333336</c:v>
                </c:pt>
                <c:pt idx="5">
                  <c:v>462.53333333333336</c:v>
                </c:pt>
                <c:pt idx="6">
                  <c:v>454.33333333333331</c:v>
                </c:pt>
                <c:pt idx="7">
                  <c:v>513.13333333333355</c:v>
                </c:pt>
                <c:pt idx="8">
                  <c:v>510.66666666666691</c:v>
                </c:pt>
                <c:pt idx="9">
                  <c:v>540.63333333333355</c:v>
                </c:pt>
                <c:pt idx="10">
                  <c:v>524.79999999999995</c:v>
                </c:pt>
                <c:pt idx="11">
                  <c:v>391.86666666666684</c:v>
                </c:pt>
                <c:pt idx="12">
                  <c:v>456.9</c:v>
                </c:pt>
                <c:pt idx="13">
                  <c:v>530.20000000000005</c:v>
                </c:pt>
                <c:pt idx="14">
                  <c:v>661.9666666666667</c:v>
                </c:pt>
                <c:pt idx="15">
                  <c:v>429.2</c:v>
                </c:pt>
                <c:pt idx="16">
                  <c:v>481.13333333333338</c:v>
                </c:pt>
                <c:pt idx="17">
                  <c:v>397.76666666666671</c:v>
                </c:pt>
                <c:pt idx="18">
                  <c:v>720.93333333333351</c:v>
                </c:pt>
                <c:pt idx="19">
                  <c:v>411.33333333333331</c:v>
                </c:pt>
              </c:numCache>
            </c:numRef>
          </c:yVal>
        </c:ser>
        <c:ser>
          <c:idx val="1"/>
          <c:order val="1"/>
          <c:tx>
            <c:strRef>
              <c:f>'Analise-D'!$B$3</c:f>
              <c:strCache>
                <c:ptCount val="1"/>
                <c:pt idx="0">
                  <c:v>BRC-D</c:v>
                </c:pt>
              </c:strCache>
            </c:strRef>
          </c:tx>
          <c:spPr>
            <a:ln w="66675">
              <a:noFill/>
            </a:ln>
          </c:spPr>
          <c:yVal>
            <c:numRef>
              <c:f>'Analise-D'!$B$4:$B$23</c:f>
              <c:numCache>
                <c:formatCode>General</c:formatCode>
                <c:ptCount val="20"/>
                <c:pt idx="0">
                  <c:v>1250.5999999999999</c:v>
                </c:pt>
                <c:pt idx="1">
                  <c:v>870.5</c:v>
                </c:pt>
                <c:pt idx="2">
                  <c:v>850.16666666666663</c:v>
                </c:pt>
                <c:pt idx="3">
                  <c:v>1059.1666666666667</c:v>
                </c:pt>
                <c:pt idx="4">
                  <c:v>1248.3</c:v>
                </c:pt>
                <c:pt idx="5">
                  <c:v>1133.5</c:v>
                </c:pt>
                <c:pt idx="6">
                  <c:v>927.8</c:v>
                </c:pt>
                <c:pt idx="7">
                  <c:v>1172.5333333333324</c:v>
                </c:pt>
                <c:pt idx="8">
                  <c:v>1091.8666666666672</c:v>
                </c:pt>
                <c:pt idx="9">
                  <c:v>1113.4666666666676</c:v>
                </c:pt>
                <c:pt idx="10">
                  <c:v>1252.8</c:v>
                </c:pt>
                <c:pt idx="11">
                  <c:v>991.36666666666667</c:v>
                </c:pt>
                <c:pt idx="12">
                  <c:v>978.2333333333338</c:v>
                </c:pt>
                <c:pt idx="13">
                  <c:v>1331.7666666666673</c:v>
                </c:pt>
                <c:pt idx="14">
                  <c:v>1124.3666666666672</c:v>
                </c:pt>
                <c:pt idx="15">
                  <c:v>1071.5999999999999</c:v>
                </c:pt>
                <c:pt idx="16">
                  <c:v>981.53333333333353</c:v>
                </c:pt>
                <c:pt idx="17">
                  <c:v>1020.5666666666667</c:v>
                </c:pt>
                <c:pt idx="18">
                  <c:v>1166.6333333333321</c:v>
                </c:pt>
                <c:pt idx="19">
                  <c:v>934.5</c:v>
                </c:pt>
              </c:numCache>
            </c:numRef>
          </c:yVal>
        </c:ser>
        <c:ser>
          <c:idx val="2"/>
          <c:order val="2"/>
          <c:tx>
            <c:strRef>
              <c:f>'Analise-D'!$C$3</c:f>
              <c:strCache>
                <c:ptCount val="1"/>
                <c:pt idx="0">
                  <c:v>EDA-D</c:v>
                </c:pt>
              </c:strCache>
            </c:strRef>
          </c:tx>
          <c:spPr>
            <a:ln w="66675">
              <a:noFill/>
            </a:ln>
          </c:spPr>
          <c:yVal>
            <c:numRef>
              <c:f>'Analise-D'!$C$4:$C$23</c:f>
              <c:numCache>
                <c:formatCode>General</c:formatCode>
                <c:ptCount val="20"/>
                <c:pt idx="0">
                  <c:v>669.5</c:v>
                </c:pt>
                <c:pt idx="1">
                  <c:v>956.9</c:v>
                </c:pt>
                <c:pt idx="2">
                  <c:v>715.4666666666667</c:v>
                </c:pt>
                <c:pt idx="3">
                  <c:v>780.2</c:v>
                </c:pt>
                <c:pt idx="4">
                  <c:v>765.7</c:v>
                </c:pt>
                <c:pt idx="5">
                  <c:v>593.16666666666663</c:v>
                </c:pt>
                <c:pt idx="6">
                  <c:v>789.7</c:v>
                </c:pt>
                <c:pt idx="7">
                  <c:v>747.3333333333336</c:v>
                </c:pt>
                <c:pt idx="8">
                  <c:v>948.1</c:v>
                </c:pt>
                <c:pt idx="9">
                  <c:v>866.76666666666665</c:v>
                </c:pt>
                <c:pt idx="10">
                  <c:v>864.8333333333336</c:v>
                </c:pt>
                <c:pt idx="11">
                  <c:v>627.16666666666663</c:v>
                </c:pt>
                <c:pt idx="12">
                  <c:v>656.3333333333336</c:v>
                </c:pt>
                <c:pt idx="13">
                  <c:v>854.1</c:v>
                </c:pt>
                <c:pt idx="14">
                  <c:v>922.4</c:v>
                </c:pt>
                <c:pt idx="15">
                  <c:v>786.66666666666663</c:v>
                </c:pt>
                <c:pt idx="16">
                  <c:v>853.5</c:v>
                </c:pt>
                <c:pt idx="17">
                  <c:v>761.9</c:v>
                </c:pt>
                <c:pt idx="18">
                  <c:v>958.53333333333353</c:v>
                </c:pt>
                <c:pt idx="19">
                  <c:v>669</c:v>
                </c:pt>
              </c:numCache>
            </c:numRef>
          </c:yVal>
        </c:ser>
        <c:axId val="85438464"/>
        <c:axId val="85440384"/>
      </c:scatterChart>
      <c:valAx>
        <c:axId val="85438464"/>
        <c:scaling>
          <c:orientation val="minMax"/>
        </c:scaling>
        <c:axPos val="b"/>
        <c:title>
          <c:tx>
            <c:rich>
              <a:bodyPr/>
              <a:lstStyle/>
              <a:p>
                <a:pPr>
                  <a:defRPr/>
                </a:pPr>
                <a:r>
                  <a:rPr lang="en-US"/>
                  <a:t>Test index</a:t>
                </a:r>
              </a:p>
            </c:rich>
          </c:tx>
          <c:layout/>
        </c:title>
        <c:tickLblPos val="nextTo"/>
        <c:crossAx val="85440384"/>
        <c:crosses val="autoZero"/>
        <c:crossBetween val="midCat"/>
      </c:valAx>
      <c:valAx>
        <c:axId val="85440384"/>
        <c:scaling>
          <c:orientation val="minMax"/>
        </c:scaling>
        <c:axPos val="l"/>
        <c:majorGridlines/>
        <c:title>
          <c:tx>
            <c:rich>
              <a:bodyPr rot="-5400000" vert="horz"/>
              <a:lstStyle/>
              <a:p>
                <a:pPr>
                  <a:defRPr/>
                </a:pPr>
                <a:r>
                  <a:rPr lang="en-US"/>
                  <a:t>Distance (in meters)</a:t>
                </a:r>
              </a:p>
            </c:rich>
          </c:tx>
          <c:layout/>
        </c:title>
        <c:numFmt formatCode="General" sourceLinked="1"/>
        <c:tickLblPos val="nextTo"/>
        <c:crossAx val="85438464"/>
        <c:crosses val="autoZero"/>
        <c:crossBetween val="midCat"/>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v>LET</c:v>
          </c:tx>
          <c:spPr>
            <a:ln w="66675">
              <a:noFill/>
            </a:ln>
          </c:spPr>
          <c:trendline>
            <c:trendlineType val="linear"/>
          </c:trendline>
          <c:xVal>
            <c:numRef>
              <c:f>'Correlacao-TD'!$A$4:$A$23</c:f>
              <c:numCache>
                <c:formatCode>[$-F400]h:mm:ss\ AM/PM</c:formatCode>
                <c:ptCount val="20"/>
                <c:pt idx="0">
                  <c:v>1.099151234567902E-3</c:v>
                </c:pt>
                <c:pt idx="1">
                  <c:v>1.0451388888888893E-3</c:v>
                </c:pt>
                <c:pt idx="2">
                  <c:v>9.9305555555555627E-4</c:v>
                </c:pt>
                <c:pt idx="3">
                  <c:v>1.0011574074074081E-3</c:v>
                </c:pt>
                <c:pt idx="4">
                  <c:v>1.165895061728396E-3</c:v>
                </c:pt>
                <c:pt idx="5">
                  <c:v>9.1396604938271666E-4</c:v>
                </c:pt>
                <c:pt idx="6">
                  <c:v>1.0104166666666675E-3</c:v>
                </c:pt>
                <c:pt idx="7">
                  <c:v>1.1141975308641985E-3</c:v>
                </c:pt>
                <c:pt idx="8">
                  <c:v>9.9961419753086538E-4</c:v>
                </c:pt>
                <c:pt idx="9">
                  <c:v>1.1570216049382725E-3</c:v>
                </c:pt>
                <c:pt idx="10">
                  <c:v>1.090277777777779E-3</c:v>
                </c:pt>
                <c:pt idx="11">
                  <c:v>8.6304012345679126E-4</c:v>
                </c:pt>
                <c:pt idx="12">
                  <c:v>9.3402777777777787E-4</c:v>
                </c:pt>
                <c:pt idx="13">
                  <c:v>1.1103395061728403E-3</c:v>
                </c:pt>
                <c:pt idx="14">
                  <c:v>1.2681327160493827E-3</c:v>
                </c:pt>
                <c:pt idx="15">
                  <c:v>9.1666666666666806E-4</c:v>
                </c:pt>
                <c:pt idx="16">
                  <c:v>1.0779320987654322E-3</c:v>
                </c:pt>
                <c:pt idx="17">
                  <c:v>8.8271604938271598E-4</c:v>
                </c:pt>
                <c:pt idx="18">
                  <c:v>1.312885802469136E-3</c:v>
                </c:pt>
                <c:pt idx="19">
                  <c:v>9.6257716049382726E-4</c:v>
                </c:pt>
              </c:numCache>
            </c:numRef>
          </c:xVal>
          <c:yVal>
            <c:numRef>
              <c:f>'Correlacao-TD'!$E$4:$E$23</c:f>
              <c:numCache>
                <c:formatCode>General</c:formatCode>
                <c:ptCount val="20"/>
                <c:pt idx="0">
                  <c:v>511.7</c:v>
                </c:pt>
                <c:pt idx="1">
                  <c:v>484.4666666666667</c:v>
                </c:pt>
                <c:pt idx="2">
                  <c:v>471.23333333333335</c:v>
                </c:pt>
                <c:pt idx="3">
                  <c:v>490.63333333333338</c:v>
                </c:pt>
                <c:pt idx="4">
                  <c:v>527.8333333333336</c:v>
                </c:pt>
                <c:pt idx="5">
                  <c:v>462.53333333333336</c:v>
                </c:pt>
                <c:pt idx="6">
                  <c:v>454.33333333333331</c:v>
                </c:pt>
                <c:pt idx="7">
                  <c:v>513.13333333333355</c:v>
                </c:pt>
                <c:pt idx="8">
                  <c:v>510.66666666666691</c:v>
                </c:pt>
                <c:pt idx="9">
                  <c:v>540.63333333333355</c:v>
                </c:pt>
                <c:pt idx="10">
                  <c:v>524.79999999999995</c:v>
                </c:pt>
                <c:pt idx="11">
                  <c:v>391.86666666666684</c:v>
                </c:pt>
                <c:pt idx="12">
                  <c:v>456.9</c:v>
                </c:pt>
                <c:pt idx="13">
                  <c:v>530.20000000000005</c:v>
                </c:pt>
                <c:pt idx="14">
                  <c:v>661.9666666666667</c:v>
                </c:pt>
                <c:pt idx="15">
                  <c:v>429.2</c:v>
                </c:pt>
                <c:pt idx="16">
                  <c:v>481.13333333333338</c:v>
                </c:pt>
                <c:pt idx="17">
                  <c:v>397.76666666666671</c:v>
                </c:pt>
                <c:pt idx="18">
                  <c:v>720.93333333333351</c:v>
                </c:pt>
                <c:pt idx="19">
                  <c:v>411.33333333333331</c:v>
                </c:pt>
              </c:numCache>
            </c:numRef>
          </c:yVal>
        </c:ser>
        <c:ser>
          <c:idx val="1"/>
          <c:order val="1"/>
          <c:tx>
            <c:v>BRC</c:v>
          </c:tx>
          <c:spPr>
            <a:ln w="66675">
              <a:noFill/>
            </a:ln>
          </c:spPr>
          <c:trendline>
            <c:trendlineType val="linear"/>
          </c:trendline>
          <c:xVal>
            <c:numRef>
              <c:f>'Correlacao-TD'!$B$4:$B$23</c:f>
              <c:numCache>
                <c:formatCode>[$-F400]h:mm:ss\ AM/PM</c:formatCode>
                <c:ptCount val="20"/>
                <c:pt idx="0">
                  <c:v>2.5023148148148157E-3</c:v>
                </c:pt>
                <c:pt idx="1">
                  <c:v>1.9340277777777793E-3</c:v>
                </c:pt>
                <c:pt idx="2">
                  <c:v>1.9062500000000021E-3</c:v>
                </c:pt>
                <c:pt idx="3">
                  <c:v>2.2102623456790138E-3</c:v>
                </c:pt>
                <c:pt idx="4">
                  <c:v>2.4564043209876541E-3</c:v>
                </c:pt>
                <c:pt idx="5">
                  <c:v>2.3001543209876557E-3</c:v>
                </c:pt>
                <c:pt idx="6">
                  <c:v>1.9903549382716077E-3</c:v>
                </c:pt>
                <c:pt idx="7">
                  <c:v>2.4286265432098778E-3</c:v>
                </c:pt>
                <c:pt idx="8">
                  <c:v>2.1774691358024691E-3</c:v>
                </c:pt>
                <c:pt idx="9">
                  <c:v>2.2523148148148151E-3</c:v>
                </c:pt>
                <c:pt idx="10">
                  <c:v>2.4297839506172859E-3</c:v>
                </c:pt>
                <c:pt idx="11">
                  <c:v>2.1226851851851836E-3</c:v>
                </c:pt>
                <c:pt idx="12">
                  <c:v>2.1709104938271604E-3</c:v>
                </c:pt>
                <c:pt idx="13">
                  <c:v>2.5146604938271599E-3</c:v>
                </c:pt>
                <c:pt idx="14">
                  <c:v>2.1921296296296298E-3</c:v>
                </c:pt>
                <c:pt idx="15">
                  <c:v>2.0960648148148154E-3</c:v>
                </c:pt>
                <c:pt idx="16">
                  <c:v>2.1508487654320991E-3</c:v>
                </c:pt>
                <c:pt idx="17">
                  <c:v>2.0814043209876568E-3</c:v>
                </c:pt>
                <c:pt idx="18">
                  <c:v>2.2800925925925961E-3</c:v>
                </c:pt>
                <c:pt idx="19">
                  <c:v>2.0960648148148145E-3</c:v>
                </c:pt>
              </c:numCache>
            </c:numRef>
          </c:xVal>
          <c:yVal>
            <c:numRef>
              <c:f>'Correlacao-TD'!$F$4:$F$23</c:f>
              <c:numCache>
                <c:formatCode>General</c:formatCode>
                <c:ptCount val="20"/>
                <c:pt idx="0">
                  <c:v>1250.5999999999999</c:v>
                </c:pt>
                <c:pt idx="1">
                  <c:v>870.5</c:v>
                </c:pt>
                <c:pt idx="2">
                  <c:v>850.16666666666663</c:v>
                </c:pt>
                <c:pt idx="3">
                  <c:v>1059.1666666666667</c:v>
                </c:pt>
                <c:pt idx="4">
                  <c:v>1248.3</c:v>
                </c:pt>
                <c:pt idx="5">
                  <c:v>1133.5</c:v>
                </c:pt>
                <c:pt idx="6">
                  <c:v>927.8</c:v>
                </c:pt>
                <c:pt idx="7">
                  <c:v>1172.5333333333324</c:v>
                </c:pt>
                <c:pt idx="8">
                  <c:v>1091.8666666666672</c:v>
                </c:pt>
                <c:pt idx="9">
                  <c:v>1113.4666666666676</c:v>
                </c:pt>
                <c:pt idx="10">
                  <c:v>1252.8</c:v>
                </c:pt>
                <c:pt idx="11">
                  <c:v>991.36666666666667</c:v>
                </c:pt>
                <c:pt idx="12">
                  <c:v>978.2333333333338</c:v>
                </c:pt>
                <c:pt idx="13">
                  <c:v>1331.7666666666673</c:v>
                </c:pt>
                <c:pt idx="14">
                  <c:v>1124.3666666666672</c:v>
                </c:pt>
                <c:pt idx="15">
                  <c:v>1071.5999999999999</c:v>
                </c:pt>
                <c:pt idx="16">
                  <c:v>981.53333333333353</c:v>
                </c:pt>
                <c:pt idx="17">
                  <c:v>1020.5666666666667</c:v>
                </c:pt>
                <c:pt idx="18">
                  <c:v>1166.6333333333321</c:v>
                </c:pt>
                <c:pt idx="19">
                  <c:v>934.5</c:v>
                </c:pt>
              </c:numCache>
            </c:numRef>
          </c:yVal>
        </c:ser>
        <c:ser>
          <c:idx val="2"/>
          <c:order val="2"/>
          <c:tx>
            <c:v>EDA</c:v>
          </c:tx>
          <c:spPr>
            <a:ln w="66675">
              <a:noFill/>
            </a:ln>
          </c:spPr>
          <c:trendline>
            <c:trendlineType val="linear"/>
          </c:trendline>
          <c:xVal>
            <c:numRef>
              <c:f>'Correlacao-TD'!$C$4:$C$23</c:f>
              <c:numCache>
                <c:formatCode>[$-F400]h:mm:ss\ AM/PM</c:formatCode>
                <c:ptCount val="20"/>
                <c:pt idx="0">
                  <c:v>1.4328703703703702E-3</c:v>
                </c:pt>
                <c:pt idx="1">
                  <c:v>1.7758487654320997E-3</c:v>
                </c:pt>
                <c:pt idx="2">
                  <c:v>1.5223765432098775E-3</c:v>
                </c:pt>
                <c:pt idx="3">
                  <c:v>1.6851851851851865E-3</c:v>
                </c:pt>
                <c:pt idx="4">
                  <c:v>1.5200617283950627E-3</c:v>
                </c:pt>
                <c:pt idx="5">
                  <c:v>1.3016975308641973E-3</c:v>
                </c:pt>
                <c:pt idx="6">
                  <c:v>1.6253858024691361E-3</c:v>
                </c:pt>
                <c:pt idx="7">
                  <c:v>1.6635802469135807E-3</c:v>
                </c:pt>
                <c:pt idx="8">
                  <c:v>1.8846450617283972E-3</c:v>
                </c:pt>
                <c:pt idx="9">
                  <c:v>1.8333333333333344E-3</c:v>
                </c:pt>
                <c:pt idx="10">
                  <c:v>1.8553240740740741E-3</c:v>
                </c:pt>
                <c:pt idx="11">
                  <c:v>1.3692129629629647E-3</c:v>
                </c:pt>
                <c:pt idx="12">
                  <c:v>1.5123456790123461E-3</c:v>
                </c:pt>
                <c:pt idx="13">
                  <c:v>1.6381172839506188E-3</c:v>
                </c:pt>
                <c:pt idx="14">
                  <c:v>1.8260030864197549E-3</c:v>
                </c:pt>
                <c:pt idx="15">
                  <c:v>1.539737654320988E-3</c:v>
                </c:pt>
                <c:pt idx="16">
                  <c:v>1.8252314814814819E-3</c:v>
                </c:pt>
                <c:pt idx="17">
                  <c:v>1.480709876543211E-3</c:v>
                </c:pt>
                <c:pt idx="18">
                  <c:v>1.9301697530864203E-3</c:v>
                </c:pt>
                <c:pt idx="19">
                  <c:v>1.4884259259259265E-3</c:v>
                </c:pt>
              </c:numCache>
            </c:numRef>
          </c:xVal>
          <c:yVal>
            <c:numRef>
              <c:f>'Correlacao-TD'!$G$4:$G$23</c:f>
              <c:numCache>
                <c:formatCode>General</c:formatCode>
                <c:ptCount val="20"/>
                <c:pt idx="0">
                  <c:v>669.5</c:v>
                </c:pt>
                <c:pt idx="1">
                  <c:v>956.9</c:v>
                </c:pt>
                <c:pt idx="2">
                  <c:v>715.4666666666667</c:v>
                </c:pt>
                <c:pt idx="3">
                  <c:v>780.2</c:v>
                </c:pt>
                <c:pt idx="4">
                  <c:v>765.7</c:v>
                </c:pt>
                <c:pt idx="5">
                  <c:v>593.16666666666663</c:v>
                </c:pt>
                <c:pt idx="6">
                  <c:v>789.7</c:v>
                </c:pt>
                <c:pt idx="7">
                  <c:v>747.3333333333336</c:v>
                </c:pt>
                <c:pt idx="8">
                  <c:v>948.1</c:v>
                </c:pt>
                <c:pt idx="9">
                  <c:v>866.76666666666665</c:v>
                </c:pt>
                <c:pt idx="10">
                  <c:v>864.8333333333336</c:v>
                </c:pt>
                <c:pt idx="11">
                  <c:v>627.16666666666663</c:v>
                </c:pt>
                <c:pt idx="12">
                  <c:v>656.3333333333336</c:v>
                </c:pt>
                <c:pt idx="13">
                  <c:v>854.1</c:v>
                </c:pt>
                <c:pt idx="14">
                  <c:v>922.4</c:v>
                </c:pt>
                <c:pt idx="15">
                  <c:v>786.66666666666663</c:v>
                </c:pt>
                <c:pt idx="16">
                  <c:v>853.5</c:v>
                </c:pt>
                <c:pt idx="17">
                  <c:v>761.9</c:v>
                </c:pt>
                <c:pt idx="18">
                  <c:v>958.53333333333353</c:v>
                </c:pt>
                <c:pt idx="19">
                  <c:v>669</c:v>
                </c:pt>
              </c:numCache>
            </c:numRef>
          </c:yVal>
        </c:ser>
        <c:axId val="49830528"/>
        <c:axId val="49836800"/>
      </c:scatterChart>
      <c:valAx>
        <c:axId val="49830528"/>
        <c:scaling>
          <c:orientation val="minMax"/>
        </c:scaling>
        <c:axPos val="b"/>
        <c:title>
          <c:tx>
            <c:rich>
              <a:bodyPr/>
              <a:lstStyle/>
              <a:p>
                <a:pPr>
                  <a:defRPr/>
                </a:pPr>
                <a:r>
                  <a:rPr lang="en-US"/>
                  <a:t>Waiting time</a:t>
                </a:r>
              </a:p>
            </c:rich>
          </c:tx>
          <c:layout/>
        </c:title>
        <c:numFmt formatCode="[$-F400]h:mm:ss\ AM/PM" sourceLinked="1"/>
        <c:tickLblPos val="nextTo"/>
        <c:crossAx val="49836800"/>
        <c:crosses val="autoZero"/>
        <c:crossBetween val="midCat"/>
      </c:valAx>
      <c:valAx>
        <c:axId val="49836800"/>
        <c:scaling>
          <c:orientation val="minMax"/>
        </c:scaling>
        <c:axPos val="l"/>
        <c:majorGridlines/>
        <c:title>
          <c:tx>
            <c:rich>
              <a:bodyPr rot="-5400000" vert="horz"/>
              <a:lstStyle/>
              <a:p>
                <a:pPr>
                  <a:defRPr/>
                </a:pPr>
                <a:r>
                  <a:rPr lang="en-US"/>
                  <a:t>Distance (in meters)</a:t>
                </a:r>
              </a:p>
            </c:rich>
          </c:tx>
          <c:layout/>
        </c:title>
        <c:numFmt formatCode="General" sourceLinked="1"/>
        <c:tickLblPos val="nextTo"/>
        <c:crossAx val="49830528"/>
        <c:crosses val="autoZero"/>
        <c:crossBetween val="midCat"/>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'Analise-P'!$A$3</c:f>
              <c:strCache>
                <c:ptCount val="1"/>
                <c:pt idx="0">
                  <c:v>LET-P</c:v>
                </c:pt>
              </c:strCache>
            </c:strRef>
          </c:tx>
          <c:spPr>
            <a:ln w="66675">
              <a:noFill/>
            </a:ln>
          </c:spPr>
          <c:yVal>
            <c:numRef>
              <c:f>'Analise-P'!$A$4:$A$23</c:f>
              <c:numCache>
                <c:formatCode>General</c:formatCode>
                <c:ptCount val="20"/>
                <c:pt idx="0">
                  <c:v>3795.7837833333328</c:v>
                </c:pt>
                <c:pt idx="1">
                  <c:v>3848.9534700000017</c:v>
                </c:pt>
                <c:pt idx="2">
                  <c:v>3838.1528533333353</c:v>
                </c:pt>
                <c:pt idx="3">
                  <c:v>4070.4661533333356</c:v>
                </c:pt>
                <c:pt idx="4">
                  <c:v>3633.4078333333355</c:v>
                </c:pt>
                <c:pt idx="5">
                  <c:v>4143.6369933333344</c:v>
                </c:pt>
                <c:pt idx="6">
                  <c:v>4038.3309733333367</c:v>
                </c:pt>
                <c:pt idx="7">
                  <c:v>3471.831903333336</c:v>
                </c:pt>
                <c:pt idx="8">
                  <c:v>3585.5717500000019</c:v>
                </c:pt>
                <c:pt idx="9">
                  <c:v>3588.4719166666687</c:v>
                </c:pt>
                <c:pt idx="10">
                  <c:v>3353.9918266666659</c:v>
                </c:pt>
                <c:pt idx="11">
                  <c:v>3626.0740500000002</c:v>
                </c:pt>
                <c:pt idx="12">
                  <c:v>3656.2091166666669</c:v>
                </c:pt>
                <c:pt idx="13">
                  <c:v>3574.0711033333359</c:v>
                </c:pt>
                <c:pt idx="14">
                  <c:v>4161.9047233333295</c:v>
                </c:pt>
                <c:pt idx="15">
                  <c:v>3978.2942033333329</c:v>
                </c:pt>
                <c:pt idx="16">
                  <c:v>4129.7028600000003</c:v>
                </c:pt>
                <c:pt idx="17">
                  <c:v>4047.6648333333342</c:v>
                </c:pt>
                <c:pt idx="18">
                  <c:v>3898.4563200000002</c:v>
                </c:pt>
                <c:pt idx="19">
                  <c:v>3952.2260666666652</c:v>
                </c:pt>
              </c:numCache>
            </c:numRef>
          </c:yVal>
        </c:ser>
        <c:ser>
          <c:idx val="1"/>
          <c:order val="1"/>
          <c:tx>
            <c:strRef>
              <c:f>'Analise-P'!$B$3</c:f>
              <c:strCache>
                <c:ptCount val="1"/>
                <c:pt idx="0">
                  <c:v>BRC-P</c:v>
                </c:pt>
              </c:strCache>
            </c:strRef>
          </c:tx>
          <c:spPr>
            <a:ln w="66675">
              <a:noFill/>
            </a:ln>
          </c:spPr>
          <c:yVal>
            <c:numRef>
              <c:f>'Analise-P'!$B$4:$B$23</c:f>
              <c:numCache>
                <c:formatCode>General</c:formatCode>
                <c:ptCount val="20"/>
                <c:pt idx="0">
                  <c:v>0.36668333333333331</c:v>
                </c:pt>
                <c:pt idx="1">
                  <c:v>0.30001000000000022</c:v>
                </c:pt>
                <c:pt idx="2">
                  <c:v>0.26668000000000008</c:v>
                </c:pt>
                <c:pt idx="3">
                  <c:v>0.20001333333333346</c:v>
                </c:pt>
                <c:pt idx="4">
                  <c:v>0.26668666666666691</c:v>
                </c:pt>
                <c:pt idx="5">
                  <c:v>0.30001000000000017</c:v>
                </c:pt>
                <c:pt idx="6">
                  <c:v>0.26669000000000004</c:v>
                </c:pt>
                <c:pt idx="7">
                  <c:v>0.16667666666666667</c:v>
                </c:pt>
                <c:pt idx="8">
                  <c:v>0.30002333333333336</c:v>
                </c:pt>
                <c:pt idx="9">
                  <c:v>0.30002000000000018</c:v>
                </c:pt>
                <c:pt idx="10">
                  <c:v>0.13334000000000001</c:v>
                </c:pt>
                <c:pt idx="11">
                  <c:v>0.23335333333333341</c:v>
                </c:pt>
                <c:pt idx="12">
                  <c:v>0.26668000000000008</c:v>
                </c:pt>
                <c:pt idx="13">
                  <c:v>0.16667333333333331</c:v>
                </c:pt>
                <c:pt idx="14">
                  <c:v>0.26668666666666691</c:v>
                </c:pt>
                <c:pt idx="15">
                  <c:v>0.3333533333333335</c:v>
                </c:pt>
                <c:pt idx="16">
                  <c:v>0.20000999999999999</c:v>
                </c:pt>
                <c:pt idx="17">
                  <c:v>0.13334000000000001</c:v>
                </c:pt>
                <c:pt idx="18">
                  <c:v>0.23335333333333341</c:v>
                </c:pt>
                <c:pt idx="19">
                  <c:v>0.26668333333333327</c:v>
                </c:pt>
              </c:numCache>
            </c:numRef>
          </c:yVal>
        </c:ser>
        <c:ser>
          <c:idx val="2"/>
          <c:order val="2"/>
          <c:tx>
            <c:strRef>
              <c:f>'Analise-P'!$C$3</c:f>
              <c:strCache>
                <c:ptCount val="1"/>
                <c:pt idx="0">
                  <c:v>EDA-P</c:v>
                </c:pt>
              </c:strCache>
            </c:strRef>
          </c:tx>
          <c:spPr>
            <a:ln w="66675">
              <a:noFill/>
            </a:ln>
          </c:spPr>
          <c:yVal>
            <c:numRef>
              <c:f>'Analise-P'!$C$4:$C$23</c:f>
              <c:numCache>
                <c:formatCode>General</c:formatCode>
                <c:ptCount val="20"/>
                <c:pt idx="0">
                  <c:v>0.23335333333333336</c:v>
                </c:pt>
                <c:pt idx="1">
                  <c:v>0.13333999999999999</c:v>
                </c:pt>
                <c:pt idx="2">
                  <c:v>0.16667666666666667</c:v>
                </c:pt>
                <c:pt idx="3">
                  <c:v>0.33335333333333345</c:v>
                </c:pt>
                <c:pt idx="4">
                  <c:v>0.20000999999999999</c:v>
                </c:pt>
                <c:pt idx="5">
                  <c:v>0.13334333333333345</c:v>
                </c:pt>
                <c:pt idx="6">
                  <c:v>6.6670000000000007E-2</c:v>
                </c:pt>
                <c:pt idx="7">
                  <c:v>0.10001</c:v>
                </c:pt>
                <c:pt idx="8">
                  <c:v>0.23334333333333346</c:v>
                </c:pt>
                <c:pt idx="9">
                  <c:v>6.6673333333333334E-2</c:v>
                </c:pt>
                <c:pt idx="10">
                  <c:v>0.20000999999999999</c:v>
                </c:pt>
                <c:pt idx="11">
                  <c:v>0.16666999999999998</c:v>
                </c:pt>
                <c:pt idx="12">
                  <c:v>0.20000666666666669</c:v>
                </c:pt>
                <c:pt idx="13">
                  <c:v>0.26667333333333326</c:v>
                </c:pt>
                <c:pt idx="14">
                  <c:v>0.20000999999999999</c:v>
                </c:pt>
                <c:pt idx="15">
                  <c:v>0.20000999999999999</c:v>
                </c:pt>
                <c:pt idx="16">
                  <c:v>0.10000666666666666</c:v>
                </c:pt>
                <c:pt idx="17">
                  <c:v>0.10001</c:v>
                </c:pt>
                <c:pt idx="18">
                  <c:v>0.33335333333333345</c:v>
                </c:pt>
                <c:pt idx="19">
                  <c:v>0.20001333333333343</c:v>
                </c:pt>
              </c:numCache>
            </c:numRef>
          </c:yVal>
        </c:ser>
        <c:axId val="92825856"/>
        <c:axId val="92836224"/>
      </c:scatterChart>
      <c:valAx>
        <c:axId val="92825856"/>
        <c:scaling>
          <c:orientation val="minMax"/>
        </c:scaling>
        <c:axPos val="b"/>
        <c:title>
          <c:tx>
            <c:rich>
              <a:bodyPr/>
              <a:lstStyle/>
              <a:p>
                <a:pPr>
                  <a:defRPr/>
                </a:pPr>
                <a:r>
                  <a:rPr lang="en-US"/>
                  <a:t>Test index</a:t>
                </a:r>
              </a:p>
            </c:rich>
          </c:tx>
          <c:layout/>
        </c:title>
        <c:tickLblPos val="nextTo"/>
        <c:crossAx val="92836224"/>
        <c:crosses val="autoZero"/>
        <c:crossBetween val="midCat"/>
      </c:valAx>
      <c:valAx>
        <c:axId val="92836224"/>
        <c:scaling>
          <c:orientation val="minMax"/>
        </c:scaling>
        <c:axPos val="l"/>
        <c:majorGridlines/>
        <c:title>
          <c:tx>
            <c:rich>
              <a:bodyPr rot="-5400000" vert="horz"/>
              <a:lstStyle/>
              <a:p>
                <a:pPr>
                  <a:defRPr/>
                </a:pPr>
                <a:r>
                  <a:rPr lang="en-US"/>
                  <a:t>Processing time (in miliseconds)</a:t>
                </a:r>
              </a:p>
            </c:rich>
          </c:tx>
          <c:layout/>
        </c:title>
        <c:numFmt formatCode="General" sourceLinked="1"/>
        <c:tickLblPos val="nextTo"/>
        <c:crossAx val="92825856"/>
        <c:crosses val="autoZero"/>
        <c:crossBetween val="midCat"/>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'Analise-P'!$A$3</c:f>
              <c:strCache>
                <c:ptCount val="1"/>
                <c:pt idx="0">
                  <c:v>LET-P</c:v>
                </c:pt>
              </c:strCache>
            </c:strRef>
          </c:tx>
          <c:spPr>
            <a:ln w="66675">
              <a:noFill/>
            </a:ln>
          </c:spPr>
          <c:yVal>
            <c:numRef>
              <c:f>'Analise-P'!$A$4:$A$23</c:f>
              <c:numCache>
                <c:formatCode>General</c:formatCode>
                <c:ptCount val="20"/>
                <c:pt idx="0">
                  <c:v>3795.7837833333328</c:v>
                </c:pt>
                <c:pt idx="1">
                  <c:v>3848.9534700000022</c:v>
                </c:pt>
                <c:pt idx="2">
                  <c:v>3838.1528533333358</c:v>
                </c:pt>
                <c:pt idx="3">
                  <c:v>4070.466153333336</c:v>
                </c:pt>
                <c:pt idx="4">
                  <c:v>3633.4078333333359</c:v>
                </c:pt>
                <c:pt idx="5">
                  <c:v>4143.6369933333344</c:v>
                </c:pt>
                <c:pt idx="6">
                  <c:v>4038.3309733333376</c:v>
                </c:pt>
                <c:pt idx="7">
                  <c:v>3471.8319033333369</c:v>
                </c:pt>
                <c:pt idx="8">
                  <c:v>3585.5717500000023</c:v>
                </c:pt>
                <c:pt idx="9">
                  <c:v>3588.4719166666696</c:v>
                </c:pt>
                <c:pt idx="10">
                  <c:v>3353.9918266666659</c:v>
                </c:pt>
                <c:pt idx="11">
                  <c:v>3626.0740500000002</c:v>
                </c:pt>
                <c:pt idx="12">
                  <c:v>3656.2091166666669</c:v>
                </c:pt>
                <c:pt idx="13">
                  <c:v>3574.0711033333369</c:v>
                </c:pt>
                <c:pt idx="14">
                  <c:v>4161.9047233333295</c:v>
                </c:pt>
                <c:pt idx="15">
                  <c:v>3978.2942033333329</c:v>
                </c:pt>
                <c:pt idx="16">
                  <c:v>4129.7028600000003</c:v>
                </c:pt>
                <c:pt idx="17">
                  <c:v>4047.6648333333342</c:v>
                </c:pt>
                <c:pt idx="18">
                  <c:v>3898.4563200000002</c:v>
                </c:pt>
                <c:pt idx="19">
                  <c:v>3952.2260666666643</c:v>
                </c:pt>
              </c:numCache>
            </c:numRef>
          </c:yVal>
        </c:ser>
        <c:ser>
          <c:idx val="1"/>
          <c:order val="1"/>
          <c:tx>
            <c:strRef>
              <c:f>'Analise-P'!$B$3</c:f>
              <c:strCache>
                <c:ptCount val="1"/>
                <c:pt idx="0">
                  <c:v>BRC-P</c:v>
                </c:pt>
              </c:strCache>
            </c:strRef>
          </c:tx>
          <c:spPr>
            <a:ln w="66675">
              <a:noFill/>
            </a:ln>
          </c:spPr>
          <c:yVal>
            <c:numRef>
              <c:f>'Analise-P'!$B$4:$B$23</c:f>
              <c:numCache>
                <c:formatCode>General</c:formatCode>
                <c:ptCount val="20"/>
                <c:pt idx="0">
                  <c:v>0.36668333333333331</c:v>
                </c:pt>
                <c:pt idx="1">
                  <c:v>0.30001000000000028</c:v>
                </c:pt>
                <c:pt idx="2">
                  <c:v>0.26668000000000008</c:v>
                </c:pt>
                <c:pt idx="3">
                  <c:v>0.20001333333333349</c:v>
                </c:pt>
                <c:pt idx="4">
                  <c:v>0.26668666666666696</c:v>
                </c:pt>
                <c:pt idx="5">
                  <c:v>0.30001000000000022</c:v>
                </c:pt>
                <c:pt idx="6">
                  <c:v>0.26669000000000004</c:v>
                </c:pt>
                <c:pt idx="7">
                  <c:v>0.16667666666666667</c:v>
                </c:pt>
                <c:pt idx="8">
                  <c:v>0.30002333333333336</c:v>
                </c:pt>
                <c:pt idx="9">
                  <c:v>0.30002000000000023</c:v>
                </c:pt>
                <c:pt idx="10">
                  <c:v>0.13334000000000001</c:v>
                </c:pt>
                <c:pt idx="11">
                  <c:v>0.23335333333333341</c:v>
                </c:pt>
                <c:pt idx="12">
                  <c:v>0.26668000000000008</c:v>
                </c:pt>
                <c:pt idx="13">
                  <c:v>0.16667333333333331</c:v>
                </c:pt>
                <c:pt idx="14">
                  <c:v>0.26668666666666696</c:v>
                </c:pt>
                <c:pt idx="15">
                  <c:v>0.33335333333333356</c:v>
                </c:pt>
                <c:pt idx="16">
                  <c:v>0.20000999999999999</c:v>
                </c:pt>
                <c:pt idx="17">
                  <c:v>0.13334000000000001</c:v>
                </c:pt>
                <c:pt idx="18">
                  <c:v>0.23335333333333341</c:v>
                </c:pt>
                <c:pt idx="19">
                  <c:v>0.26668333333333327</c:v>
                </c:pt>
              </c:numCache>
            </c:numRef>
          </c:yVal>
        </c:ser>
        <c:ser>
          <c:idx val="2"/>
          <c:order val="2"/>
          <c:tx>
            <c:strRef>
              <c:f>'Analise-P'!$C$3</c:f>
              <c:strCache>
                <c:ptCount val="1"/>
                <c:pt idx="0">
                  <c:v>EDA-P</c:v>
                </c:pt>
              </c:strCache>
            </c:strRef>
          </c:tx>
          <c:spPr>
            <a:ln w="66675">
              <a:noFill/>
            </a:ln>
          </c:spPr>
          <c:yVal>
            <c:numRef>
              <c:f>'Analise-P'!$C$4:$C$23</c:f>
              <c:numCache>
                <c:formatCode>General</c:formatCode>
                <c:ptCount val="20"/>
                <c:pt idx="0">
                  <c:v>0.23335333333333338</c:v>
                </c:pt>
                <c:pt idx="1">
                  <c:v>0.13333999999999999</c:v>
                </c:pt>
                <c:pt idx="2">
                  <c:v>0.16667666666666667</c:v>
                </c:pt>
                <c:pt idx="3">
                  <c:v>0.3333533333333335</c:v>
                </c:pt>
                <c:pt idx="4">
                  <c:v>0.20000999999999999</c:v>
                </c:pt>
                <c:pt idx="5">
                  <c:v>0.13334333333333348</c:v>
                </c:pt>
                <c:pt idx="6">
                  <c:v>6.6670000000000007E-2</c:v>
                </c:pt>
                <c:pt idx="7">
                  <c:v>0.10001</c:v>
                </c:pt>
                <c:pt idx="8">
                  <c:v>0.23334333333333349</c:v>
                </c:pt>
                <c:pt idx="9">
                  <c:v>6.6673333333333334E-2</c:v>
                </c:pt>
                <c:pt idx="10">
                  <c:v>0.20000999999999999</c:v>
                </c:pt>
                <c:pt idx="11">
                  <c:v>0.16666999999999998</c:v>
                </c:pt>
                <c:pt idx="12">
                  <c:v>0.20000666666666669</c:v>
                </c:pt>
                <c:pt idx="13">
                  <c:v>0.26667333333333326</c:v>
                </c:pt>
                <c:pt idx="14">
                  <c:v>0.20000999999999999</c:v>
                </c:pt>
                <c:pt idx="15">
                  <c:v>0.20000999999999999</c:v>
                </c:pt>
                <c:pt idx="16">
                  <c:v>0.10000666666666666</c:v>
                </c:pt>
                <c:pt idx="17">
                  <c:v>0.10001</c:v>
                </c:pt>
                <c:pt idx="18">
                  <c:v>0.3333533333333335</c:v>
                </c:pt>
                <c:pt idx="19">
                  <c:v>0.20001333333333346</c:v>
                </c:pt>
              </c:numCache>
            </c:numRef>
          </c:yVal>
        </c:ser>
        <c:axId val="109817216"/>
        <c:axId val="133838720"/>
      </c:scatterChart>
      <c:valAx>
        <c:axId val="109817216"/>
        <c:scaling>
          <c:orientation val="minMax"/>
        </c:scaling>
        <c:axPos val="b"/>
        <c:title>
          <c:tx>
            <c:rich>
              <a:bodyPr/>
              <a:lstStyle/>
              <a:p>
                <a:pPr>
                  <a:defRPr/>
                </a:pPr>
                <a:r>
                  <a:rPr lang="en-US"/>
                  <a:t>Test index</a:t>
                </a:r>
              </a:p>
            </c:rich>
          </c:tx>
          <c:layout/>
        </c:title>
        <c:tickLblPos val="nextTo"/>
        <c:crossAx val="133838720"/>
        <c:crosses val="autoZero"/>
        <c:crossBetween val="midCat"/>
      </c:valAx>
      <c:valAx>
        <c:axId val="133838720"/>
        <c:scaling>
          <c:orientation val="minMax"/>
        </c:scaling>
        <c:axPos val="l"/>
        <c:majorGridlines/>
        <c:title>
          <c:tx>
            <c:rich>
              <a:bodyPr rot="-5400000" vert="horz"/>
              <a:lstStyle/>
              <a:p>
                <a:pPr>
                  <a:defRPr/>
                </a:pPr>
                <a:r>
                  <a:rPr lang="en-US"/>
                  <a:t>Processing time (in miliseconds)</a:t>
                </a:r>
              </a:p>
            </c:rich>
          </c:tx>
          <c:layout/>
        </c:title>
        <c:numFmt formatCode="General" sourceLinked="1"/>
        <c:tickLblPos val="nextTo"/>
        <c:crossAx val="109817216"/>
        <c:crosses val="autoZero"/>
        <c:crossBetween val="midCat"/>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'Analise-T'!$A$4</c:f>
              <c:strCache>
                <c:ptCount val="1"/>
                <c:pt idx="0">
                  <c:v>LET-T200</c:v>
                </c:pt>
              </c:strCache>
            </c:strRef>
          </c:tx>
          <c:spPr>
            <a:ln w="66675">
              <a:noFill/>
            </a:ln>
          </c:spPr>
          <c:yVal>
            <c:numRef>
              <c:f>'Analise-T'!$A$5:$A$24</c:f>
              <c:numCache>
                <c:formatCode>[$-F400]h:mm:ss\ AM/PM</c:formatCode>
                <c:ptCount val="20"/>
                <c:pt idx="0">
                  <c:v>9.9807098765432247E-4</c:v>
                </c:pt>
                <c:pt idx="1">
                  <c:v>1.273533950617284E-3</c:v>
                </c:pt>
                <c:pt idx="2">
                  <c:v>1.0065586419753091E-3</c:v>
                </c:pt>
                <c:pt idx="3">
                  <c:v>1.4664351851851861E-3</c:v>
                </c:pt>
                <c:pt idx="4">
                  <c:v>1.1894290123456793E-3</c:v>
                </c:pt>
                <c:pt idx="5">
                  <c:v>1.0937500000000001E-3</c:v>
                </c:pt>
                <c:pt idx="6">
                  <c:v>1.3587962962962963E-3</c:v>
                </c:pt>
                <c:pt idx="7">
                  <c:v>1.1076388888888893E-3</c:v>
                </c:pt>
                <c:pt idx="8">
                  <c:v>1.2253086419753082E-3</c:v>
                </c:pt>
                <c:pt idx="9">
                  <c:v>1.1824845679012368E-3</c:v>
                </c:pt>
                <c:pt idx="10">
                  <c:v>1.1547067901234568E-3</c:v>
                </c:pt>
                <c:pt idx="11">
                  <c:v>1.0694444444444443E-3</c:v>
                </c:pt>
                <c:pt idx="12">
                  <c:v>1.0543981481481481E-3</c:v>
                </c:pt>
                <c:pt idx="13">
                  <c:v>1.0088734567901235E-3</c:v>
                </c:pt>
                <c:pt idx="14">
                  <c:v>1.0914351851851851E-3</c:v>
                </c:pt>
                <c:pt idx="15">
                  <c:v>1.0204475308641982E-3</c:v>
                </c:pt>
                <c:pt idx="16">
                  <c:v>1.1296296296296297E-3</c:v>
                </c:pt>
                <c:pt idx="17">
                  <c:v>1.2326388888888892E-3</c:v>
                </c:pt>
                <c:pt idx="18">
                  <c:v>1.0956790123456781E-3</c:v>
                </c:pt>
                <c:pt idx="19">
                  <c:v>1.3337191358024701E-3</c:v>
                </c:pt>
              </c:numCache>
            </c:numRef>
          </c:yVal>
        </c:ser>
        <c:ser>
          <c:idx val="1"/>
          <c:order val="1"/>
          <c:tx>
            <c:strRef>
              <c:f>'Analise-T'!$B$4</c:f>
              <c:strCache>
                <c:ptCount val="1"/>
                <c:pt idx="0">
                  <c:v>BRC-T200</c:v>
                </c:pt>
              </c:strCache>
            </c:strRef>
          </c:tx>
          <c:spPr>
            <a:ln w="66675">
              <a:noFill/>
            </a:ln>
          </c:spPr>
          <c:yVal>
            <c:numRef>
              <c:f>'Analise-T'!$B$5:$B$24</c:f>
              <c:numCache>
                <c:formatCode>[$-F400]h:mm:ss\ AM/PM</c:formatCode>
                <c:ptCount val="20"/>
                <c:pt idx="0">
                  <c:v>2.5123456790123442E-3</c:v>
                </c:pt>
                <c:pt idx="1">
                  <c:v>2.3113425925925936E-3</c:v>
                </c:pt>
                <c:pt idx="2">
                  <c:v>2.4270833333333349E-3</c:v>
                </c:pt>
                <c:pt idx="3">
                  <c:v>2.8946759259259247E-3</c:v>
                </c:pt>
                <c:pt idx="4">
                  <c:v>2.3009259259259272E-3</c:v>
                </c:pt>
                <c:pt idx="5">
                  <c:v>2.2129629629629643E-3</c:v>
                </c:pt>
                <c:pt idx="6">
                  <c:v>2.4456018518518546E-3</c:v>
                </c:pt>
                <c:pt idx="7">
                  <c:v>2.6743827160493846E-3</c:v>
                </c:pt>
                <c:pt idx="8">
                  <c:v>2.1902006172839512E-3</c:v>
                </c:pt>
                <c:pt idx="9">
                  <c:v>2.3661265432098773E-3</c:v>
                </c:pt>
                <c:pt idx="10">
                  <c:v>2.445216049382718E-3</c:v>
                </c:pt>
                <c:pt idx="11">
                  <c:v>2.0551697530864208E-3</c:v>
                </c:pt>
                <c:pt idx="12">
                  <c:v>1.9768518518518533E-3</c:v>
                </c:pt>
                <c:pt idx="13">
                  <c:v>2.3580246913580249E-3</c:v>
                </c:pt>
                <c:pt idx="14">
                  <c:v>2.7812499999999994E-3</c:v>
                </c:pt>
                <c:pt idx="15">
                  <c:v>2.1504629629629647E-3</c:v>
                </c:pt>
                <c:pt idx="16">
                  <c:v>2.2376543209876574E-3</c:v>
                </c:pt>
                <c:pt idx="17">
                  <c:v>2.2646604938271605E-3</c:v>
                </c:pt>
                <c:pt idx="18">
                  <c:v>2.3807870370370398E-3</c:v>
                </c:pt>
                <c:pt idx="19">
                  <c:v>2.429012345679014E-3</c:v>
                </c:pt>
              </c:numCache>
            </c:numRef>
          </c:yVal>
        </c:ser>
        <c:ser>
          <c:idx val="2"/>
          <c:order val="2"/>
          <c:tx>
            <c:strRef>
              <c:f>'Analise-T'!$C$4</c:f>
              <c:strCache>
                <c:ptCount val="1"/>
                <c:pt idx="0">
                  <c:v>EDA-T200</c:v>
                </c:pt>
              </c:strCache>
            </c:strRef>
          </c:tx>
          <c:spPr>
            <a:ln w="66675">
              <a:noFill/>
            </a:ln>
          </c:spPr>
          <c:yVal>
            <c:numRef>
              <c:f>'Analise-T'!$C$5:$C$24</c:f>
              <c:numCache>
                <c:formatCode>[$-F400]h:mm:ss\ AM/PM</c:formatCode>
                <c:ptCount val="20"/>
                <c:pt idx="0">
                  <c:v>1.4097222222222224E-3</c:v>
                </c:pt>
                <c:pt idx="1">
                  <c:v>2.1435185185185212E-3</c:v>
                </c:pt>
                <c:pt idx="2">
                  <c:v>1.2704475308641984E-3</c:v>
                </c:pt>
                <c:pt idx="3">
                  <c:v>1.8788580246913605E-3</c:v>
                </c:pt>
                <c:pt idx="4">
                  <c:v>1.7222222222222231E-3</c:v>
                </c:pt>
                <c:pt idx="5">
                  <c:v>1.9290123456790138E-3</c:v>
                </c:pt>
                <c:pt idx="6">
                  <c:v>2.0447530864197544E-3</c:v>
                </c:pt>
                <c:pt idx="7">
                  <c:v>1.5883487654320999E-3</c:v>
                </c:pt>
                <c:pt idx="8">
                  <c:v>1.5756172839506183E-3</c:v>
                </c:pt>
                <c:pt idx="9">
                  <c:v>1.659722222222223E-3</c:v>
                </c:pt>
                <c:pt idx="10">
                  <c:v>1.660493827160494E-3</c:v>
                </c:pt>
                <c:pt idx="11">
                  <c:v>1.5239197530864199E-3</c:v>
                </c:pt>
                <c:pt idx="12">
                  <c:v>1.6782407407407425E-3</c:v>
                </c:pt>
                <c:pt idx="13">
                  <c:v>1.5659722222222221E-3</c:v>
                </c:pt>
                <c:pt idx="14">
                  <c:v>1.6161265432098769E-3</c:v>
                </c:pt>
                <c:pt idx="15">
                  <c:v>1.5929783950617289E-3</c:v>
                </c:pt>
                <c:pt idx="16">
                  <c:v>1.7322530864197548E-3</c:v>
                </c:pt>
                <c:pt idx="17">
                  <c:v>1.804012345679013E-3</c:v>
                </c:pt>
                <c:pt idx="18">
                  <c:v>1.8260030864197545E-3</c:v>
                </c:pt>
                <c:pt idx="19">
                  <c:v>2.3221450617283966E-3</c:v>
                </c:pt>
              </c:numCache>
            </c:numRef>
          </c:yVal>
        </c:ser>
        <c:axId val="92846336"/>
        <c:axId val="92750208"/>
      </c:scatterChart>
      <c:valAx>
        <c:axId val="92846336"/>
        <c:scaling>
          <c:orientation val="minMax"/>
        </c:scaling>
        <c:axPos val="b"/>
        <c:title>
          <c:tx>
            <c:rich>
              <a:bodyPr/>
              <a:lstStyle/>
              <a:p>
                <a:pPr>
                  <a:defRPr/>
                </a:pPr>
                <a:r>
                  <a:rPr lang="en-US"/>
                  <a:t>Test index</a:t>
                </a:r>
              </a:p>
            </c:rich>
          </c:tx>
          <c:layout/>
        </c:title>
        <c:tickLblPos val="nextTo"/>
        <c:crossAx val="92750208"/>
        <c:crosses val="autoZero"/>
        <c:crossBetween val="midCat"/>
      </c:valAx>
      <c:valAx>
        <c:axId val="92750208"/>
        <c:scaling>
          <c:orientation val="minMax"/>
        </c:scaling>
        <c:axPos val="l"/>
        <c:majorGridlines/>
        <c:title>
          <c:tx>
            <c:rich>
              <a:bodyPr rot="-5400000" vert="horz"/>
              <a:lstStyle/>
              <a:p>
                <a:pPr>
                  <a:defRPr/>
                </a:pPr>
                <a:r>
                  <a:rPr lang="en-US"/>
                  <a:t>Waiting time</a:t>
                </a:r>
              </a:p>
            </c:rich>
          </c:tx>
          <c:layout/>
        </c:title>
        <c:numFmt formatCode="[$-F400]h:mm:ss\ AM/PM" sourceLinked="1"/>
        <c:tickLblPos val="nextTo"/>
        <c:crossAx val="92846336"/>
        <c:crosses val="autoZero"/>
        <c:crossBetween val="midCat"/>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pt-BR"/>
  <c:style val="26"/>
  <c:chart>
    <c:plotArea>
      <c:layout/>
      <c:scatterChart>
        <c:scatterStyle val="lineMarker"/>
        <c:ser>
          <c:idx val="0"/>
          <c:order val="0"/>
          <c:tx>
            <c:strRef>
              <c:f>'Analise-D'!$A$4</c:f>
              <c:strCache>
                <c:ptCount val="1"/>
                <c:pt idx="0">
                  <c:v>LET-D200</c:v>
                </c:pt>
              </c:strCache>
            </c:strRef>
          </c:tx>
          <c:spPr>
            <a:ln w="66675">
              <a:noFill/>
            </a:ln>
          </c:spPr>
          <c:yVal>
            <c:numRef>
              <c:f>'Analise-D'!$A$5:$A$24</c:f>
              <c:numCache>
                <c:formatCode>General</c:formatCode>
                <c:ptCount val="20"/>
                <c:pt idx="0">
                  <c:v>464.6</c:v>
                </c:pt>
                <c:pt idx="1">
                  <c:v>577.20000000000005</c:v>
                </c:pt>
                <c:pt idx="2">
                  <c:v>503.16666666666691</c:v>
                </c:pt>
                <c:pt idx="3">
                  <c:v>689.8333333333336</c:v>
                </c:pt>
                <c:pt idx="4">
                  <c:v>543.43333333333351</c:v>
                </c:pt>
                <c:pt idx="5">
                  <c:v>535.1</c:v>
                </c:pt>
                <c:pt idx="6">
                  <c:v>727.06666666666672</c:v>
                </c:pt>
                <c:pt idx="7">
                  <c:v>536.56666666666672</c:v>
                </c:pt>
                <c:pt idx="8">
                  <c:v>595.3333333333336</c:v>
                </c:pt>
                <c:pt idx="9">
                  <c:v>562.36666666666667</c:v>
                </c:pt>
                <c:pt idx="10">
                  <c:v>541.36666666666667</c:v>
                </c:pt>
                <c:pt idx="11">
                  <c:v>519.26666666666665</c:v>
                </c:pt>
                <c:pt idx="12">
                  <c:v>485.2</c:v>
                </c:pt>
                <c:pt idx="13">
                  <c:v>473.1</c:v>
                </c:pt>
                <c:pt idx="14">
                  <c:v>532.13333333333355</c:v>
                </c:pt>
                <c:pt idx="15">
                  <c:v>472.93333333333334</c:v>
                </c:pt>
                <c:pt idx="16">
                  <c:v>480.4666666666667</c:v>
                </c:pt>
                <c:pt idx="17">
                  <c:v>582.56666666666672</c:v>
                </c:pt>
                <c:pt idx="18">
                  <c:v>489.93333333333334</c:v>
                </c:pt>
                <c:pt idx="19">
                  <c:v>666.3333333333336</c:v>
                </c:pt>
              </c:numCache>
            </c:numRef>
          </c:yVal>
        </c:ser>
        <c:ser>
          <c:idx val="1"/>
          <c:order val="1"/>
          <c:tx>
            <c:strRef>
              <c:f>'Analise-D'!$B$4</c:f>
              <c:strCache>
                <c:ptCount val="1"/>
                <c:pt idx="0">
                  <c:v>BRC-D200</c:v>
                </c:pt>
              </c:strCache>
            </c:strRef>
          </c:tx>
          <c:spPr>
            <a:ln w="66675">
              <a:noFill/>
            </a:ln>
          </c:spPr>
          <c:yVal>
            <c:numRef>
              <c:f>'Analise-D'!$B$5:$B$24</c:f>
              <c:numCache>
                <c:formatCode>General</c:formatCode>
                <c:ptCount val="20"/>
                <c:pt idx="0">
                  <c:v>1248.8666666666672</c:v>
                </c:pt>
                <c:pt idx="1">
                  <c:v>1055.5333333333324</c:v>
                </c:pt>
                <c:pt idx="2">
                  <c:v>1218.5</c:v>
                </c:pt>
                <c:pt idx="3">
                  <c:v>1287.5999999999999</c:v>
                </c:pt>
                <c:pt idx="4">
                  <c:v>1027.2666666666673</c:v>
                </c:pt>
                <c:pt idx="5">
                  <c:v>1100</c:v>
                </c:pt>
                <c:pt idx="6">
                  <c:v>1214.0999999999999</c:v>
                </c:pt>
                <c:pt idx="7">
                  <c:v>1381.2</c:v>
                </c:pt>
                <c:pt idx="8">
                  <c:v>1053.4333333333327</c:v>
                </c:pt>
                <c:pt idx="9">
                  <c:v>1170.5666666666673</c:v>
                </c:pt>
                <c:pt idx="10">
                  <c:v>1176.7</c:v>
                </c:pt>
                <c:pt idx="11">
                  <c:v>923.93333333333351</c:v>
                </c:pt>
                <c:pt idx="12">
                  <c:v>988.43333333333351</c:v>
                </c:pt>
                <c:pt idx="13">
                  <c:v>1083.9333333333327</c:v>
                </c:pt>
                <c:pt idx="14">
                  <c:v>1466.4333333333327</c:v>
                </c:pt>
                <c:pt idx="15">
                  <c:v>1036.4333333333327</c:v>
                </c:pt>
                <c:pt idx="16">
                  <c:v>1067.0999999999999</c:v>
                </c:pt>
                <c:pt idx="17">
                  <c:v>1053.7666666666673</c:v>
                </c:pt>
                <c:pt idx="18">
                  <c:v>1154.3</c:v>
                </c:pt>
                <c:pt idx="19">
                  <c:v>1243.3</c:v>
                </c:pt>
              </c:numCache>
            </c:numRef>
          </c:yVal>
        </c:ser>
        <c:ser>
          <c:idx val="2"/>
          <c:order val="2"/>
          <c:tx>
            <c:strRef>
              <c:f>'Analise-D'!$C$4</c:f>
              <c:strCache>
                <c:ptCount val="1"/>
                <c:pt idx="0">
                  <c:v>EDA-D200</c:v>
                </c:pt>
              </c:strCache>
            </c:strRef>
          </c:tx>
          <c:spPr>
            <a:ln w="66675">
              <a:noFill/>
            </a:ln>
          </c:spPr>
          <c:yVal>
            <c:numRef>
              <c:f>'Analise-D'!$C$5:$C$24</c:f>
              <c:numCache>
                <c:formatCode>General</c:formatCode>
                <c:ptCount val="20"/>
                <c:pt idx="0">
                  <c:v>681.03333333333353</c:v>
                </c:pt>
                <c:pt idx="1">
                  <c:v>1025.0666666666673</c:v>
                </c:pt>
                <c:pt idx="2">
                  <c:v>628</c:v>
                </c:pt>
                <c:pt idx="3">
                  <c:v>834.9</c:v>
                </c:pt>
                <c:pt idx="4">
                  <c:v>787.2333333333338</c:v>
                </c:pt>
                <c:pt idx="5">
                  <c:v>951.76666666666665</c:v>
                </c:pt>
                <c:pt idx="6">
                  <c:v>1043.8333333333323</c:v>
                </c:pt>
                <c:pt idx="7">
                  <c:v>735.26666666666665</c:v>
                </c:pt>
                <c:pt idx="8">
                  <c:v>724.8333333333336</c:v>
                </c:pt>
                <c:pt idx="9">
                  <c:v>844.26666666666665</c:v>
                </c:pt>
                <c:pt idx="10">
                  <c:v>756.7</c:v>
                </c:pt>
                <c:pt idx="11">
                  <c:v>655.2333333333338</c:v>
                </c:pt>
                <c:pt idx="12">
                  <c:v>723.7333333333338</c:v>
                </c:pt>
                <c:pt idx="13">
                  <c:v>691.5</c:v>
                </c:pt>
                <c:pt idx="14">
                  <c:v>794.53333333333353</c:v>
                </c:pt>
                <c:pt idx="15">
                  <c:v>753.4666666666667</c:v>
                </c:pt>
                <c:pt idx="16">
                  <c:v>704.26666666666665</c:v>
                </c:pt>
                <c:pt idx="17">
                  <c:v>944.7333333333338</c:v>
                </c:pt>
                <c:pt idx="18">
                  <c:v>966.13333333333355</c:v>
                </c:pt>
                <c:pt idx="19">
                  <c:v>1139.6333333333321</c:v>
                </c:pt>
              </c:numCache>
            </c:numRef>
          </c:yVal>
        </c:ser>
        <c:axId val="92788608"/>
        <c:axId val="92143616"/>
      </c:scatterChart>
      <c:valAx>
        <c:axId val="92788608"/>
        <c:scaling>
          <c:orientation val="minMax"/>
        </c:scaling>
        <c:axPos val="b"/>
        <c:title>
          <c:tx>
            <c:rich>
              <a:bodyPr/>
              <a:lstStyle/>
              <a:p>
                <a:pPr>
                  <a:defRPr/>
                </a:pPr>
                <a:r>
                  <a:rPr lang="en-US"/>
                  <a:t>Test index</a:t>
                </a:r>
              </a:p>
            </c:rich>
          </c:tx>
          <c:layout/>
        </c:title>
        <c:tickLblPos val="nextTo"/>
        <c:crossAx val="92143616"/>
        <c:crosses val="autoZero"/>
        <c:crossBetween val="midCat"/>
      </c:valAx>
      <c:valAx>
        <c:axId val="92143616"/>
        <c:scaling>
          <c:orientation val="minMax"/>
        </c:scaling>
        <c:axPos val="l"/>
        <c:majorGridlines/>
        <c:title>
          <c:tx>
            <c:rich>
              <a:bodyPr rot="-5400000" vert="horz"/>
              <a:lstStyle/>
              <a:p>
                <a:pPr>
                  <a:defRPr/>
                </a:pPr>
                <a:r>
                  <a:rPr lang="en-US"/>
                  <a:t>Distance (in meters)</a:t>
                </a:r>
              </a:p>
            </c:rich>
          </c:tx>
          <c:layout/>
        </c:title>
        <c:numFmt formatCode="General" sourceLinked="1"/>
        <c:tickLblPos val="nextTo"/>
        <c:crossAx val="92788608"/>
        <c:crosses val="autoZero"/>
        <c:crossBetween val="midCat"/>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1"/>
            <a:ext cx="3076363" cy="511731"/>
          </a:xfrm>
          <a:prstGeom prst="rect">
            <a:avLst/>
          </a:prstGeom>
        </p:spPr>
        <p:txBody>
          <a:bodyPr vert="horz" lIns="99033" tIns="49517" rIns="99033" bIns="49517" rtlCol="0"/>
          <a:lstStyle>
            <a:lvl1pPr algn="l">
              <a:defRPr sz="1300"/>
            </a:lvl1pPr>
          </a:lstStyle>
          <a:p>
            <a:endParaRPr lang="pt-BR"/>
          </a:p>
        </p:txBody>
      </p:sp>
      <p:sp>
        <p:nvSpPr>
          <p:cNvPr id="3" name="Espaço Reservado para Data 2"/>
          <p:cNvSpPr>
            <a:spLocks noGrp="1"/>
          </p:cNvSpPr>
          <p:nvPr>
            <p:ph type="dt" idx="1"/>
          </p:nvPr>
        </p:nvSpPr>
        <p:spPr>
          <a:xfrm>
            <a:off x="4021294" y="1"/>
            <a:ext cx="3076363" cy="511731"/>
          </a:xfrm>
          <a:prstGeom prst="rect">
            <a:avLst/>
          </a:prstGeom>
        </p:spPr>
        <p:txBody>
          <a:bodyPr vert="horz" lIns="99033" tIns="49517" rIns="99033" bIns="49517" rtlCol="0"/>
          <a:lstStyle>
            <a:lvl1pPr algn="r">
              <a:defRPr sz="1300"/>
            </a:lvl1pPr>
          </a:lstStyle>
          <a:p>
            <a:fld id="{4F47C671-1E1B-4CB9-B905-20ACEBDBDF44}" type="datetimeFigureOut">
              <a:rPr lang="pt-BR" smtClean="0"/>
              <a:pPr/>
              <a:t>08/11/2013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3" tIns="49517" rIns="99033" bIns="49517" rtlCol="0" anchor="ctr"/>
          <a:lstStyle/>
          <a:p>
            <a:endParaRPr lang="pt-BR"/>
          </a:p>
        </p:txBody>
      </p:sp>
      <p:sp>
        <p:nvSpPr>
          <p:cNvPr id="5" name="Espaço Reservado para Anotações 4"/>
          <p:cNvSpPr>
            <a:spLocks noGrp="1"/>
          </p:cNvSpPr>
          <p:nvPr>
            <p:ph type="body" sz="quarter" idx="3"/>
          </p:nvPr>
        </p:nvSpPr>
        <p:spPr>
          <a:xfrm>
            <a:off x="709931" y="4861441"/>
            <a:ext cx="5679440" cy="4605576"/>
          </a:xfrm>
          <a:prstGeom prst="rect">
            <a:avLst/>
          </a:prstGeom>
        </p:spPr>
        <p:txBody>
          <a:bodyPr vert="horz" lIns="99033" tIns="49517" rIns="99033" bIns="49517"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1" y="9721108"/>
            <a:ext cx="3076363" cy="511731"/>
          </a:xfrm>
          <a:prstGeom prst="rect">
            <a:avLst/>
          </a:prstGeom>
        </p:spPr>
        <p:txBody>
          <a:bodyPr vert="horz" lIns="99033" tIns="49517" rIns="99033" bIns="49517"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8"/>
            <a:ext cx="3076363" cy="511731"/>
          </a:xfrm>
          <a:prstGeom prst="rect">
            <a:avLst/>
          </a:prstGeom>
        </p:spPr>
        <p:txBody>
          <a:bodyPr vert="horz" lIns="99033" tIns="49517" rIns="99033" bIns="49517" rtlCol="0" anchor="b"/>
          <a:lstStyle>
            <a:lvl1pPr algn="r">
              <a:defRPr sz="1300"/>
            </a:lvl1pPr>
          </a:lstStyle>
          <a:p>
            <a:fld id="{614E6A27-B853-44E7-B679-DE4E57F250D0}"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A diminuição média obtida para o método GPS com Menor de Tempo Estimado de Atendimento é de 52,8% em relação ao método </a:t>
            </a:r>
            <a:r>
              <a:rPr lang="pt-BR" i="1" dirty="0" smtClean="0"/>
              <a:t>broadcasting</a:t>
            </a:r>
            <a:r>
              <a:rPr lang="pt-BR" dirty="0" smtClean="0"/>
              <a:t>;</a:t>
            </a:r>
          </a:p>
          <a:p>
            <a:r>
              <a:rPr lang="pt-BR" dirty="0" smtClean="0"/>
              <a:t>A redução média do método GPS com Distância Euclidiana foi de 26,1%;</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23</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A diminuição média obtida para o método GPS com Menor de Tempo Estimado de Atendimento é de 52,8% em relação ao método </a:t>
            </a:r>
            <a:r>
              <a:rPr lang="pt-BR" i="1" dirty="0" smtClean="0"/>
              <a:t>broadcasting</a:t>
            </a:r>
            <a:r>
              <a:rPr lang="pt-BR" dirty="0" smtClean="0"/>
              <a:t>;</a:t>
            </a:r>
          </a:p>
          <a:p>
            <a:r>
              <a:rPr lang="pt-BR" dirty="0" smtClean="0"/>
              <a:t>A redução média do método GPS com Distância Euclidiana foi de 26,1%;</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24</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esperado, quando são desconsideradas informações de tráfego, as distâncias percorridas no método </a:t>
            </a:r>
            <a:r>
              <a:rPr lang="pt-BR" i="1" dirty="0" smtClean="0"/>
              <a:t>Broadcasting </a:t>
            </a:r>
            <a:r>
              <a:rPr lang="pt-BR" dirty="0" smtClean="0"/>
              <a:t>e GPS com Distância </a:t>
            </a:r>
            <a:r>
              <a:rPr lang="pt-BR" dirty="0" err="1" smtClean="0"/>
              <a:t>Euclidana</a:t>
            </a:r>
            <a:r>
              <a:rPr lang="pt-BR" dirty="0" smtClean="0"/>
              <a:t> foram superiores ao método GPS com Menor de Tempo Estimado de Atendimento;</a:t>
            </a:r>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25</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Devido a não utilização de informações de tráfego, observa-se correlação entre a distância percorrida e o tempo de atendimento</a:t>
            </a:r>
          </a:p>
          <a:p>
            <a:pPr>
              <a:buFontTx/>
              <a:buChar char="-"/>
            </a:pPr>
            <a:r>
              <a:rPr lang="pt-BR" dirty="0" smtClean="0"/>
              <a:t>Quando consideradas informações de tráfego, pode ser que essa correlação não seja relevante;</a:t>
            </a:r>
          </a:p>
          <a:p>
            <a:pPr>
              <a:buFontTx/>
              <a:buChar char="-"/>
            </a:pPr>
            <a:r>
              <a:rPr lang="pt-BR" dirty="0" smtClean="0"/>
              <a:t>Deve-se avaliar no entanto, as condições de tráfego no restante da cidade – trânsito lento em toda a cidade ou apenas em pontos isolados;</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26</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Verifica-se que o algoritmo GPS com Distância Euclidiana e o algoritmo </a:t>
            </a:r>
            <a:r>
              <a:rPr lang="pt-BR" i="1" dirty="0" smtClean="0"/>
              <a:t>Broadcasting </a:t>
            </a:r>
            <a:r>
              <a:rPr lang="pt-BR" dirty="0" smtClean="0"/>
              <a:t>possuem tempo de processamento desprezível;</a:t>
            </a:r>
          </a:p>
          <a:p>
            <a:r>
              <a:rPr lang="pt-BR" dirty="0" smtClean="0"/>
              <a:t>O algoritmo GPS com Estimativa do Menor Tempo Estimado de Atendimento é muito mais demorado que os anteriores, com tempo de resposta médio em 3,8s.</a:t>
            </a:r>
          </a:p>
          <a:p>
            <a:pPr lvl="1"/>
            <a:r>
              <a:rPr lang="pt-BR" dirty="0" smtClean="0"/>
              <a:t>O tempo de processamento, de toda forma, ainda é baixo para alteração do posicionamento dos taxistas;</a:t>
            </a:r>
          </a:p>
          <a:p>
            <a:r>
              <a:rPr lang="pt-BR" dirty="0" smtClean="0"/>
              <a:t>Vale lembrar que o método </a:t>
            </a:r>
            <a:r>
              <a:rPr lang="pt-BR" i="1" dirty="0" smtClean="0"/>
              <a:t>broadcasting </a:t>
            </a:r>
            <a:r>
              <a:rPr lang="pt-BR" dirty="0" smtClean="0"/>
              <a:t>não existe na realidade, uma vez que a definição dos taxistas é feita por meio de solicitações via rádio;</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27</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Verifica-se que o algoritmo GPS com Distância Euclidiana e o algoritmo </a:t>
            </a:r>
            <a:r>
              <a:rPr lang="pt-BR" i="1" dirty="0" smtClean="0"/>
              <a:t>Broadcasting </a:t>
            </a:r>
            <a:r>
              <a:rPr lang="pt-BR" dirty="0" smtClean="0"/>
              <a:t>possuem tempo de processamento desprezível;</a:t>
            </a:r>
          </a:p>
          <a:p>
            <a:r>
              <a:rPr lang="pt-BR" dirty="0" smtClean="0"/>
              <a:t>O algoritmo GPS com Estimativa do Menor Tempo Estimado de Atendimento é muito mais demorado que os anteriores, com tempo de resposta médio em 3,8s.</a:t>
            </a:r>
          </a:p>
          <a:p>
            <a:pPr lvl="1"/>
            <a:r>
              <a:rPr lang="pt-BR" dirty="0" smtClean="0"/>
              <a:t>O tempo de processamento, de toda forma, ainda é baixo para alteração do posicionamento dos taxistas;</a:t>
            </a:r>
          </a:p>
          <a:p>
            <a:r>
              <a:rPr lang="pt-BR" dirty="0" smtClean="0"/>
              <a:t>Vale lembrar que o método </a:t>
            </a:r>
            <a:r>
              <a:rPr lang="pt-BR" i="1" dirty="0" smtClean="0"/>
              <a:t>broadcasting </a:t>
            </a:r>
            <a:r>
              <a:rPr lang="pt-BR" dirty="0" smtClean="0"/>
              <a:t>não existe na realidade, uma vez que a definição dos taxistas é feita por meio de solicitações via rádio;</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28</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Simulação a eventos discretos:</a:t>
            </a:r>
            <a:r>
              <a:rPr lang="pt-BR" baseline="0" dirty="0" smtClean="0"/>
              <a:t> “</a:t>
            </a:r>
            <a:r>
              <a:rPr lang="pt-BR" sz="1300" dirty="0" smtClean="0"/>
              <a:t>o sistema somente tem seu valor alterado no momento em que ocorre um evento; em outros momentos, nada se modifica”</a:t>
            </a:r>
          </a:p>
          <a:p>
            <a:r>
              <a:rPr lang="pt-BR" sz="1300" dirty="0" smtClean="0"/>
              <a:t>Sistema estacionário: não há flutuação de demanda, nem o sistema tem a quantidade de taxistas diminuídas ou aumentada, de acordo com a demanda</a:t>
            </a:r>
            <a:endParaRPr lang="pt-BR" u="none"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29</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Os resultados seguiram o mesmo padrão do primeiro teste – GPS com Menor Distância Estimada é o método mais rápido;</a:t>
            </a:r>
          </a:p>
          <a:p>
            <a:r>
              <a:rPr lang="pt-BR" dirty="0" smtClean="0"/>
              <a:t>No entanto, como era esperado, devido menor a disponibilidade de taxistas, os valores do tempo de atendimento foram mais altos.</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30</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Pode-se concluir que a distância percorrida pelos taxistas é maior, causando o aumento do tempo até o atendimento;</a:t>
            </a:r>
          </a:p>
          <a:p>
            <a:r>
              <a:rPr lang="pt-BR" dirty="0" smtClean="0"/>
              <a:t>O aumento da distância percorrida está relacionada com a distribuição dos taxis pela cidade;</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31</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32</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Taxi é um meio de transporte em áreas urbanas que oferece agilidade e conforto no atendimento, sendo uma alternativa ao precário sistema de transporte público nas grandes cidades do país. </a:t>
            </a:r>
          </a:p>
          <a:p>
            <a:r>
              <a:rPr lang="pt-BR" dirty="0" smtClean="0"/>
              <a:t>Em algumas cidades, no entanto, há escassez de serviços, devido às condições de trânsito e ao aumento da demanda. </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33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Taxi é um meio de transporte em áreas urbanas que oferece agilidade e conforto no atendimento, sendo uma alternativa ao precário sistema de transporte público nas grandes cidades do país. </a:t>
            </a:r>
          </a:p>
          <a:p>
            <a:r>
              <a:rPr lang="pt-BR" dirty="0" smtClean="0"/>
              <a:t>Em algumas cidades, no entanto, há escassez de serviços, devido às condições de trânsito e ao aumento da demanda. </a:t>
            </a:r>
          </a:p>
          <a:p>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5</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O método GPS com Estimativa do Menor Tempo Estimado de Atendimento busca corrigir situações como as existentes na figura abaixo.</a:t>
            </a:r>
          </a:p>
          <a:p>
            <a:r>
              <a:rPr lang="pt-BR" dirty="0" smtClean="0"/>
              <a:t>Pode-se ver que o taxista 2 deve percorrer uma distância real</a:t>
            </a:r>
            <a:r>
              <a:rPr lang="pt-BR" baseline="0" dirty="0" smtClean="0"/>
              <a:t> menor que o taxista 1, apesar do taxista 1 estar mais próximo quando usado somente distância euclidiana.</a:t>
            </a:r>
            <a:endParaRPr lang="pt-BR"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7</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Simulação a eventos discretos:</a:t>
            </a:r>
            <a:r>
              <a:rPr lang="pt-BR" baseline="0" dirty="0" smtClean="0"/>
              <a:t> “</a:t>
            </a:r>
            <a:r>
              <a:rPr lang="pt-BR" sz="1300" dirty="0" smtClean="0"/>
              <a:t>o sistema somente tem seu valor alterado no momento em que ocorre um evento; em outros momentos, nada se modifica”</a:t>
            </a:r>
          </a:p>
          <a:p>
            <a:r>
              <a:rPr lang="pt-BR" sz="1300" dirty="0" smtClean="0"/>
              <a:t>Sistema estacionário: não há flutuação de demanda, nem o sistema tem a quantidade de taxistas diminuídas ou aumentada, de acordo com a demanda</a:t>
            </a:r>
            <a:endParaRPr lang="pt-BR" u="none"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16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Simulação a eventos discretos:</a:t>
            </a:r>
            <a:r>
              <a:rPr lang="pt-BR" baseline="0" dirty="0" smtClean="0"/>
              <a:t> “</a:t>
            </a:r>
            <a:r>
              <a:rPr lang="pt-BR" sz="1300" dirty="0" smtClean="0"/>
              <a:t>o sistema somente tem seu valor alterado no momento em que ocorre um evento; em outros momentos, nada se modifica”</a:t>
            </a:r>
          </a:p>
          <a:p>
            <a:r>
              <a:rPr lang="pt-BR" sz="1300" dirty="0" smtClean="0"/>
              <a:t>Sistema estacionário: não há flutuação de demanda, nem o sistema tem a quantidade de taxistas diminuídas ou aumentada, de acordo com a demanda</a:t>
            </a:r>
            <a:endParaRPr lang="pt-BR" u="none"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17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Simulação a eventos discretos:</a:t>
            </a:r>
            <a:r>
              <a:rPr lang="pt-BR" baseline="0" dirty="0" smtClean="0"/>
              <a:t> “</a:t>
            </a:r>
            <a:r>
              <a:rPr lang="pt-BR" sz="1300" dirty="0" smtClean="0"/>
              <a:t>o sistema somente tem seu valor alterado no momento em que ocorre um evento; em outros momentos, nada se modifica”</a:t>
            </a:r>
          </a:p>
          <a:p>
            <a:r>
              <a:rPr lang="pt-BR" sz="1300" dirty="0" smtClean="0"/>
              <a:t>Sistema estacionário: não há flutuação de demanda, nem o sistema tem a quantidade de taxistas diminuídas ou aumentada, de acordo com a demanda</a:t>
            </a:r>
            <a:endParaRPr lang="pt-BR" u="none"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20</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Simulação a eventos discretos:</a:t>
            </a:r>
            <a:r>
              <a:rPr lang="pt-BR" baseline="0" dirty="0" smtClean="0"/>
              <a:t> “</a:t>
            </a:r>
            <a:r>
              <a:rPr lang="pt-BR" sz="1300" dirty="0" smtClean="0"/>
              <a:t>o sistema somente tem seu valor alterado no momento em que ocorre um evento; em outros momentos, nada se modifica”</a:t>
            </a:r>
          </a:p>
          <a:p>
            <a:r>
              <a:rPr lang="pt-BR" sz="1300" dirty="0" smtClean="0"/>
              <a:t>Sistema estacionário: não há flutuação de demanda, nem o sistema tem a quantidade de taxistas diminuídas ou aumentada, de acordo com a demanda</a:t>
            </a:r>
            <a:endParaRPr lang="pt-BR" u="none"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21</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Simulação a eventos discretos:</a:t>
            </a:r>
            <a:r>
              <a:rPr lang="pt-BR" baseline="0" dirty="0" smtClean="0"/>
              <a:t> “</a:t>
            </a:r>
            <a:r>
              <a:rPr lang="pt-BR" sz="1300" dirty="0" smtClean="0"/>
              <a:t>o sistema somente tem seu valor alterado no momento em que ocorre um evento; em outros momentos, nada se modifica”</a:t>
            </a:r>
          </a:p>
          <a:p>
            <a:r>
              <a:rPr lang="pt-BR" sz="1300" dirty="0" smtClean="0"/>
              <a:t>Sistema estacionário: não há flutuação de demanda, nem o sistema tem a quantidade de taxistas diminuídas ou aumentada, de acordo com a demanda</a:t>
            </a:r>
            <a:endParaRPr lang="pt-BR" u="none" dirty="0"/>
          </a:p>
        </p:txBody>
      </p:sp>
      <p:sp>
        <p:nvSpPr>
          <p:cNvPr id="4" name="Espaço Reservado para Número de Slide 3"/>
          <p:cNvSpPr>
            <a:spLocks noGrp="1"/>
          </p:cNvSpPr>
          <p:nvPr>
            <p:ph type="sldNum" sz="quarter" idx="10"/>
          </p:nvPr>
        </p:nvSpPr>
        <p:spPr/>
        <p:txBody>
          <a:bodyPr/>
          <a:lstStyle/>
          <a:p>
            <a:fld id="{614E6A27-B853-44E7-B679-DE4E57F250D0}" type="slidenum">
              <a:rPr lang="pt-BR" smtClean="0"/>
              <a:pPr/>
              <a:t>22</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95400" y="2209800"/>
            <a:ext cx="7162800" cy="1143000"/>
          </a:xfrm>
        </p:spPr>
        <p:txBody>
          <a:bodyPr/>
          <a:lstStyle>
            <a:lvl1pPr>
              <a:defRPr sz="4400"/>
            </a:lvl1pPr>
          </a:lstStyle>
          <a:p>
            <a:r>
              <a:rPr lang="pt-BR" smtClean="0"/>
              <a:t>Clique para editar o estilo do título mestre</a:t>
            </a:r>
            <a:endParaRPr lang="en-GB"/>
          </a:p>
        </p:txBody>
      </p:sp>
      <p:sp>
        <p:nvSpPr>
          <p:cNvPr id="3075" name="Rectangle 3"/>
          <p:cNvSpPr>
            <a:spLocks noGrp="1" noChangeArrowheads="1"/>
          </p:cNvSpPr>
          <p:nvPr>
            <p:ph type="subTitle" idx="1"/>
          </p:nvPr>
        </p:nvSpPr>
        <p:spPr>
          <a:xfrm>
            <a:off x="1524000" y="3505200"/>
            <a:ext cx="6400800" cy="1066800"/>
          </a:xfrm>
        </p:spPr>
        <p:txBody>
          <a:bodyPr/>
          <a:lstStyle>
            <a:lvl1pPr marL="0" indent="0" algn="ctr">
              <a:buFontTx/>
              <a:buNone/>
              <a:defRPr b="1"/>
            </a:lvl1pPr>
          </a:lstStyle>
          <a:p>
            <a:r>
              <a:rPr lang="pt-BR" smtClean="0"/>
              <a:t>Clique para editar o estilo do subtítulo mestre</a:t>
            </a:r>
            <a:endParaRPr lang="en-GB"/>
          </a:p>
        </p:txBody>
      </p:sp>
      <p:sp>
        <p:nvSpPr>
          <p:cNvPr id="3076" name="Rectangle 4"/>
          <p:cNvSpPr>
            <a:spLocks noGrp="1" noChangeArrowheads="1"/>
          </p:cNvSpPr>
          <p:nvPr>
            <p:ph type="dt" sz="half" idx="2"/>
          </p:nvPr>
        </p:nvSpPr>
        <p:spPr>
          <a:xfrm>
            <a:off x="685800" y="6096000"/>
            <a:ext cx="1905000" cy="381000"/>
          </a:xfrm>
        </p:spPr>
        <p:txBody>
          <a:bodyPr/>
          <a:lstStyle>
            <a:lvl1pPr>
              <a:defRPr/>
            </a:lvl1pPr>
          </a:lstStyle>
          <a:p>
            <a:fld id="{2C29BDBF-B7E3-451E-AB7A-678024B65210}" type="datetimeFigureOut">
              <a:rPr lang="pt-BR" smtClean="0"/>
              <a:pPr/>
              <a:t>08/11/2013</a:t>
            </a:fld>
            <a:endParaRPr lang="pt-BR"/>
          </a:p>
        </p:txBody>
      </p:sp>
      <p:sp>
        <p:nvSpPr>
          <p:cNvPr id="3077" name="Rectangle 5"/>
          <p:cNvSpPr>
            <a:spLocks noGrp="1" noChangeArrowheads="1"/>
          </p:cNvSpPr>
          <p:nvPr>
            <p:ph type="ftr" sz="quarter" idx="3"/>
          </p:nvPr>
        </p:nvSpPr>
        <p:spPr>
          <a:xfrm>
            <a:off x="3124200" y="6096000"/>
            <a:ext cx="2895600" cy="381000"/>
          </a:xfrm>
        </p:spPr>
        <p:txBody>
          <a:bodyPr/>
          <a:lstStyle>
            <a:lvl1pPr>
              <a:defRPr/>
            </a:lvl1pPr>
          </a:lstStyle>
          <a:p>
            <a:endParaRPr lang="pt-BR"/>
          </a:p>
        </p:txBody>
      </p:sp>
      <p:sp>
        <p:nvSpPr>
          <p:cNvPr id="3078" name="Rectangle 6"/>
          <p:cNvSpPr>
            <a:spLocks noGrp="1" noChangeArrowheads="1"/>
          </p:cNvSpPr>
          <p:nvPr>
            <p:ph type="sldNum" sz="quarter" idx="4"/>
          </p:nvPr>
        </p:nvSpPr>
        <p:spPr>
          <a:xfrm>
            <a:off x="6553200" y="6096000"/>
            <a:ext cx="1905000" cy="381000"/>
          </a:xfrm>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991350" y="1295400"/>
            <a:ext cx="1924050" cy="49530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1219200" y="1295400"/>
            <a:ext cx="5619750" cy="49530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1219200" y="2286000"/>
            <a:ext cx="3771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43500" y="2286000"/>
            <a:ext cx="3771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fld id="{2C29BDBF-B7E3-451E-AB7A-678024B65210}" type="datetimeFigureOut">
              <a:rPr lang="pt-BR" smtClean="0"/>
              <a:pPr/>
              <a:t>08/11/2013</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99E5ABE8-7C39-4979-A2D3-996CAE64C20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bright="86000" contrast="43000"/>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1295400"/>
            <a:ext cx="76962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Clique para editar o estilo do título mestre</a:t>
            </a:r>
          </a:p>
        </p:txBody>
      </p:sp>
      <p:sp>
        <p:nvSpPr>
          <p:cNvPr id="1027" name="Rectangle 3"/>
          <p:cNvSpPr>
            <a:spLocks noGrp="1" noChangeArrowheads="1"/>
          </p:cNvSpPr>
          <p:nvPr>
            <p:ph type="body" idx="1"/>
          </p:nvPr>
        </p:nvSpPr>
        <p:spPr bwMode="auto">
          <a:xfrm>
            <a:off x="1219200" y="2286000"/>
            <a:ext cx="76962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Clique para editar os estilos do texto mestre</a:t>
            </a:r>
          </a:p>
          <a:p>
            <a:pPr lvl="1"/>
            <a:r>
              <a:rPr lang="en-GB" smtClean="0"/>
              <a:t>Segundo nível</a:t>
            </a:r>
          </a:p>
          <a:p>
            <a:pPr lvl="2"/>
            <a:r>
              <a:rPr lang="en-GB" smtClean="0"/>
              <a:t>Terceiro nível</a:t>
            </a:r>
          </a:p>
          <a:p>
            <a:pPr lvl="3"/>
            <a:r>
              <a:rPr lang="en-GB" smtClean="0"/>
              <a:t>Quarto nível</a:t>
            </a:r>
          </a:p>
          <a:p>
            <a:pPr lvl="4"/>
            <a:r>
              <a:rPr lang="en-GB" smtClean="0"/>
              <a:t>Quinto nível</a:t>
            </a:r>
          </a:p>
        </p:txBody>
      </p:sp>
      <p:sp>
        <p:nvSpPr>
          <p:cNvPr id="1028" name="Rectangle 4"/>
          <p:cNvSpPr>
            <a:spLocks noGrp="1" noChangeArrowheads="1"/>
          </p:cNvSpPr>
          <p:nvPr>
            <p:ph type="dt" sz="half" idx="2"/>
          </p:nvPr>
        </p:nvSpPr>
        <p:spPr bwMode="auto">
          <a:xfrm>
            <a:off x="304800" y="63246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fld id="{2C29BDBF-B7E3-451E-AB7A-678024B65210}" type="datetimeFigureOut">
              <a:rPr lang="pt-BR" smtClean="0"/>
              <a:pPr/>
              <a:t>08/11/2013</a:t>
            </a:fld>
            <a:endParaRPr lang="pt-BR"/>
          </a:p>
        </p:txBody>
      </p:sp>
      <p:sp>
        <p:nvSpPr>
          <p:cNvPr id="1029" name="Rectangle 5"/>
          <p:cNvSpPr>
            <a:spLocks noGrp="1" noChangeArrowheads="1"/>
          </p:cNvSpPr>
          <p:nvPr>
            <p:ph type="ftr" sz="quarter" idx="3"/>
          </p:nvPr>
        </p:nvSpPr>
        <p:spPr bwMode="auto">
          <a:xfrm>
            <a:off x="3200400" y="6324600"/>
            <a:ext cx="2895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pt-BR"/>
          </a:p>
        </p:txBody>
      </p:sp>
      <p:sp>
        <p:nvSpPr>
          <p:cNvPr id="1030" name="Rectangle 6"/>
          <p:cNvSpPr>
            <a:spLocks noGrp="1" noChangeArrowheads="1"/>
          </p:cNvSpPr>
          <p:nvPr>
            <p:ph type="sldNum" sz="quarter" idx="4"/>
          </p:nvPr>
        </p:nvSpPr>
        <p:spPr bwMode="auto">
          <a:xfrm>
            <a:off x="7010400" y="63246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99E5ABE8-7C39-4979-A2D3-996CAE64C20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itchFamily="34" charset="0"/>
        </a:defRPr>
      </a:lvl2pPr>
      <a:lvl3pPr algn="l" rtl="0" eaLnBrk="1" fontAlgn="base" hangingPunct="1">
        <a:spcBef>
          <a:spcPct val="0"/>
        </a:spcBef>
        <a:spcAft>
          <a:spcPct val="0"/>
        </a:spcAft>
        <a:defRPr sz="4000">
          <a:solidFill>
            <a:schemeClr val="tx2"/>
          </a:solidFill>
          <a:latin typeface="Arial Black" pitchFamily="34" charset="0"/>
        </a:defRPr>
      </a:lvl3pPr>
      <a:lvl4pPr algn="l" rtl="0" eaLnBrk="1" fontAlgn="base" hangingPunct="1">
        <a:spcBef>
          <a:spcPct val="0"/>
        </a:spcBef>
        <a:spcAft>
          <a:spcPct val="0"/>
        </a:spcAft>
        <a:defRPr sz="4000">
          <a:solidFill>
            <a:schemeClr val="tx2"/>
          </a:solidFill>
          <a:latin typeface="Arial Black" pitchFamily="34" charset="0"/>
        </a:defRPr>
      </a:lvl4pPr>
      <a:lvl5pPr algn="l" rtl="0" eaLnBrk="1" fontAlgn="base" hangingPunct="1">
        <a:spcBef>
          <a:spcPct val="0"/>
        </a:spcBef>
        <a:spcAft>
          <a:spcPct val="0"/>
        </a:spcAft>
        <a:defRPr sz="4000">
          <a:solidFill>
            <a:schemeClr val="tx2"/>
          </a:solidFill>
          <a:latin typeface="Arial Black" pitchFamily="34" charset="0"/>
        </a:defRPr>
      </a:lvl5pPr>
      <a:lvl6pPr marL="457200" algn="l" rtl="0" eaLnBrk="1" fontAlgn="base" hangingPunct="1">
        <a:spcBef>
          <a:spcPct val="0"/>
        </a:spcBef>
        <a:spcAft>
          <a:spcPct val="0"/>
        </a:spcAft>
        <a:defRPr sz="4000">
          <a:solidFill>
            <a:schemeClr val="tx2"/>
          </a:solidFill>
          <a:latin typeface="Arial Black" pitchFamily="34" charset="0"/>
        </a:defRPr>
      </a:lvl6pPr>
      <a:lvl7pPr marL="914400" algn="l" rtl="0" eaLnBrk="1" fontAlgn="base" hangingPunct="1">
        <a:spcBef>
          <a:spcPct val="0"/>
        </a:spcBef>
        <a:spcAft>
          <a:spcPct val="0"/>
        </a:spcAft>
        <a:defRPr sz="4000">
          <a:solidFill>
            <a:schemeClr val="tx2"/>
          </a:solidFill>
          <a:latin typeface="Arial Black" pitchFamily="34" charset="0"/>
        </a:defRPr>
      </a:lvl7pPr>
      <a:lvl8pPr marL="1371600" algn="l" rtl="0" eaLnBrk="1" fontAlgn="base" hangingPunct="1">
        <a:spcBef>
          <a:spcPct val="0"/>
        </a:spcBef>
        <a:spcAft>
          <a:spcPct val="0"/>
        </a:spcAft>
        <a:defRPr sz="4000">
          <a:solidFill>
            <a:schemeClr val="tx2"/>
          </a:solidFill>
          <a:latin typeface="Arial Black" pitchFamily="34" charset="0"/>
        </a:defRPr>
      </a:lvl8pPr>
      <a:lvl9pPr marL="1828800" algn="l"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142984"/>
            <a:ext cx="7772400" cy="3314723"/>
          </a:xfrm>
        </p:spPr>
        <p:txBody>
          <a:bodyPr>
            <a:noAutofit/>
          </a:bodyPr>
          <a:lstStyle/>
          <a:p>
            <a:r>
              <a:rPr lang="pt-BR" dirty="0"/>
              <a:t/>
            </a:r>
            <a:br>
              <a:rPr lang="pt-BR" dirty="0"/>
            </a:br>
            <a:r>
              <a:rPr lang="pt-BR" dirty="0" smtClean="0"/>
              <a:t>LOCATION-BASED DISPATCH TO REDUCE THE WAITING TIME FOR TAXI SERVICES</a:t>
            </a:r>
            <a:r>
              <a:rPr lang="en-US" b="1" dirty="0" smtClean="0"/>
              <a:t/>
            </a:r>
            <a:br>
              <a:rPr lang="en-US" b="1" dirty="0" smtClean="0"/>
            </a:br>
            <a:endParaRPr lang="pt-BR" dirty="0"/>
          </a:p>
        </p:txBody>
      </p:sp>
      <p:sp>
        <p:nvSpPr>
          <p:cNvPr id="4" name="CaixaDeTexto 3"/>
          <p:cNvSpPr txBox="1"/>
          <p:nvPr/>
        </p:nvSpPr>
        <p:spPr>
          <a:xfrm>
            <a:off x="500034" y="5643578"/>
            <a:ext cx="7786742" cy="400110"/>
          </a:xfrm>
          <a:prstGeom prst="rect">
            <a:avLst/>
          </a:prstGeom>
          <a:noFill/>
        </p:spPr>
        <p:txBody>
          <a:bodyPr wrap="square" rtlCol="0">
            <a:spAutoFit/>
          </a:bodyPr>
          <a:lstStyle/>
          <a:p>
            <a:r>
              <a:rPr lang="pt-BR" sz="2000" dirty="0" smtClean="0"/>
              <a:t>Felipe A. L. Reis, Marconi A. Pereira, Paulo E. M. Almeida </a:t>
            </a:r>
            <a:endParaRPr lang="pt-B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p:cNvPicPr>
            <a:picLocks noChangeAspect="1" noChangeArrowheads="1"/>
          </p:cNvPicPr>
          <p:nvPr/>
        </p:nvPicPr>
        <p:blipFill>
          <a:blip r:embed="rId2"/>
          <a:srcRect/>
          <a:stretch>
            <a:fillRect/>
          </a:stretch>
        </p:blipFill>
        <p:spPr bwMode="auto">
          <a:xfrm>
            <a:off x="519113" y="138113"/>
            <a:ext cx="8105775" cy="6581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eud\Desktop\8VFK0RKK00AN0001.jpg"/>
          <p:cNvPicPr>
            <a:picLocks noChangeAspect="1" noChangeArrowheads="1"/>
          </p:cNvPicPr>
          <p:nvPr/>
        </p:nvPicPr>
        <p:blipFill>
          <a:blip r:embed="rId2"/>
          <a:srcRect/>
          <a:stretch>
            <a:fillRect/>
          </a:stretch>
        </p:blipFill>
        <p:spPr bwMode="auto">
          <a:xfrm>
            <a:off x="285720" y="571480"/>
            <a:ext cx="8572560" cy="571504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071546"/>
            <a:ext cx="7696200" cy="1138254"/>
          </a:xfrm>
        </p:spPr>
        <p:txBody>
          <a:bodyPr/>
          <a:lstStyle/>
          <a:p>
            <a:r>
              <a:rPr lang="en-US" sz="2800" dirty="0" smtClean="0"/>
              <a:t>GPS-BASED WITH LOWEST ESTIMATED TIME FOR SERVICE </a:t>
            </a:r>
            <a:r>
              <a:rPr lang="en-US" sz="2800" dirty="0" smtClean="0"/>
              <a:t>ALGORITHM</a:t>
            </a:r>
            <a:endParaRPr lang="pt-BR" sz="2800" dirty="0"/>
          </a:p>
        </p:txBody>
      </p:sp>
      <p:sp>
        <p:nvSpPr>
          <p:cNvPr id="3" name="Espaço Reservado para Conteúdo 2"/>
          <p:cNvSpPr>
            <a:spLocks noGrp="1"/>
          </p:cNvSpPr>
          <p:nvPr>
            <p:ph idx="1"/>
          </p:nvPr>
        </p:nvSpPr>
        <p:spPr/>
        <p:txBody>
          <a:bodyPr>
            <a:normAutofit fontScale="85000" lnSpcReduction="10000"/>
          </a:bodyPr>
          <a:lstStyle/>
          <a:p>
            <a:r>
              <a:rPr lang="en-US" dirty="0" smtClean="0"/>
              <a:t>In order to decrease the </a:t>
            </a:r>
            <a:r>
              <a:rPr lang="en-US" dirty="0" smtClean="0"/>
              <a:t>response time</a:t>
            </a:r>
            <a:r>
              <a:rPr lang="en-US" dirty="0" smtClean="0"/>
              <a:t>, a pre-processing of linear </a:t>
            </a:r>
            <a:r>
              <a:rPr lang="en-US" dirty="0" smtClean="0"/>
              <a:t>Euclidean </a:t>
            </a:r>
            <a:r>
              <a:rPr lang="en-US" dirty="0" smtClean="0"/>
              <a:t>Distance between the </a:t>
            </a:r>
            <a:r>
              <a:rPr lang="en-US" dirty="0" smtClean="0"/>
              <a:t>available </a:t>
            </a:r>
            <a:r>
              <a:rPr lang="en-US" dirty="0" smtClean="0"/>
              <a:t>taxis and the customer </a:t>
            </a:r>
            <a:r>
              <a:rPr lang="en-US" dirty="0" smtClean="0"/>
              <a:t>position can </a:t>
            </a:r>
            <a:r>
              <a:rPr lang="en-US" dirty="0" smtClean="0"/>
              <a:t>provide a significant decrease </a:t>
            </a:r>
            <a:r>
              <a:rPr lang="en-US" dirty="0" smtClean="0"/>
              <a:t>in processing </a:t>
            </a:r>
            <a:r>
              <a:rPr lang="en-US" dirty="0" smtClean="0"/>
              <a:t>time, without affecting </a:t>
            </a:r>
            <a:r>
              <a:rPr lang="en-US" dirty="0" smtClean="0"/>
              <a:t>the quality of </a:t>
            </a:r>
            <a:r>
              <a:rPr lang="en-US" dirty="0" smtClean="0"/>
              <a:t>the </a:t>
            </a:r>
            <a:r>
              <a:rPr lang="en-US" dirty="0" smtClean="0"/>
              <a:t>algorithm;</a:t>
            </a:r>
          </a:p>
          <a:p>
            <a:r>
              <a:rPr lang="en-US" dirty="0" smtClean="0"/>
              <a:t>It is assumed that for greater distances exists a proportionality between this distance and the corresponding time to </a:t>
            </a:r>
            <a:r>
              <a:rPr lang="en-US" dirty="0" smtClean="0"/>
              <a:t>attendance</a:t>
            </a:r>
            <a:r>
              <a:rPr lang="en-US" dirty="0" smtClean="0"/>
              <a:t>;</a:t>
            </a:r>
          </a:p>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p:cNvPicPr>
            <a:picLocks noChangeAspect="1" noChangeArrowheads="1"/>
          </p:cNvPicPr>
          <p:nvPr/>
        </p:nvPicPr>
        <p:blipFill>
          <a:blip r:embed="rId2"/>
          <a:srcRect/>
          <a:stretch>
            <a:fillRect/>
          </a:stretch>
        </p:blipFill>
        <p:spPr bwMode="auto">
          <a:xfrm>
            <a:off x="357158" y="248869"/>
            <a:ext cx="8501122" cy="64141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071546"/>
            <a:ext cx="7696200" cy="1138254"/>
          </a:xfrm>
        </p:spPr>
        <p:txBody>
          <a:bodyPr/>
          <a:lstStyle/>
          <a:p>
            <a:r>
              <a:rPr lang="en-US" sz="2800" dirty="0" smtClean="0"/>
              <a:t>GPS-BASED WITH LOWEST ESTIMATED TIME FOR SERVICE </a:t>
            </a:r>
            <a:r>
              <a:rPr lang="en-US" sz="2800" dirty="0" smtClean="0"/>
              <a:t>ALGORITHM</a:t>
            </a:r>
            <a:endParaRPr lang="pt-BR" sz="2800" dirty="0"/>
          </a:p>
        </p:txBody>
      </p:sp>
      <p:sp>
        <p:nvSpPr>
          <p:cNvPr id="3" name="Espaço Reservado para Conteúdo 2"/>
          <p:cNvSpPr>
            <a:spLocks noGrp="1"/>
          </p:cNvSpPr>
          <p:nvPr>
            <p:ph idx="1"/>
          </p:nvPr>
        </p:nvSpPr>
        <p:spPr>
          <a:xfrm>
            <a:off x="1219200" y="2286000"/>
            <a:ext cx="7696200" cy="2500322"/>
          </a:xfrm>
        </p:spPr>
        <p:txBody>
          <a:bodyPr>
            <a:normAutofit fontScale="85000" lnSpcReduction="10000"/>
          </a:bodyPr>
          <a:lstStyle/>
          <a:p>
            <a:r>
              <a:rPr lang="en-US" dirty="0" smtClean="0"/>
              <a:t>If the technique, using the taxi </a:t>
            </a:r>
            <a:r>
              <a:rPr lang="en-US" dirty="0" smtClean="0"/>
              <a:t>filtering </a:t>
            </a:r>
            <a:r>
              <a:rPr lang="en-US" dirty="0" smtClean="0"/>
              <a:t>algorithm, finds a big number </a:t>
            </a:r>
            <a:r>
              <a:rPr lang="en-US" dirty="0" smtClean="0"/>
              <a:t>of taxis </a:t>
            </a:r>
            <a:r>
              <a:rPr lang="en-US" dirty="0" smtClean="0"/>
              <a:t>that fit for the service, the </a:t>
            </a:r>
            <a:r>
              <a:rPr lang="en-US" dirty="0" smtClean="0"/>
              <a:t>system </a:t>
            </a:r>
            <a:r>
              <a:rPr lang="en-US" dirty="0" smtClean="0"/>
              <a:t>will limit to a number of N </a:t>
            </a:r>
            <a:r>
              <a:rPr lang="en-US" dirty="0" smtClean="0"/>
              <a:t>near drivers</a:t>
            </a:r>
            <a:r>
              <a:rPr lang="en-US" dirty="0" smtClean="0"/>
              <a:t>, based on previous </a:t>
            </a:r>
            <a:r>
              <a:rPr lang="en-US" dirty="0" smtClean="0"/>
              <a:t>attendance rate</a:t>
            </a:r>
            <a:r>
              <a:rPr lang="en-US" dirty="0" smtClean="0"/>
              <a:t>, further reducing processing </a:t>
            </a:r>
            <a:r>
              <a:rPr lang="en-US" dirty="0" smtClean="0"/>
              <a:t>cost and </a:t>
            </a:r>
            <a:r>
              <a:rPr lang="en-US" dirty="0" smtClean="0"/>
              <a:t>contributing to drivers </a:t>
            </a:r>
            <a:r>
              <a:rPr lang="en-US" dirty="0" smtClean="0"/>
              <a:t>attendance balance</a:t>
            </a:r>
            <a:r>
              <a:rPr lang="en-US" dirty="0" smtClean="0"/>
              <a:t>.</a:t>
            </a:r>
          </a:p>
          <a:p>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ALGORITHMS</a:t>
            </a:r>
            <a:endParaRPr lang="pt-BR" dirty="0"/>
          </a:p>
        </p:txBody>
      </p:sp>
      <p:graphicFrame>
        <p:nvGraphicFramePr>
          <p:cNvPr id="4" name="Tabela 3"/>
          <p:cNvGraphicFramePr>
            <a:graphicFrameLocks noGrp="1"/>
          </p:cNvGraphicFramePr>
          <p:nvPr/>
        </p:nvGraphicFramePr>
        <p:xfrm>
          <a:off x="285720" y="2786058"/>
          <a:ext cx="8643998" cy="1584960"/>
        </p:xfrm>
        <a:graphic>
          <a:graphicData uri="http://schemas.openxmlformats.org/drawingml/2006/table">
            <a:tbl>
              <a:tblPr firstRow="1" bandRow="1">
                <a:tableStyleId>{5C22544A-7EE6-4342-B048-85BDC9FD1C3A}</a:tableStyleId>
              </a:tblPr>
              <a:tblGrid>
                <a:gridCol w="7286676"/>
                <a:gridCol w="1357322"/>
              </a:tblGrid>
              <a:tr h="370840">
                <a:tc>
                  <a:txBody>
                    <a:bodyPr/>
                    <a:lstStyle/>
                    <a:p>
                      <a:r>
                        <a:rPr lang="pt-BR" sz="2000" dirty="0" err="1" smtClean="0"/>
                        <a:t>Algorithm</a:t>
                      </a:r>
                      <a:endParaRPr lang="pt-BR" sz="2000" dirty="0"/>
                    </a:p>
                  </a:txBody>
                  <a:tcPr/>
                </a:tc>
                <a:tc>
                  <a:txBody>
                    <a:bodyPr/>
                    <a:lstStyle/>
                    <a:p>
                      <a:pPr algn="ctr"/>
                      <a:r>
                        <a:rPr lang="pt-BR" sz="2000" dirty="0" smtClean="0"/>
                        <a:t>Standard</a:t>
                      </a:r>
                      <a:endParaRPr lang="pt-BR" sz="2000" dirty="0"/>
                    </a:p>
                  </a:txBody>
                  <a:tcPr/>
                </a:tc>
              </a:tr>
              <a:tr h="370840">
                <a:tc>
                  <a:txBody>
                    <a:bodyPr/>
                    <a:lstStyle/>
                    <a:p>
                      <a:r>
                        <a:rPr lang="pt-BR" sz="2000" dirty="0" smtClean="0"/>
                        <a:t>Broadcasting</a:t>
                      </a:r>
                      <a:r>
                        <a:rPr lang="pt-BR" sz="2000" baseline="0" dirty="0" smtClean="0"/>
                        <a:t> </a:t>
                      </a:r>
                      <a:r>
                        <a:rPr lang="pt-BR" sz="2000" baseline="0" dirty="0" err="1" smtClean="0"/>
                        <a:t>Method</a:t>
                      </a:r>
                      <a:endParaRPr lang="pt-BR" sz="2000" dirty="0"/>
                    </a:p>
                  </a:txBody>
                  <a:tcPr/>
                </a:tc>
                <a:tc>
                  <a:txBody>
                    <a:bodyPr/>
                    <a:lstStyle/>
                    <a:p>
                      <a:pPr algn="ctr"/>
                      <a:r>
                        <a:rPr lang="pt-BR" sz="2000" dirty="0" smtClean="0"/>
                        <a:t>BRC</a:t>
                      </a:r>
                      <a:endParaRPr lang="pt-BR" sz="2000" dirty="0"/>
                    </a:p>
                  </a:txBody>
                  <a:tcPr/>
                </a:tc>
              </a:tr>
              <a:tr h="370840">
                <a:tc>
                  <a:txBody>
                    <a:bodyPr/>
                    <a:lstStyle/>
                    <a:p>
                      <a:r>
                        <a:rPr lang="en-US" sz="2000" dirty="0" smtClean="0"/>
                        <a:t>GPS-Based with</a:t>
                      </a:r>
                      <a:r>
                        <a:rPr lang="en-US" sz="2000" baseline="0" dirty="0" smtClean="0"/>
                        <a:t> Euclidean Distance Algorithm</a:t>
                      </a:r>
                      <a:endParaRPr lang="pt-BR" sz="2000" dirty="0"/>
                    </a:p>
                  </a:txBody>
                  <a:tcPr/>
                </a:tc>
                <a:tc>
                  <a:txBody>
                    <a:bodyPr/>
                    <a:lstStyle/>
                    <a:p>
                      <a:pPr algn="ctr"/>
                      <a:r>
                        <a:rPr lang="pt-BR" sz="2000" dirty="0" smtClean="0"/>
                        <a:t>EDA</a:t>
                      </a:r>
                      <a:endParaRPr lang="pt-BR" sz="2000" dirty="0"/>
                    </a:p>
                  </a:txBody>
                  <a:tcPr/>
                </a:tc>
              </a:tr>
              <a:tr h="370840">
                <a:tc>
                  <a:txBody>
                    <a:bodyPr/>
                    <a:lstStyle/>
                    <a:p>
                      <a:r>
                        <a:rPr lang="en-US" sz="2000" dirty="0" smtClean="0"/>
                        <a:t>GPS-based with Lowest Estimated Time for Service Algorithm</a:t>
                      </a:r>
                      <a:endParaRPr lang="pt-BR" sz="2000" dirty="0"/>
                    </a:p>
                  </a:txBody>
                  <a:tcPr/>
                </a:tc>
                <a:tc>
                  <a:txBody>
                    <a:bodyPr/>
                    <a:lstStyle/>
                    <a:p>
                      <a:pPr algn="ctr"/>
                      <a:r>
                        <a:rPr lang="pt-BR" sz="2000" dirty="0" smtClean="0"/>
                        <a:t>LET</a:t>
                      </a:r>
                      <a:endParaRPr lang="pt-BR" sz="20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TESTS</a:t>
            </a:r>
            <a:endParaRPr lang="pt-BR" dirty="0"/>
          </a:p>
        </p:txBody>
      </p:sp>
      <p:sp>
        <p:nvSpPr>
          <p:cNvPr id="3" name="Espaço Reservado para Conteúdo 2"/>
          <p:cNvSpPr>
            <a:spLocks noGrp="1"/>
          </p:cNvSpPr>
          <p:nvPr>
            <p:ph idx="1"/>
          </p:nvPr>
        </p:nvSpPr>
        <p:spPr/>
        <p:txBody>
          <a:bodyPr>
            <a:normAutofit fontScale="70000" lnSpcReduction="20000"/>
          </a:bodyPr>
          <a:lstStyle/>
          <a:p>
            <a:pPr lvl="0"/>
            <a:r>
              <a:rPr lang="en-US" dirty="0" smtClean="0"/>
              <a:t>All </a:t>
            </a:r>
            <a:r>
              <a:rPr lang="en-US" dirty="0" smtClean="0"/>
              <a:t>estimations of </a:t>
            </a:r>
            <a:r>
              <a:rPr lang="en-US" dirty="0" smtClean="0"/>
              <a:t>requested time </a:t>
            </a:r>
            <a:r>
              <a:rPr lang="en-US" dirty="0" smtClean="0"/>
              <a:t>for service were performed </a:t>
            </a:r>
            <a:r>
              <a:rPr lang="en-US" dirty="0" smtClean="0"/>
              <a:t>using Google </a:t>
            </a:r>
            <a:r>
              <a:rPr lang="en-US" dirty="0" smtClean="0"/>
              <a:t>Maps API, which gives the </a:t>
            </a:r>
            <a:r>
              <a:rPr lang="en-US" dirty="0" smtClean="0"/>
              <a:t>lowest </a:t>
            </a:r>
            <a:r>
              <a:rPr lang="en-US" dirty="0" smtClean="0"/>
              <a:t>actual car route connecting any </a:t>
            </a:r>
            <a:r>
              <a:rPr lang="en-US" dirty="0" smtClean="0"/>
              <a:t>two points </a:t>
            </a:r>
            <a:r>
              <a:rPr lang="en-US" dirty="0" smtClean="0"/>
              <a:t>in a covered urban </a:t>
            </a:r>
            <a:r>
              <a:rPr lang="en-US" dirty="0" smtClean="0"/>
              <a:t>area</a:t>
            </a:r>
            <a:r>
              <a:rPr lang="en-US" dirty="0" smtClean="0"/>
              <a:t>;</a:t>
            </a:r>
            <a:endParaRPr lang="en-US" dirty="0" smtClean="0"/>
          </a:p>
          <a:p>
            <a:pPr lvl="0"/>
            <a:r>
              <a:rPr lang="en-US" dirty="0" smtClean="0"/>
              <a:t>To calculate </a:t>
            </a:r>
            <a:r>
              <a:rPr lang="en-US" dirty="0" smtClean="0"/>
              <a:t>the average time service, </a:t>
            </a:r>
            <a:r>
              <a:rPr lang="en-US" dirty="0" smtClean="0"/>
              <a:t>Google Maps </a:t>
            </a:r>
            <a:r>
              <a:rPr lang="en-US" dirty="0" smtClean="0"/>
              <a:t>API was also used in order </a:t>
            </a:r>
            <a:r>
              <a:rPr lang="en-US" dirty="0" smtClean="0"/>
              <a:t>to estimate </a:t>
            </a:r>
            <a:r>
              <a:rPr lang="en-US" dirty="0" smtClean="0"/>
              <a:t>the travel time between </a:t>
            </a:r>
            <a:r>
              <a:rPr lang="en-US" dirty="0" smtClean="0"/>
              <a:t>the chosen </a:t>
            </a:r>
            <a:r>
              <a:rPr lang="en-US" dirty="0" smtClean="0"/>
              <a:t>taxi and the corresponding </a:t>
            </a:r>
            <a:r>
              <a:rPr lang="en-US" dirty="0" smtClean="0"/>
              <a:t>customer – this was defined as time to start the service, for statistics proposes;</a:t>
            </a:r>
          </a:p>
          <a:p>
            <a:pPr lvl="0"/>
            <a:r>
              <a:rPr lang="en-US" dirty="0" smtClean="0"/>
              <a:t>Design of a Simulation Engine, classified as Discrete Event Simulation;</a:t>
            </a:r>
          </a:p>
          <a:p>
            <a:pPr lvl="0"/>
            <a:r>
              <a:rPr lang="en-US" dirty="0" smtClean="0"/>
              <a:t>Stationary conditions;</a:t>
            </a:r>
          </a:p>
          <a:p>
            <a:pPr lvl="0"/>
            <a:r>
              <a:rPr lang="en-US" dirty="0" smtClean="0"/>
              <a:t>The tests were not performed under traffic conditions</a:t>
            </a:r>
            <a:r>
              <a:rPr lang="pt-BR" dirty="0" smtClean="0"/>
              <a:t>;</a:t>
            </a:r>
            <a:endParaRPr lang="pt-BR"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TESTS</a:t>
            </a:r>
            <a:endParaRPr lang="pt-BR" dirty="0"/>
          </a:p>
        </p:txBody>
      </p:sp>
      <p:sp>
        <p:nvSpPr>
          <p:cNvPr id="3" name="Espaço Reservado para Conteúdo 2"/>
          <p:cNvSpPr>
            <a:spLocks noGrp="1"/>
          </p:cNvSpPr>
          <p:nvPr>
            <p:ph idx="1"/>
          </p:nvPr>
        </p:nvSpPr>
        <p:spPr>
          <a:xfrm>
            <a:off x="1219200" y="2643182"/>
            <a:ext cx="7696200" cy="3714776"/>
          </a:xfrm>
        </p:spPr>
        <p:txBody>
          <a:bodyPr>
            <a:normAutofit fontScale="92500" lnSpcReduction="20000"/>
          </a:bodyPr>
          <a:lstStyle/>
          <a:p>
            <a:pPr lvl="0"/>
            <a:r>
              <a:rPr lang="pt-BR" dirty="0" err="1" smtClean="0"/>
              <a:t>Placement</a:t>
            </a:r>
            <a:r>
              <a:rPr lang="pt-BR" dirty="0" smtClean="0"/>
              <a:t> </a:t>
            </a:r>
            <a:r>
              <a:rPr lang="pt-BR" dirty="0" err="1" smtClean="0"/>
              <a:t>generator</a:t>
            </a:r>
            <a:r>
              <a:rPr lang="pt-BR" dirty="0" smtClean="0"/>
              <a:t> </a:t>
            </a:r>
            <a:r>
              <a:rPr lang="pt-BR" dirty="0" err="1" smtClean="0"/>
              <a:t>was</a:t>
            </a:r>
            <a:r>
              <a:rPr lang="pt-BR" dirty="0" smtClean="0"/>
              <a:t> </a:t>
            </a:r>
            <a:r>
              <a:rPr lang="pt-BR" dirty="0" err="1" smtClean="0"/>
              <a:t>built</a:t>
            </a:r>
            <a:r>
              <a:rPr lang="pt-BR" dirty="0" smtClean="0"/>
              <a:t> to define </a:t>
            </a:r>
            <a:r>
              <a:rPr lang="pt-BR" dirty="0" err="1" smtClean="0"/>
              <a:t>the</a:t>
            </a:r>
            <a:r>
              <a:rPr lang="pt-BR" dirty="0" smtClean="0"/>
              <a:t> </a:t>
            </a:r>
            <a:r>
              <a:rPr lang="pt-BR" dirty="0" err="1" smtClean="0"/>
              <a:t>position</a:t>
            </a:r>
            <a:r>
              <a:rPr lang="pt-BR" dirty="0" smtClean="0"/>
              <a:t> </a:t>
            </a:r>
            <a:r>
              <a:rPr lang="pt-BR" dirty="0" err="1" smtClean="0"/>
              <a:t>of</a:t>
            </a:r>
            <a:r>
              <a:rPr lang="pt-BR" dirty="0" smtClean="0"/>
              <a:t> taxis </a:t>
            </a:r>
            <a:r>
              <a:rPr lang="pt-BR" dirty="0" err="1" smtClean="0"/>
              <a:t>and</a:t>
            </a:r>
            <a:r>
              <a:rPr lang="pt-BR" dirty="0" smtClean="0"/>
              <a:t> </a:t>
            </a:r>
            <a:r>
              <a:rPr lang="pt-BR" dirty="0" err="1" smtClean="0"/>
              <a:t>customers</a:t>
            </a:r>
            <a:r>
              <a:rPr lang="pt-BR" dirty="0" smtClean="0"/>
              <a:t>;</a:t>
            </a:r>
          </a:p>
          <a:p>
            <a:pPr lvl="0"/>
            <a:r>
              <a:rPr lang="pt-BR" dirty="0" err="1" smtClean="0"/>
              <a:t>Probability</a:t>
            </a:r>
            <a:r>
              <a:rPr lang="pt-BR" dirty="0" smtClean="0"/>
              <a:t> </a:t>
            </a:r>
            <a:r>
              <a:rPr lang="pt-BR" dirty="0" err="1" smtClean="0"/>
              <a:t>of</a:t>
            </a:r>
            <a:r>
              <a:rPr lang="pt-BR" dirty="0" smtClean="0"/>
              <a:t> a </a:t>
            </a:r>
            <a:r>
              <a:rPr lang="pt-BR" dirty="0" err="1" smtClean="0"/>
              <a:t>event</a:t>
            </a:r>
            <a:r>
              <a:rPr lang="pt-BR" dirty="0" smtClean="0"/>
              <a:t> in a </a:t>
            </a:r>
            <a:r>
              <a:rPr lang="pt-BR" dirty="0" err="1" smtClean="0"/>
              <a:t>peripherical</a:t>
            </a:r>
            <a:r>
              <a:rPr lang="pt-BR" dirty="0" smtClean="0"/>
              <a:t> </a:t>
            </a:r>
            <a:r>
              <a:rPr lang="pt-BR" dirty="0" err="1" smtClean="0"/>
              <a:t>area</a:t>
            </a:r>
            <a:r>
              <a:rPr lang="pt-BR" dirty="0" smtClean="0"/>
              <a:t> is </a:t>
            </a:r>
            <a:r>
              <a:rPr lang="pt-BR" dirty="0" err="1" smtClean="0"/>
              <a:t>smaller</a:t>
            </a:r>
            <a:r>
              <a:rPr lang="pt-BR" dirty="0" smtClean="0"/>
              <a:t> </a:t>
            </a:r>
            <a:r>
              <a:rPr lang="pt-BR" dirty="0" err="1" smtClean="0"/>
              <a:t>than</a:t>
            </a:r>
            <a:r>
              <a:rPr lang="pt-BR" dirty="0" smtClean="0"/>
              <a:t> a </a:t>
            </a:r>
            <a:r>
              <a:rPr lang="pt-BR" dirty="0" err="1" smtClean="0"/>
              <a:t>event</a:t>
            </a:r>
            <a:r>
              <a:rPr lang="pt-BR" dirty="0" smtClean="0"/>
              <a:t> in </a:t>
            </a:r>
            <a:r>
              <a:rPr lang="pt-BR" dirty="0" err="1" smtClean="0"/>
              <a:t>the</a:t>
            </a:r>
            <a:r>
              <a:rPr lang="pt-BR" dirty="0" smtClean="0"/>
              <a:t> central </a:t>
            </a:r>
            <a:r>
              <a:rPr lang="pt-BR" dirty="0" err="1" smtClean="0"/>
              <a:t>area</a:t>
            </a:r>
            <a:r>
              <a:rPr lang="pt-BR" dirty="0" smtClean="0"/>
              <a:t>;</a:t>
            </a:r>
          </a:p>
          <a:p>
            <a:pPr lvl="1"/>
            <a:r>
              <a:rPr lang="pt-BR" dirty="0" smtClean="0"/>
              <a:t>In </a:t>
            </a:r>
            <a:r>
              <a:rPr lang="pt-BR" dirty="0" err="1" smtClean="0"/>
              <a:t>larger</a:t>
            </a:r>
            <a:r>
              <a:rPr lang="pt-BR" dirty="0" smtClean="0"/>
              <a:t> cities, some </a:t>
            </a:r>
            <a:r>
              <a:rPr lang="pt-BR" dirty="0" err="1" smtClean="0"/>
              <a:t>places</a:t>
            </a:r>
            <a:r>
              <a:rPr lang="pt-BR" dirty="0" smtClean="0"/>
              <a:t> </a:t>
            </a:r>
            <a:r>
              <a:rPr lang="pt-BR" dirty="0" err="1" smtClean="0"/>
              <a:t>concentrates</a:t>
            </a:r>
            <a:r>
              <a:rPr lang="pt-BR" dirty="0" smtClean="0"/>
              <a:t> major </a:t>
            </a:r>
            <a:r>
              <a:rPr lang="pt-BR" dirty="0" err="1" smtClean="0"/>
              <a:t>of</a:t>
            </a:r>
            <a:r>
              <a:rPr lang="pt-BR" dirty="0" smtClean="0"/>
              <a:t> </a:t>
            </a:r>
            <a:r>
              <a:rPr lang="pt-BR" dirty="0" err="1" smtClean="0"/>
              <a:t>requests</a:t>
            </a:r>
            <a:r>
              <a:rPr lang="pt-BR" dirty="0" smtClean="0"/>
              <a:t> </a:t>
            </a:r>
            <a:r>
              <a:rPr lang="pt-BR" dirty="0" err="1" smtClean="0"/>
              <a:t>than</a:t>
            </a:r>
            <a:r>
              <a:rPr lang="pt-BR" dirty="0" smtClean="0"/>
              <a:t> a </a:t>
            </a:r>
            <a:r>
              <a:rPr lang="pt-BR" dirty="0" err="1" smtClean="0"/>
              <a:t>single</a:t>
            </a:r>
            <a:r>
              <a:rPr lang="pt-BR" dirty="0" smtClean="0"/>
              <a:t> </a:t>
            </a:r>
            <a:r>
              <a:rPr lang="pt-BR" dirty="0" err="1" smtClean="0"/>
              <a:t>area</a:t>
            </a:r>
            <a:r>
              <a:rPr lang="pt-BR" dirty="0" smtClean="0"/>
              <a:t>. In </a:t>
            </a:r>
            <a:r>
              <a:rPr lang="pt-BR" dirty="0" err="1" smtClean="0"/>
              <a:t>the</a:t>
            </a:r>
            <a:r>
              <a:rPr lang="pt-BR" dirty="0" smtClean="0"/>
              <a:t> </a:t>
            </a:r>
            <a:r>
              <a:rPr lang="pt-BR" dirty="0" err="1" smtClean="0"/>
              <a:t>conditions</a:t>
            </a:r>
            <a:r>
              <a:rPr lang="pt-BR" dirty="0" smtClean="0"/>
              <a:t>, it as </a:t>
            </a:r>
            <a:r>
              <a:rPr lang="pt-BR" dirty="0" err="1" smtClean="0"/>
              <a:t>assumed</a:t>
            </a:r>
            <a:r>
              <a:rPr lang="pt-BR" dirty="0" smtClean="0"/>
              <a:t> </a:t>
            </a:r>
            <a:r>
              <a:rPr lang="pt-BR" dirty="0" err="1" smtClean="0"/>
              <a:t>that</a:t>
            </a:r>
            <a:r>
              <a:rPr lang="pt-BR" dirty="0" smtClean="0"/>
              <a:t> </a:t>
            </a:r>
            <a:r>
              <a:rPr lang="pt-BR" dirty="0" err="1" smtClean="0"/>
              <a:t>only</a:t>
            </a:r>
            <a:r>
              <a:rPr lang="pt-BR" dirty="0" smtClean="0"/>
              <a:t> </a:t>
            </a:r>
            <a:r>
              <a:rPr lang="pt-BR" dirty="0" err="1" smtClean="0"/>
              <a:t>one</a:t>
            </a:r>
            <a:r>
              <a:rPr lang="pt-BR" dirty="0" smtClean="0"/>
              <a:t> </a:t>
            </a:r>
            <a:r>
              <a:rPr lang="pt-BR" dirty="0" err="1" smtClean="0"/>
              <a:t>place</a:t>
            </a:r>
            <a:r>
              <a:rPr lang="pt-BR" dirty="0" smtClean="0"/>
              <a:t> </a:t>
            </a:r>
            <a:r>
              <a:rPr lang="pt-BR" dirty="0" err="1" smtClean="0"/>
              <a:t>concentrates</a:t>
            </a:r>
            <a:r>
              <a:rPr lang="pt-BR" dirty="0" smtClean="0"/>
              <a:t> </a:t>
            </a:r>
            <a:r>
              <a:rPr lang="pt-BR" dirty="0" err="1" smtClean="0"/>
              <a:t>the</a:t>
            </a:r>
            <a:r>
              <a:rPr lang="pt-BR" dirty="0" smtClean="0"/>
              <a:t> major </a:t>
            </a:r>
            <a:r>
              <a:rPr lang="pt-BR" dirty="0" err="1" smtClean="0"/>
              <a:t>of</a:t>
            </a:r>
            <a:r>
              <a:rPr lang="pt-BR" dirty="0" smtClean="0"/>
              <a:t> </a:t>
            </a:r>
            <a:r>
              <a:rPr lang="pt-BR" dirty="0" err="1" smtClean="0"/>
              <a:t>the</a:t>
            </a:r>
            <a:r>
              <a:rPr lang="pt-BR" dirty="0" smtClean="0"/>
              <a:t> </a:t>
            </a:r>
            <a:r>
              <a:rPr lang="pt-BR" dirty="0" err="1" smtClean="0"/>
              <a:t>demand</a:t>
            </a:r>
            <a:r>
              <a:rPr lang="pt-BR" dirty="0" smtClean="0"/>
              <a:t>;</a:t>
            </a:r>
            <a:r>
              <a:rPr lang="pt-BR" dirty="0" smtClean="0"/>
              <a:t> </a:t>
            </a:r>
            <a:endParaRPr lang="pt-BR" dirty="0" smtClean="0"/>
          </a:p>
          <a:p>
            <a:endParaRPr lang="pt-BR" dirty="0" smtClean="0"/>
          </a:p>
        </p:txBody>
      </p:sp>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TAXI DISTRIBUTION</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330122" y="428604"/>
            <a:ext cx="8528158" cy="6072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p:nvPr/>
        </p:nvGraphicFramePr>
        <p:xfrm>
          <a:off x="0" y="2000240"/>
          <a:ext cx="9143999" cy="453392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INTRODUCTION</a:t>
            </a:r>
            <a:endParaRPr lang="pt-BR" dirty="0"/>
          </a:p>
        </p:txBody>
      </p:sp>
      <p:sp>
        <p:nvSpPr>
          <p:cNvPr id="3" name="Espaço Reservado para Conteúdo 2"/>
          <p:cNvSpPr>
            <a:spLocks noGrp="1"/>
          </p:cNvSpPr>
          <p:nvPr>
            <p:ph idx="1"/>
          </p:nvPr>
        </p:nvSpPr>
        <p:spPr/>
        <p:txBody>
          <a:bodyPr>
            <a:normAutofit fontScale="92500" lnSpcReduction="10000"/>
          </a:bodyPr>
          <a:lstStyle/>
          <a:p>
            <a:r>
              <a:rPr lang="en-US" dirty="0" smtClean="0"/>
              <a:t>Taxi is an transportation mode that is very popular in urban areas;</a:t>
            </a:r>
          </a:p>
          <a:p>
            <a:r>
              <a:rPr lang="en-US" dirty="0" smtClean="0"/>
              <a:t>The operational efficiency of taxi ser-vices, generally, is unsatisfactory</a:t>
            </a:r>
          </a:p>
          <a:p>
            <a:pPr lvl="1"/>
            <a:r>
              <a:rPr lang="en-US" dirty="0" smtClean="0"/>
              <a:t>Lack of a proper methodology to serve existing requests;</a:t>
            </a:r>
          </a:p>
          <a:p>
            <a:pPr lvl="1"/>
            <a:r>
              <a:rPr lang="en-US" dirty="0" smtClean="0"/>
              <a:t>Poor organization of the system services: phone call schedules, random search methods to take customers;</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TESTS</a:t>
            </a:r>
            <a:endParaRPr lang="pt-BR" dirty="0"/>
          </a:p>
        </p:txBody>
      </p:sp>
      <p:sp>
        <p:nvSpPr>
          <p:cNvPr id="3" name="Espaço Reservado para Conteúdo 2"/>
          <p:cNvSpPr>
            <a:spLocks noGrp="1"/>
          </p:cNvSpPr>
          <p:nvPr>
            <p:ph idx="1"/>
          </p:nvPr>
        </p:nvSpPr>
        <p:spPr>
          <a:xfrm>
            <a:off x="1219200" y="2643182"/>
            <a:ext cx="7696200" cy="3714776"/>
          </a:xfrm>
        </p:spPr>
        <p:txBody>
          <a:bodyPr>
            <a:normAutofit fontScale="70000" lnSpcReduction="20000"/>
          </a:bodyPr>
          <a:lstStyle/>
          <a:p>
            <a:pPr lvl="0"/>
            <a:r>
              <a:rPr lang="en-US" dirty="0" smtClean="0"/>
              <a:t>To represent the dynamics of </a:t>
            </a:r>
            <a:r>
              <a:rPr lang="en-US" dirty="0" smtClean="0"/>
              <a:t>actual taxi </a:t>
            </a:r>
            <a:r>
              <a:rPr lang="en-US" dirty="0" smtClean="0"/>
              <a:t>dispatch systems, the built </a:t>
            </a:r>
            <a:r>
              <a:rPr lang="en-US" dirty="0" smtClean="0"/>
              <a:t>simulator </a:t>
            </a:r>
            <a:r>
              <a:rPr lang="en-US" dirty="0" smtClean="0"/>
              <a:t>changes the positions of </a:t>
            </a:r>
            <a:r>
              <a:rPr lang="en-US" dirty="0" smtClean="0"/>
              <a:t>taxis around </a:t>
            </a:r>
            <a:r>
              <a:rPr lang="en-US" dirty="0" smtClean="0"/>
              <a:t>the city after each actual </a:t>
            </a:r>
            <a:r>
              <a:rPr lang="en-US" dirty="0" smtClean="0"/>
              <a:t>attendance event</a:t>
            </a:r>
            <a:r>
              <a:rPr lang="en-US" dirty="0" smtClean="0"/>
              <a:t>;</a:t>
            </a:r>
            <a:endParaRPr lang="en-US" dirty="0" smtClean="0"/>
          </a:p>
          <a:p>
            <a:pPr lvl="0"/>
            <a:r>
              <a:rPr lang="en-US" dirty="0" smtClean="0"/>
              <a:t>Movements </a:t>
            </a:r>
            <a:r>
              <a:rPr lang="en-US" dirty="0" smtClean="0"/>
              <a:t>occur </a:t>
            </a:r>
            <a:r>
              <a:rPr lang="en-US" dirty="0" smtClean="0"/>
              <a:t>only after </a:t>
            </a:r>
            <a:r>
              <a:rPr lang="en-US" dirty="0" smtClean="0"/>
              <a:t>the time estimated to process </a:t>
            </a:r>
            <a:r>
              <a:rPr lang="en-US" dirty="0" smtClean="0"/>
              <a:t>a request </a:t>
            </a:r>
            <a:r>
              <a:rPr lang="en-US" dirty="0" smtClean="0"/>
              <a:t>plus an averaged random </a:t>
            </a:r>
            <a:r>
              <a:rPr lang="en-US" dirty="0" smtClean="0"/>
              <a:t>service </a:t>
            </a:r>
            <a:r>
              <a:rPr lang="en-US" dirty="0" smtClean="0"/>
              <a:t>time is </a:t>
            </a:r>
            <a:r>
              <a:rPr lang="en-US" dirty="0" smtClean="0"/>
              <a:t>reached – as in a discrete time events paradigm;</a:t>
            </a:r>
          </a:p>
          <a:p>
            <a:pPr lvl="0"/>
            <a:r>
              <a:rPr lang="en-US" dirty="0" smtClean="0"/>
              <a:t>The number of taxis vehicles kept constant, </a:t>
            </a:r>
            <a:r>
              <a:rPr lang="en-US" dirty="0" smtClean="0"/>
              <a:t>with no tendency </a:t>
            </a:r>
            <a:r>
              <a:rPr lang="en-US" dirty="0" smtClean="0"/>
              <a:t>to increase </a:t>
            </a:r>
            <a:r>
              <a:rPr lang="en-US" dirty="0" smtClean="0"/>
              <a:t>or </a:t>
            </a:r>
            <a:r>
              <a:rPr lang="en-US" dirty="0" smtClean="0"/>
              <a:t>decrease </a:t>
            </a:r>
            <a:r>
              <a:rPr lang="en-US" dirty="0" err="1" smtClean="0"/>
              <a:t>suply</a:t>
            </a:r>
            <a:r>
              <a:rPr lang="en-US" dirty="0" smtClean="0"/>
              <a:t>;</a:t>
            </a:r>
          </a:p>
          <a:p>
            <a:pPr lvl="0"/>
            <a:r>
              <a:rPr lang="en-US" dirty="0" smtClean="0"/>
              <a:t>The maintenance of the number </a:t>
            </a:r>
            <a:r>
              <a:rPr lang="en-US" dirty="0" smtClean="0"/>
              <a:t>of taxis </a:t>
            </a:r>
            <a:r>
              <a:rPr lang="en-US" dirty="0" smtClean="0"/>
              <a:t>in a stationary state </a:t>
            </a:r>
            <a:r>
              <a:rPr lang="en-US" dirty="0" smtClean="0"/>
              <a:t>guarantees that </a:t>
            </a:r>
            <a:r>
              <a:rPr lang="en-US" dirty="0" smtClean="0"/>
              <a:t>the waiting time keeps </a:t>
            </a:r>
            <a:r>
              <a:rPr lang="en-US" dirty="0" smtClean="0"/>
              <a:t>similar, if </a:t>
            </a:r>
            <a:r>
              <a:rPr lang="en-US" dirty="0" smtClean="0"/>
              <a:t>not equal.</a:t>
            </a:r>
          </a:p>
          <a:p>
            <a:pPr lvl="0"/>
            <a:endParaRPr lang="en-US" dirty="0" smtClean="0"/>
          </a:p>
          <a:p>
            <a:pPr lvl="0"/>
            <a:endParaRPr lang="en-US" dirty="0" smtClean="0"/>
          </a:p>
          <a:p>
            <a:endParaRPr lang="pt-BR" dirty="0" smtClean="0"/>
          </a:p>
        </p:txBody>
      </p:sp>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TAXI SERVICE FLOW</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TESTS</a:t>
            </a:r>
            <a:endParaRPr lang="pt-BR" dirty="0"/>
          </a:p>
        </p:txBody>
      </p:sp>
      <p:sp>
        <p:nvSpPr>
          <p:cNvPr id="3" name="Espaço Reservado para Conteúdo 2"/>
          <p:cNvSpPr>
            <a:spLocks noGrp="1"/>
          </p:cNvSpPr>
          <p:nvPr>
            <p:ph idx="1"/>
          </p:nvPr>
        </p:nvSpPr>
        <p:spPr>
          <a:xfrm>
            <a:off x="1219200" y="2643182"/>
            <a:ext cx="7696200" cy="3714776"/>
          </a:xfrm>
        </p:spPr>
        <p:txBody>
          <a:bodyPr>
            <a:normAutofit fontScale="62500" lnSpcReduction="20000"/>
          </a:bodyPr>
          <a:lstStyle/>
          <a:p>
            <a:pPr marL="514350" lvl="0" indent="-514350">
              <a:buFont typeface="+mj-lt"/>
              <a:buAutoNum type="arabicPeriod"/>
            </a:pPr>
            <a:r>
              <a:rPr lang="en-US" dirty="0" smtClean="0"/>
              <a:t>The </a:t>
            </a:r>
            <a:r>
              <a:rPr lang="en-US" dirty="0" smtClean="0"/>
              <a:t>system defines a number N </a:t>
            </a:r>
            <a:r>
              <a:rPr lang="en-US" dirty="0" smtClean="0"/>
              <a:t>of taxis </a:t>
            </a:r>
            <a:r>
              <a:rPr lang="en-US" dirty="0" smtClean="0"/>
              <a:t>and puts them randomly </a:t>
            </a:r>
            <a:r>
              <a:rPr lang="en-US" dirty="0" smtClean="0"/>
              <a:t>in the city;</a:t>
            </a:r>
          </a:p>
          <a:p>
            <a:pPr marL="514350" lvl="0" indent="-514350">
              <a:buFont typeface="+mj-lt"/>
              <a:buAutoNum type="arabicPeriod"/>
            </a:pPr>
            <a:r>
              <a:rPr lang="en-US" dirty="0" smtClean="0"/>
              <a:t>Half </a:t>
            </a:r>
            <a:r>
              <a:rPr lang="en-US" dirty="0" smtClean="0"/>
              <a:t>the amount of taxis is set </a:t>
            </a:r>
            <a:r>
              <a:rPr lang="en-US" dirty="0" smtClean="0"/>
              <a:t>as occupied;</a:t>
            </a:r>
          </a:p>
          <a:p>
            <a:pPr marL="514350" lvl="0" indent="-514350">
              <a:buFont typeface="+mj-lt"/>
              <a:buAutoNum type="arabicPeriod"/>
            </a:pPr>
            <a:r>
              <a:rPr lang="en-US" dirty="0" smtClean="0"/>
              <a:t>Taxi </a:t>
            </a:r>
            <a:r>
              <a:rPr lang="en-US" dirty="0" smtClean="0"/>
              <a:t>drivers move </a:t>
            </a:r>
            <a:r>
              <a:rPr lang="en-US" dirty="0" smtClean="0"/>
              <a:t>randomly around </a:t>
            </a:r>
            <a:r>
              <a:rPr lang="en-US" dirty="0" smtClean="0"/>
              <a:t>an area in discrete </a:t>
            </a:r>
            <a:r>
              <a:rPr lang="en-US" dirty="0" smtClean="0"/>
              <a:t>time without </a:t>
            </a:r>
            <a:r>
              <a:rPr lang="en-US" dirty="0" smtClean="0"/>
              <a:t>significantly </a:t>
            </a:r>
            <a:r>
              <a:rPr lang="en-US" dirty="0" smtClean="0"/>
              <a:t>changing their </a:t>
            </a:r>
            <a:r>
              <a:rPr lang="en-US" dirty="0" smtClean="0"/>
              <a:t>geographical </a:t>
            </a:r>
            <a:r>
              <a:rPr lang="en-US" dirty="0" smtClean="0"/>
              <a:t>position;</a:t>
            </a:r>
            <a:endParaRPr lang="en-US" dirty="0" smtClean="0"/>
          </a:p>
          <a:p>
            <a:pPr marL="514350" lvl="0" indent="-514350">
              <a:buFont typeface="+mj-lt"/>
              <a:buAutoNum type="arabicPeriod"/>
            </a:pPr>
            <a:r>
              <a:rPr lang="en-US" dirty="0" smtClean="0"/>
              <a:t>Some of the taxis change </a:t>
            </a:r>
            <a:r>
              <a:rPr lang="en-US" dirty="0" smtClean="0"/>
              <a:t>their status </a:t>
            </a:r>
            <a:r>
              <a:rPr lang="en-US" dirty="0" smtClean="0"/>
              <a:t>from "Occupied" to "</a:t>
            </a:r>
            <a:r>
              <a:rPr lang="en-US" dirty="0" smtClean="0"/>
              <a:t>Free“ and </a:t>
            </a:r>
            <a:r>
              <a:rPr lang="en-US" dirty="0" smtClean="0"/>
              <a:t>vice versa, simulating </a:t>
            </a:r>
            <a:r>
              <a:rPr lang="en-US" dirty="0" smtClean="0"/>
              <a:t>the start/end </a:t>
            </a:r>
            <a:r>
              <a:rPr lang="en-US" dirty="0" smtClean="0"/>
              <a:t>of service in an </a:t>
            </a:r>
            <a:r>
              <a:rPr lang="en-US" dirty="0" smtClean="0"/>
              <a:t>actual scenario</a:t>
            </a:r>
            <a:r>
              <a:rPr lang="en-US" dirty="0" smtClean="0"/>
              <a:t>;</a:t>
            </a:r>
          </a:p>
          <a:p>
            <a:pPr marL="514350" lvl="0" indent="-514350">
              <a:buFont typeface="+mj-lt"/>
              <a:buAutoNum type="arabicPeriod"/>
            </a:pPr>
            <a:r>
              <a:rPr lang="en-US" dirty="0" smtClean="0"/>
              <a:t>The system generates a </a:t>
            </a:r>
            <a:r>
              <a:rPr lang="en-US" dirty="0" smtClean="0"/>
              <a:t>customer request</a:t>
            </a:r>
            <a:r>
              <a:rPr lang="en-US" dirty="0" smtClean="0"/>
              <a:t>;</a:t>
            </a:r>
          </a:p>
          <a:p>
            <a:pPr marL="514350" lvl="0" indent="-514350">
              <a:buFont typeface="+mj-lt"/>
              <a:buAutoNum type="arabicPeriod"/>
            </a:pPr>
            <a:r>
              <a:rPr lang="en-US" dirty="0" smtClean="0"/>
              <a:t>Each taxi dispatch system </a:t>
            </a:r>
            <a:r>
              <a:rPr lang="en-US" dirty="0" smtClean="0"/>
              <a:t>chooses the </a:t>
            </a:r>
            <a:r>
              <a:rPr lang="en-US" dirty="0" smtClean="0"/>
              <a:t>best taxi under defined </a:t>
            </a:r>
            <a:r>
              <a:rPr lang="en-US" dirty="0" smtClean="0"/>
              <a:t>criteria;</a:t>
            </a:r>
            <a:endParaRPr lang="en-US" dirty="0" smtClean="0"/>
          </a:p>
          <a:p>
            <a:pPr marL="514350" lvl="0" indent="-514350">
              <a:buFont typeface="+mj-lt"/>
              <a:buAutoNum type="arabicPeriod"/>
            </a:pPr>
            <a:r>
              <a:rPr lang="en-US" dirty="0" smtClean="0"/>
              <a:t>If the number of requests </a:t>
            </a:r>
            <a:r>
              <a:rPr lang="en-US" dirty="0" smtClean="0"/>
              <a:t>planned for </a:t>
            </a:r>
            <a:r>
              <a:rPr lang="en-US" dirty="0" smtClean="0"/>
              <a:t>the test is not yet reached, </a:t>
            </a:r>
            <a:r>
              <a:rPr lang="en-US" dirty="0" smtClean="0"/>
              <a:t>the system </a:t>
            </a:r>
            <a:r>
              <a:rPr lang="en-US" dirty="0" smtClean="0"/>
              <a:t>goes back to Step 3. </a:t>
            </a:r>
          </a:p>
          <a:p>
            <a:pPr marL="514350" lvl="0" indent="-514350">
              <a:buFont typeface="+mj-lt"/>
              <a:buAutoNum type="arabicPeriod"/>
            </a:pPr>
            <a:endParaRPr lang="en-US" dirty="0" smtClean="0"/>
          </a:p>
          <a:p>
            <a:pPr lvl="0"/>
            <a:endParaRPr lang="en-US" dirty="0" smtClean="0"/>
          </a:p>
          <a:p>
            <a:endParaRPr lang="pt-BR" dirty="0" smtClean="0"/>
          </a:p>
        </p:txBody>
      </p:sp>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TAXI SERVICE FLOW</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TESTS</a:t>
            </a:r>
            <a:endParaRPr lang="pt-BR" dirty="0"/>
          </a:p>
        </p:txBody>
      </p:sp>
      <p:sp>
        <p:nvSpPr>
          <p:cNvPr id="3" name="Espaço Reservado para Conteúdo 2"/>
          <p:cNvSpPr>
            <a:spLocks noGrp="1"/>
          </p:cNvSpPr>
          <p:nvPr>
            <p:ph idx="1"/>
          </p:nvPr>
        </p:nvSpPr>
        <p:spPr>
          <a:xfrm>
            <a:off x="1219200" y="2643182"/>
            <a:ext cx="7696200" cy="3714776"/>
          </a:xfrm>
        </p:spPr>
        <p:txBody>
          <a:bodyPr>
            <a:normAutofit fontScale="85000" lnSpcReduction="20000"/>
          </a:bodyPr>
          <a:lstStyle/>
          <a:p>
            <a:pPr marL="514350" indent="-514350"/>
            <a:r>
              <a:rPr lang="en-US" dirty="0" smtClean="0"/>
              <a:t>Tests undertaken in the city of Belo Horizonte</a:t>
            </a:r>
          </a:p>
          <a:p>
            <a:pPr marL="914400" lvl="1" indent="-514350"/>
            <a:r>
              <a:rPr lang="en-US" dirty="0" smtClean="0"/>
              <a:t>Average </a:t>
            </a:r>
            <a:r>
              <a:rPr lang="en-US" dirty="0" smtClean="0"/>
              <a:t>load factor: 50%;</a:t>
            </a:r>
          </a:p>
          <a:p>
            <a:pPr marL="914400" lvl="1" indent="-514350"/>
            <a:r>
              <a:rPr lang="en-US" dirty="0" smtClean="0"/>
              <a:t>Maximum </a:t>
            </a:r>
            <a:r>
              <a:rPr lang="en-US" dirty="0" smtClean="0"/>
              <a:t>number of taxis </a:t>
            </a:r>
            <a:r>
              <a:rPr lang="en-US" dirty="0" smtClean="0"/>
              <a:t>evaluated </a:t>
            </a:r>
            <a:r>
              <a:rPr lang="en-US" dirty="0" smtClean="0"/>
              <a:t>in "circles" next to the </a:t>
            </a:r>
            <a:r>
              <a:rPr lang="en-US" dirty="0" smtClean="0"/>
              <a:t>customer</a:t>
            </a:r>
            <a:r>
              <a:rPr lang="en-US" dirty="0" smtClean="0"/>
              <a:t>: 7;</a:t>
            </a:r>
          </a:p>
          <a:p>
            <a:pPr marL="914400" lvl="1" indent="-514350"/>
            <a:r>
              <a:rPr lang="en-US" dirty="0" smtClean="0"/>
              <a:t>"</a:t>
            </a:r>
            <a:r>
              <a:rPr lang="en-US" dirty="0" smtClean="0"/>
              <a:t>Circles" search radius: </a:t>
            </a:r>
            <a:r>
              <a:rPr lang="en-US" dirty="0" smtClean="0"/>
              <a:t>0.7km,1.2km </a:t>
            </a:r>
            <a:r>
              <a:rPr lang="en-US" dirty="0" smtClean="0"/>
              <a:t>and 1.5km;</a:t>
            </a:r>
          </a:p>
          <a:p>
            <a:pPr marL="914400" lvl="1" indent="-514350"/>
            <a:r>
              <a:rPr lang="en-US" dirty="0" smtClean="0"/>
              <a:t>Probability </a:t>
            </a:r>
            <a:r>
              <a:rPr lang="en-US" dirty="0" smtClean="0"/>
              <a:t>of moving a taxi: 90%;</a:t>
            </a:r>
          </a:p>
          <a:p>
            <a:pPr marL="914400" lvl="1" indent="-514350"/>
            <a:r>
              <a:rPr lang="en-US" dirty="0" smtClean="0"/>
              <a:t>Maximum </a:t>
            </a:r>
            <a:r>
              <a:rPr lang="en-US" dirty="0" smtClean="0"/>
              <a:t>probability of </a:t>
            </a:r>
            <a:r>
              <a:rPr lang="en-US" dirty="0" smtClean="0"/>
              <a:t>changing the </a:t>
            </a:r>
            <a:r>
              <a:rPr lang="en-US" dirty="0" smtClean="0"/>
              <a:t>taxi status ("Free" to "</a:t>
            </a:r>
            <a:r>
              <a:rPr lang="en-US" dirty="0" smtClean="0"/>
              <a:t>Occupied</a:t>
            </a:r>
            <a:r>
              <a:rPr lang="en-US" dirty="0" smtClean="0"/>
              <a:t>" </a:t>
            </a:r>
            <a:r>
              <a:rPr lang="en-US" dirty="0" err="1" smtClean="0"/>
              <a:t>ou</a:t>
            </a:r>
            <a:r>
              <a:rPr lang="en-US" dirty="0" smtClean="0"/>
              <a:t> vice versa): 10</a:t>
            </a:r>
            <a:r>
              <a:rPr lang="en-US" dirty="0" smtClean="0"/>
              <a:t>%;</a:t>
            </a:r>
          </a:p>
          <a:p>
            <a:pPr marL="514350" indent="-514350"/>
            <a:r>
              <a:rPr lang="en-US" dirty="0" smtClean="0"/>
              <a:t>300 taxis were spread </a:t>
            </a:r>
            <a:r>
              <a:rPr lang="en-US" dirty="0" smtClean="0"/>
              <a:t>over </a:t>
            </a:r>
            <a:r>
              <a:rPr lang="en-US" dirty="0" smtClean="0"/>
              <a:t>34.84 km²: 8.61 per km²</a:t>
            </a:r>
            <a:endParaRPr lang="en-US" dirty="0" smtClean="0"/>
          </a:p>
          <a:p>
            <a:pPr marL="514350" indent="-514350"/>
            <a:endParaRPr lang="en-US" dirty="0" smtClean="0"/>
          </a:p>
          <a:p>
            <a:pPr lvl="0"/>
            <a:endParaRPr lang="en-US" dirty="0" smtClean="0"/>
          </a:p>
          <a:p>
            <a:endParaRPr lang="pt-BR" dirty="0" smtClean="0"/>
          </a:p>
        </p:txBody>
      </p:sp>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TAXI SERVICE FLOW</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643158"/>
          <a:ext cx="9144000" cy="4214842"/>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2800" b="0" i="0" u="none" strike="noStrike" kern="0" cap="none" spc="0" normalizeH="0" baseline="0" noProof="0" dirty="0" smtClean="0">
                <a:ln>
                  <a:noFill/>
                </a:ln>
                <a:solidFill>
                  <a:schemeClr val="tx2"/>
                </a:solidFill>
                <a:effectLst/>
                <a:uLnTx/>
                <a:uFillTx/>
                <a:latin typeface="+mj-lt"/>
                <a:ea typeface="+mj-ea"/>
                <a:cs typeface="+mj-cs"/>
              </a:rPr>
              <a:t>WAITING</a:t>
            </a:r>
            <a:r>
              <a:rPr kumimoji="0" lang="pt-BR" sz="2800" b="0" i="0" u="none" strike="noStrike" kern="0" cap="none" spc="0" normalizeH="0" noProof="0" dirty="0" smtClean="0">
                <a:ln>
                  <a:noFill/>
                </a:ln>
                <a:solidFill>
                  <a:schemeClr val="tx2"/>
                </a:solidFill>
                <a:effectLst/>
                <a:uLnTx/>
                <a:uFillTx/>
                <a:latin typeface="+mj-lt"/>
                <a:ea typeface="+mj-ea"/>
                <a:cs typeface="+mj-cs"/>
              </a:rPr>
              <a:t> TIME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643158"/>
          <a:ext cx="9144000" cy="4214842"/>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2800" b="0" i="0" u="none" strike="noStrike" kern="0" cap="none" spc="0" normalizeH="0" baseline="0" noProof="0" dirty="0" smtClean="0">
                <a:ln>
                  <a:noFill/>
                </a:ln>
                <a:solidFill>
                  <a:schemeClr val="tx2"/>
                </a:solidFill>
                <a:effectLst/>
                <a:uLnTx/>
                <a:uFillTx/>
                <a:latin typeface="+mj-lt"/>
                <a:ea typeface="+mj-ea"/>
                <a:cs typeface="+mj-cs"/>
              </a:rPr>
              <a:t>WAITING</a:t>
            </a:r>
            <a:r>
              <a:rPr kumimoji="0" lang="pt-BR" sz="2800" b="0" i="0" u="none" strike="noStrike" kern="0" cap="none" spc="0" normalizeH="0" noProof="0" dirty="0" smtClean="0">
                <a:ln>
                  <a:noFill/>
                </a:ln>
                <a:solidFill>
                  <a:schemeClr val="tx2"/>
                </a:solidFill>
                <a:effectLst/>
                <a:uLnTx/>
                <a:uFillTx/>
                <a:latin typeface="+mj-lt"/>
                <a:ea typeface="+mj-ea"/>
                <a:cs typeface="+mj-cs"/>
              </a:rPr>
              <a:t> TIME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
        <p:nvSpPr>
          <p:cNvPr id="7" name="CaixaDeTexto 6"/>
          <p:cNvSpPr txBox="1"/>
          <p:nvPr/>
        </p:nvSpPr>
        <p:spPr>
          <a:xfrm>
            <a:off x="4857752" y="1714488"/>
            <a:ext cx="4000561" cy="1200329"/>
          </a:xfrm>
          <a:prstGeom prst="rect">
            <a:avLst/>
          </a:prstGeom>
          <a:solidFill>
            <a:schemeClr val="bg1">
              <a:lumMod val="95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pt-BR" dirty="0" smtClean="0"/>
              <a:t> LET </a:t>
            </a:r>
            <a:r>
              <a:rPr lang="pt-BR" dirty="0" err="1" smtClean="0"/>
              <a:t>decreased</a:t>
            </a:r>
            <a:r>
              <a:rPr lang="pt-BR" dirty="0" smtClean="0"/>
              <a:t> 52.8%, </a:t>
            </a:r>
            <a:r>
              <a:rPr lang="pt-BR" dirty="0" err="1" smtClean="0"/>
              <a:t>on</a:t>
            </a:r>
            <a:r>
              <a:rPr lang="pt-BR" dirty="0" smtClean="0"/>
              <a:t> </a:t>
            </a:r>
            <a:r>
              <a:rPr lang="pt-BR" dirty="0" err="1" smtClean="0"/>
              <a:t>average</a:t>
            </a:r>
            <a:r>
              <a:rPr lang="pt-BR" dirty="0" smtClean="0"/>
              <a:t>, </a:t>
            </a:r>
            <a:r>
              <a:rPr lang="pt-BR" dirty="0" err="1" smtClean="0"/>
              <a:t>compared</a:t>
            </a:r>
            <a:r>
              <a:rPr lang="pt-BR" dirty="0" smtClean="0"/>
              <a:t> to BRC.</a:t>
            </a:r>
          </a:p>
          <a:p>
            <a:pPr>
              <a:buFont typeface="Arial" pitchFamily="34" charset="0"/>
              <a:buChar char="•"/>
            </a:pPr>
            <a:r>
              <a:rPr lang="pt-BR" dirty="0" smtClean="0"/>
              <a:t> LET </a:t>
            </a:r>
            <a:r>
              <a:rPr lang="pt-BR" dirty="0" err="1" smtClean="0"/>
              <a:t>decreased</a:t>
            </a:r>
            <a:r>
              <a:rPr lang="pt-BR" dirty="0" smtClean="0"/>
              <a:t> 36.1% over EDA.</a:t>
            </a:r>
          </a:p>
          <a:p>
            <a:pPr>
              <a:buFont typeface="Arial" pitchFamily="34" charset="0"/>
              <a:buChar char="•"/>
            </a:pPr>
            <a:r>
              <a:rPr lang="pt-BR" dirty="0" smtClean="0"/>
              <a:t> EDA </a:t>
            </a:r>
            <a:r>
              <a:rPr lang="pt-BR" dirty="0" err="1" smtClean="0"/>
              <a:t>decreased</a:t>
            </a:r>
            <a:r>
              <a:rPr lang="pt-BR" dirty="0" smtClean="0"/>
              <a:t> 26.1% over BRC.</a:t>
            </a:r>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786034"/>
          <a:ext cx="9144000" cy="4071966"/>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2800" b="0" i="0" u="none" strike="noStrike" kern="0" cap="none" spc="0" normalizeH="0" baseline="0" noProof="0" dirty="0" smtClean="0">
                <a:ln>
                  <a:noFill/>
                </a:ln>
                <a:solidFill>
                  <a:schemeClr val="tx2"/>
                </a:solidFill>
                <a:effectLst/>
                <a:uLnTx/>
                <a:uFillTx/>
                <a:latin typeface="+mj-lt"/>
                <a:ea typeface="+mj-ea"/>
                <a:cs typeface="+mj-cs"/>
              </a:rPr>
              <a:t>DISTANCE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143116"/>
          <a:ext cx="9144000" cy="428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500282"/>
          <a:ext cx="9144000" cy="4357718"/>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PROCESSING TIME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500282"/>
          <a:ext cx="9144000" cy="4357718"/>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PROCESSING TIME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
        <p:nvSpPr>
          <p:cNvPr id="6" name="CaixaDeTexto 5"/>
          <p:cNvSpPr txBox="1"/>
          <p:nvPr/>
        </p:nvSpPr>
        <p:spPr>
          <a:xfrm>
            <a:off x="3428992" y="4071942"/>
            <a:ext cx="4000561" cy="1200329"/>
          </a:xfrm>
          <a:prstGeom prst="rect">
            <a:avLst/>
          </a:prstGeom>
          <a:solidFill>
            <a:schemeClr val="bg1">
              <a:lumMod val="95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pt-BR" dirty="0" smtClean="0"/>
              <a:t> </a:t>
            </a:r>
            <a:r>
              <a:rPr lang="en-US" dirty="0" smtClean="0"/>
              <a:t>EDA and BRC has negligible </a:t>
            </a:r>
            <a:r>
              <a:rPr lang="en-US" dirty="0" smtClean="0"/>
              <a:t>processing </a:t>
            </a:r>
            <a:r>
              <a:rPr lang="en-US" dirty="0" smtClean="0"/>
              <a:t>time values;</a:t>
            </a:r>
          </a:p>
          <a:p>
            <a:pPr>
              <a:buFont typeface="Arial" pitchFamily="34" charset="0"/>
              <a:buChar char="•"/>
            </a:pPr>
            <a:r>
              <a:rPr lang="en-US" dirty="0" smtClean="0"/>
              <a:t> LET </a:t>
            </a:r>
            <a:r>
              <a:rPr lang="en-US" dirty="0" smtClean="0"/>
              <a:t>is significantly slowly, with average response of 3.8s.</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TESTS</a:t>
            </a:r>
            <a:endParaRPr lang="pt-BR" dirty="0"/>
          </a:p>
        </p:txBody>
      </p:sp>
      <p:sp>
        <p:nvSpPr>
          <p:cNvPr id="3" name="Espaço Reservado para Conteúdo 2"/>
          <p:cNvSpPr>
            <a:spLocks noGrp="1"/>
          </p:cNvSpPr>
          <p:nvPr>
            <p:ph idx="1"/>
          </p:nvPr>
        </p:nvSpPr>
        <p:spPr>
          <a:xfrm>
            <a:off x="1219200" y="2643182"/>
            <a:ext cx="7696200" cy="3714776"/>
          </a:xfrm>
        </p:spPr>
        <p:txBody>
          <a:bodyPr>
            <a:normAutofit/>
          </a:bodyPr>
          <a:lstStyle/>
          <a:p>
            <a:pPr marL="514350" indent="-514350"/>
            <a:r>
              <a:rPr lang="en-US" dirty="0" smtClean="0"/>
              <a:t>Same conditions of the first test. The only change was in the number of taxis available: 200</a:t>
            </a:r>
          </a:p>
          <a:p>
            <a:pPr marL="914400" lvl="1" indent="-514350"/>
            <a:r>
              <a:rPr lang="en-US" dirty="0" smtClean="0"/>
              <a:t>5.74 taxis per km²</a:t>
            </a:r>
            <a:endParaRPr lang="en-US" dirty="0" smtClean="0"/>
          </a:p>
          <a:p>
            <a:pPr lvl="0"/>
            <a:endParaRPr lang="en-US" dirty="0" smtClean="0"/>
          </a:p>
          <a:p>
            <a:endParaRPr lang="pt-BR" dirty="0" smtClean="0"/>
          </a:p>
        </p:txBody>
      </p:sp>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TEST II</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479850" y="642918"/>
            <a:ext cx="8164116" cy="5133998"/>
          </a:xfrm>
          <a:prstGeom prst="rect">
            <a:avLst/>
          </a:prstGeom>
          <a:noFill/>
          <a:ln w="9525">
            <a:noFill/>
            <a:miter lim="800000"/>
            <a:headEnd/>
            <a:tailEnd/>
          </a:ln>
          <a:effectLst/>
        </p:spPr>
      </p:pic>
      <p:sp>
        <p:nvSpPr>
          <p:cNvPr id="3" name="CaixaDeTexto 2"/>
          <p:cNvSpPr txBox="1"/>
          <p:nvPr/>
        </p:nvSpPr>
        <p:spPr>
          <a:xfrm>
            <a:off x="357158" y="5997379"/>
            <a:ext cx="8429684" cy="646331"/>
          </a:xfrm>
          <a:prstGeom prst="rect">
            <a:avLst/>
          </a:prstGeom>
          <a:noFill/>
        </p:spPr>
        <p:txBody>
          <a:bodyPr wrap="square" rtlCol="0">
            <a:spAutoFit/>
          </a:bodyPr>
          <a:lstStyle/>
          <a:p>
            <a:r>
              <a:rPr lang="en-US" dirty="0" smtClean="0"/>
              <a:t>WANG, Han. </a:t>
            </a:r>
            <a:r>
              <a:rPr lang="en-US" i="1" dirty="0" smtClean="0"/>
              <a:t>The Strategy of Utilizing Taxi Empty Cruise Time to Solve the Short Distance Trip Problem</a:t>
            </a:r>
            <a:r>
              <a:rPr lang="en-US" dirty="0" smtClean="0"/>
              <a:t>. 2009</a:t>
            </a:r>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6" name="Gráfico 5"/>
          <p:cNvGraphicFramePr/>
          <p:nvPr/>
        </p:nvGraphicFramePr>
        <p:xfrm>
          <a:off x="0" y="2643182"/>
          <a:ext cx="9144000" cy="4214818"/>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TEST II - WAITING TIME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
        <p:nvSpPr>
          <p:cNvPr id="5" name="CaixaDeTexto 4"/>
          <p:cNvSpPr txBox="1"/>
          <p:nvPr/>
        </p:nvSpPr>
        <p:spPr>
          <a:xfrm>
            <a:off x="5143504" y="5572140"/>
            <a:ext cx="3786214" cy="923330"/>
          </a:xfrm>
          <a:prstGeom prst="rect">
            <a:avLst/>
          </a:prstGeom>
          <a:solidFill>
            <a:schemeClr val="bg1">
              <a:lumMod val="95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pt-BR" dirty="0" smtClean="0"/>
              <a:t> LET </a:t>
            </a:r>
            <a:r>
              <a:rPr lang="pt-BR" dirty="0" err="1" smtClean="0"/>
              <a:t>decreased</a:t>
            </a:r>
            <a:r>
              <a:rPr lang="pt-BR" dirty="0" smtClean="0"/>
              <a:t> 51.6%, </a:t>
            </a:r>
            <a:r>
              <a:rPr lang="pt-BR" dirty="0" err="1" smtClean="0"/>
              <a:t>on</a:t>
            </a:r>
            <a:r>
              <a:rPr lang="pt-BR" dirty="0" smtClean="0"/>
              <a:t> </a:t>
            </a:r>
            <a:r>
              <a:rPr lang="pt-BR" dirty="0" err="1" smtClean="0"/>
              <a:t>average</a:t>
            </a:r>
            <a:r>
              <a:rPr lang="pt-BR" dirty="0" smtClean="0"/>
              <a:t>, </a:t>
            </a:r>
            <a:r>
              <a:rPr lang="pt-BR" dirty="0" err="1" smtClean="0"/>
              <a:t>compared</a:t>
            </a:r>
            <a:r>
              <a:rPr lang="pt-BR" dirty="0" smtClean="0"/>
              <a:t> to BRC.</a:t>
            </a:r>
          </a:p>
          <a:p>
            <a:pPr>
              <a:buFont typeface="Arial" pitchFamily="34" charset="0"/>
              <a:buChar char="•"/>
            </a:pPr>
            <a:r>
              <a:rPr lang="pt-BR" dirty="0" smtClean="0"/>
              <a:t> EDA </a:t>
            </a:r>
            <a:r>
              <a:rPr lang="pt-BR" dirty="0" err="1" smtClean="0"/>
              <a:t>decreased</a:t>
            </a:r>
            <a:r>
              <a:rPr lang="pt-BR" dirty="0" smtClean="0"/>
              <a:t> 27.1% over BRC.</a:t>
            </a:r>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RESULTS</a:t>
            </a:r>
            <a:endParaRPr lang="pt-BR" dirty="0"/>
          </a:p>
        </p:txBody>
      </p:sp>
      <p:graphicFrame>
        <p:nvGraphicFramePr>
          <p:cNvPr id="5" name="Gráfico 4"/>
          <p:cNvGraphicFramePr/>
          <p:nvPr/>
        </p:nvGraphicFramePr>
        <p:xfrm>
          <a:off x="0" y="2714620"/>
          <a:ext cx="9144000" cy="4143380"/>
        </p:xfrm>
        <a:graphic>
          <a:graphicData uri="http://schemas.openxmlformats.org/drawingml/2006/chart">
            <c:chart xmlns:c="http://schemas.openxmlformats.org/drawingml/2006/chart" xmlns:r="http://schemas.openxmlformats.org/officeDocument/2006/relationships" r:id="rId3"/>
          </a:graphicData>
        </a:graphic>
      </p:graphicFrame>
      <p:sp>
        <p:nvSpPr>
          <p:cNvPr id="6" name="Título 1"/>
          <p:cNvSpPr txBox="1">
            <a:spLocks/>
          </p:cNvSpPr>
          <p:nvPr/>
        </p:nvSpPr>
        <p:spPr bwMode="auto">
          <a:xfrm>
            <a:off x="1233518" y="2014534"/>
            <a:ext cx="7696200" cy="628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pt-BR" sz="2800" kern="0" dirty="0" smtClean="0">
                <a:solidFill>
                  <a:schemeClr val="tx2"/>
                </a:solidFill>
                <a:latin typeface="+mj-lt"/>
                <a:ea typeface="+mj-ea"/>
                <a:cs typeface="+mj-cs"/>
              </a:rPr>
              <a:t>TEST II - DISTANCE</a:t>
            </a:r>
            <a:endParaRPr kumimoji="0" lang="pt-BR"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CONCLUSION</a:t>
            </a:r>
            <a:endParaRPr lang="pt-BR" dirty="0"/>
          </a:p>
        </p:txBody>
      </p:sp>
      <p:sp>
        <p:nvSpPr>
          <p:cNvPr id="3" name="Espaço Reservado para Conteúdo 2"/>
          <p:cNvSpPr>
            <a:spLocks noGrp="1"/>
          </p:cNvSpPr>
          <p:nvPr>
            <p:ph idx="1"/>
          </p:nvPr>
        </p:nvSpPr>
        <p:spPr/>
        <p:txBody>
          <a:bodyPr>
            <a:normAutofit fontScale="85000" lnSpcReduction="20000"/>
          </a:bodyPr>
          <a:lstStyle/>
          <a:p>
            <a:r>
              <a:rPr lang="en-US" dirty="0" smtClean="0"/>
              <a:t>GPS-based algorithms presented better results than broadcasting technique, taking into account the customer waiting time criterion.</a:t>
            </a:r>
          </a:p>
          <a:p>
            <a:r>
              <a:rPr lang="en-US" dirty="0" smtClean="0"/>
              <a:t>The proposed LET algorithm effectively decreased customers average waiting times, when compared with EDA algorithm.</a:t>
            </a:r>
          </a:p>
          <a:p>
            <a:r>
              <a:rPr lang="en-US" dirty="0" smtClean="0"/>
              <a:t>This work indicates an existing correlation between the distance to travel by drivers to attend a request and the customer waiting time, when the traffic conditions is not considered.</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CONCLUSION</a:t>
            </a:r>
            <a:endParaRPr lang="pt-BR" dirty="0"/>
          </a:p>
        </p:txBody>
      </p:sp>
      <p:sp>
        <p:nvSpPr>
          <p:cNvPr id="3" name="Espaço Reservado para Conteúdo 2"/>
          <p:cNvSpPr>
            <a:spLocks noGrp="1"/>
          </p:cNvSpPr>
          <p:nvPr>
            <p:ph idx="1"/>
          </p:nvPr>
        </p:nvSpPr>
        <p:spPr/>
        <p:txBody>
          <a:bodyPr>
            <a:normAutofit fontScale="92500" lnSpcReduction="10000"/>
          </a:bodyPr>
          <a:lstStyle/>
          <a:p>
            <a:r>
              <a:rPr lang="en-US" dirty="0" smtClean="0"/>
              <a:t>The analysis of processing time of the algorithms indicates that all implemented algorithms have low response time.</a:t>
            </a:r>
          </a:p>
          <a:p>
            <a:r>
              <a:rPr lang="en-US" dirty="0" smtClean="0"/>
              <a:t>In a future work, it is possible to consider different environmental and traffic conditions in order to produce more accurate and realistic results. The use and evaluation of external factors to influence taxi dispatch policies</a:t>
            </a: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providence.edu/sma/files/2012/12/Thank-you-in-many-languages.jpg"/>
          <p:cNvPicPr>
            <a:picLocks noChangeAspect="1" noChangeArrowheads="1"/>
          </p:cNvPicPr>
          <p:nvPr/>
        </p:nvPicPr>
        <p:blipFill>
          <a:blip r:embed="rId2"/>
          <a:srcRect/>
          <a:stretch>
            <a:fillRect/>
          </a:stretch>
        </p:blipFill>
        <p:spPr bwMode="auto">
          <a:xfrm>
            <a:off x="428595" y="971770"/>
            <a:ext cx="8286809" cy="481468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57158" y="5997379"/>
            <a:ext cx="8429684" cy="646331"/>
          </a:xfrm>
          <a:prstGeom prst="rect">
            <a:avLst/>
          </a:prstGeom>
          <a:noFill/>
        </p:spPr>
        <p:txBody>
          <a:bodyPr wrap="square" rtlCol="0">
            <a:spAutoFit/>
          </a:bodyPr>
          <a:lstStyle/>
          <a:p>
            <a:r>
              <a:rPr lang="en-US" dirty="0" smtClean="0"/>
              <a:t>WANG, Han. </a:t>
            </a:r>
            <a:r>
              <a:rPr lang="en-US" i="1" dirty="0" smtClean="0"/>
              <a:t>The Strategy of Utilizing Taxi Empty Cruise Time to Solve the Short Distance Trip Problem</a:t>
            </a:r>
            <a:r>
              <a:rPr lang="en-US" dirty="0" smtClean="0"/>
              <a:t>. 2009.</a:t>
            </a:r>
            <a:endParaRPr lang="pt-BR" dirty="0"/>
          </a:p>
        </p:txBody>
      </p:sp>
      <p:pic>
        <p:nvPicPr>
          <p:cNvPr id="1027" name="Picture 3"/>
          <p:cNvPicPr>
            <a:picLocks noChangeAspect="1" noChangeArrowheads="1"/>
          </p:cNvPicPr>
          <p:nvPr/>
        </p:nvPicPr>
        <p:blipFill>
          <a:blip r:embed="rId2"/>
          <a:srcRect/>
          <a:stretch>
            <a:fillRect/>
          </a:stretch>
        </p:blipFill>
        <p:spPr bwMode="auto">
          <a:xfrm>
            <a:off x="476250" y="642918"/>
            <a:ext cx="8191500" cy="509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BROADCASTING TECHNIQUE</a:t>
            </a:r>
            <a:endParaRPr lang="pt-BR" sz="3600" dirty="0"/>
          </a:p>
        </p:txBody>
      </p:sp>
      <p:sp>
        <p:nvSpPr>
          <p:cNvPr id="3" name="Espaço Reservado para Conteúdo 2"/>
          <p:cNvSpPr>
            <a:spLocks noGrp="1"/>
          </p:cNvSpPr>
          <p:nvPr>
            <p:ph idx="1"/>
          </p:nvPr>
        </p:nvSpPr>
        <p:spPr>
          <a:xfrm>
            <a:off x="1219200" y="2286000"/>
            <a:ext cx="7696200" cy="2857512"/>
          </a:xfrm>
        </p:spPr>
        <p:txBody>
          <a:bodyPr>
            <a:normAutofit fontScale="92500" lnSpcReduction="20000"/>
          </a:bodyPr>
          <a:lstStyle/>
          <a:p>
            <a:r>
              <a:rPr lang="en-US" dirty="0" smtClean="0"/>
              <a:t>The broadcasting technique is one of the most used methods for choice of the taxi driver responsible to attend a customer after a call to the taxi service center. After each customer call, the operator informs the taxi drivers, by radio, the approximate location of the prospective passenger.</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071546"/>
            <a:ext cx="7696200" cy="1138254"/>
          </a:xfrm>
        </p:spPr>
        <p:txBody>
          <a:bodyPr/>
          <a:lstStyle/>
          <a:p>
            <a:r>
              <a:rPr lang="en-US" sz="3200" dirty="0" smtClean="0"/>
              <a:t>GPS-BASED WITH EUCLIDEAN DISTANCE ALGORITHM</a:t>
            </a:r>
            <a:endParaRPr lang="pt-BR" sz="3200" dirty="0"/>
          </a:p>
        </p:txBody>
      </p:sp>
      <p:pic>
        <p:nvPicPr>
          <p:cNvPr id="2052" name="Picture 4"/>
          <p:cNvPicPr>
            <a:picLocks noChangeAspect="1" noChangeArrowheads="1"/>
          </p:cNvPicPr>
          <p:nvPr/>
        </p:nvPicPr>
        <p:blipFill>
          <a:blip r:embed="rId2"/>
          <a:srcRect/>
          <a:stretch>
            <a:fillRect/>
          </a:stretch>
        </p:blipFill>
        <p:spPr bwMode="auto">
          <a:xfrm>
            <a:off x="2000232" y="2357461"/>
            <a:ext cx="5553075" cy="4429125"/>
          </a:xfrm>
          <a:prstGeom prst="rect">
            <a:avLst/>
          </a:prstGeom>
          <a:noFill/>
          <a:ln w="9525">
            <a:noFill/>
            <a:miter lim="800000"/>
            <a:headEnd/>
            <a:tailEnd/>
          </a:ln>
          <a:effectLst/>
        </p:spPr>
      </p:pic>
      <p:cxnSp>
        <p:nvCxnSpPr>
          <p:cNvPr id="15" name="Conector de seta reta 14"/>
          <p:cNvCxnSpPr/>
          <p:nvPr/>
        </p:nvCxnSpPr>
        <p:spPr bwMode="auto">
          <a:xfrm rot="5400000">
            <a:off x="2107389" y="3036091"/>
            <a:ext cx="3143272" cy="2643206"/>
          </a:xfrm>
          <a:prstGeom prst="straightConnector1">
            <a:avLst/>
          </a:prstGeom>
          <a:solidFill>
            <a:schemeClr val="accent1"/>
          </a:solidFill>
          <a:ln w="762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3"/>
          <a:srcRect/>
          <a:stretch>
            <a:fillRect/>
          </a:stretch>
        </p:blipFill>
        <p:spPr bwMode="auto">
          <a:xfrm>
            <a:off x="285720" y="1000108"/>
            <a:ext cx="8501122" cy="5143536"/>
          </a:xfrm>
          <a:prstGeom prst="rect">
            <a:avLst/>
          </a:prstGeom>
          <a:noFill/>
          <a:ln w="9525">
            <a:noFill/>
            <a:miter lim="800000"/>
            <a:headEnd/>
            <a:tailEnd/>
          </a:ln>
        </p:spPr>
      </p:pic>
      <p:cxnSp>
        <p:nvCxnSpPr>
          <p:cNvPr id="7" name="Conector de seta reta 6"/>
          <p:cNvCxnSpPr/>
          <p:nvPr/>
        </p:nvCxnSpPr>
        <p:spPr>
          <a:xfrm rot="16200000" flipH="1">
            <a:off x="1607323" y="3178967"/>
            <a:ext cx="428628" cy="357190"/>
          </a:xfrm>
          <a:prstGeom prst="straightConnector1">
            <a:avLst/>
          </a:prstGeom>
          <a:ln w="76200">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 name="Conector de seta reta 7"/>
          <p:cNvCxnSpPr/>
          <p:nvPr/>
        </p:nvCxnSpPr>
        <p:spPr>
          <a:xfrm rot="10800000">
            <a:off x="2428860" y="4000504"/>
            <a:ext cx="5000660" cy="1214446"/>
          </a:xfrm>
          <a:prstGeom prst="straightConnector1">
            <a:avLst/>
          </a:prstGeom>
          <a:ln w="76200">
            <a:headEnd type="none" w="med" len="me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2"/>
          <a:srcRect/>
          <a:stretch>
            <a:fillRect/>
          </a:stretch>
        </p:blipFill>
        <p:spPr bwMode="auto">
          <a:xfrm>
            <a:off x="285720" y="1000108"/>
            <a:ext cx="8501122"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071546"/>
            <a:ext cx="7696200" cy="1138254"/>
          </a:xfrm>
        </p:spPr>
        <p:txBody>
          <a:bodyPr/>
          <a:lstStyle/>
          <a:p>
            <a:r>
              <a:rPr lang="en-US" sz="2800" dirty="0" smtClean="0"/>
              <a:t>GPS-BASED WITH LOWEST ESTIMATED TIME FOR SERVICE </a:t>
            </a:r>
            <a:r>
              <a:rPr lang="en-US" sz="2800" dirty="0" smtClean="0"/>
              <a:t>ALGORITHM</a:t>
            </a:r>
            <a:endParaRPr lang="pt-BR" sz="2800" dirty="0"/>
          </a:p>
        </p:txBody>
      </p:sp>
      <p:sp>
        <p:nvSpPr>
          <p:cNvPr id="3" name="Espaço Reservado para Conteúdo 2"/>
          <p:cNvSpPr>
            <a:spLocks noGrp="1"/>
          </p:cNvSpPr>
          <p:nvPr>
            <p:ph idx="1"/>
          </p:nvPr>
        </p:nvSpPr>
        <p:spPr/>
        <p:txBody>
          <a:bodyPr>
            <a:normAutofit lnSpcReduction="10000"/>
          </a:bodyPr>
          <a:lstStyle/>
          <a:p>
            <a:r>
              <a:rPr lang="en-US" dirty="0" smtClean="0"/>
              <a:t>The main </a:t>
            </a:r>
            <a:r>
              <a:rPr lang="en-US" dirty="0" smtClean="0"/>
              <a:t>criterion in the new algorithm </a:t>
            </a:r>
            <a:r>
              <a:rPr lang="en-US" dirty="0" smtClean="0"/>
              <a:t>is to </a:t>
            </a:r>
            <a:r>
              <a:rPr lang="en-US" dirty="0" smtClean="0"/>
              <a:t>define the best taxi available to </a:t>
            </a:r>
            <a:r>
              <a:rPr lang="en-US" dirty="0" smtClean="0"/>
              <a:t>serve a </a:t>
            </a:r>
            <a:r>
              <a:rPr lang="en-US" dirty="0" smtClean="0"/>
              <a:t>customer request by using the </a:t>
            </a:r>
            <a:r>
              <a:rPr lang="en-US" dirty="0" smtClean="0"/>
              <a:t>lowest </a:t>
            </a:r>
            <a:r>
              <a:rPr lang="en-US" dirty="0" smtClean="0"/>
              <a:t>attendance estimated time</a:t>
            </a:r>
            <a:r>
              <a:rPr lang="en-US" dirty="0" smtClean="0"/>
              <a:t>.</a:t>
            </a:r>
          </a:p>
          <a:p>
            <a:r>
              <a:rPr lang="en-US" dirty="0" smtClean="0"/>
              <a:t>Each travel time </a:t>
            </a:r>
            <a:r>
              <a:rPr lang="en-US" dirty="0" smtClean="0"/>
              <a:t>of each available taxi, based </a:t>
            </a:r>
            <a:r>
              <a:rPr lang="en-US" dirty="0" smtClean="0"/>
              <a:t>on the </a:t>
            </a:r>
            <a:r>
              <a:rPr lang="en-US" dirty="0" smtClean="0"/>
              <a:t>actual best route between these </a:t>
            </a:r>
            <a:r>
              <a:rPr lang="en-US" dirty="0" smtClean="0"/>
              <a:t>vehicles </a:t>
            </a:r>
            <a:r>
              <a:rPr lang="en-US" dirty="0" smtClean="0"/>
              <a:t>and the prospective customer</a:t>
            </a:r>
            <a:r>
              <a:rPr lang="en-US" dirty="0" smtClean="0"/>
              <a:t>.</a:t>
            </a:r>
            <a:endParaRPr lang="en-US" dirty="0" smtClean="0"/>
          </a:p>
          <a:p>
            <a:endParaRPr lang="en-US" dirty="0" smtClean="0"/>
          </a:p>
          <a:p>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1072119">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ema do Office">
      <a:majorFont>
        <a:latin typeface="Arial Black"/>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Tema do Office 1">
        <a:dk1>
          <a:srgbClr val="003366"/>
        </a:dk1>
        <a:lt1>
          <a:srgbClr val="FFFFFF"/>
        </a:lt1>
        <a:dk2>
          <a:srgbClr val="0099FF"/>
        </a:dk2>
        <a:lt2>
          <a:srgbClr val="CCFFFF"/>
        </a:lt2>
        <a:accent1>
          <a:srgbClr val="3366CC"/>
        </a:accent1>
        <a:accent2>
          <a:srgbClr val="00B000"/>
        </a:accent2>
        <a:accent3>
          <a:srgbClr val="AACAFF"/>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o Office 2">
        <a:dk1>
          <a:srgbClr val="777777"/>
        </a:dk1>
        <a:lt1>
          <a:srgbClr val="FFFFFF"/>
        </a:lt1>
        <a:dk2>
          <a:srgbClr val="999C8E"/>
        </a:dk2>
        <a:lt2>
          <a:srgbClr val="D1D1CB"/>
        </a:lt2>
        <a:accent1>
          <a:srgbClr val="658DA9"/>
        </a:accent1>
        <a:accent2>
          <a:srgbClr val="809EA8"/>
        </a:accent2>
        <a:accent3>
          <a:srgbClr val="CACBC6"/>
        </a:accent3>
        <a:accent4>
          <a:srgbClr val="DADADA"/>
        </a:accent4>
        <a:accent5>
          <a:srgbClr val="B8C5D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o Office 3">
        <a:dk1>
          <a:srgbClr val="E6EAD8"/>
        </a:dk1>
        <a:lt1>
          <a:srgbClr val="F4F4E8"/>
        </a:lt1>
        <a:dk2>
          <a:srgbClr val="EAE9DE"/>
        </a:dk2>
        <a:lt2>
          <a:srgbClr val="969696"/>
        </a:lt2>
        <a:accent1>
          <a:srgbClr val="E68B2C"/>
        </a:accent1>
        <a:accent2>
          <a:srgbClr val="F2C977"/>
        </a:accent2>
        <a:accent3>
          <a:srgbClr val="F8F8F2"/>
        </a:accent3>
        <a:accent4>
          <a:srgbClr val="C4C8B8"/>
        </a:accent4>
        <a:accent5>
          <a:srgbClr val="F0C4AC"/>
        </a:accent5>
        <a:accent6>
          <a:srgbClr val="DBB66B"/>
        </a:accent6>
        <a:hlink>
          <a:srgbClr val="980000"/>
        </a:hlink>
        <a:folHlink>
          <a:srgbClr val="660000"/>
        </a:folHlink>
      </a:clrScheme>
      <a:clrMap bg1="lt1" tx1="dk1" bg2="lt2" tx2="dk2" accent1="accent1" accent2="accent2" accent3="accent3" accent4="accent4" accent5="accent5" accent6="accent6" hlink="hlink" folHlink="folHlink"/>
    </a:extraClrScheme>
    <a:extraClrScheme>
      <a:clrScheme name="Tema do Office 4">
        <a:dk1>
          <a:srgbClr val="6289D8"/>
        </a:dk1>
        <a:lt1>
          <a:srgbClr val="FFFFFF"/>
        </a:lt1>
        <a:dk2>
          <a:srgbClr val="99CCFF"/>
        </a:dk2>
        <a:lt2>
          <a:srgbClr val="969696"/>
        </a:lt2>
        <a:accent1>
          <a:srgbClr val="C7DABE"/>
        </a:accent1>
        <a:accent2>
          <a:srgbClr val="FF9966"/>
        </a:accent2>
        <a:accent3>
          <a:srgbClr val="FFFFFF"/>
        </a:accent3>
        <a:accent4>
          <a:srgbClr val="5374B8"/>
        </a:accent4>
        <a:accent5>
          <a:srgbClr val="E0EADB"/>
        </a:accent5>
        <a:accent6>
          <a:srgbClr val="E78A5C"/>
        </a:accent6>
        <a:hlink>
          <a:srgbClr val="A8451A"/>
        </a:hlink>
        <a:folHlink>
          <a:srgbClr val="996600"/>
        </a:folHlink>
      </a:clrScheme>
      <a:clrMap bg1="lt1" tx1="dk1" bg2="lt2" tx2="dk2" accent1="accent1" accent2="accent2" accent3="accent3" accent4="accent4" accent5="accent5" accent6="accent6" hlink="hlink" folHlink="folHlink"/>
    </a:extraClrScheme>
    <a:extraClrScheme>
      <a:clrScheme name="Tema do Office 5">
        <a:dk1>
          <a:srgbClr val="3E3E5C"/>
        </a:dk1>
        <a:lt1>
          <a:srgbClr val="FFFFFF"/>
        </a:lt1>
        <a:dk2>
          <a:srgbClr val="CCCCFF"/>
        </a:dk2>
        <a:lt2>
          <a:srgbClr val="FFFFFF"/>
        </a:lt2>
        <a:accent1>
          <a:srgbClr val="60597B"/>
        </a:accent1>
        <a:accent2>
          <a:srgbClr val="6666FF"/>
        </a:accent2>
        <a:accent3>
          <a:srgbClr val="E2E2FF"/>
        </a:accent3>
        <a:accent4>
          <a:srgbClr val="DADADA"/>
        </a:accent4>
        <a:accent5>
          <a:srgbClr val="B6B5BF"/>
        </a:accent5>
        <a:accent6>
          <a:srgbClr val="5C5CE7"/>
        </a:accent6>
        <a:hlink>
          <a:srgbClr val="99CCFF"/>
        </a:hlink>
        <a:folHlink>
          <a:srgbClr val="CCECFF"/>
        </a:folHlink>
      </a:clrScheme>
      <a:clrMap bg1="dk2" tx1="lt1" bg2="dk1" tx2="lt2" accent1="accent1" accent2="accent2" accent3="accent3" accent4="accent4" accent5="accent5" accent6="accent6" hlink="hlink" folHlink="folHlink"/>
    </a:extraClrScheme>
    <a:extraClrScheme>
      <a:clrScheme name="Tema do Office 6">
        <a:dk1>
          <a:srgbClr val="81DEFF"/>
        </a:dk1>
        <a:lt1>
          <a:srgbClr val="FFFFFF"/>
        </a:lt1>
        <a:dk2>
          <a:srgbClr val="CCECFF"/>
        </a:dk2>
        <a:lt2>
          <a:srgbClr val="808080"/>
        </a:lt2>
        <a:accent1>
          <a:srgbClr val="0099CC"/>
        </a:accent1>
        <a:accent2>
          <a:srgbClr val="CCCCFF"/>
        </a:accent2>
        <a:accent3>
          <a:srgbClr val="FFFFFF"/>
        </a:accent3>
        <a:accent4>
          <a:srgbClr val="6DBDDA"/>
        </a:accent4>
        <a:accent5>
          <a:srgbClr val="AACAE2"/>
        </a:accent5>
        <a:accent6>
          <a:srgbClr val="B9B9E7"/>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Tema do Office 7">
        <a:dk1>
          <a:srgbClr val="777777"/>
        </a:dk1>
        <a:lt1>
          <a:srgbClr val="FFFFFF"/>
        </a:lt1>
        <a:dk2>
          <a:srgbClr val="FFFFD9"/>
        </a:dk2>
        <a:lt2>
          <a:srgbClr val="EAEAEA"/>
        </a:lt2>
        <a:accent1>
          <a:srgbClr val="0099CC"/>
        </a:accent1>
        <a:accent2>
          <a:srgbClr val="33CCCC"/>
        </a:accent2>
        <a:accent3>
          <a:srgbClr val="FFFFE9"/>
        </a:accent3>
        <a:accent4>
          <a:srgbClr val="DADADA"/>
        </a:accent4>
        <a:accent5>
          <a:srgbClr val="AACAE2"/>
        </a:accent5>
        <a:accent6>
          <a:srgbClr val="2DB9B9"/>
        </a:accent6>
        <a:hlink>
          <a:srgbClr val="FFCC66"/>
        </a:hlink>
        <a:folHlink>
          <a:srgbClr val="CCFFFF"/>
        </a:folHlink>
      </a:clrScheme>
      <a:clrMap bg1="dk2" tx1="lt1" bg2="dk1" tx2="lt2" accent1="accent1" accent2="accent2" accent3="accent3" accent4="accent4" accent5="accent5" accent6="accent6" hlink="hlink" folHlink="folHlink"/>
    </a:extraClrScheme>
    <a:extraClrScheme>
      <a:clrScheme name="Tema do Office 8">
        <a:dk1>
          <a:srgbClr val="969696"/>
        </a:dk1>
        <a:lt1>
          <a:srgbClr val="FFFFFF"/>
        </a:lt1>
        <a:dk2>
          <a:srgbClr val="DDDDDD"/>
        </a:dk2>
        <a:lt2>
          <a:srgbClr val="333333"/>
        </a:lt2>
        <a:accent1>
          <a:srgbClr val="EAEAEA"/>
        </a:accent1>
        <a:accent2>
          <a:srgbClr val="808080"/>
        </a:accent2>
        <a:accent3>
          <a:srgbClr val="FFFFFF"/>
        </a:accent3>
        <a:accent4>
          <a:srgbClr val="7F7F7F"/>
        </a:accent4>
        <a:accent5>
          <a:srgbClr val="F3F3F3"/>
        </a:accent5>
        <a:accent6>
          <a:srgbClr val="737373"/>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Tema do Office 9">
        <a:dk1>
          <a:srgbClr val="5886B4"/>
        </a:dk1>
        <a:lt1>
          <a:srgbClr val="FFFFFF"/>
        </a:lt1>
        <a:dk2>
          <a:srgbClr val="CDF1FF"/>
        </a:dk2>
        <a:lt2>
          <a:srgbClr val="808080"/>
        </a:lt2>
        <a:accent1>
          <a:srgbClr val="BBE0E3"/>
        </a:accent1>
        <a:accent2>
          <a:srgbClr val="333399"/>
        </a:accent2>
        <a:accent3>
          <a:srgbClr val="FFFFFF"/>
        </a:accent3>
        <a:accent4>
          <a:srgbClr val="4A7299"/>
        </a:accent4>
        <a:accent5>
          <a:srgbClr val="DAEDEF"/>
        </a:accent5>
        <a:accent6>
          <a:srgbClr val="2D2D8A"/>
        </a:accent6>
        <a:hlink>
          <a:srgbClr val="009999"/>
        </a:hlink>
        <a:folHlink>
          <a:srgbClr val="000099"/>
        </a:folHlink>
      </a:clrScheme>
      <a:clrMap bg1="lt1" tx1="dk1" bg2="lt2" tx2="dk2" accent1="accent1" accent2="accent2" accent3="accent3" accent4="accent4" accent5="accent5" accent6="accent6" hlink="hlink" folHlink="folHlink"/>
    </a:extraClrScheme>
    <a:extraClrScheme>
      <a:clrScheme name="Tema do Office 10">
        <a:dk1>
          <a:srgbClr val="5886B4"/>
        </a:dk1>
        <a:lt1>
          <a:srgbClr val="F4F4E8"/>
        </a:lt1>
        <a:dk2>
          <a:srgbClr val="00AAE6"/>
        </a:dk2>
        <a:lt2>
          <a:srgbClr val="808080"/>
        </a:lt2>
        <a:accent1>
          <a:srgbClr val="D0E2F5"/>
        </a:accent1>
        <a:accent2>
          <a:srgbClr val="6699CC"/>
        </a:accent2>
        <a:accent3>
          <a:srgbClr val="F8F8F2"/>
        </a:accent3>
        <a:accent4>
          <a:srgbClr val="4A7299"/>
        </a:accent4>
        <a:accent5>
          <a:srgbClr val="E4EEF9"/>
        </a:accent5>
        <a:accent6>
          <a:srgbClr val="5C8AB9"/>
        </a:accent6>
        <a:hlink>
          <a:srgbClr val="FF6600"/>
        </a:hlink>
        <a:folHlink>
          <a:srgbClr val="993300"/>
        </a:folHlink>
      </a:clrScheme>
      <a:clrMap bg1="lt1" tx1="dk1" bg2="lt2" tx2="dk2" accent1="accent1" accent2="accent2" accent3="accent3" accent4="accent4" accent5="accent5" accent6="accent6" hlink="hlink" folHlink="folHlink"/>
    </a:extraClrScheme>
    <a:extraClrScheme>
      <a:clrScheme name="Tema do Office 11">
        <a:dk1>
          <a:srgbClr val="005A58"/>
        </a:dk1>
        <a:lt1>
          <a:srgbClr val="FFFFFF"/>
        </a:lt1>
        <a:dk2>
          <a:srgbClr val="0099CC"/>
        </a:dk2>
        <a:lt2>
          <a:srgbClr val="CCECFF"/>
        </a:lt2>
        <a:accent1>
          <a:srgbClr val="005EAC"/>
        </a:accent1>
        <a:accent2>
          <a:srgbClr val="6D6FC7"/>
        </a:accent2>
        <a:accent3>
          <a:srgbClr val="AACAE2"/>
        </a:accent3>
        <a:accent4>
          <a:srgbClr val="DADADA"/>
        </a:accent4>
        <a:accent5>
          <a:srgbClr val="AAB6D2"/>
        </a:accent5>
        <a:accent6>
          <a:srgbClr val="6264B4"/>
        </a:accent6>
        <a:hlink>
          <a:srgbClr val="99CCFF"/>
        </a:hlink>
        <a:folHlink>
          <a:srgbClr val="CCCCFF"/>
        </a:folHlink>
      </a:clrScheme>
      <a:clrMap bg1="dk2" tx1="lt1" bg2="dk1" tx2="lt2" accent1="accent1" accent2="accent2" accent3="accent3" accent4="accent4" accent5="accent5" accent6="accent6" hlink="hlink" folHlink="folHlink"/>
    </a:extraClrScheme>
    <a:extraClrScheme>
      <a:clrScheme name="Tema do Office 12">
        <a:dk1>
          <a:srgbClr val="336699"/>
        </a:dk1>
        <a:lt1>
          <a:srgbClr val="FFFFFF"/>
        </a:lt1>
        <a:dk2>
          <a:srgbClr val="99CCFF"/>
        </a:dk2>
        <a:lt2>
          <a:srgbClr val="E3EBF1"/>
        </a:lt2>
        <a:accent1>
          <a:srgbClr val="003399"/>
        </a:accent1>
        <a:accent2>
          <a:srgbClr val="457A8B"/>
        </a:accent2>
        <a:accent3>
          <a:srgbClr val="CAE2FF"/>
        </a:accent3>
        <a:accent4>
          <a:srgbClr val="DADADA"/>
        </a:accent4>
        <a:accent5>
          <a:srgbClr val="AAADCA"/>
        </a:accent5>
        <a:accent6>
          <a:srgbClr val="3E6E7D"/>
        </a:accent6>
        <a:hlink>
          <a:srgbClr val="66CCFF"/>
        </a:hlink>
        <a:folHlink>
          <a:srgbClr val="CCECFF"/>
        </a:folHlink>
      </a:clrScheme>
      <a:clrMap bg1="dk2" tx1="lt1" bg2="dk1" tx2="lt2" accent1="accent1" accent2="accent2" accent3="accent3" accent4="accent4" accent5="accent5" accent6="accent6" hlink="hlink" folHlink="folHlink"/>
    </a:extraClrScheme>
    <a:extraClrScheme>
      <a:clrScheme name="Tema do Office 13">
        <a:dk1>
          <a:srgbClr val="003366"/>
        </a:dk1>
        <a:lt1>
          <a:srgbClr val="CCFFFF"/>
        </a:lt1>
        <a:dk2>
          <a:srgbClr val="6699FF"/>
        </a:dk2>
        <a:lt2>
          <a:srgbClr val="0785DB"/>
        </a:lt2>
        <a:accent1>
          <a:srgbClr val="4B78D3"/>
        </a:accent1>
        <a:accent2>
          <a:srgbClr val="00B000"/>
        </a:accent2>
        <a:accent3>
          <a:srgbClr val="B8CAFF"/>
        </a:accent3>
        <a:accent4>
          <a:srgbClr val="AEDADA"/>
        </a:accent4>
        <a:accent5>
          <a:srgbClr val="B1BEE6"/>
        </a:accent5>
        <a:accent6>
          <a:srgbClr val="009F00"/>
        </a:accent6>
        <a:hlink>
          <a:srgbClr val="66CCFF"/>
        </a:hlink>
        <a:folHlink>
          <a:srgbClr val="CCFFCC"/>
        </a:folHlink>
      </a:clrScheme>
      <a:clrMap bg1="dk2" tx1="lt1" bg2="dk1" tx2="lt2" accent1="accent1" accent2="accent2" accent3="accent3" accent4="accent4" accent5="accent5" accent6="accent6" hlink="hlink" folHlink="folHlink"/>
    </a:extraClrScheme>
    <a:extraClrScheme>
      <a:clrScheme name="Tema do Office 14">
        <a:dk1>
          <a:srgbClr val="81DEFF"/>
        </a:dk1>
        <a:lt1>
          <a:srgbClr val="FFFFFF"/>
        </a:lt1>
        <a:dk2>
          <a:srgbClr val="CCECFF"/>
        </a:dk2>
        <a:lt2>
          <a:srgbClr val="808080"/>
        </a:lt2>
        <a:accent1>
          <a:srgbClr val="0B6FC1"/>
        </a:accent1>
        <a:accent2>
          <a:srgbClr val="CCCCFF"/>
        </a:accent2>
        <a:accent3>
          <a:srgbClr val="FFFFFF"/>
        </a:accent3>
        <a:accent4>
          <a:srgbClr val="6DBDDA"/>
        </a:accent4>
        <a:accent5>
          <a:srgbClr val="AABBDD"/>
        </a:accent5>
        <a:accent6>
          <a:srgbClr val="B9B9E7"/>
        </a:accent6>
        <a:hlink>
          <a:srgbClr val="3333CC"/>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01072119</Template>
  <TotalTime>1466</TotalTime>
  <Words>2099</Words>
  <Application>Microsoft Office PowerPoint</Application>
  <PresentationFormat>Apresentação na tela (4:3)</PresentationFormat>
  <Paragraphs>179</Paragraphs>
  <Slides>34</Slides>
  <Notes>20</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01072119</vt:lpstr>
      <vt:lpstr> LOCATION-BASED DISPATCH TO REDUCE THE WAITING TIME FOR TAXI SERVICES </vt:lpstr>
      <vt:lpstr>INTRODUCTION</vt:lpstr>
      <vt:lpstr>Slide 3</vt:lpstr>
      <vt:lpstr>Slide 4</vt:lpstr>
      <vt:lpstr>BROADCASTING TECHNIQUE</vt:lpstr>
      <vt:lpstr>GPS-BASED WITH EUCLIDEAN DISTANCE ALGORITHM</vt:lpstr>
      <vt:lpstr>Slide 7</vt:lpstr>
      <vt:lpstr>Slide 8</vt:lpstr>
      <vt:lpstr>GPS-BASED WITH LOWEST ESTIMATED TIME FOR SERVICE ALGORITHM</vt:lpstr>
      <vt:lpstr>Slide 10</vt:lpstr>
      <vt:lpstr>Slide 11</vt:lpstr>
      <vt:lpstr>GPS-BASED WITH LOWEST ESTIMATED TIME FOR SERVICE ALGORITHM</vt:lpstr>
      <vt:lpstr>Slide 13</vt:lpstr>
      <vt:lpstr>GPS-BASED WITH LOWEST ESTIMATED TIME FOR SERVICE ALGORITHM</vt:lpstr>
      <vt:lpstr>ALGORITHMS</vt:lpstr>
      <vt:lpstr>TESTS</vt:lpstr>
      <vt:lpstr>TESTS</vt:lpstr>
      <vt:lpstr>Slide 18</vt:lpstr>
      <vt:lpstr>Slide 19</vt:lpstr>
      <vt:lpstr>TESTS</vt:lpstr>
      <vt:lpstr>TESTS</vt:lpstr>
      <vt:lpstr>TESTS</vt:lpstr>
      <vt:lpstr>RESULTS</vt:lpstr>
      <vt:lpstr>RESULTS</vt:lpstr>
      <vt:lpstr>RESULTS</vt:lpstr>
      <vt:lpstr>RESULTS</vt:lpstr>
      <vt:lpstr>RESULTS</vt:lpstr>
      <vt:lpstr>RESULTS</vt:lpstr>
      <vt:lpstr>TESTS</vt:lpstr>
      <vt:lpstr>RESULTS</vt:lpstr>
      <vt:lpstr>RESULTS</vt:lpstr>
      <vt:lpstr>CONCLUSION</vt:lpstr>
      <vt:lpstr>CONCLUSION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SERVIÇO BASEADO EM LOCALIZAÇÃO GEOGRÁFICA PARA MELHORIA DO ATENDIMENTO DE TAXIS </dc:title>
  <dc:creator>freud</dc:creator>
  <cp:lastModifiedBy>freud</cp:lastModifiedBy>
  <cp:revision>235</cp:revision>
  <dcterms:created xsi:type="dcterms:W3CDTF">2013-03-24T18:34:21Z</dcterms:created>
  <dcterms:modified xsi:type="dcterms:W3CDTF">2013-11-08T14:59:50Z</dcterms:modified>
</cp:coreProperties>
</file>