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71" r:id="rId4"/>
    <p:sldId id="285" r:id="rId5"/>
    <p:sldId id="258" r:id="rId6"/>
    <p:sldId id="278" r:id="rId7"/>
    <p:sldId id="265" r:id="rId8"/>
    <p:sldId id="295" r:id="rId9"/>
    <p:sldId id="266" r:id="rId10"/>
    <p:sldId id="291" r:id="rId11"/>
    <p:sldId id="296" r:id="rId12"/>
    <p:sldId id="267" r:id="rId13"/>
    <p:sldId id="272" r:id="rId14"/>
    <p:sldId id="273" r:id="rId15"/>
    <p:sldId id="274" r:id="rId16"/>
    <p:sldId id="281" r:id="rId17"/>
    <p:sldId id="282" r:id="rId18"/>
    <p:sldId id="293" r:id="rId19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2222" autoAdjust="0"/>
  </p:normalViewPr>
  <p:slideViewPr>
    <p:cSldViewPr>
      <p:cViewPr>
        <p:scale>
          <a:sx n="60" d="100"/>
          <a:sy n="60" d="100"/>
        </p:scale>
        <p:origin x="-16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2958" y="-114"/>
      </p:cViewPr>
      <p:guideLst>
        <p:guide orient="horz" pos="3224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reud\Desktop\tcc_final\testes\300\analise300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reud\Desktop\tcc_final\testes\300\analise300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reud\Desktop\tcc_final\testes\300\analise300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reud\Desktop\tcc_final\testes\300\analise300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tos\software\tcc\docs\testes\200\analise200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tos\software\tcc\docs\testes\200\analise20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style val="10"/>
  <c:chart>
    <c:plotArea>
      <c:layout/>
      <c:scatterChart>
        <c:scatterStyle val="lineMarker"/>
        <c:ser>
          <c:idx val="0"/>
          <c:order val="0"/>
          <c:tx>
            <c:strRef>
              <c:f>'Analise-T'!$A$3</c:f>
              <c:strCache>
                <c:ptCount val="1"/>
                <c:pt idx="0">
                  <c:v>GPS-T</c:v>
                </c:pt>
              </c:strCache>
            </c:strRef>
          </c:tx>
          <c:spPr>
            <a:ln w="47625">
              <a:noFill/>
            </a:ln>
          </c:spPr>
          <c:yVal>
            <c:numRef>
              <c:f>'Analise-T'!$A$4:$A$23</c:f>
              <c:numCache>
                <c:formatCode>[$-F400]h:mm:ss\ AM/PM</c:formatCode>
                <c:ptCount val="20"/>
                <c:pt idx="0">
                  <c:v>1.0991512345679031E-3</c:v>
                </c:pt>
                <c:pt idx="1">
                  <c:v>1.0451388888888904E-3</c:v>
                </c:pt>
                <c:pt idx="2">
                  <c:v>9.9305555555555779E-4</c:v>
                </c:pt>
                <c:pt idx="3">
                  <c:v>1.0011574074074081E-3</c:v>
                </c:pt>
                <c:pt idx="4">
                  <c:v>1.1658950617283977E-3</c:v>
                </c:pt>
                <c:pt idx="5">
                  <c:v>9.1396604938271731E-4</c:v>
                </c:pt>
                <c:pt idx="6">
                  <c:v>1.0104166666666692E-3</c:v>
                </c:pt>
                <c:pt idx="7">
                  <c:v>1.1141975308641995E-3</c:v>
                </c:pt>
                <c:pt idx="8">
                  <c:v>9.9961419753086755E-4</c:v>
                </c:pt>
                <c:pt idx="9">
                  <c:v>1.1570216049382738E-3</c:v>
                </c:pt>
                <c:pt idx="10">
                  <c:v>1.0902777777777807E-3</c:v>
                </c:pt>
                <c:pt idx="11">
                  <c:v>8.6304012345679354E-4</c:v>
                </c:pt>
                <c:pt idx="12">
                  <c:v>9.3402777777777798E-4</c:v>
                </c:pt>
                <c:pt idx="13">
                  <c:v>1.1103395061728418E-3</c:v>
                </c:pt>
                <c:pt idx="14">
                  <c:v>1.2681327160493827E-3</c:v>
                </c:pt>
                <c:pt idx="15">
                  <c:v>9.1666666666667044E-4</c:v>
                </c:pt>
                <c:pt idx="16">
                  <c:v>1.0779320987654322E-3</c:v>
                </c:pt>
                <c:pt idx="17">
                  <c:v>8.8271604938271664E-4</c:v>
                </c:pt>
                <c:pt idx="18">
                  <c:v>1.3128858024691367E-3</c:v>
                </c:pt>
                <c:pt idx="19">
                  <c:v>9.6257716049382748E-4</c:v>
                </c:pt>
              </c:numCache>
            </c:numRef>
          </c:yVal>
        </c:ser>
        <c:ser>
          <c:idx val="1"/>
          <c:order val="1"/>
          <c:tx>
            <c:strRef>
              <c:f>'Analise-T'!$B$3</c:f>
              <c:strCache>
                <c:ptCount val="1"/>
                <c:pt idx="0">
                  <c:v>BRC-T</c:v>
                </c:pt>
              </c:strCache>
            </c:strRef>
          </c:tx>
          <c:spPr>
            <a:ln w="47625">
              <a:noFill/>
            </a:ln>
          </c:spPr>
          <c:yVal>
            <c:numRef>
              <c:f>'Analise-T'!$B$4:$B$23</c:f>
              <c:numCache>
                <c:formatCode>[$-F400]h:mm:ss\ AM/PM</c:formatCode>
                <c:ptCount val="20"/>
                <c:pt idx="0">
                  <c:v>2.5023148148148192E-3</c:v>
                </c:pt>
                <c:pt idx="1">
                  <c:v>1.9340277777777815E-3</c:v>
                </c:pt>
                <c:pt idx="2">
                  <c:v>1.9062500000000049E-3</c:v>
                </c:pt>
                <c:pt idx="3">
                  <c:v>2.210262345679016E-3</c:v>
                </c:pt>
                <c:pt idx="4">
                  <c:v>2.4564043209876554E-3</c:v>
                </c:pt>
                <c:pt idx="5">
                  <c:v>2.3001543209876596E-3</c:v>
                </c:pt>
                <c:pt idx="6">
                  <c:v>1.9903549382716112E-3</c:v>
                </c:pt>
                <c:pt idx="7">
                  <c:v>2.4286265432098804E-3</c:v>
                </c:pt>
                <c:pt idx="8">
                  <c:v>2.1774691358024691E-3</c:v>
                </c:pt>
                <c:pt idx="9">
                  <c:v>2.2523148148148164E-3</c:v>
                </c:pt>
                <c:pt idx="10">
                  <c:v>2.4297839506172885E-3</c:v>
                </c:pt>
                <c:pt idx="11">
                  <c:v>2.1226851851851827E-3</c:v>
                </c:pt>
                <c:pt idx="12">
                  <c:v>2.1709104938271617E-3</c:v>
                </c:pt>
                <c:pt idx="13">
                  <c:v>2.5146604938271599E-3</c:v>
                </c:pt>
                <c:pt idx="14">
                  <c:v>2.1921296296296298E-3</c:v>
                </c:pt>
                <c:pt idx="15">
                  <c:v>2.0960648148148154E-3</c:v>
                </c:pt>
                <c:pt idx="16">
                  <c:v>2.1508487654321004E-3</c:v>
                </c:pt>
                <c:pt idx="17">
                  <c:v>2.0814043209876603E-3</c:v>
                </c:pt>
                <c:pt idx="18">
                  <c:v>2.2800925925926018E-3</c:v>
                </c:pt>
                <c:pt idx="19">
                  <c:v>2.0960648148148145E-3</c:v>
                </c:pt>
              </c:numCache>
            </c:numRef>
          </c:yVal>
        </c:ser>
        <c:ser>
          <c:idx val="2"/>
          <c:order val="2"/>
          <c:tx>
            <c:strRef>
              <c:f>'Analise-T'!$C$3</c:f>
              <c:strCache>
                <c:ptCount val="1"/>
                <c:pt idx="0">
                  <c:v>EUC-T</c:v>
                </c:pt>
              </c:strCache>
            </c:strRef>
          </c:tx>
          <c:spPr>
            <a:ln w="47625">
              <a:noFill/>
            </a:ln>
          </c:spPr>
          <c:yVal>
            <c:numRef>
              <c:f>'Analise-T'!$C$4:$C$23</c:f>
              <c:numCache>
                <c:formatCode>[$-F400]h:mm:ss\ AM/PM</c:formatCode>
                <c:ptCount val="20"/>
                <c:pt idx="0">
                  <c:v>1.4328703703703708E-3</c:v>
                </c:pt>
                <c:pt idx="1">
                  <c:v>1.7758487654321016E-3</c:v>
                </c:pt>
                <c:pt idx="2">
                  <c:v>1.5223765432098788E-3</c:v>
                </c:pt>
                <c:pt idx="3">
                  <c:v>1.6851851851851884E-3</c:v>
                </c:pt>
                <c:pt idx="4">
                  <c:v>1.520061728395064E-3</c:v>
                </c:pt>
                <c:pt idx="5">
                  <c:v>1.3016975308641982E-3</c:v>
                </c:pt>
                <c:pt idx="6">
                  <c:v>1.6253858024691367E-3</c:v>
                </c:pt>
                <c:pt idx="7">
                  <c:v>1.6635802469135829E-3</c:v>
                </c:pt>
                <c:pt idx="8">
                  <c:v>1.8846450617284007E-3</c:v>
                </c:pt>
                <c:pt idx="9">
                  <c:v>1.8333333333333361E-3</c:v>
                </c:pt>
                <c:pt idx="10">
                  <c:v>1.8553240740740741E-3</c:v>
                </c:pt>
                <c:pt idx="11">
                  <c:v>1.3692129629629668E-3</c:v>
                </c:pt>
                <c:pt idx="12">
                  <c:v>1.5123456790123472E-3</c:v>
                </c:pt>
                <c:pt idx="13">
                  <c:v>1.6381172839506216E-3</c:v>
                </c:pt>
                <c:pt idx="14">
                  <c:v>1.8260030864197573E-3</c:v>
                </c:pt>
                <c:pt idx="15">
                  <c:v>1.539737654320988E-3</c:v>
                </c:pt>
                <c:pt idx="16">
                  <c:v>1.8252314814814832E-3</c:v>
                </c:pt>
                <c:pt idx="17">
                  <c:v>1.480709876543213E-3</c:v>
                </c:pt>
                <c:pt idx="18">
                  <c:v>1.9301697530864207E-3</c:v>
                </c:pt>
                <c:pt idx="19">
                  <c:v>1.4884259259259284E-3</c:v>
                </c:pt>
              </c:numCache>
            </c:numRef>
          </c:yVal>
        </c:ser>
        <c:axId val="68773376"/>
        <c:axId val="68775296"/>
      </c:scatterChart>
      <c:valAx>
        <c:axId val="687733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Índice de execução</a:t>
                </a:r>
              </a:p>
            </c:rich>
          </c:tx>
          <c:layout/>
        </c:title>
        <c:tickLblPos val="nextTo"/>
        <c:crossAx val="68775296"/>
        <c:crosses val="autoZero"/>
        <c:crossBetween val="midCat"/>
      </c:valAx>
      <c:valAx>
        <c:axId val="6877529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Tempo para atendimento</a:t>
                </a:r>
              </a:p>
            </c:rich>
          </c:tx>
          <c:layout/>
        </c:title>
        <c:numFmt formatCode="[$-F400]h:mm:ss\ AM/PM" sourceLinked="1"/>
        <c:tickLblPos val="nextTo"/>
        <c:crossAx val="68773376"/>
        <c:crosses val="autoZero"/>
        <c:crossBetween val="midCat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pt-B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style val="10"/>
  <c:chart>
    <c:plotArea>
      <c:layout/>
      <c:scatterChart>
        <c:scatterStyle val="lineMarker"/>
        <c:ser>
          <c:idx val="0"/>
          <c:order val="0"/>
          <c:tx>
            <c:strRef>
              <c:f>'Analise-D'!$A$3</c:f>
              <c:strCache>
                <c:ptCount val="1"/>
                <c:pt idx="0">
                  <c:v>GPS-D</c:v>
                </c:pt>
              </c:strCache>
            </c:strRef>
          </c:tx>
          <c:spPr>
            <a:ln w="47625">
              <a:noFill/>
            </a:ln>
          </c:spPr>
          <c:yVal>
            <c:numRef>
              <c:f>'Analise-D'!$A$4:$A$23</c:f>
              <c:numCache>
                <c:formatCode>General</c:formatCode>
                <c:ptCount val="20"/>
                <c:pt idx="0">
                  <c:v>511.7</c:v>
                </c:pt>
                <c:pt idx="1">
                  <c:v>484.4666666666667</c:v>
                </c:pt>
                <c:pt idx="2">
                  <c:v>471.23333333333335</c:v>
                </c:pt>
                <c:pt idx="3">
                  <c:v>490.63333333333338</c:v>
                </c:pt>
                <c:pt idx="4">
                  <c:v>527.8333333333336</c:v>
                </c:pt>
                <c:pt idx="5">
                  <c:v>462.53333333333336</c:v>
                </c:pt>
                <c:pt idx="6">
                  <c:v>454.33333333333331</c:v>
                </c:pt>
                <c:pt idx="7">
                  <c:v>513.13333333333355</c:v>
                </c:pt>
                <c:pt idx="8">
                  <c:v>510.66666666666708</c:v>
                </c:pt>
                <c:pt idx="9">
                  <c:v>540.63333333333355</c:v>
                </c:pt>
                <c:pt idx="10">
                  <c:v>524.79999999999995</c:v>
                </c:pt>
                <c:pt idx="11">
                  <c:v>391.86666666666702</c:v>
                </c:pt>
                <c:pt idx="12">
                  <c:v>456.9</c:v>
                </c:pt>
                <c:pt idx="13">
                  <c:v>530.20000000000005</c:v>
                </c:pt>
                <c:pt idx="14">
                  <c:v>661.9666666666667</c:v>
                </c:pt>
                <c:pt idx="15">
                  <c:v>429.2</c:v>
                </c:pt>
                <c:pt idx="16">
                  <c:v>481.13333333333338</c:v>
                </c:pt>
                <c:pt idx="17">
                  <c:v>397.76666666666671</c:v>
                </c:pt>
                <c:pt idx="18">
                  <c:v>720.93333333333351</c:v>
                </c:pt>
                <c:pt idx="19">
                  <c:v>411.33333333333331</c:v>
                </c:pt>
              </c:numCache>
            </c:numRef>
          </c:yVal>
        </c:ser>
        <c:ser>
          <c:idx val="1"/>
          <c:order val="1"/>
          <c:tx>
            <c:strRef>
              <c:f>'Analise-D'!$B$3</c:f>
              <c:strCache>
                <c:ptCount val="1"/>
                <c:pt idx="0">
                  <c:v>BRC-D</c:v>
                </c:pt>
              </c:strCache>
            </c:strRef>
          </c:tx>
          <c:spPr>
            <a:ln w="47625">
              <a:noFill/>
            </a:ln>
          </c:spPr>
          <c:yVal>
            <c:numRef>
              <c:f>'Analise-D'!$B$4:$B$23</c:f>
              <c:numCache>
                <c:formatCode>General</c:formatCode>
                <c:ptCount val="20"/>
                <c:pt idx="0">
                  <c:v>1250.5999999999999</c:v>
                </c:pt>
                <c:pt idx="1">
                  <c:v>870.5</c:v>
                </c:pt>
                <c:pt idx="2">
                  <c:v>850.16666666666663</c:v>
                </c:pt>
                <c:pt idx="3">
                  <c:v>1059.1666666666667</c:v>
                </c:pt>
                <c:pt idx="4">
                  <c:v>1248.3</c:v>
                </c:pt>
                <c:pt idx="5">
                  <c:v>1133.5</c:v>
                </c:pt>
                <c:pt idx="6">
                  <c:v>927.8</c:v>
                </c:pt>
                <c:pt idx="7">
                  <c:v>1172.5333333333306</c:v>
                </c:pt>
                <c:pt idx="8">
                  <c:v>1091.8666666666684</c:v>
                </c:pt>
                <c:pt idx="9">
                  <c:v>1113.466666666669</c:v>
                </c:pt>
                <c:pt idx="10">
                  <c:v>1252.8</c:v>
                </c:pt>
                <c:pt idx="11">
                  <c:v>991.36666666666667</c:v>
                </c:pt>
                <c:pt idx="12">
                  <c:v>978.23333333333449</c:v>
                </c:pt>
                <c:pt idx="13">
                  <c:v>1331.7666666666687</c:v>
                </c:pt>
                <c:pt idx="14">
                  <c:v>1124.3666666666684</c:v>
                </c:pt>
                <c:pt idx="15">
                  <c:v>1071.5999999999999</c:v>
                </c:pt>
                <c:pt idx="16">
                  <c:v>981.53333333333353</c:v>
                </c:pt>
                <c:pt idx="17">
                  <c:v>1020.5666666666667</c:v>
                </c:pt>
                <c:pt idx="18">
                  <c:v>1166.6333333333298</c:v>
                </c:pt>
                <c:pt idx="19">
                  <c:v>934.5</c:v>
                </c:pt>
              </c:numCache>
            </c:numRef>
          </c:yVal>
        </c:ser>
        <c:ser>
          <c:idx val="2"/>
          <c:order val="2"/>
          <c:tx>
            <c:strRef>
              <c:f>'Analise-D'!$C$3</c:f>
              <c:strCache>
                <c:ptCount val="1"/>
                <c:pt idx="0">
                  <c:v>EUC-D</c:v>
                </c:pt>
              </c:strCache>
            </c:strRef>
          </c:tx>
          <c:spPr>
            <a:ln w="47625">
              <a:noFill/>
            </a:ln>
          </c:spPr>
          <c:yVal>
            <c:numRef>
              <c:f>'Analise-D'!$C$4:$C$23</c:f>
              <c:numCache>
                <c:formatCode>General</c:formatCode>
                <c:ptCount val="20"/>
                <c:pt idx="0">
                  <c:v>669.5</c:v>
                </c:pt>
                <c:pt idx="1">
                  <c:v>956.9</c:v>
                </c:pt>
                <c:pt idx="2">
                  <c:v>715.4666666666667</c:v>
                </c:pt>
                <c:pt idx="3">
                  <c:v>780.2</c:v>
                </c:pt>
                <c:pt idx="4">
                  <c:v>765.7</c:v>
                </c:pt>
                <c:pt idx="5">
                  <c:v>593.16666666666663</c:v>
                </c:pt>
                <c:pt idx="6">
                  <c:v>789.7</c:v>
                </c:pt>
                <c:pt idx="7">
                  <c:v>747.3333333333336</c:v>
                </c:pt>
                <c:pt idx="8">
                  <c:v>948.1</c:v>
                </c:pt>
                <c:pt idx="9">
                  <c:v>866.76666666666665</c:v>
                </c:pt>
                <c:pt idx="10">
                  <c:v>864.8333333333336</c:v>
                </c:pt>
                <c:pt idx="11">
                  <c:v>627.16666666666663</c:v>
                </c:pt>
                <c:pt idx="12">
                  <c:v>656.3333333333336</c:v>
                </c:pt>
                <c:pt idx="13">
                  <c:v>854.1</c:v>
                </c:pt>
                <c:pt idx="14">
                  <c:v>922.4</c:v>
                </c:pt>
                <c:pt idx="15">
                  <c:v>786.66666666666663</c:v>
                </c:pt>
                <c:pt idx="16">
                  <c:v>853.5</c:v>
                </c:pt>
                <c:pt idx="17">
                  <c:v>761.9</c:v>
                </c:pt>
                <c:pt idx="18">
                  <c:v>958.53333333333353</c:v>
                </c:pt>
                <c:pt idx="19">
                  <c:v>669</c:v>
                </c:pt>
              </c:numCache>
            </c:numRef>
          </c:yVal>
        </c:ser>
        <c:axId val="70268032"/>
        <c:axId val="70269952"/>
      </c:scatterChart>
      <c:valAx>
        <c:axId val="702680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Índice da execução</a:t>
                </a:r>
              </a:p>
            </c:rich>
          </c:tx>
          <c:layout/>
        </c:title>
        <c:tickLblPos val="nextTo"/>
        <c:crossAx val="70269952"/>
        <c:crosses val="autoZero"/>
        <c:crossBetween val="midCat"/>
      </c:valAx>
      <c:valAx>
        <c:axId val="7026995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Distância (em m)</a:t>
                </a:r>
              </a:p>
            </c:rich>
          </c:tx>
          <c:layout/>
        </c:title>
        <c:numFmt formatCode="General" sourceLinked="1"/>
        <c:tickLblPos val="nextTo"/>
        <c:crossAx val="70268032"/>
        <c:crosses val="autoZero"/>
        <c:crossBetween val="midCat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pt-B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scatterChart>
        <c:scatterStyle val="lineMarker"/>
        <c:ser>
          <c:idx val="0"/>
          <c:order val="0"/>
          <c:tx>
            <c:v>GPS</c:v>
          </c:tx>
          <c:spPr>
            <a:ln w="28575">
              <a:noFill/>
            </a:ln>
          </c:spPr>
          <c:trendline>
            <c:trendlineType val="linear"/>
          </c:trendline>
          <c:xVal>
            <c:numRef>
              <c:f>'Correlacao-TD'!$A$4:$A$23</c:f>
              <c:numCache>
                <c:formatCode>[$-F400]h:mm:ss\ AM/PM</c:formatCode>
                <c:ptCount val="20"/>
                <c:pt idx="0">
                  <c:v>1.0991512345679031E-3</c:v>
                </c:pt>
                <c:pt idx="1">
                  <c:v>1.0451388888888904E-3</c:v>
                </c:pt>
                <c:pt idx="2">
                  <c:v>9.9305555555555757E-4</c:v>
                </c:pt>
                <c:pt idx="3">
                  <c:v>1.0011574074074081E-3</c:v>
                </c:pt>
                <c:pt idx="4">
                  <c:v>1.1658950617283975E-3</c:v>
                </c:pt>
                <c:pt idx="5">
                  <c:v>9.1396604938271666E-4</c:v>
                </c:pt>
                <c:pt idx="6">
                  <c:v>1.0104166666666681E-3</c:v>
                </c:pt>
                <c:pt idx="7">
                  <c:v>1.1141975308641995E-3</c:v>
                </c:pt>
                <c:pt idx="8">
                  <c:v>9.9961419753086733E-4</c:v>
                </c:pt>
                <c:pt idx="9">
                  <c:v>1.1570216049382738E-3</c:v>
                </c:pt>
                <c:pt idx="10">
                  <c:v>1.0902777777777807E-3</c:v>
                </c:pt>
                <c:pt idx="11">
                  <c:v>8.6304012345679343E-4</c:v>
                </c:pt>
                <c:pt idx="12">
                  <c:v>9.3402777777777787E-4</c:v>
                </c:pt>
                <c:pt idx="13">
                  <c:v>1.1103395061728418E-3</c:v>
                </c:pt>
                <c:pt idx="14">
                  <c:v>1.2681327160493827E-3</c:v>
                </c:pt>
                <c:pt idx="15">
                  <c:v>9.1666666666667023E-4</c:v>
                </c:pt>
                <c:pt idx="16">
                  <c:v>1.0779320987654322E-3</c:v>
                </c:pt>
                <c:pt idx="17">
                  <c:v>8.8271604938271598E-4</c:v>
                </c:pt>
                <c:pt idx="18">
                  <c:v>1.312885802469136E-3</c:v>
                </c:pt>
                <c:pt idx="19">
                  <c:v>9.6257716049382726E-4</c:v>
                </c:pt>
              </c:numCache>
            </c:numRef>
          </c:xVal>
          <c:yVal>
            <c:numRef>
              <c:f>'Correlacao-TD'!$E$4:$E$23</c:f>
              <c:numCache>
                <c:formatCode>General</c:formatCode>
                <c:ptCount val="20"/>
                <c:pt idx="0">
                  <c:v>511.7</c:v>
                </c:pt>
                <c:pt idx="1">
                  <c:v>484.4666666666667</c:v>
                </c:pt>
                <c:pt idx="2">
                  <c:v>471.23333333333335</c:v>
                </c:pt>
                <c:pt idx="3">
                  <c:v>490.63333333333338</c:v>
                </c:pt>
                <c:pt idx="4">
                  <c:v>527.8333333333336</c:v>
                </c:pt>
                <c:pt idx="5">
                  <c:v>462.53333333333336</c:v>
                </c:pt>
                <c:pt idx="6">
                  <c:v>454.33333333333331</c:v>
                </c:pt>
                <c:pt idx="7">
                  <c:v>513.13333333333355</c:v>
                </c:pt>
                <c:pt idx="8">
                  <c:v>510.66666666666708</c:v>
                </c:pt>
                <c:pt idx="9">
                  <c:v>540.63333333333355</c:v>
                </c:pt>
                <c:pt idx="10">
                  <c:v>524.79999999999995</c:v>
                </c:pt>
                <c:pt idx="11">
                  <c:v>391.86666666666702</c:v>
                </c:pt>
                <c:pt idx="12">
                  <c:v>456.9</c:v>
                </c:pt>
                <c:pt idx="13">
                  <c:v>530.20000000000005</c:v>
                </c:pt>
                <c:pt idx="14">
                  <c:v>661.9666666666667</c:v>
                </c:pt>
                <c:pt idx="15">
                  <c:v>429.2</c:v>
                </c:pt>
                <c:pt idx="16">
                  <c:v>481.13333333333338</c:v>
                </c:pt>
                <c:pt idx="17">
                  <c:v>397.76666666666671</c:v>
                </c:pt>
                <c:pt idx="18">
                  <c:v>720.93333333333351</c:v>
                </c:pt>
                <c:pt idx="19">
                  <c:v>411.33333333333331</c:v>
                </c:pt>
              </c:numCache>
            </c:numRef>
          </c:yVal>
        </c:ser>
        <c:ser>
          <c:idx val="1"/>
          <c:order val="1"/>
          <c:tx>
            <c:v>BRC</c:v>
          </c:tx>
          <c:spPr>
            <a:ln w="28575">
              <a:noFill/>
            </a:ln>
          </c:spPr>
          <c:trendline>
            <c:trendlineType val="linear"/>
          </c:trendline>
          <c:xVal>
            <c:numRef>
              <c:f>'Correlacao-TD'!$B$4:$B$23</c:f>
              <c:numCache>
                <c:formatCode>[$-F400]h:mm:ss\ AM/PM</c:formatCode>
                <c:ptCount val="20"/>
                <c:pt idx="0">
                  <c:v>2.5023148148148179E-3</c:v>
                </c:pt>
                <c:pt idx="1">
                  <c:v>1.9340277777777815E-3</c:v>
                </c:pt>
                <c:pt idx="2">
                  <c:v>1.9062500000000049E-3</c:v>
                </c:pt>
                <c:pt idx="3">
                  <c:v>2.2102623456790142E-3</c:v>
                </c:pt>
                <c:pt idx="4">
                  <c:v>2.4564043209876541E-3</c:v>
                </c:pt>
                <c:pt idx="5">
                  <c:v>2.3001543209876596E-3</c:v>
                </c:pt>
                <c:pt idx="6">
                  <c:v>1.9903549382716112E-3</c:v>
                </c:pt>
                <c:pt idx="7">
                  <c:v>2.4286265432098791E-3</c:v>
                </c:pt>
                <c:pt idx="8">
                  <c:v>2.1774691358024691E-3</c:v>
                </c:pt>
                <c:pt idx="9">
                  <c:v>2.2523148148148151E-3</c:v>
                </c:pt>
                <c:pt idx="10">
                  <c:v>2.4297839506172885E-3</c:v>
                </c:pt>
                <c:pt idx="11">
                  <c:v>2.1226851851851827E-3</c:v>
                </c:pt>
                <c:pt idx="12">
                  <c:v>2.1709104938271604E-3</c:v>
                </c:pt>
                <c:pt idx="13">
                  <c:v>2.5146604938271599E-3</c:v>
                </c:pt>
                <c:pt idx="14">
                  <c:v>2.1921296296296298E-3</c:v>
                </c:pt>
                <c:pt idx="15">
                  <c:v>2.0960648148148154E-3</c:v>
                </c:pt>
                <c:pt idx="16">
                  <c:v>2.1508487654320991E-3</c:v>
                </c:pt>
                <c:pt idx="17">
                  <c:v>2.0814043209876599E-3</c:v>
                </c:pt>
                <c:pt idx="18">
                  <c:v>2.2800925925926018E-3</c:v>
                </c:pt>
                <c:pt idx="19">
                  <c:v>2.0960648148148145E-3</c:v>
                </c:pt>
              </c:numCache>
            </c:numRef>
          </c:xVal>
          <c:yVal>
            <c:numRef>
              <c:f>'Correlacao-TD'!$F$4:$F$23</c:f>
              <c:numCache>
                <c:formatCode>General</c:formatCode>
                <c:ptCount val="20"/>
                <c:pt idx="0">
                  <c:v>1250.5999999999999</c:v>
                </c:pt>
                <c:pt idx="1">
                  <c:v>870.5</c:v>
                </c:pt>
                <c:pt idx="2">
                  <c:v>850.16666666666663</c:v>
                </c:pt>
                <c:pt idx="3">
                  <c:v>1059.1666666666667</c:v>
                </c:pt>
                <c:pt idx="4">
                  <c:v>1248.3</c:v>
                </c:pt>
                <c:pt idx="5">
                  <c:v>1133.5</c:v>
                </c:pt>
                <c:pt idx="6">
                  <c:v>927.8</c:v>
                </c:pt>
                <c:pt idx="7">
                  <c:v>1172.5333333333306</c:v>
                </c:pt>
                <c:pt idx="8">
                  <c:v>1091.8666666666684</c:v>
                </c:pt>
                <c:pt idx="9">
                  <c:v>1113.466666666669</c:v>
                </c:pt>
                <c:pt idx="10">
                  <c:v>1252.8</c:v>
                </c:pt>
                <c:pt idx="11">
                  <c:v>991.36666666666667</c:v>
                </c:pt>
                <c:pt idx="12">
                  <c:v>978.23333333333449</c:v>
                </c:pt>
                <c:pt idx="13">
                  <c:v>1331.7666666666687</c:v>
                </c:pt>
                <c:pt idx="14">
                  <c:v>1124.3666666666684</c:v>
                </c:pt>
                <c:pt idx="15">
                  <c:v>1071.5999999999999</c:v>
                </c:pt>
                <c:pt idx="16">
                  <c:v>981.53333333333353</c:v>
                </c:pt>
                <c:pt idx="17">
                  <c:v>1020.5666666666667</c:v>
                </c:pt>
                <c:pt idx="18">
                  <c:v>1166.6333333333298</c:v>
                </c:pt>
                <c:pt idx="19">
                  <c:v>934.5</c:v>
                </c:pt>
              </c:numCache>
            </c:numRef>
          </c:yVal>
        </c:ser>
        <c:ser>
          <c:idx val="2"/>
          <c:order val="2"/>
          <c:tx>
            <c:v>EUC</c:v>
          </c:tx>
          <c:spPr>
            <a:ln w="28575">
              <a:noFill/>
            </a:ln>
          </c:spPr>
          <c:trendline>
            <c:trendlineType val="linear"/>
          </c:trendline>
          <c:xVal>
            <c:numRef>
              <c:f>'Correlacao-TD'!$C$4:$C$23</c:f>
              <c:numCache>
                <c:formatCode>[$-F400]h:mm:ss\ AM/PM</c:formatCode>
                <c:ptCount val="20"/>
                <c:pt idx="0">
                  <c:v>1.4328703703703702E-3</c:v>
                </c:pt>
                <c:pt idx="1">
                  <c:v>1.7758487654321001E-3</c:v>
                </c:pt>
                <c:pt idx="2">
                  <c:v>1.5223765432098781E-3</c:v>
                </c:pt>
                <c:pt idx="3">
                  <c:v>1.6851851851851876E-3</c:v>
                </c:pt>
                <c:pt idx="4">
                  <c:v>1.5200617283950637E-3</c:v>
                </c:pt>
                <c:pt idx="5">
                  <c:v>1.3016975308641973E-3</c:v>
                </c:pt>
                <c:pt idx="6">
                  <c:v>1.6253858024691361E-3</c:v>
                </c:pt>
                <c:pt idx="7">
                  <c:v>1.6635802469135829E-3</c:v>
                </c:pt>
                <c:pt idx="8">
                  <c:v>1.8846450617284003E-3</c:v>
                </c:pt>
                <c:pt idx="9">
                  <c:v>1.8333333333333355E-3</c:v>
                </c:pt>
                <c:pt idx="10">
                  <c:v>1.8553240740740741E-3</c:v>
                </c:pt>
                <c:pt idx="11">
                  <c:v>1.3692129629629668E-3</c:v>
                </c:pt>
                <c:pt idx="12">
                  <c:v>1.5123456790123461E-3</c:v>
                </c:pt>
                <c:pt idx="13">
                  <c:v>1.6381172839506216E-3</c:v>
                </c:pt>
                <c:pt idx="14">
                  <c:v>1.8260030864197573E-3</c:v>
                </c:pt>
                <c:pt idx="15">
                  <c:v>1.539737654320988E-3</c:v>
                </c:pt>
                <c:pt idx="16">
                  <c:v>1.8252314814814821E-3</c:v>
                </c:pt>
                <c:pt idx="17">
                  <c:v>1.480709876543213E-3</c:v>
                </c:pt>
                <c:pt idx="18">
                  <c:v>1.9301697530864216E-3</c:v>
                </c:pt>
                <c:pt idx="19">
                  <c:v>1.4884259259259275E-3</c:v>
                </c:pt>
              </c:numCache>
            </c:numRef>
          </c:xVal>
          <c:yVal>
            <c:numRef>
              <c:f>'Correlacao-TD'!$G$4:$G$23</c:f>
              <c:numCache>
                <c:formatCode>General</c:formatCode>
                <c:ptCount val="20"/>
                <c:pt idx="0">
                  <c:v>669.5</c:v>
                </c:pt>
                <c:pt idx="1">
                  <c:v>956.9</c:v>
                </c:pt>
                <c:pt idx="2">
                  <c:v>715.4666666666667</c:v>
                </c:pt>
                <c:pt idx="3">
                  <c:v>780.2</c:v>
                </c:pt>
                <c:pt idx="4">
                  <c:v>765.7</c:v>
                </c:pt>
                <c:pt idx="5">
                  <c:v>593.16666666666663</c:v>
                </c:pt>
                <c:pt idx="6">
                  <c:v>789.7</c:v>
                </c:pt>
                <c:pt idx="7">
                  <c:v>747.3333333333336</c:v>
                </c:pt>
                <c:pt idx="8">
                  <c:v>948.1</c:v>
                </c:pt>
                <c:pt idx="9">
                  <c:v>866.76666666666665</c:v>
                </c:pt>
                <c:pt idx="10">
                  <c:v>864.8333333333336</c:v>
                </c:pt>
                <c:pt idx="11">
                  <c:v>627.16666666666663</c:v>
                </c:pt>
                <c:pt idx="12">
                  <c:v>656.3333333333336</c:v>
                </c:pt>
                <c:pt idx="13">
                  <c:v>854.1</c:v>
                </c:pt>
                <c:pt idx="14">
                  <c:v>922.4</c:v>
                </c:pt>
                <c:pt idx="15">
                  <c:v>786.66666666666663</c:v>
                </c:pt>
                <c:pt idx="16">
                  <c:v>853.5</c:v>
                </c:pt>
                <c:pt idx="17">
                  <c:v>761.9</c:v>
                </c:pt>
                <c:pt idx="18">
                  <c:v>958.53333333333353</c:v>
                </c:pt>
                <c:pt idx="19">
                  <c:v>669</c:v>
                </c:pt>
              </c:numCache>
            </c:numRef>
          </c:yVal>
        </c:ser>
        <c:axId val="70315008"/>
        <c:axId val="46478464"/>
      </c:scatterChart>
      <c:valAx>
        <c:axId val="703150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Tempo para atendimento</a:t>
                </a:r>
              </a:p>
            </c:rich>
          </c:tx>
          <c:layout/>
        </c:title>
        <c:numFmt formatCode="[$-F400]h:mm:ss\ AM/PM" sourceLinked="1"/>
        <c:tickLblPos val="nextTo"/>
        <c:crossAx val="46478464"/>
        <c:crosses val="autoZero"/>
        <c:crossBetween val="midCat"/>
      </c:valAx>
      <c:valAx>
        <c:axId val="4647846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Distância (em m)</a:t>
                </a:r>
              </a:p>
            </c:rich>
          </c:tx>
          <c:layout/>
        </c:title>
        <c:numFmt formatCode="General" sourceLinked="1"/>
        <c:tickLblPos val="nextTo"/>
        <c:crossAx val="70315008"/>
        <c:crosses val="autoZero"/>
        <c:crossBetween val="midCat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pt-B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style val="10"/>
  <c:chart>
    <c:plotArea>
      <c:layout/>
      <c:scatterChart>
        <c:scatterStyle val="lineMarker"/>
        <c:ser>
          <c:idx val="0"/>
          <c:order val="0"/>
          <c:tx>
            <c:strRef>
              <c:f>'Analise-P'!$A$3</c:f>
              <c:strCache>
                <c:ptCount val="1"/>
                <c:pt idx="0">
                  <c:v>GPS-P</c:v>
                </c:pt>
              </c:strCache>
            </c:strRef>
          </c:tx>
          <c:spPr>
            <a:ln w="47625">
              <a:noFill/>
            </a:ln>
          </c:spPr>
          <c:yVal>
            <c:numRef>
              <c:f>'Analise-P'!$A$4:$A$23</c:f>
              <c:numCache>
                <c:formatCode>General</c:formatCode>
                <c:ptCount val="20"/>
                <c:pt idx="0">
                  <c:v>3795.7837833333328</c:v>
                </c:pt>
                <c:pt idx="1">
                  <c:v>3848.9534700000022</c:v>
                </c:pt>
                <c:pt idx="2">
                  <c:v>3838.1528533333362</c:v>
                </c:pt>
                <c:pt idx="3">
                  <c:v>4070.4661533333378</c:v>
                </c:pt>
                <c:pt idx="4">
                  <c:v>3633.4078333333377</c:v>
                </c:pt>
                <c:pt idx="5">
                  <c:v>4143.6369933333344</c:v>
                </c:pt>
                <c:pt idx="6">
                  <c:v>4038.3309733333408</c:v>
                </c:pt>
                <c:pt idx="7">
                  <c:v>3471.831903333341</c:v>
                </c:pt>
                <c:pt idx="8">
                  <c:v>3585.5717500000046</c:v>
                </c:pt>
                <c:pt idx="9">
                  <c:v>3588.4719166666714</c:v>
                </c:pt>
                <c:pt idx="10">
                  <c:v>3353.9918266666659</c:v>
                </c:pt>
                <c:pt idx="11">
                  <c:v>3626.0740500000002</c:v>
                </c:pt>
                <c:pt idx="12">
                  <c:v>3656.2091166666669</c:v>
                </c:pt>
                <c:pt idx="13">
                  <c:v>3574.0711033333409</c:v>
                </c:pt>
                <c:pt idx="14">
                  <c:v>4161.9047233333295</c:v>
                </c:pt>
                <c:pt idx="15">
                  <c:v>3978.2942033333329</c:v>
                </c:pt>
                <c:pt idx="16">
                  <c:v>4129.7028600000003</c:v>
                </c:pt>
                <c:pt idx="17">
                  <c:v>4047.6648333333342</c:v>
                </c:pt>
                <c:pt idx="18">
                  <c:v>3898.4563200000002</c:v>
                </c:pt>
                <c:pt idx="19">
                  <c:v>3952.2260666666625</c:v>
                </c:pt>
              </c:numCache>
            </c:numRef>
          </c:yVal>
        </c:ser>
        <c:ser>
          <c:idx val="1"/>
          <c:order val="1"/>
          <c:tx>
            <c:strRef>
              <c:f>'Analise-P'!$B$3</c:f>
              <c:strCache>
                <c:ptCount val="1"/>
                <c:pt idx="0">
                  <c:v>BRC-P</c:v>
                </c:pt>
              </c:strCache>
            </c:strRef>
          </c:tx>
          <c:spPr>
            <a:ln w="47625">
              <a:noFill/>
            </a:ln>
          </c:spPr>
          <c:yVal>
            <c:numRef>
              <c:f>'Analise-P'!$B$4:$B$23</c:f>
              <c:numCache>
                <c:formatCode>General</c:formatCode>
                <c:ptCount val="20"/>
                <c:pt idx="0">
                  <c:v>0.36668333333333331</c:v>
                </c:pt>
                <c:pt idx="1">
                  <c:v>0.3000100000000005</c:v>
                </c:pt>
                <c:pt idx="2">
                  <c:v>0.26668000000000008</c:v>
                </c:pt>
                <c:pt idx="3">
                  <c:v>0.20001333333333368</c:v>
                </c:pt>
                <c:pt idx="4">
                  <c:v>0.26668666666666724</c:v>
                </c:pt>
                <c:pt idx="5">
                  <c:v>0.30001000000000044</c:v>
                </c:pt>
                <c:pt idx="6">
                  <c:v>0.26669000000000004</c:v>
                </c:pt>
                <c:pt idx="7">
                  <c:v>0.16667666666666667</c:v>
                </c:pt>
                <c:pt idx="8">
                  <c:v>0.30002333333333336</c:v>
                </c:pt>
                <c:pt idx="9">
                  <c:v>0.30002000000000051</c:v>
                </c:pt>
                <c:pt idx="10">
                  <c:v>0.13334000000000001</c:v>
                </c:pt>
                <c:pt idx="11">
                  <c:v>0.23335333333333341</c:v>
                </c:pt>
                <c:pt idx="12">
                  <c:v>0.26668000000000008</c:v>
                </c:pt>
                <c:pt idx="13">
                  <c:v>0.16667333333333331</c:v>
                </c:pt>
                <c:pt idx="14">
                  <c:v>0.26668666666666724</c:v>
                </c:pt>
                <c:pt idx="15">
                  <c:v>0.33335333333333378</c:v>
                </c:pt>
                <c:pt idx="16">
                  <c:v>0.20000999999999999</c:v>
                </c:pt>
                <c:pt idx="17">
                  <c:v>0.13334000000000001</c:v>
                </c:pt>
                <c:pt idx="18">
                  <c:v>0.23335333333333341</c:v>
                </c:pt>
                <c:pt idx="19">
                  <c:v>0.26668333333333327</c:v>
                </c:pt>
              </c:numCache>
            </c:numRef>
          </c:yVal>
        </c:ser>
        <c:ser>
          <c:idx val="2"/>
          <c:order val="2"/>
          <c:tx>
            <c:strRef>
              <c:f>'Analise-P'!$C$3</c:f>
              <c:strCache>
                <c:ptCount val="1"/>
                <c:pt idx="0">
                  <c:v>EUC-P</c:v>
                </c:pt>
              </c:strCache>
            </c:strRef>
          </c:tx>
          <c:spPr>
            <a:ln w="47625">
              <a:noFill/>
            </a:ln>
          </c:spPr>
          <c:yVal>
            <c:numRef>
              <c:f>'Analise-P'!$C$4:$C$23</c:f>
              <c:numCache>
                <c:formatCode>General</c:formatCode>
                <c:ptCount val="20"/>
                <c:pt idx="0">
                  <c:v>0.23335333333333341</c:v>
                </c:pt>
                <c:pt idx="1">
                  <c:v>0.13333999999999999</c:v>
                </c:pt>
                <c:pt idx="2">
                  <c:v>0.16667666666666667</c:v>
                </c:pt>
                <c:pt idx="3">
                  <c:v>0.33335333333333372</c:v>
                </c:pt>
                <c:pt idx="4">
                  <c:v>0.20000999999999999</c:v>
                </c:pt>
                <c:pt idx="5">
                  <c:v>0.13334333333333359</c:v>
                </c:pt>
                <c:pt idx="6">
                  <c:v>6.6670000000000007E-2</c:v>
                </c:pt>
                <c:pt idx="7">
                  <c:v>0.10001</c:v>
                </c:pt>
                <c:pt idx="8">
                  <c:v>0.23334333333333362</c:v>
                </c:pt>
                <c:pt idx="9">
                  <c:v>6.6673333333333334E-2</c:v>
                </c:pt>
                <c:pt idx="10">
                  <c:v>0.20000999999999999</c:v>
                </c:pt>
                <c:pt idx="11">
                  <c:v>0.16666999999999998</c:v>
                </c:pt>
                <c:pt idx="12">
                  <c:v>0.20000666666666669</c:v>
                </c:pt>
                <c:pt idx="13">
                  <c:v>0.26667333333333326</c:v>
                </c:pt>
                <c:pt idx="14">
                  <c:v>0.20000999999999999</c:v>
                </c:pt>
                <c:pt idx="15">
                  <c:v>0.20000999999999999</c:v>
                </c:pt>
                <c:pt idx="16">
                  <c:v>0.10000666666666666</c:v>
                </c:pt>
                <c:pt idx="17">
                  <c:v>0.10001</c:v>
                </c:pt>
                <c:pt idx="18">
                  <c:v>0.33335333333333372</c:v>
                </c:pt>
                <c:pt idx="19">
                  <c:v>0.20001333333333363</c:v>
                </c:pt>
              </c:numCache>
            </c:numRef>
          </c:yVal>
        </c:ser>
        <c:axId val="46520960"/>
        <c:axId val="46527232"/>
      </c:scatterChart>
      <c:valAx>
        <c:axId val="4652096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Índice da execução</a:t>
                </a:r>
              </a:p>
            </c:rich>
          </c:tx>
          <c:layout/>
        </c:title>
        <c:tickLblPos val="nextTo"/>
        <c:crossAx val="46527232"/>
        <c:crosses val="autoZero"/>
        <c:crossBetween val="midCat"/>
      </c:valAx>
      <c:valAx>
        <c:axId val="4652723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Tempo de execução (em ms)</a:t>
                </a:r>
              </a:p>
            </c:rich>
          </c:tx>
          <c:layout/>
        </c:title>
        <c:numFmt formatCode="General" sourceLinked="1"/>
        <c:tickLblPos val="nextTo"/>
        <c:crossAx val="46520960"/>
        <c:crosses val="autoZero"/>
        <c:crossBetween val="midCat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pt-B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style val="10"/>
  <c:chart>
    <c:plotArea>
      <c:layout/>
      <c:scatterChart>
        <c:scatterStyle val="lineMarker"/>
        <c:ser>
          <c:idx val="0"/>
          <c:order val="0"/>
          <c:tx>
            <c:strRef>
              <c:f>'Analise-T'!$A$4</c:f>
              <c:strCache>
                <c:ptCount val="1"/>
                <c:pt idx="0">
                  <c:v>GPS-T200</c:v>
                </c:pt>
              </c:strCache>
            </c:strRef>
          </c:tx>
          <c:spPr>
            <a:ln w="47625">
              <a:noFill/>
            </a:ln>
          </c:spPr>
          <c:yVal>
            <c:numRef>
              <c:f>'Analise-T'!$A$5:$A$24</c:f>
              <c:numCache>
                <c:formatCode>[$-F400]h:mm:ss\ AM/PM</c:formatCode>
                <c:ptCount val="20"/>
                <c:pt idx="0">
                  <c:v>9.9807098765432398E-4</c:v>
                </c:pt>
                <c:pt idx="1">
                  <c:v>1.273533950617284E-3</c:v>
                </c:pt>
                <c:pt idx="2">
                  <c:v>1.00655864197531E-3</c:v>
                </c:pt>
                <c:pt idx="3">
                  <c:v>1.4664351851851861E-3</c:v>
                </c:pt>
                <c:pt idx="4">
                  <c:v>1.1894290123456793E-3</c:v>
                </c:pt>
                <c:pt idx="5">
                  <c:v>1.0937500000000001E-3</c:v>
                </c:pt>
                <c:pt idx="6">
                  <c:v>1.3587962962962963E-3</c:v>
                </c:pt>
                <c:pt idx="7">
                  <c:v>1.1076388888888902E-3</c:v>
                </c:pt>
                <c:pt idx="8">
                  <c:v>1.2253086419753082E-3</c:v>
                </c:pt>
                <c:pt idx="9">
                  <c:v>1.1824845679012385E-3</c:v>
                </c:pt>
                <c:pt idx="10">
                  <c:v>1.1547067901234568E-3</c:v>
                </c:pt>
                <c:pt idx="11">
                  <c:v>1.0694444444444443E-3</c:v>
                </c:pt>
                <c:pt idx="12">
                  <c:v>1.0543981481481481E-3</c:v>
                </c:pt>
                <c:pt idx="13">
                  <c:v>1.0088734567901235E-3</c:v>
                </c:pt>
                <c:pt idx="14">
                  <c:v>1.0914351851851851E-3</c:v>
                </c:pt>
                <c:pt idx="15">
                  <c:v>1.0204475308641988E-3</c:v>
                </c:pt>
                <c:pt idx="16">
                  <c:v>1.1296296296296297E-3</c:v>
                </c:pt>
                <c:pt idx="17">
                  <c:v>1.2326388888888899E-3</c:v>
                </c:pt>
                <c:pt idx="18">
                  <c:v>1.0956790123456779E-3</c:v>
                </c:pt>
                <c:pt idx="19">
                  <c:v>1.3337191358024701E-3</c:v>
                </c:pt>
              </c:numCache>
            </c:numRef>
          </c:yVal>
        </c:ser>
        <c:ser>
          <c:idx val="1"/>
          <c:order val="1"/>
          <c:tx>
            <c:strRef>
              <c:f>'Analise-T'!$B$4</c:f>
              <c:strCache>
                <c:ptCount val="1"/>
                <c:pt idx="0">
                  <c:v>BRC-T200</c:v>
                </c:pt>
              </c:strCache>
            </c:strRef>
          </c:tx>
          <c:spPr>
            <a:ln w="47625">
              <a:noFill/>
            </a:ln>
          </c:spPr>
          <c:yVal>
            <c:numRef>
              <c:f>'Analise-T'!$B$5:$B$24</c:f>
              <c:numCache>
                <c:formatCode>[$-F400]h:mm:ss\ AM/PM</c:formatCode>
                <c:ptCount val="20"/>
                <c:pt idx="0">
                  <c:v>2.5123456790123438E-3</c:v>
                </c:pt>
                <c:pt idx="1">
                  <c:v>2.3113425925925949E-3</c:v>
                </c:pt>
                <c:pt idx="2">
                  <c:v>2.4270833333333362E-3</c:v>
                </c:pt>
                <c:pt idx="3">
                  <c:v>2.8946759259259247E-3</c:v>
                </c:pt>
                <c:pt idx="4">
                  <c:v>2.3009259259259272E-3</c:v>
                </c:pt>
                <c:pt idx="5">
                  <c:v>2.2129629629629652E-3</c:v>
                </c:pt>
                <c:pt idx="6">
                  <c:v>2.4456018518518559E-3</c:v>
                </c:pt>
                <c:pt idx="7">
                  <c:v>2.6743827160493859E-3</c:v>
                </c:pt>
                <c:pt idx="8">
                  <c:v>2.1902006172839512E-3</c:v>
                </c:pt>
                <c:pt idx="9">
                  <c:v>2.3661265432098782E-3</c:v>
                </c:pt>
                <c:pt idx="10">
                  <c:v>2.4452160493827193E-3</c:v>
                </c:pt>
                <c:pt idx="11">
                  <c:v>2.0551697530864221E-3</c:v>
                </c:pt>
                <c:pt idx="12">
                  <c:v>1.9768518518518555E-3</c:v>
                </c:pt>
                <c:pt idx="13">
                  <c:v>2.3580246913580249E-3</c:v>
                </c:pt>
                <c:pt idx="14">
                  <c:v>2.7812499999999994E-3</c:v>
                </c:pt>
                <c:pt idx="15">
                  <c:v>2.1504629629629669E-3</c:v>
                </c:pt>
                <c:pt idx="16">
                  <c:v>2.2376543209876596E-3</c:v>
                </c:pt>
                <c:pt idx="17">
                  <c:v>2.2646604938271605E-3</c:v>
                </c:pt>
                <c:pt idx="18">
                  <c:v>2.3807870370370415E-3</c:v>
                </c:pt>
                <c:pt idx="19">
                  <c:v>2.4290123456790153E-3</c:v>
                </c:pt>
              </c:numCache>
            </c:numRef>
          </c:yVal>
        </c:ser>
        <c:ser>
          <c:idx val="2"/>
          <c:order val="2"/>
          <c:tx>
            <c:strRef>
              <c:f>'Analise-T'!$C$4</c:f>
              <c:strCache>
                <c:ptCount val="1"/>
                <c:pt idx="0">
                  <c:v>EUC-T200</c:v>
                </c:pt>
              </c:strCache>
            </c:strRef>
          </c:tx>
          <c:spPr>
            <a:ln w="47625">
              <a:noFill/>
            </a:ln>
          </c:spPr>
          <c:yVal>
            <c:numRef>
              <c:f>'Analise-T'!$C$5:$C$24</c:f>
              <c:numCache>
                <c:formatCode>[$-F400]h:mm:ss\ AM/PM</c:formatCode>
                <c:ptCount val="20"/>
                <c:pt idx="0">
                  <c:v>1.4097222222222224E-3</c:v>
                </c:pt>
                <c:pt idx="1">
                  <c:v>2.1435185185185229E-3</c:v>
                </c:pt>
                <c:pt idx="2">
                  <c:v>1.2704475308641995E-3</c:v>
                </c:pt>
                <c:pt idx="3">
                  <c:v>1.8788580246913628E-3</c:v>
                </c:pt>
                <c:pt idx="4">
                  <c:v>1.7222222222222237E-3</c:v>
                </c:pt>
                <c:pt idx="5">
                  <c:v>1.9290123456790153E-3</c:v>
                </c:pt>
                <c:pt idx="6">
                  <c:v>2.0447530864197557E-3</c:v>
                </c:pt>
                <c:pt idx="7">
                  <c:v>1.5883487654321012E-3</c:v>
                </c:pt>
                <c:pt idx="8">
                  <c:v>1.575617283950619E-3</c:v>
                </c:pt>
                <c:pt idx="9">
                  <c:v>1.6597222222222237E-3</c:v>
                </c:pt>
                <c:pt idx="10">
                  <c:v>1.660493827160494E-3</c:v>
                </c:pt>
                <c:pt idx="11">
                  <c:v>1.5239197530864199E-3</c:v>
                </c:pt>
                <c:pt idx="12">
                  <c:v>1.678240740740744E-3</c:v>
                </c:pt>
                <c:pt idx="13">
                  <c:v>1.5659722222222221E-3</c:v>
                </c:pt>
                <c:pt idx="14">
                  <c:v>1.6161265432098775E-3</c:v>
                </c:pt>
                <c:pt idx="15">
                  <c:v>1.5929783950617295E-3</c:v>
                </c:pt>
                <c:pt idx="16">
                  <c:v>1.7322530864197561E-3</c:v>
                </c:pt>
                <c:pt idx="17">
                  <c:v>1.8040123456790143E-3</c:v>
                </c:pt>
                <c:pt idx="18">
                  <c:v>1.8260030864197558E-3</c:v>
                </c:pt>
                <c:pt idx="19">
                  <c:v>2.3221450617283979E-3</c:v>
                </c:pt>
              </c:numCache>
            </c:numRef>
          </c:yVal>
        </c:ser>
        <c:axId val="46696704"/>
        <c:axId val="46711168"/>
      </c:scatterChart>
      <c:valAx>
        <c:axId val="466967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Índice da execução</a:t>
                </a:r>
              </a:p>
            </c:rich>
          </c:tx>
          <c:layout/>
        </c:title>
        <c:tickLblPos val="nextTo"/>
        <c:crossAx val="46711168"/>
        <c:crosses val="autoZero"/>
        <c:crossBetween val="midCat"/>
      </c:valAx>
      <c:valAx>
        <c:axId val="4671116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Tempo para atendimento</a:t>
                </a:r>
              </a:p>
            </c:rich>
          </c:tx>
          <c:layout/>
        </c:title>
        <c:numFmt formatCode="[$-F400]h:mm:ss\ AM/PM" sourceLinked="1"/>
        <c:tickLblPos val="nextTo"/>
        <c:crossAx val="46696704"/>
        <c:crosses val="autoZero"/>
        <c:crossBetween val="midCat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pt-BR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style val="10"/>
  <c:chart>
    <c:plotArea>
      <c:layout/>
      <c:scatterChart>
        <c:scatterStyle val="lineMarker"/>
        <c:ser>
          <c:idx val="0"/>
          <c:order val="0"/>
          <c:tx>
            <c:strRef>
              <c:f>'Analise-D'!$A$4</c:f>
              <c:strCache>
                <c:ptCount val="1"/>
                <c:pt idx="0">
                  <c:v>GPS-D200</c:v>
                </c:pt>
              </c:strCache>
            </c:strRef>
          </c:tx>
          <c:spPr>
            <a:ln w="47625">
              <a:noFill/>
            </a:ln>
          </c:spPr>
          <c:yVal>
            <c:numRef>
              <c:f>'Analise-D'!$A$5:$A$24</c:f>
              <c:numCache>
                <c:formatCode>General</c:formatCode>
                <c:ptCount val="20"/>
                <c:pt idx="0">
                  <c:v>464.6</c:v>
                </c:pt>
                <c:pt idx="1">
                  <c:v>577.20000000000005</c:v>
                </c:pt>
                <c:pt idx="2">
                  <c:v>503.16666666666708</c:v>
                </c:pt>
                <c:pt idx="3">
                  <c:v>689.8333333333336</c:v>
                </c:pt>
                <c:pt idx="4">
                  <c:v>543.43333333333351</c:v>
                </c:pt>
                <c:pt idx="5">
                  <c:v>535.1</c:v>
                </c:pt>
                <c:pt idx="6">
                  <c:v>727.06666666666672</c:v>
                </c:pt>
                <c:pt idx="7">
                  <c:v>536.56666666666672</c:v>
                </c:pt>
                <c:pt idx="8">
                  <c:v>595.3333333333336</c:v>
                </c:pt>
                <c:pt idx="9">
                  <c:v>562.36666666666667</c:v>
                </c:pt>
                <c:pt idx="10">
                  <c:v>541.36666666666667</c:v>
                </c:pt>
                <c:pt idx="11">
                  <c:v>519.26666666666665</c:v>
                </c:pt>
                <c:pt idx="12">
                  <c:v>485.2</c:v>
                </c:pt>
                <c:pt idx="13">
                  <c:v>473.1</c:v>
                </c:pt>
                <c:pt idx="14">
                  <c:v>532.13333333333355</c:v>
                </c:pt>
                <c:pt idx="15">
                  <c:v>472.93333333333334</c:v>
                </c:pt>
                <c:pt idx="16">
                  <c:v>480.4666666666667</c:v>
                </c:pt>
                <c:pt idx="17">
                  <c:v>582.56666666666672</c:v>
                </c:pt>
                <c:pt idx="18">
                  <c:v>489.93333333333334</c:v>
                </c:pt>
                <c:pt idx="19">
                  <c:v>666.3333333333336</c:v>
                </c:pt>
              </c:numCache>
            </c:numRef>
          </c:yVal>
        </c:ser>
        <c:ser>
          <c:idx val="1"/>
          <c:order val="1"/>
          <c:tx>
            <c:strRef>
              <c:f>'Analise-D'!$B$4</c:f>
              <c:strCache>
                <c:ptCount val="1"/>
                <c:pt idx="0">
                  <c:v>BRC-D200</c:v>
                </c:pt>
              </c:strCache>
            </c:strRef>
          </c:tx>
          <c:spPr>
            <a:ln w="47625">
              <a:noFill/>
            </a:ln>
          </c:spPr>
          <c:yVal>
            <c:numRef>
              <c:f>'Analise-D'!$B$5:$B$24</c:f>
              <c:numCache>
                <c:formatCode>General</c:formatCode>
                <c:ptCount val="20"/>
                <c:pt idx="0">
                  <c:v>1248.8666666666679</c:v>
                </c:pt>
                <c:pt idx="1">
                  <c:v>1055.5333333333315</c:v>
                </c:pt>
                <c:pt idx="2">
                  <c:v>1218.5</c:v>
                </c:pt>
                <c:pt idx="3">
                  <c:v>1287.5999999999999</c:v>
                </c:pt>
                <c:pt idx="4">
                  <c:v>1027.2666666666682</c:v>
                </c:pt>
                <c:pt idx="5">
                  <c:v>1100</c:v>
                </c:pt>
                <c:pt idx="6">
                  <c:v>1214.0999999999999</c:v>
                </c:pt>
                <c:pt idx="7">
                  <c:v>1381.2</c:v>
                </c:pt>
                <c:pt idx="8">
                  <c:v>1053.433333333332</c:v>
                </c:pt>
                <c:pt idx="9">
                  <c:v>1170.566666666668</c:v>
                </c:pt>
                <c:pt idx="10">
                  <c:v>1176.7</c:v>
                </c:pt>
                <c:pt idx="11">
                  <c:v>923.93333333333351</c:v>
                </c:pt>
                <c:pt idx="12">
                  <c:v>988.43333333333351</c:v>
                </c:pt>
                <c:pt idx="13">
                  <c:v>1083.933333333332</c:v>
                </c:pt>
                <c:pt idx="14">
                  <c:v>1466.433333333332</c:v>
                </c:pt>
                <c:pt idx="15">
                  <c:v>1036.433333333332</c:v>
                </c:pt>
                <c:pt idx="16">
                  <c:v>1067.0999999999999</c:v>
                </c:pt>
                <c:pt idx="17">
                  <c:v>1053.7666666666682</c:v>
                </c:pt>
                <c:pt idx="18">
                  <c:v>1154.3</c:v>
                </c:pt>
                <c:pt idx="19">
                  <c:v>1243.3</c:v>
                </c:pt>
              </c:numCache>
            </c:numRef>
          </c:yVal>
        </c:ser>
        <c:ser>
          <c:idx val="2"/>
          <c:order val="2"/>
          <c:tx>
            <c:strRef>
              <c:f>'Analise-D'!$C$4</c:f>
              <c:strCache>
                <c:ptCount val="1"/>
                <c:pt idx="0">
                  <c:v>EUC-D200</c:v>
                </c:pt>
              </c:strCache>
            </c:strRef>
          </c:tx>
          <c:spPr>
            <a:ln w="47625">
              <a:noFill/>
            </a:ln>
          </c:spPr>
          <c:yVal>
            <c:numRef>
              <c:f>'Analise-D'!$C$5:$C$24</c:f>
              <c:numCache>
                <c:formatCode>General</c:formatCode>
                <c:ptCount val="20"/>
                <c:pt idx="0">
                  <c:v>681.03333333333353</c:v>
                </c:pt>
                <c:pt idx="1">
                  <c:v>1025.066666666668</c:v>
                </c:pt>
                <c:pt idx="2">
                  <c:v>628</c:v>
                </c:pt>
                <c:pt idx="3">
                  <c:v>834.9</c:v>
                </c:pt>
                <c:pt idx="4">
                  <c:v>787.23333333333414</c:v>
                </c:pt>
                <c:pt idx="5">
                  <c:v>951.76666666666665</c:v>
                </c:pt>
                <c:pt idx="6">
                  <c:v>1043.833333333331</c:v>
                </c:pt>
                <c:pt idx="7">
                  <c:v>735.26666666666665</c:v>
                </c:pt>
                <c:pt idx="8">
                  <c:v>724.8333333333336</c:v>
                </c:pt>
                <c:pt idx="9">
                  <c:v>844.26666666666665</c:v>
                </c:pt>
                <c:pt idx="10">
                  <c:v>756.7</c:v>
                </c:pt>
                <c:pt idx="11">
                  <c:v>655.23333333333414</c:v>
                </c:pt>
                <c:pt idx="12">
                  <c:v>723.73333333333414</c:v>
                </c:pt>
                <c:pt idx="13">
                  <c:v>691.5</c:v>
                </c:pt>
                <c:pt idx="14">
                  <c:v>794.53333333333353</c:v>
                </c:pt>
                <c:pt idx="15">
                  <c:v>753.4666666666667</c:v>
                </c:pt>
                <c:pt idx="16">
                  <c:v>704.26666666666665</c:v>
                </c:pt>
                <c:pt idx="17">
                  <c:v>944.73333333333414</c:v>
                </c:pt>
                <c:pt idx="18">
                  <c:v>966.13333333333355</c:v>
                </c:pt>
                <c:pt idx="19">
                  <c:v>1139.6333333333307</c:v>
                </c:pt>
              </c:numCache>
            </c:numRef>
          </c:yVal>
        </c:ser>
        <c:axId val="46737280"/>
        <c:axId val="46751744"/>
      </c:scatterChart>
      <c:valAx>
        <c:axId val="467372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Índice da execução</a:t>
                </a:r>
              </a:p>
            </c:rich>
          </c:tx>
          <c:layout/>
        </c:title>
        <c:tickLblPos val="nextTo"/>
        <c:crossAx val="46751744"/>
        <c:crosses val="autoZero"/>
        <c:crossBetween val="midCat"/>
      </c:valAx>
      <c:valAx>
        <c:axId val="4675174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Distância para atendimento (em m)</a:t>
                </a:r>
              </a:p>
            </c:rich>
          </c:tx>
          <c:layout/>
        </c:title>
        <c:numFmt formatCode="General" sourceLinked="1"/>
        <c:tickLblPos val="nextTo"/>
        <c:crossAx val="46737280"/>
        <c:crosses val="autoZero"/>
        <c:crossBetween val="midCat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pt-B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33" tIns="49517" rIns="99033" bIns="49517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9033" tIns="49517" rIns="99033" bIns="49517" rtlCol="0"/>
          <a:lstStyle>
            <a:lvl1pPr algn="r">
              <a:defRPr sz="1300"/>
            </a:lvl1pPr>
          </a:lstStyle>
          <a:p>
            <a:fld id="{4F47C671-1E1B-4CB9-B905-20ACEBDBDF44}" type="datetimeFigureOut">
              <a:rPr lang="pt-BR" smtClean="0"/>
              <a:pPr/>
              <a:t>05/11/2013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3" tIns="49517" rIns="99033" bIns="495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1" y="4861441"/>
            <a:ext cx="5679440" cy="4605576"/>
          </a:xfrm>
          <a:prstGeom prst="rect">
            <a:avLst/>
          </a:prstGeom>
        </p:spPr>
        <p:txBody>
          <a:bodyPr vert="horz" lIns="99033" tIns="49517" rIns="99033" bIns="49517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6363" cy="511731"/>
          </a:xfrm>
          <a:prstGeom prst="rect">
            <a:avLst/>
          </a:prstGeom>
        </p:spPr>
        <p:txBody>
          <a:bodyPr vert="horz" lIns="99033" tIns="49517" rIns="99033" bIns="49517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8"/>
            <a:ext cx="3076363" cy="511731"/>
          </a:xfrm>
          <a:prstGeom prst="rect">
            <a:avLst/>
          </a:prstGeom>
        </p:spPr>
        <p:txBody>
          <a:bodyPr vert="horz" lIns="99033" tIns="49517" rIns="99033" bIns="49517" rtlCol="0" anchor="b"/>
          <a:lstStyle>
            <a:lvl1pPr algn="r">
              <a:defRPr sz="1300"/>
            </a:lvl1pPr>
          </a:lstStyle>
          <a:p>
            <a:fld id="{614E6A27-B853-44E7-B679-DE4E57F250D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E6A27-B853-44E7-B679-DE4E57F250D0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E6A27-B853-44E7-B679-DE4E57F250D0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E6A27-B853-44E7-B679-DE4E57F250D0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diminuição média obtida para o método GPS com Menor de Tempo Estimado de Atendimento é de 52,8% em relação ao método </a:t>
            </a:r>
            <a:r>
              <a:rPr lang="pt-BR" i="1" dirty="0" smtClean="0"/>
              <a:t>broadcasting</a:t>
            </a:r>
            <a:r>
              <a:rPr lang="pt-BR" dirty="0" smtClean="0"/>
              <a:t>;</a:t>
            </a:r>
          </a:p>
          <a:p>
            <a:r>
              <a:rPr lang="pt-BR" dirty="0" smtClean="0"/>
              <a:t>A redução média do método GPS com Distância Euclidiana foi de 26,1%;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E6A27-B853-44E7-B679-DE4E57F250D0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Como esperado, quando são desconsideradas informações de tráfego, as distâncias percorridas no método </a:t>
            </a:r>
            <a:r>
              <a:rPr lang="pt-BR" i="1" dirty="0" smtClean="0"/>
              <a:t>Broadcasting </a:t>
            </a:r>
            <a:r>
              <a:rPr lang="pt-BR" dirty="0" smtClean="0"/>
              <a:t>e GPS com Distância </a:t>
            </a:r>
            <a:r>
              <a:rPr lang="pt-BR" dirty="0" err="1" smtClean="0"/>
              <a:t>Euclidana</a:t>
            </a:r>
            <a:r>
              <a:rPr lang="pt-BR" dirty="0" smtClean="0"/>
              <a:t> foram superiores ao método GPS com Menor de Tempo Estimado de Atendimento;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E6A27-B853-44E7-B679-DE4E57F250D0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Devido a não utilização de informações de tráfego, observa-se correlação entre a distância percorrida e o tempo de atendimento</a:t>
            </a:r>
          </a:p>
          <a:p>
            <a:pPr>
              <a:buFontTx/>
              <a:buChar char="-"/>
            </a:pPr>
            <a:r>
              <a:rPr lang="pt-BR" dirty="0" smtClean="0"/>
              <a:t>Quando consideradas informações de tráfego, pode ser que essa correlação não seja relevante;</a:t>
            </a:r>
          </a:p>
          <a:p>
            <a:pPr>
              <a:buFontTx/>
              <a:buChar char="-"/>
            </a:pPr>
            <a:r>
              <a:rPr lang="pt-BR" dirty="0" smtClean="0"/>
              <a:t>Deve-se avaliar no entanto, as condições de tráfego no restante da cidade – trânsito lento em toda a cidade ou apenas em pontos isolados;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E6A27-B853-44E7-B679-DE4E57F250D0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Verifica-se que o algoritmo GPS com Distância Euclidiana e o algoritmo </a:t>
            </a:r>
            <a:r>
              <a:rPr lang="pt-BR" i="1" dirty="0" smtClean="0"/>
              <a:t>Broadcasting </a:t>
            </a:r>
            <a:r>
              <a:rPr lang="pt-BR" dirty="0" smtClean="0"/>
              <a:t>possuem tempo de processamento desprezível;</a:t>
            </a:r>
          </a:p>
          <a:p>
            <a:r>
              <a:rPr lang="pt-BR" dirty="0" smtClean="0"/>
              <a:t>O algoritmo GPS com Estimativa do Menor Tempo Estimado de Atendimento é muito mais demorado que os anteriores, com tempo de resposta médio em 3,8s.</a:t>
            </a:r>
          </a:p>
          <a:p>
            <a:pPr lvl="1"/>
            <a:r>
              <a:rPr lang="pt-BR" dirty="0" smtClean="0"/>
              <a:t>O tempo de processamento, de toda forma, ainda é baixo para alteração do posicionamento dos taxistas;</a:t>
            </a:r>
          </a:p>
          <a:p>
            <a:r>
              <a:rPr lang="pt-BR" dirty="0" smtClean="0"/>
              <a:t>Vale lembrar que o método </a:t>
            </a:r>
            <a:r>
              <a:rPr lang="pt-BR" i="1" dirty="0" smtClean="0"/>
              <a:t>broadcasting </a:t>
            </a:r>
            <a:r>
              <a:rPr lang="pt-BR" dirty="0" smtClean="0"/>
              <a:t>não existe na realidade, uma vez que a definição dos taxistas é feita por meio de solicitações via rádio;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E6A27-B853-44E7-B679-DE4E57F250D0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Os resultados seguiram o mesmo padrão do primeiro teste – GPS com Menor Distância Estimada é o método mais rápido;</a:t>
            </a:r>
          </a:p>
          <a:p>
            <a:r>
              <a:rPr lang="pt-BR" dirty="0" smtClean="0"/>
              <a:t>No entanto, como era esperado, devido menor a disponibilidade de taxistas, os valores do tempo de atendimento foram mais altos.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E6A27-B853-44E7-B679-DE4E57F250D0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Pode-se concluir que a distância percorrida pelos taxistas é maior, causando o aumento do tempo até o atendimento;</a:t>
            </a:r>
          </a:p>
          <a:p>
            <a:r>
              <a:rPr lang="pt-BR" dirty="0" smtClean="0"/>
              <a:t>O aumento da distância percorrida está relacionada com a distribuição dos taxis pela cidade;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E6A27-B853-44E7-B679-DE4E57F250D0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E6A27-B853-44E7-B679-DE4E57F250D0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Taxi é um meio de transporte em áreas urbanas que oferece agilidade e conforto no atendimento, sendo uma alternativa ao precário sistema de transporte público nas grandes cidades do país. </a:t>
            </a:r>
          </a:p>
          <a:p>
            <a:r>
              <a:rPr lang="pt-BR" dirty="0" smtClean="0"/>
              <a:t>Em algumas cidades, no entanto, há escassez de serviços, devido às condições de trânsito e ao aumento da demanda.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E6A27-B853-44E7-B679-DE4E57F250D0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331">
              <a:defRPr/>
            </a:pPr>
            <a:r>
              <a:rPr lang="pt-BR" sz="1300" dirty="0" smtClean="0"/>
              <a:t>Além dos problemas citados, o funcionamento do serviço de taxi, em geral, é pouco satisfatório quanto à sua eficiência operacional. As razões para isso estão relacionadas ao modo como os taxis são organizados – agendamento de serviço por ligações telefônicas, atendimento a usuários que estão nas ruas e pontos de taxi (CHENG e QU, 2009). </a:t>
            </a:r>
          </a:p>
          <a:p>
            <a:pPr defTabSz="990331">
              <a:defRPr/>
            </a:pPr>
            <a:endParaRPr lang="pt-BR" sz="1300" dirty="0" smtClean="0"/>
          </a:p>
          <a:p>
            <a:pPr defTabSz="990331">
              <a:defRPr/>
            </a:pPr>
            <a:r>
              <a:rPr lang="pt-BR" sz="1300" dirty="0" smtClean="0"/>
              <a:t>Variações de demanda:</a:t>
            </a:r>
          </a:p>
          <a:p>
            <a:pPr defTabSz="990331">
              <a:buFontTx/>
              <a:buChar char="-"/>
              <a:defRPr/>
            </a:pPr>
            <a:r>
              <a:rPr lang="pt-BR" sz="1300" dirty="0" smtClean="0"/>
              <a:t>Chuva;</a:t>
            </a:r>
          </a:p>
          <a:p>
            <a:pPr defTabSz="990331">
              <a:buFontTx/>
              <a:buChar char="-"/>
              <a:defRPr/>
            </a:pPr>
            <a:r>
              <a:rPr lang="pt-BR" sz="1300" dirty="0" smtClean="0"/>
              <a:t>Eventos;</a:t>
            </a:r>
          </a:p>
          <a:p>
            <a:pPr defTabSz="990331">
              <a:buFontTx/>
              <a:buChar char="-"/>
              <a:defRPr/>
            </a:pPr>
            <a:r>
              <a:rPr lang="pt-BR" sz="1300" dirty="0" smtClean="0"/>
              <a:t> Proximidade de feriados</a:t>
            </a:r>
          </a:p>
          <a:p>
            <a:pPr defTabSz="990331">
              <a:buFontTx/>
              <a:buChar char="-"/>
              <a:defRPr/>
            </a:pPr>
            <a:r>
              <a:rPr lang="pt-BR" sz="1300" dirty="0" smtClean="0"/>
              <a:t> Horários de pico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E6A27-B853-44E7-B679-DE4E57F250D0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</a:t>
            </a:r>
            <a:r>
              <a:rPr lang="pt-BR" baseline="0" dirty="0" smtClean="0"/>
              <a:t> solução inicial previa o rastreamento separado do software de requisição de taxi</a:t>
            </a:r>
          </a:p>
          <a:p>
            <a:r>
              <a:rPr lang="pt-BR" baseline="0" dirty="0" smtClean="0"/>
              <a:t>Possibilidade de rastreamento externo, usando rastreadores convencionais, com suporte a áreas sem 3G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E6A27-B853-44E7-B679-DE4E57F250D0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Objetividade!!!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E6A27-B853-44E7-B679-DE4E57F250D0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E6A27-B853-44E7-B679-DE4E57F250D0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Pode-se ver que o taxista 2 deve percorrer uma distância real</a:t>
            </a:r>
            <a:r>
              <a:rPr lang="pt-BR" baseline="0" dirty="0" smtClean="0"/>
              <a:t> menor que o taxista 1, apesar do taxista 1 estar mais próximo quando usado somente distância euclidiana.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E6A27-B853-44E7-B679-DE4E57F250D0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Simulação a eventos discretos:</a:t>
            </a:r>
            <a:r>
              <a:rPr lang="pt-BR" baseline="0" dirty="0" smtClean="0"/>
              <a:t> “</a:t>
            </a:r>
            <a:r>
              <a:rPr lang="pt-BR" sz="1300" dirty="0" smtClean="0"/>
              <a:t>o sistema somente tem seu valor alterado no momento em que ocorre um evento; em outros momentos, nada se modifica”</a:t>
            </a:r>
          </a:p>
          <a:p>
            <a:r>
              <a:rPr lang="pt-BR" sz="1300" dirty="0" smtClean="0"/>
              <a:t>Sistema estacionário: não há flutuação de demanda, nem o sistema tem a quantidade de taxistas diminuídas ou aumentada, de acordo com a demanda</a:t>
            </a:r>
            <a:endParaRPr lang="pt-BR" u="none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E6A27-B853-44E7-B679-DE4E57F250D0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E6A27-B853-44E7-B679-DE4E57F250D0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BDBF-B7E3-451E-AB7A-678024B65210}" type="datetimeFigureOut">
              <a:rPr lang="pt-BR" smtClean="0"/>
              <a:pPr/>
              <a:t>05/11/2013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ABE8-7C39-4979-A2D3-996CAE64C20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BDBF-B7E3-451E-AB7A-678024B65210}" type="datetimeFigureOut">
              <a:rPr lang="pt-BR" smtClean="0"/>
              <a:pPr/>
              <a:t>05/11/2013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ABE8-7C39-4979-A2D3-996CAE64C20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BDBF-B7E3-451E-AB7A-678024B65210}" type="datetimeFigureOut">
              <a:rPr lang="pt-BR" smtClean="0"/>
              <a:pPr/>
              <a:t>05/11/2013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ABE8-7C39-4979-A2D3-996CAE64C20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BDBF-B7E3-451E-AB7A-678024B65210}" type="datetimeFigureOut">
              <a:rPr lang="pt-BR" smtClean="0"/>
              <a:pPr/>
              <a:t>05/11/2013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ABE8-7C39-4979-A2D3-996CAE64C20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BDBF-B7E3-451E-AB7A-678024B65210}" type="datetimeFigureOut">
              <a:rPr lang="pt-BR" smtClean="0"/>
              <a:pPr/>
              <a:t>05/11/2013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ABE8-7C39-4979-A2D3-996CAE64C20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BDBF-B7E3-451E-AB7A-678024B65210}" type="datetimeFigureOut">
              <a:rPr lang="pt-BR" smtClean="0"/>
              <a:pPr/>
              <a:t>05/11/2013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ABE8-7C39-4979-A2D3-996CAE64C20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BDBF-B7E3-451E-AB7A-678024B65210}" type="datetimeFigureOut">
              <a:rPr lang="pt-BR" smtClean="0"/>
              <a:pPr/>
              <a:t>05/11/2013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ABE8-7C39-4979-A2D3-996CAE64C20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BDBF-B7E3-451E-AB7A-678024B65210}" type="datetimeFigureOut">
              <a:rPr lang="pt-BR" smtClean="0"/>
              <a:pPr/>
              <a:t>05/11/2013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ABE8-7C39-4979-A2D3-996CAE64C20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BDBF-B7E3-451E-AB7A-678024B65210}" type="datetimeFigureOut">
              <a:rPr lang="pt-BR" smtClean="0"/>
              <a:pPr/>
              <a:t>05/11/2013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ABE8-7C39-4979-A2D3-996CAE64C20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BDBF-B7E3-451E-AB7A-678024B65210}" type="datetimeFigureOut">
              <a:rPr lang="pt-BR" smtClean="0"/>
              <a:pPr/>
              <a:t>05/11/2013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ABE8-7C39-4979-A2D3-996CAE64C20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BDBF-B7E3-451E-AB7A-678024B65210}" type="datetimeFigureOut">
              <a:rPr lang="pt-BR" smtClean="0"/>
              <a:pPr/>
              <a:t>05/11/2013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ABE8-7C39-4979-A2D3-996CAE64C20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9BDBF-B7E3-451E-AB7A-678024B65210}" type="datetimeFigureOut">
              <a:rPr lang="pt-BR" smtClean="0"/>
              <a:pPr/>
              <a:t>05/11/2013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5ABE8-7C39-4979-A2D3-996CAE64C20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142984"/>
            <a:ext cx="7772400" cy="3314723"/>
          </a:xfrm>
        </p:spPr>
        <p:txBody>
          <a:bodyPr>
            <a:normAutofit fontScale="90000"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> </a:t>
            </a:r>
            <a:r>
              <a:rPr lang="pt-BR" b="1" dirty="0"/>
              <a:t>SERVIÇO BASEADO EM LOCALIZAÇÃO GEOGRÁFICA PARA MELHORIA DO ATENDIMENTO DE TAXIS 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0034" y="6072206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Felipe </a:t>
            </a:r>
            <a:r>
              <a:rPr lang="pt-BR" dirty="0" smtClean="0"/>
              <a:t>A. L. </a:t>
            </a:r>
            <a:r>
              <a:rPr lang="pt-BR" dirty="0" smtClean="0"/>
              <a:t>Reis, Marconi A. Pereira</a:t>
            </a:r>
            <a:r>
              <a:rPr lang="pt-BR" dirty="0" smtClean="0"/>
              <a:t>, </a:t>
            </a:r>
            <a:r>
              <a:rPr lang="pt-BR" dirty="0" smtClean="0"/>
              <a:t>Paulo E. M. </a:t>
            </a:r>
            <a:r>
              <a:rPr lang="pt-BR" dirty="0" smtClean="0"/>
              <a:t>Almeida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-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pt-BR" dirty="0" smtClean="0"/>
              <a:t>Distribuição maior de taxistas na região central da cidade que nas periferias;</a:t>
            </a:r>
          </a:p>
          <a:p>
            <a:pPr lvl="0"/>
            <a:r>
              <a:rPr lang="pt-BR" dirty="0" smtClean="0"/>
              <a:t>Probabilidade de um taxistas estar ocupado: 0,5</a:t>
            </a:r>
          </a:p>
          <a:p>
            <a:pPr lvl="0"/>
            <a:r>
              <a:rPr lang="pt-BR" dirty="0" smtClean="0"/>
              <a:t>Distância Euclidiana máxima de um taxista avaliado pelo sistema em relação ao cliente: 1,5km;</a:t>
            </a:r>
          </a:p>
          <a:p>
            <a:pPr lvl="0"/>
            <a:r>
              <a:rPr lang="pt-BR" dirty="0" smtClean="0"/>
              <a:t>Probabilidade de movimentação de um taxista: 0,9;</a:t>
            </a:r>
          </a:p>
          <a:p>
            <a:pPr lvl="0"/>
            <a:r>
              <a:rPr lang="pt-BR" dirty="0" smtClean="0"/>
              <a:t>Probabilidade máxima da alteração do status de um taxista (“Livre” para “Ocupado” ou vice-versa): 0,1;</a:t>
            </a:r>
          </a:p>
          <a:p>
            <a:pPr lvl="0"/>
            <a:endParaRPr lang="pt-BR" dirty="0" smtClean="0"/>
          </a:p>
          <a:p>
            <a:pPr lvl="0"/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- CARACTERÍSTICAS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Número total de execuções: 20;</a:t>
            </a:r>
          </a:p>
          <a:p>
            <a:pPr lvl="0"/>
            <a:r>
              <a:rPr lang="pt-BR" dirty="0" smtClean="0"/>
              <a:t>Número total de requisições por teste: 30;</a:t>
            </a:r>
          </a:p>
          <a:p>
            <a:pPr lvl="0"/>
            <a:r>
              <a:rPr lang="pt-BR" dirty="0" smtClean="0"/>
              <a:t>Número de taxistas no teste 1: 300;</a:t>
            </a:r>
          </a:p>
          <a:p>
            <a:r>
              <a:rPr lang="pt-BR" dirty="0" smtClean="0"/>
              <a:t>Número de taxistas no teste 2: 200;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- RESULTADOS</a:t>
            </a:r>
            <a:endParaRPr lang="pt-BR" dirty="0"/>
          </a:p>
        </p:txBody>
      </p:sp>
      <p:graphicFrame>
        <p:nvGraphicFramePr>
          <p:cNvPr id="4" name="Gráfico 3"/>
          <p:cNvGraphicFramePr/>
          <p:nvPr/>
        </p:nvGraphicFramePr>
        <p:xfrm>
          <a:off x="357158" y="1571612"/>
          <a:ext cx="8429684" cy="457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- RESULTADOS</a:t>
            </a:r>
            <a:endParaRPr lang="pt-BR" dirty="0"/>
          </a:p>
        </p:txBody>
      </p:sp>
      <p:graphicFrame>
        <p:nvGraphicFramePr>
          <p:cNvPr id="4" name="Gráfico 3"/>
          <p:cNvGraphicFramePr/>
          <p:nvPr/>
        </p:nvGraphicFramePr>
        <p:xfrm>
          <a:off x="285720" y="1714488"/>
          <a:ext cx="8572560" cy="4166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-RESULTADOS</a:t>
            </a:r>
            <a:endParaRPr lang="pt-BR" dirty="0"/>
          </a:p>
        </p:txBody>
      </p:sp>
      <p:graphicFrame>
        <p:nvGraphicFramePr>
          <p:cNvPr id="4" name="Gráfico 3"/>
          <p:cNvGraphicFramePr/>
          <p:nvPr/>
        </p:nvGraphicFramePr>
        <p:xfrm>
          <a:off x="428596" y="1500174"/>
          <a:ext cx="8429683" cy="4857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- RESULTADOS</a:t>
            </a:r>
            <a:endParaRPr lang="pt-BR" dirty="0"/>
          </a:p>
        </p:txBody>
      </p:sp>
      <p:graphicFrame>
        <p:nvGraphicFramePr>
          <p:cNvPr id="4" name="Gráfico 3"/>
          <p:cNvGraphicFramePr/>
          <p:nvPr/>
        </p:nvGraphicFramePr>
        <p:xfrm>
          <a:off x="357158" y="1643050"/>
          <a:ext cx="8429683" cy="4572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</a:t>
            </a:r>
            <a:r>
              <a:rPr lang="pt-BR" smtClean="0"/>
              <a:t>- RESULTADOS</a:t>
            </a:r>
            <a:endParaRPr lang="pt-BR" dirty="0"/>
          </a:p>
        </p:txBody>
      </p:sp>
      <p:graphicFrame>
        <p:nvGraphicFramePr>
          <p:cNvPr id="4" name="Gráfico 3"/>
          <p:cNvGraphicFramePr/>
          <p:nvPr/>
        </p:nvGraphicFramePr>
        <p:xfrm>
          <a:off x="357158" y="1714488"/>
          <a:ext cx="8358246" cy="4429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- RESULTADOS</a:t>
            </a:r>
            <a:endParaRPr lang="pt-BR" dirty="0"/>
          </a:p>
        </p:txBody>
      </p:sp>
      <p:graphicFrame>
        <p:nvGraphicFramePr>
          <p:cNvPr id="4" name="Gráfico 3"/>
          <p:cNvGraphicFramePr/>
          <p:nvPr/>
        </p:nvGraphicFramePr>
        <p:xfrm>
          <a:off x="500034" y="1571612"/>
          <a:ext cx="8143932" cy="457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O software segue uma tendência mundial de utilização de dispositivos móveis;</a:t>
            </a:r>
          </a:p>
          <a:p>
            <a:r>
              <a:rPr lang="pt-BR" dirty="0" smtClean="0"/>
              <a:t>Todo o fluxo de requisição é abordado no sistema;</a:t>
            </a:r>
          </a:p>
          <a:p>
            <a:r>
              <a:rPr lang="pt-BR" dirty="0" smtClean="0"/>
              <a:t>Mostrou-se uma melhoria dos métodos baseados em GPS em relação ao método </a:t>
            </a:r>
            <a:r>
              <a:rPr lang="pt-BR" i="1" dirty="0" smtClean="0"/>
              <a:t>broadcasting</a:t>
            </a:r>
            <a:r>
              <a:rPr lang="pt-BR" dirty="0" smtClean="0"/>
              <a:t>;</a:t>
            </a:r>
          </a:p>
          <a:p>
            <a:r>
              <a:rPr lang="pt-BR" dirty="0" smtClean="0"/>
              <a:t>Atingiu-se os objetivos do trabalho, ao reduzir em pelo menos 20% o tempo médio de atendimento dos métodos baseados em GPS em relação ao </a:t>
            </a:r>
            <a:r>
              <a:rPr lang="pt-BR" i="1" dirty="0" smtClean="0"/>
              <a:t>broadcasting</a:t>
            </a:r>
            <a:r>
              <a:rPr lang="pt-BR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Taxi </a:t>
            </a:r>
            <a:r>
              <a:rPr lang="pt-BR" dirty="0" smtClean="0"/>
              <a:t>é uma alternativa ao sistema de transporte público;</a:t>
            </a:r>
          </a:p>
          <a:p>
            <a:r>
              <a:rPr lang="pt-BR" dirty="0" smtClean="0"/>
              <a:t>Provê agilidade </a:t>
            </a:r>
            <a:r>
              <a:rPr lang="pt-BR" dirty="0"/>
              <a:t>e conforto no </a:t>
            </a:r>
            <a:r>
              <a:rPr lang="pt-BR" dirty="0" smtClean="0"/>
              <a:t>atendimento;</a:t>
            </a:r>
          </a:p>
          <a:p>
            <a:r>
              <a:rPr lang="pt-BR" dirty="0" smtClean="0"/>
              <a:t>No entanto, há escassez do serviço, </a:t>
            </a:r>
            <a:r>
              <a:rPr lang="pt-BR" dirty="0"/>
              <a:t>devido às condições de trânsito e ao aumento da demanda. 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Sistemas de taxi são, em geral, pouco satisfatórios quanto à sua eficiência operacional</a:t>
            </a:r>
          </a:p>
          <a:p>
            <a:pPr lvl="1"/>
            <a:r>
              <a:rPr lang="pt-BR" dirty="0" smtClean="0"/>
              <a:t>Devido a sua própria organização;</a:t>
            </a:r>
          </a:p>
          <a:p>
            <a:pPr lvl="1"/>
            <a:r>
              <a:rPr lang="pt-BR" dirty="0" smtClean="0"/>
              <a:t>Devido aos métodos de buscas por passageiros;</a:t>
            </a:r>
          </a:p>
          <a:p>
            <a:pPr lvl="1"/>
            <a:r>
              <a:rPr lang="pt-BR" dirty="0" smtClean="0"/>
              <a:t>Devido ao tempo vago dos taxistas</a:t>
            </a:r>
            <a:r>
              <a:rPr lang="pt-BR" dirty="0"/>
              <a:t> </a:t>
            </a:r>
            <a:r>
              <a:rPr lang="pt-BR" dirty="0" smtClean="0"/>
              <a:t>- 50% (CHENG e QU, 2009);</a:t>
            </a:r>
          </a:p>
          <a:p>
            <a:r>
              <a:rPr lang="pt-BR" dirty="0" smtClean="0"/>
              <a:t>Há ainda variações de demanda, causando piora no atendimento;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Rastreamento de taxis através de GPS, integrado a tecnologia 3G;</a:t>
            </a:r>
          </a:p>
          <a:p>
            <a:r>
              <a:rPr lang="pt-BR" dirty="0" smtClean="0"/>
              <a:t>Criação de um software para </a:t>
            </a:r>
            <a:r>
              <a:rPr lang="pt-BR" dirty="0"/>
              <a:t>requisição de </a:t>
            </a:r>
            <a:r>
              <a:rPr lang="pt-BR" dirty="0" smtClean="0"/>
              <a:t>taxis através de dispositivos móveis;</a:t>
            </a:r>
          </a:p>
          <a:p>
            <a:r>
              <a:rPr lang="pt-BR" dirty="0" smtClean="0"/>
              <a:t>Criação de software para os taxistas aceitarem ou recusarem pedidos de taxi, de acordo com sua disponibilidade;</a:t>
            </a:r>
          </a:p>
          <a:p>
            <a:r>
              <a:rPr lang="pt-BR" dirty="0" smtClean="0"/>
              <a:t>Sistema de controle de frota (OFMS - </a:t>
            </a:r>
            <a:r>
              <a:rPr lang="pt-BR" i="1" dirty="0" err="1" smtClean="0"/>
              <a:t>Order</a:t>
            </a:r>
            <a:r>
              <a:rPr lang="pt-BR" i="1" dirty="0" smtClean="0"/>
              <a:t> </a:t>
            </a:r>
            <a:r>
              <a:rPr lang="pt-BR" i="1" dirty="0" err="1" smtClean="0"/>
              <a:t>Fleet</a:t>
            </a:r>
            <a:r>
              <a:rPr lang="pt-BR" i="1" dirty="0" smtClean="0"/>
              <a:t> </a:t>
            </a:r>
            <a:r>
              <a:rPr lang="pt-BR" i="1" dirty="0" err="1" smtClean="0"/>
              <a:t>and</a:t>
            </a:r>
            <a:r>
              <a:rPr lang="pt-BR" i="1" dirty="0" smtClean="0"/>
              <a:t> Management System)</a:t>
            </a:r>
            <a:r>
              <a:rPr lang="pt-BR" dirty="0" smtClean="0"/>
              <a:t>, que escolha o melhor taxista responsável por uma requisição.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Propor um sistema de requisição de </a:t>
            </a:r>
            <a:r>
              <a:rPr lang="pt-BR" dirty="0" smtClean="0"/>
              <a:t>taxis utilizando dispositivos móveis </a:t>
            </a:r>
            <a:r>
              <a:rPr lang="pt-BR" dirty="0"/>
              <a:t>que </a:t>
            </a:r>
            <a:r>
              <a:rPr lang="pt-BR" dirty="0" smtClean="0"/>
              <a:t>permita, por </a:t>
            </a:r>
            <a:r>
              <a:rPr lang="pt-BR" dirty="0"/>
              <a:t>meio de serviços baseados em localização, </a:t>
            </a:r>
            <a:r>
              <a:rPr lang="pt-BR" dirty="0" smtClean="0"/>
              <a:t>diminuição do </a:t>
            </a:r>
            <a:r>
              <a:rPr lang="pt-BR" dirty="0"/>
              <a:t>tempo de espera em no mínimo 20%.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86319"/>
          </a:xfrm>
        </p:spPr>
        <p:txBody>
          <a:bodyPr>
            <a:normAutofit/>
          </a:bodyPr>
          <a:lstStyle/>
          <a:p>
            <a:r>
              <a:rPr lang="pt-BR" dirty="0" smtClean="0"/>
              <a:t>Após a definição do fluxo de requisição, implementou-se o mecanismo de escolha do melhor taxi disponível;</a:t>
            </a:r>
          </a:p>
          <a:p>
            <a:r>
              <a:rPr lang="pt-BR" dirty="0" smtClean="0"/>
              <a:t>Três métodos foram avaliados pelo software:</a:t>
            </a:r>
          </a:p>
          <a:p>
            <a:pPr lvl="1"/>
            <a:r>
              <a:rPr lang="pt-BR" dirty="0" smtClean="0"/>
              <a:t>GPS com Estimativa do Menor Tempo Estimado de Atendimento;</a:t>
            </a:r>
          </a:p>
          <a:p>
            <a:pPr lvl="1"/>
            <a:r>
              <a:rPr lang="pt-BR" dirty="0" smtClean="0"/>
              <a:t>GPS com Distância Euclidiana;</a:t>
            </a:r>
          </a:p>
          <a:p>
            <a:pPr lvl="1"/>
            <a:r>
              <a:rPr lang="pt-BR" i="1" dirty="0" smtClean="0"/>
              <a:t>Broadcasting</a:t>
            </a:r>
            <a:r>
              <a:rPr lang="pt-BR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7361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O método GPS com Estimativa do Menor Tempo Estimado de Atendimento busca corrigir situações como as existentes na figura abaixo.</a:t>
            </a:r>
          </a:p>
        </p:txBody>
      </p:sp>
      <p:pic>
        <p:nvPicPr>
          <p:cNvPr id="4" name="Imagem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3286124"/>
            <a:ext cx="6429419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– DEFINIÇÃO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pt-BR" dirty="0" smtClean="0"/>
              <a:t>Simulação a Eventos Discretos;</a:t>
            </a:r>
          </a:p>
          <a:p>
            <a:pPr lvl="0"/>
            <a:r>
              <a:rPr lang="pt-BR" dirty="0" smtClean="0"/>
              <a:t>Sistema Estacionário;</a:t>
            </a:r>
          </a:p>
          <a:p>
            <a:pPr lvl="0"/>
            <a:r>
              <a:rPr lang="pt-BR" dirty="0" smtClean="0"/>
              <a:t>Método de definição das distâncias reais, a partir do posicionamento geográfico: Google </a:t>
            </a:r>
            <a:r>
              <a:rPr lang="pt-BR" dirty="0" err="1" smtClean="0"/>
              <a:t>Maps</a:t>
            </a:r>
            <a:r>
              <a:rPr lang="pt-BR" dirty="0" smtClean="0"/>
              <a:t> API;</a:t>
            </a:r>
          </a:p>
          <a:p>
            <a:pPr lvl="0"/>
            <a:r>
              <a:rPr lang="pt-BR" dirty="0" smtClean="0"/>
              <a:t>Tempo estimado de atendimento: Google </a:t>
            </a:r>
            <a:r>
              <a:rPr lang="pt-BR" dirty="0" err="1" smtClean="0"/>
              <a:t>Maps</a:t>
            </a:r>
            <a:r>
              <a:rPr lang="pt-BR" dirty="0" smtClean="0"/>
              <a:t> API;</a:t>
            </a:r>
          </a:p>
          <a:p>
            <a:pPr lvl="0"/>
            <a:r>
              <a:rPr lang="pt-BR" dirty="0" smtClean="0"/>
              <a:t>Não foi avaliada a influência de condições de tráfego;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143536"/>
          </a:xfrm>
        </p:spPr>
        <p:txBody>
          <a:bodyPr>
            <a:normAutofit fontScale="62500" lnSpcReduction="20000"/>
          </a:bodyPr>
          <a:lstStyle/>
          <a:p>
            <a:pPr marL="514350" lvl="0" indent="-514350">
              <a:buNone/>
            </a:pPr>
            <a:r>
              <a:rPr lang="pt-BR" dirty="0" smtClean="0"/>
              <a:t>O algoritmo utilizado nos testes segue a seguinte sequência: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 smtClean="0"/>
              <a:t>O </a:t>
            </a:r>
            <a:r>
              <a:rPr lang="pt-BR" dirty="0"/>
              <a:t>sistema define um número N de taxis e os coloca de modo aleatório na </a:t>
            </a:r>
            <a:r>
              <a:rPr lang="pt-BR" dirty="0" smtClean="0"/>
              <a:t>cidade;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 smtClean="0"/>
              <a:t>Cerca </a:t>
            </a:r>
            <a:r>
              <a:rPr lang="pt-BR" dirty="0"/>
              <a:t>de metade dos taxis são marcados como </a:t>
            </a:r>
            <a:r>
              <a:rPr lang="pt-BR" dirty="0" smtClean="0"/>
              <a:t>ocupados;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 smtClean="0"/>
              <a:t>Os </a:t>
            </a:r>
            <a:r>
              <a:rPr lang="pt-BR" dirty="0"/>
              <a:t>taxistas movem-se aleatoriamente pela cidade, em eventos discretos sem alterar consideravelmente sua posição </a:t>
            </a:r>
            <a:r>
              <a:rPr lang="pt-BR" dirty="0" smtClean="0"/>
              <a:t>atual;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 smtClean="0"/>
              <a:t>Alguns </a:t>
            </a:r>
            <a:r>
              <a:rPr lang="pt-BR" dirty="0"/>
              <a:t>taxistas têm seu status alterado de “Ocupado” para “Livre” e vice-versa, simulando o início/final de </a:t>
            </a:r>
            <a:r>
              <a:rPr lang="pt-BR" dirty="0" smtClean="0"/>
              <a:t>atendimentos;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 smtClean="0"/>
              <a:t>O </a:t>
            </a:r>
            <a:r>
              <a:rPr lang="pt-BR" dirty="0"/>
              <a:t>algoritmo de teste simula uma requisição de um </a:t>
            </a:r>
            <a:r>
              <a:rPr lang="pt-BR" dirty="0" smtClean="0"/>
              <a:t>passageiro;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 smtClean="0"/>
              <a:t>O </a:t>
            </a:r>
            <a:r>
              <a:rPr lang="pt-BR" dirty="0"/>
              <a:t>sistema de despacho de veículos escolhe o melhor taxista de acordo com o algoritmo </a:t>
            </a:r>
            <a:r>
              <a:rPr lang="pt-BR" dirty="0" smtClean="0"/>
              <a:t>utilizado.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 smtClean="0"/>
              <a:t>O </a:t>
            </a:r>
            <a:r>
              <a:rPr lang="pt-BR" dirty="0"/>
              <a:t>sistema marca o taxista como ocupado, evitando que ele seja responsável por outros </a:t>
            </a:r>
            <a:r>
              <a:rPr lang="pt-BR" dirty="0" smtClean="0"/>
              <a:t>atendimentos;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 smtClean="0"/>
              <a:t>Se </a:t>
            </a:r>
            <a:r>
              <a:rPr lang="pt-BR" dirty="0"/>
              <a:t>o número de requisições propostas no teste ainda não tiver sido atingido, o sistema volta ao passo (c). Caso contrário, o sistema contabiliza os tempos médios para atendimento e o tempo de processamento de cada um dos algoritmos, e exibe os resultados no console.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626</TotalTime>
  <Words>1308</Words>
  <Application>Microsoft Office PowerPoint</Application>
  <PresentationFormat>Apresentação na tela (4:3)</PresentationFormat>
  <Paragraphs>125</Paragraphs>
  <Slides>18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  SERVIÇO BASEADO EM LOCALIZAÇÃO GEOGRÁFICA PARA MELHORIA DO ATENDIMENTO DE TAXIS </vt:lpstr>
      <vt:lpstr>INTRODUÇÃO</vt:lpstr>
      <vt:lpstr>INTRODUÇÃO</vt:lpstr>
      <vt:lpstr>SOLUÇÃO</vt:lpstr>
      <vt:lpstr>OBJETIVOS</vt:lpstr>
      <vt:lpstr>ALGORITMOS</vt:lpstr>
      <vt:lpstr>ALGORITMOS</vt:lpstr>
      <vt:lpstr>TESTES – DEFINIÇÃO</vt:lpstr>
      <vt:lpstr>TESTES</vt:lpstr>
      <vt:lpstr>TESTES - VARIÁVEIS</vt:lpstr>
      <vt:lpstr>TESTES - CARACTERÍSTICAS</vt:lpstr>
      <vt:lpstr>TESTES - RESULTADOS</vt:lpstr>
      <vt:lpstr>TESTES - RESULTADOS</vt:lpstr>
      <vt:lpstr>TESTES -RESULTADOS</vt:lpstr>
      <vt:lpstr>TESTES - RESULTADOS</vt:lpstr>
      <vt:lpstr>TESTES - RESULTADOS</vt:lpstr>
      <vt:lpstr>TESTES - RESULTADOS</vt:lpstr>
      <vt:lpstr>CONCLUSÃO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SERVIÇO BASEADO EM LOCALIZAÇÃO GEOGRÁFICA PARA MELHORIA DO ATENDIMENTO DE TAXIS </dc:title>
  <dc:creator>freud</dc:creator>
  <cp:lastModifiedBy>freud</cp:lastModifiedBy>
  <cp:revision>135</cp:revision>
  <dcterms:created xsi:type="dcterms:W3CDTF">2013-03-24T18:34:21Z</dcterms:created>
  <dcterms:modified xsi:type="dcterms:W3CDTF">2013-11-06T00:49:49Z</dcterms:modified>
</cp:coreProperties>
</file>