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6"/>
  </p:notesMasterIdLst>
  <p:handoutMasterIdLst>
    <p:handoutMasterId r:id="rId17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82" r:id="rId10"/>
    <p:sldId id="284" r:id="rId11"/>
    <p:sldId id="283" r:id="rId12"/>
    <p:sldId id="285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-224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Code Monkey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4" y="915631"/>
            <a:ext cx="2379779" cy="31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Architecture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552963"/>
            <a:ext cx="77216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Attacks</a:t>
            </a:r>
          </a:p>
          <a:p>
            <a:pPr lvl="1"/>
            <a:r>
              <a:rPr lang="en-US" dirty="0" smtClean="0"/>
              <a:t>Denial of service.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Elaborating on the Elaboration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Elaboration Architecture:</a:t>
            </a:r>
          </a:p>
          <a:p>
            <a:pPr lvl="1"/>
            <a:r>
              <a:rPr lang="en-US" dirty="0"/>
              <a:t>During elaboration, we will update the initial architecture to have a better documented architecture.</a:t>
            </a:r>
          </a:p>
          <a:p>
            <a:r>
              <a:rPr lang="en-US" dirty="0"/>
              <a:t>Create elaboration class diagram:</a:t>
            </a:r>
          </a:p>
          <a:p>
            <a:pPr lvl="1"/>
            <a:r>
              <a:rPr lang="en-US" dirty="0"/>
              <a:t>Work alongside teammates to create an accurate elaboration class diagram.</a:t>
            </a:r>
          </a:p>
          <a:p>
            <a:r>
              <a:rPr lang="en-US" dirty="0"/>
              <a:t>Updating the communication diagram:</a:t>
            </a:r>
          </a:p>
          <a:p>
            <a:pPr lvl="1"/>
            <a:r>
              <a:rPr lang="en-US" dirty="0"/>
              <a:t>Ensuring all communication is documented properly within the diagram.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13073" y="5941498"/>
            <a:ext cx="212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Sprint 1 Elaboration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  <p:pic>
        <p:nvPicPr>
          <p:cNvPr id="6" name="Picture 5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993850"/>
              </p:ext>
            </p:extLst>
          </p:nvPr>
        </p:nvGraphicFramePr>
        <p:xfrm>
          <a:off x="618874" y="1724967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communication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Fisal, Morgan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elaboration 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Cory, </a:t>
                      </a:r>
                      <a:r>
                        <a:rPr lang="en-US" dirty="0" err="1" smtClean="0"/>
                        <a:t>Bijan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architecture in Elaboration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Kylie, </a:t>
                      </a:r>
                      <a:r>
                        <a:rPr lang="en-US" dirty="0" err="1" smtClean="0"/>
                        <a:t>Cyler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4/26/17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Technology Plan</a:t>
            </a:r>
          </a:p>
          <a:p>
            <a:r>
              <a:rPr lang="en-US" dirty="0" smtClean="0"/>
              <a:t>Effort Estimate</a:t>
            </a:r>
          </a:p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17" y="1913670"/>
            <a:ext cx="2204648" cy="4529463"/>
          </a:xfrm>
          <a:prstGeom prst="rect">
            <a:avLst/>
          </a:prstGeom>
        </p:spPr>
      </p:pic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374900" y="2628900"/>
            <a:ext cx="6858000" cy="1600200"/>
          </a:xfrm>
        </p:spPr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894" y="1657350"/>
            <a:ext cx="7925729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38759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App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069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87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995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119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OpenStreetMap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0820458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70419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4024214062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183866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627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&amp; Web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4970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96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67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Scale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25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Tutorial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125506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884260"/>
              </p:ext>
            </p:extLst>
          </p:nvPr>
        </p:nvGraphicFramePr>
        <p:xfrm>
          <a:off x="609600" y="16002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="" xmlns:a16="http://schemas.microsoft.com/office/drawing/2014/main" val="3661438328"/>
                    </a:ext>
                  </a:extLst>
                </a:gridCol>
                <a:gridCol w="5486400">
                  <a:extLst>
                    <a:ext uri="{9D8B030D-6E8A-4147-A177-3AD203B41FA5}">
                      <a16:colId xmlns="" xmlns:a16="http://schemas.microsoft.com/office/drawing/2014/main" val="246208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002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IOS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279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with Android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</a:t>
                      </a:r>
                      <a:r>
                        <a:rPr lang="en-US" baseline="0" dirty="0" smtClean="0"/>
                        <a:t>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158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experience</a:t>
                      </a:r>
                      <a:r>
                        <a:rPr lang="en-US" baseline="0" dirty="0" smtClean="0"/>
                        <a:t> with app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and work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208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 conflicting schedules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meetings for in advance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185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 accessing GPS</a:t>
                      </a:r>
                      <a:r>
                        <a:rPr lang="en-US" baseline="0" dirty="0" smtClean="0"/>
                        <a:t>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677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experience</a:t>
                      </a:r>
                      <a:r>
                        <a:rPr lang="en-US" baseline="0" dirty="0" smtClean="0"/>
                        <a:t> with utilizing Google Maps in mobile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time to learn and work through tutorials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7548840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919213"/>
              </p:ext>
            </p:extLst>
          </p:nvPr>
        </p:nvGraphicFramePr>
        <p:xfrm>
          <a:off x="609600" y="1600200"/>
          <a:ext cx="109728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r>
                        <a:rPr lang="en-US" smtClean="0">
                          <a:effectLst/>
                        </a:rPr>
                        <a:t>View Map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Screen will be constructed by reading Drury location from the data source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15234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Take 21 Tree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Screen will be constructed by Drury's location and individual location from the data source.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Subscreen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Read About Trees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Simple text with some images on screen.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Estimate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93795"/>
              </p:ext>
            </p:extLst>
          </p:nvPr>
        </p:nvGraphicFramePr>
        <p:xfrm>
          <a:off x="609600" y="1600200"/>
          <a:ext cx="10972800" cy="302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4007007747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8976538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94653525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23288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Screen/Report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05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3GL Modules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371461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GPS Tour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Module to find individual location with GPS.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5640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Server Modules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@</a:t>
                      </a: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server for all 4 Map Modules.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277594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34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Total object points for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="" xmlns:a16="http://schemas.microsoft.com/office/drawing/2014/main" val="178318549"/>
                  </a:ext>
                </a:extLst>
              </a:tr>
            </a:tbl>
          </a:graphicData>
        </a:graphic>
      </p:graphicFrame>
      <p:pic>
        <p:nvPicPr>
          <p:cNvPr id="5" name="Picture 4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749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Productivity (PROD)</a:t>
            </a:r>
          </a:p>
          <a:p>
            <a:pPr lvl="1"/>
            <a:r>
              <a:rPr lang="en-US" dirty="0" smtClean="0"/>
              <a:t>PROD estimate is normal (7)</a:t>
            </a:r>
          </a:p>
          <a:p>
            <a:pPr lvl="1"/>
            <a:r>
              <a:rPr lang="en-US" dirty="0" smtClean="0"/>
              <a:t>Justification: students</a:t>
            </a:r>
          </a:p>
          <a:p>
            <a:r>
              <a:rPr lang="en-US" dirty="0" smtClean="0"/>
              <a:t>Some code reuse is anticipated so adjusted effort = NOP</a:t>
            </a:r>
          </a:p>
          <a:p>
            <a:pPr lvl="1"/>
            <a:r>
              <a:rPr lang="en-US" dirty="0" smtClean="0"/>
              <a:t>NOP = (34 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pts</a:t>
            </a:r>
            <a:r>
              <a:rPr lang="en-US" dirty="0" smtClean="0"/>
              <a:t> x (100-.1)) / 100 = 33.97</a:t>
            </a:r>
            <a:endParaRPr lang="en-US" dirty="0" smtClean="0"/>
          </a:p>
          <a:p>
            <a:r>
              <a:rPr lang="en-US" dirty="0" smtClean="0"/>
              <a:t>Effort Estimate in person months (PM) (PM = 32)</a:t>
            </a:r>
          </a:p>
          <a:p>
            <a:pPr lvl="1"/>
            <a:r>
              <a:rPr lang="en-US" dirty="0" smtClean="0"/>
              <a:t>Effort(PM) = 33.97/7 = 4.85 person months</a:t>
            </a:r>
          </a:p>
          <a:p>
            <a:r>
              <a:rPr lang="en-US" dirty="0" smtClean="0"/>
              <a:t>Effort in Calendar Schedule</a:t>
            </a:r>
          </a:p>
          <a:p>
            <a:pPr lvl="1"/>
            <a:r>
              <a:rPr lang="en-US" dirty="0" err="1" smtClean="0"/>
              <a:t>Fisal</a:t>
            </a:r>
            <a:r>
              <a:rPr lang="en-US" dirty="0" smtClean="0"/>
              <a:t> @ 9 hours per week</a:t>
            </a:r>
          </a:p>
          <a:p>
            <a:pPr lvl="1"/>
            <a:r>
              <a:rPr lang="en-US" dirty="0" smtClean="0"/>
              <a:t>Kylie @ </a:t>
            </a:r>
            <a:r>
              <a:rPr lang="en-US" dirty="0"/>
              <a:t>9 hours per week</a:t>
            </a:r>
          </a:p>
          <a:p>
            <a:pPr lvl="1"/>
            <a:r>
              <a:rPr lang="en-US" dirty="0" smtClean="0"/>
              <a:t>Cory @ </a:t>
            </a:r>
            <a:r>
              <a:rPr lang="en-US" dirty="0"/>
              <a:t>9 hours per week</a:t>
            </a:r>
          </a:p>
          <a:p>
            <a:pPr lvl="1"/>
            <a:r>
              <a:rPr lang="en-US" dirty="0" smtClean="0"/>
              <a:t>Morgan @ </a:t>
            </a:r>
            <a:r>
              <a:rPr lang="en-US" dirty="0"/>
              <a:t>9 hours per week</a:t>
            </a:r>
          </a:p>
          <a:p>
            <a:pPr lvl="1"/>
            <a:r>
              <a:rPr lang="en-US" dirty="0" err="1" smtClean="0"/>
              <a:t>Cyler</a:t>
            </a:r>
            <a:r>
              <a:rPr lang="en-US" dirty="0" smtClean="0"/>
              <a:t> @ </a:t>
            </a:r>
            <a:r>
              <a:rPr lang="en-US" dirty="0"/>
              <a:t>9 hours per week</a:t>
            </a:r>
          </a:p>
          <a:p>
            <a:pPr lvl="1"/>
            <a:r>
              <a:rPr lang="en-US" dirty="0" err="1" smtClean="0"/>
              <a:t>Bijan</a:t>
            </a:r>
            <a:r>
              <a:rPr lang="en-US" smtClean="0"/>
              <a:t> @ </a:t>
            </a:r>
            <a:r>
              <a:rPr lang="en-US" dirty="0"/>
              <a:t>9 hours per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54 hours total per week</a:t>
            </a:r>
            <a:endParaRPr lang="en-US" dirty="0"/>
          </a:p>
          <a:p>
            <a:pPr lvl="1"/>
            <a:r>
              <a:rPr lang="en-US" dirty="0" smtClean="0"/>
              <a:t>216 hours (54x4) per month on the project</a:t>
            </a:r>
          </a:p>
          <a:p>
            <a:pPr lvl="1"/>
            <a:r>
              <a:rPr lang="en-US" dirty="0" smtClean="0"/>
              <a:t>3.59 months </a:t>
            </a:r>
            <a:r>
              <a:rPr lang="mr-IN" dirty="0" smtClean="0"/>
              <a:t>–</a:t>
            </a:r>
            <a:r>
              <a:rPr lang="en-US" dirty="0" smtClean="0"/>
              <a:t> (160 hours/person month x 4.85 person months) / 216 hours/month</a:t>
            </a:r>
            <a:endParaRPr lang="en-US" dirty="0"/>
          </a:p>
        </p:txBody>
      </p:sp>
      <p:pic>
        <p:nvPicPr>
          <p:cNvPr id="4" name="Picture 3" descr="Team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623" y="206756"/>
            <a:ext cx="742103" cy="989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291" y="6335573"/>
            <a:ext cx="16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Monkey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9907" y="636982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April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574</Words>
  <Application>Microsoft Macintosh PowerPoint</Application>
  <PresentationFormat>Custom</PresentationFormat>
  <Paragraphs>150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Company background presentation</vt:lpstr>
      <vt:lpstr>D.Eco Application</vt:lpstr>
      <vt:lpstr>Sprint 1 Inception</vt:lpstr>
      <vt:lpstr>Use Case Model</vt:lpstr>
      <vt:lpstr>Technology Plan</vt:lpstr>
      <vt:lpstr>Technology Plan</vt:lpstr>
      <vt:lpstr>Risk Analysis</vt:lpstr>
      <vt:lpstr>Effort Estimate</vt:lpstr>
      <vt:lpstr>Effort Estimate Assumptions</vt:lpstr>
      <vt:lpstr>Effort Estimate</vt:lpstr>
      <vt:lpstr>Initial Architecture</vt:lpstr>
      <vt:lpstr>Security Risk</vt:lpstr>
      <vt:lpstr>Elaborating on the Elaboration Plan</vt:lpstr>
      <vt:lpstr>Plan – Sprint 1 Elaboration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2017-04-02T20:46:29Z</dcterms:created>
  <dcterms:modified xsi:type="dcterms:W3CDTF">2017-04-19T18:08:56Z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