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6"/>
  </p:notesMasterIdLst>
  <p:handoutMasterIdLst>
    <p:handoutMasterId r:id="rId17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82" r:id="rId10"/>
    <p:sldId id="284" r:id="rId11"/>
    <p:sldId id="283" r:id="rId12"/>
    <p:sldId id="285" r:id="rId13"/>
    <p:sldId id="287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6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Code Monkey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552963"/>
            <a:ext cx="77216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Attacks</a:t>
            </a:r>
          </a:p>
          <a:p>
            <a:pPr lvl="1"/>
            <a:r>
              <a:rPr lang="en-US" dirty="0" smtClean="0"/>
              <a:t>Denial of </a:t>
            </a:r>
            <a:r>
              <a:rPr lang="en-US" dirty="0" smtClean="0"/>
              <a:t>service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Elaborating on the Elaboration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Elaboration Architecture:</a:t>
            </a:r>
          </a:p>
          <a:p>
            <a:pPr lvl="1"/>
            <a:r>
              <a:rPr lang="en-US" dirty="0"/>
              <a:t>During elaboration, we will update the initial architecture to have a better documented architecture.</a:t>
            </a:r>
          </a:p>
          <a:p>
            <a:r>
              <a:rPr lang="en-US" dirty="0"/>
              <a:t>Create elaboration class diagram:</a:t>
            </a:r>
          </a:p>
          <a:p>
            <a:pPr lvl="1"/>
            <a:r>
              <a:rPr lang="en-US" dirty="0"/>
              <a:t>Work alongside teammates to create an accurate elaboration class diagram.</a:t>
            </a:r>
          </a:p>
          <a:p>
            <a:r>
              <a:rPr lang="en-US" dirty="0"/>
              <a:t>Updating the communication diagram:</a:t>
            </a:r>
          </a:p>
          <a:p>
            <a:pPr lvl="1"/>
            <a:r>
              <a:rPr lang="en-US" dirty="0"/>
              <a:t>Ensuring all communication is documented properly within the diagram.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13073" y="5941498"/>
            <a:ext cx="212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April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8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– Sprint 1 Elaboration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993850"/>
              </p:ext>
            </p:extLst>
          </p:nvPr>
        </p:nvGraphicFramePr>
        <p:xfrm>
          <a:off x="618874" y="1724967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communication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Fisal, Morgan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4/26/17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elaboration 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Cory, </a:t>
                      </a:r>
                      <a:r>
                        <a:rPr lang="en-US" dirty="0" err="1" smtClean="0"/>
                        <a:t>Bijan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4/26/17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architecture in Elaboration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Kylie, </a:t>
                      </a:r>
                      <a:r>
                        <a:rPr lang="en-US" dirty="0" err="1" smtClean="0"/>
                        <a:t>Cyler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4/26/17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Technology Plan</a:t>
            </a:r>
          </a:p>
          <a:p>
            <a:r>
              <a:rPr lang="en-US" dirty="0" smtClean="0"/>
              <a:t>Effort Estimate</a:t>
            </a:r>
          </a:p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94" y="1657350"/>
            <a:ext cx="7925729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838759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App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0820458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70419"/>
              </p:ext>
            </p:extLst>
          </p:nvPr>
        </p:nvGraphicFramePr>
        <p:xfrm>
          <a:off x="609600" y="16002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&amp; Web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25506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884260"/>
              </p:ext>
            </p:extLst>
          </p:nvPr>
        </p:nvGraphicFramePr>
        <p:xfrm>
          <a:off x="609600" y="1600200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IOS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Android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</a:t>
                      </a:r>
                      <a:r>
                        <a:rPr lang="en-US" baseline="0" dirty="0" smtClean="0"/>
                        <a:t>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</a:t>
                      </a:r>
                      <a:r>
                        <a:rPr lang="en-US" baseline="0" dirty="0" smtClean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conflicting 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meetings for in advance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accessing GPS</a:t>
                      </a:r>
                      <a:r>
                        <a:rPr lang="en-US" baseline="0" dirty="0" smtClean="0"/>
                        <a:t>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r>
                        <a:rPr lang="en-US" baseline="0" dirty="0" smtClean="0"/>
                        <a:t> with utilizing Google Maps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754884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919213"/>
              </p:ext>
            </p:extLst>
          </p:nvPr>
        </p:nvGraphicFramePr>
        <p:xfrm>
          <a:off x="609600" y="1600200"/>
          <a:ext cx="109728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View Map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Screen will be constructed by reading Drury location from the data source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Subscreen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893795"/>
              </p:ext>
            </p:extLst>
          </p:nvPr>
        </p:nvGraphicFramePr>
        <p:xfrm>
          <a:off x="609600" y="1600200"/>
          <a:ext cx="109728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@</a:t>
                      </a: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@</a:t>
                      </a: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34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7831854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749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Productivity (PROD)</a:t>
            </a:r>
          </a:p>
          <a:p>
            <a:pPr lvl="1"/>
            <a:r>
              <a:rPr lang="en-US" dirty="0"/>
              <a:t>PROD estimate is normal (10)</a:t>
            </a:r>
          </a:p>
          <a:p>
            <a:pPr lvl="1"/>
            <a:r>
              <a:rPr lang="en-US" dirty="0"/>
              <a:t>PROD = 160 NOP / 16 person months</a:t>
            </a:r>
          </a:p>
          <a:p>
            <a:pPr lvl="1"/>
            <a:r>
              <a:rPr lang="en-US" dirty="0"/>
              <a:t>PM = 4hr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pts</a:t>
            </a:r>
            <a:r>
              <a:rPr lang="en-US" dirty="0"/>
              <a:t> x (100-0.1)) / 100 = 159.8</a:t>
            </a:r>
          </a:p>
          <a:p>
            <a:r>
              <a:rPr lang="en-US" dirty="0"/>
              <a:t>Effort Estimate in person months (PM) (PM = 16)</a:t>
            </a:r>
          </a:p>
          <a:p>
            <a:r>
              <a:rPr lang="en-US" dirty="0"/>
              <a:t>Effort(PM) = 159/10 = 15.9 person </a:t>
            </a:r>
            <a:r>
              <a:rPr lang="en-US" dirty="0" err="1" smtClean="0"/>
              <a:t>months</a:t>
            </a:r>
            <a:r>
              <a:rPr lang="en-US" dirty="0" err="1"/>
              <a:t>Productivity</a:t>
            </a:r>
            <a:r>
              <a:rPr lang="en-US" dirty="0"/>
              <a:t> (PROD)</a:t>
            </a:r>
          </a:p>
          <a:p>
            <a:pPr lvl="1"/>
            <a:r>
              <a:rPr lang="en-US" dirty="0"/>
              <a:t>PROD estimate is normal (10)</a:t>
            </a:r>
          </a:p>
          <a:p>
            <a:pPr lvl="1"/>
            <a:r>
              <a:rPr lang="en-US" dirty="0"/>
              <a:t>PROD = 160 NOP / 16 person months</a:t>
            </a:r>
          </a:p>
          <a:p>
            <a:pPr lvl="1"/>
            <a:r>
              <a:rPr lang="en-US" dirty="0"/>
              <a:t>PM = 4hr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pts</a:t>
            </a:r>
            <a:r>
              <a:rPr lang="en-US" dirty="0"/>
              <a:t> x (100-0.1)) / 100 = 159.8</a:t>
            </a:r>
          </a:p>
          <a:p>
            <a:r>
              <a:rPr lang="en-US" dirty="0"/>
              <a:t>Effort Estimate in person months (PM) (PM = 16)</a:t>
            </a:r>
          </a:p>
          <a:p>
            <a:pPr lvl="1"/>
            <a:r>
              <a:rPr lang="en-US" dirty="0"/>
              <a:t>Effort(PM) = 159/10 = 15.9 person </a:t>
            </a:r>
            <a:r>
              <a:rPr lang="en-US" dirty="0" smtClean="0"/>
              <a:t>months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564</Words>
  <Application>Microsoft Macintosh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Courier New</vt:lpstr>
      <vt:lpstr>Palatino Linotype</vt:lpstr>
      <vt:lpstr>Arial</vt:lpstr>
      <vt:lpstr>Company background presentation</vt:lpstr>
      <vt:lpstr>D.Eco Application</vt:lpstr>
      <vt:lpstr>Sprint 1 Inception</vt:lpstr>
      <vt:lpstr>Use Case Model</vt:lpstr>
      <vt:lpstr>Technology Plan</vt:lpstr>
      <vt:lpstr>Technology Plan</vt:lpstr>
      <vt:lpstr>Risk Analysis</vt:lpstr>
      <vt:lpstr>Effort Estimate</vt:lpstr>
      <vt:lpstr>Effort Estimate Assumptions</vt:lpstr>
      <vt:lpstr>Effort Estimate</vt:lpstr>
      <vt:lpstr>Initial Architecture</vt:lpstr>
      <vt:lpstr>Security Risk</vt:lpstr>
      <vt:lpstr>Elaborating on the Elaboration Plan</vt:lpstr>
      <vt:lpstr>Plan – Sprint 1 Elaboration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2017-04-19T17:44:56Z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