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0" r:id="rId3"/>
    <p:sldId id="257" r:id="rId4"/>
    <p:sldId id="270" r:id="rId5"/>
    <p:sldId id="262" r:id="rId6"/>
    <p:sldId id="261" r:id="rId7"/>
    <p:sldId id="264" r:id="rId8"/>
    <p:sldId id="263" r:id="rId9"/>
    <p:sldId id="265" r:id="rId10"/>
    <p:sldId id="267" r:id="rId11"/>
  </p:sldIdLst>
  <p:sldSz cx="9144000" cy="5143500" type="screen16x9"/>
  <p:notesSz cx="6858000" cy="9144000"/>
  <p:embeddedFontLst>
    <p:embeddedFont>
      <p:font typeface="Comfortaa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1E0"/>
    <a:srgbClr val="339C5E"/>
    <a:srgbClr val="FFFFFF"/>
    <a:srgbClr val="2C8851"/>
    <a:srgbClr val="4CC47D"/>
    <a:srgbClr val="61CB8C"/>
    <a:srgbClr val="8ED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5606D0-296B-4A4A-85E9-9E73D6A08727}">
  <a:tblStyle styleId="{C25606D0-296B-4A4A-85E9-9E73D6A087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40" autoAdjust="0"/>
  </p:normalViewPr>
  <p:slideViewPr>
    <p:cSldViewPr snapToGrid="0">
      <p:cViewPr varScale="1">
        <p:scale>
          <a:sx n="110" d="100"/>
          <a:sy n="110" d="100"/>
        </p:scale>
        <p:origin x="156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3B144F-D0F2-4ABB-8ABC-0A33217DD0F1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A4FBA7-A1ED-4EF1-92CA-B8CFB0501810}">
      <dgm:prSet phldrT="[Text]"/>
      <dgm:spPr>
        <a:solidFill>
          <a:srgbClr val="339C5E"/>
        </a:solidFill>
        <a:ln>
          <a:noFill/>
        </a:ln>
      </dgm:spPr>
      <dgm:t>
        <a:bodyPr/>
        <a:lstStyle/>
        <a:p>
          <a:r>
            <a:rPr lang="bg-BG" dirty="0"/>
            <a:t>Опазване на околната среда</a:t>
          </a:r>
          <a:endParaRPr lang="en-US" dirty="0"/>
        </a:p>
      </dgm:t>
    </dgm:pt>
    <dgm:pt modelId="{7CFE6902-6942-4725-8329-411FCAF0AA3F}" type="parTrans" cxnId="{F6BC95E2-A1ED-4BA8-9781-D5E477E409DC}">
      <dgm:prSet/>
      <dgm:spPr/>
      <dgm:t>
        <a:bodyPr/>
        <a:lstStyle/>
        <a:p>
          <a:endParaRPr lang="en-US"/>
        </a:p>
      </dgm:t>
    </dgm:pt>
    <dgm:pt modelId="{C0CB4778-039F-494C-8517-37A5C5A1B846}" type="sibTrans" cxnId="{F6BC95E2-A1ED-4BA8-9781-D5E477E409DC}">
      <dgm:prSet/>
      <dgm:spPr/>
      <dgm:t>
        <a:bodyPr/>
        <a:lstStyle/>
        <a:p>
          <a:endParaRPr lang="en-US"/>
        </a:p>
      </dgm:t>
    </dgm:pt>
    <dgm:pt modelId="{F8D3C15B-C49A-4241-907D-83CD1DA187E5}">
      <dgm:prSet phldrT="[Text]"/>
      <dgm:spPr>
        <a:solidFill>
          <a:srgbClr val="4CC47D"/>
        </a:solidFill>
        <a:ln>
          <a:noFill/>
        </a:ln>
      </dgm:spPr>
      <dgm:t>
        <a:bodyPr/>
        <a:lstStyle/>
        <a:p>
          <a:r>
            <a:rPr lang="bg-BG" dirty="0"/>
            <a:t>Хора</a:t>
          </a:r>
          <a:endParaRPr lang="en-US" dirty="0"/>
        </a:p>
      </dgm:t>
    </dgm:pt>
    <dgm:pt modelId="{1427A0D7-3C93-4B14-97EC-A4AC5A71C833}" type="parTrans" cxnId="{8EA0B193-482C-42B2-A26C-28C340F6AED9}">
      <dgm:prSet/>
      <dgm:spPr/>
      <dgm:t>
        <a:bodyPr/>
        <a:lstStyle/>
        <a:p>
          <a:endParaRPr lang="en-US"/>
        </a:p>
      </dgm:t>
    </dgm:pt>
    <dgm:pt modelId="{266EBBA7-535B-4F05-9B28-057E9F2CF6F8}" type="sibTrans" cxnId="{8EA0B193-482C-42B2-A26C-28C340F6AED9}">
      <dgm:prSet/>
      <dgm:spPr>
        <a:solidFill>
          <a:srgbClr val="2C8851"/>
        </a:solidFill>
      </dgm:spPr>
      <dgm:t>
        <a:bodyPr/>
        <a:lstStyle/>
        <a:p>
          <a:endParaRPr lang="en-US"/>
        </a:p>
      </dgm:t>
    </dgm:pt>
    <dgm:pt modelId="{C69280B8-8C68-45E7-BAD4-1569231B08AE}">
      <dgm:prSet phldrT="[Text]"/>
      <dgm:spPr>
        <a:solidFill>
          <a:srgbClr val="4CC47D"/>
        </a:solidFill>
        <a:ln>
          <a:noFill/>
        </a:ln>
      </dgm:spPr>
      <dgm:t>
        <a:bodyPr/>
        <a:lstStyle/>
        <a:p>
          <a:r>
            <a:rPr lang="bg-BG" dirty="0"/>
            <a:t>Организации</a:t>
          </a:r>
          <a:endParaRPr lang="en-US" dirty="0"/>
        </a:p>
      </dgm:t>
    </dgm:pt>
    <dgm:pt modelId="{CE404FC7-BF01-4AB1-AAC6-A145819636DA}" type="parTrans" cxnId="{08994A4B-353C-4261-8B63-D973A7611CA5}">
      <dgm:prSet/>
      <dgm:spPr/>
      <dgm:t>
        <a:bodyPr/>
        <a:lstStyle/>
        <a:p>
          <a:endParaRPr lang="en-US"/>
        </a:p>
      </dgm:t>
    </dgm:pt>
    <dgm:pt modelId="{0FC2C847-94F7-4EAE-BBD9-C40052DC92D8}" type="sibTrans" cxnId="{08994A4B-353C-4261-8B63-D973A7611CA5}">
      <dgm:prSet/>
      <dgm:spPr>
        <a:solidFill>
          <a:srgbClr val="339C5E"/>
        </a:solidFill>
      </dgm:spPr>
      <dgm:t>
        <a:bodyPr/>
        <a:lstStyle/>
        <a:p>
          <a:endParaRPr lang="en-US"/>
        </a:p>
      </dgm:t>
    </dgm:pt>
    <dgm:pt modelId="{0FB1BE95-9F18-495F-B37D-1E826BCA55BB}">
      <dgm:prSet phldrT="[Text]"/>
      <dgm:spPr>
        <a:solidFill>
          <a:srgbClr val="4CC47D"/>
        </a:solidFill>
        <a:ln>
          <a:noFill/>
        </a:ln>
      </dgm:spPr>
      <dgm:t>
        <a:bodyPr/>
        <a:lstStyle/>
        <a:p>
          <a:r>
            <a:rPr lang="bg-BG" dirty="0"/>
            <a:t>Компании</a:t>
          </a:r>
          <a:endParaRPr lang="en-US" dirty="0"/>
        </a:p>
      </dgm:t>
    </dgm:pt>
    <dgm:pt modelId="{32450C52-4DAE-422F-B28A-43E6733A8ED2}" type="parTrans" cxnId="{04098C9A-0FA9-4F02-82A4-D026D64805A9}">
      <dgm:prSet/>
      <dgm:spPr/>
      <dgm:t>
        <a:bodyPr/>
        <a:lstStyle/>
        <a:p>
          <a:endParaRPr lang="en-US"/>
        </a:p>
      </dgm:t>
    </dgm:pt>
    <dgm:pt modelId="{8D5934E5-1137-4393-B0B4-5C38C0327A14}" type="sibTrans" cxnId="{04098C9A-0FA9-4F02-82A4-D026D64805A9}">
      <dgm:prSet/>
      <dgm:spPr>
        <a:solidFill>
          <a:srgbClr val="339C5E"/>
        </a:solidFill>
      </dgm:spPr>
      <dgm:t>
        <a:bodyPr/>
        <a:lstStyle/>
        <a:p>
          <a:endParaRPr lang="en-US"/>
        </a:p>
      </dgm:t>
    </dgm:pt>
    <dgm:pt modelId="{95EF4A32-33D8-46BB-BAF2-58D5196D0BA0}" type="pres">
      <dgm:prSet presAssocID="{8D3B144F-D0F2-4ABB-8ABC-0A33217DD0F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DCE37D9-2A61-484B-BCE2-09FD770E8636}" type="pres">
      <dgm:prSet presAssocID="{5EA4FBA7-A1ED-4EF1-92CA-B8CFB0501810}" presName="centerShape" presStyleLbl="node0" presStyleIdx="0" presStyleCnt="1" custScaleX="152994" custLinFactNeighborX="168" custLinFactNeighborY="-6498"/>
      <dgm:spPr/>
    </dgm:pt>
    <dgm:pt modelId="{680970B7-5CB4-499D-8A88-4989CA9E1ABB}" type="pres">
      <dgm:prSet presAssocID="{F8D3C15B-C49A-4241-907D-83CD1DA187E5}" presName="node" presStyleLbl="node1" presStyleIdx="0" presStyleCnt="3" custRadScaleRad="106501" custRadScaleInc="451">
        <dgm:presLayoutVars>
          <dgm:bulletEnabled val="1"/>
        </dgm:presLayoutVars>
      </dgm:prSet>
      <dgm:spPr/>
    </dgm:pt>
    <dgm:pt modelId="{5FF01912-E6DA-4D71-9BA8-DBD6098F220C}" type="pres">
      <dgm:prSet presAssocID="{F8D3C15B-C49A-4241-907D-83CD1DA187E5}" presName="dummy" presStyleCnt="0"/>
      <dgm:spPr/>
    </dgm:pt>
    <dgm:pt modelId="{9CAA98F9-38AF-4406-BF75-3EBD931BC35D}" type="pres">
      <dgm:prSet presAssocID="{266EBBA7-535B-4F05-9B28-057E9F2CF6F8}" presName="sibTrans" presStyleLbl="sibTrans2D1" presStyleIdx="0" presStyleCnt="3"/>
      <dgm:spPr/>
    </dgm:pt>
    <dgm:pt modelId="{28818BC1-BD1C-4CCD-8FDA-59923B70867F}" type="pres">
      <dgm:prSet presAssocID="{C69280B8-8C68-45E7-BAD4-1569231B08AE}" presName="node" presStyleLbl="node1" presStyleIdx="1" presStyleCnt="3" custScaleX="167109" custRadScaleRad="103462" custRadScaleInc="14288">
        <dgm:presLayoutVars>
          <dgm:bulletEnabled val="1"/>
        </dgm:presLayoutVars>
      </dgm:prSet>
      <dgm:spPr/>
    </dgm:pt>
    <dgm:pt modelId="{58B13E9F-391D-4255-9887-0971BFEB4B08}" type="pres">
      <dgm:prSet presAssocID="{C69280B8-8C68-45E7-BAD4-1569231B08AE}" presName="dummy" presStyleCnt="0"/>
      <dgm:spPr/>
    </dgm:pt>
    <dgm:pt modelId="{E73119EE-22AB-4321-8A04-163B16600E43}" type="pres">
      <dgm:prSet presAssocID="{0FC2C847-94F7-4EAE-BBD9-C40052DC92D8}" presName="sibTrans" presStyleLbl="sibTrans2D1" presStyleIdx="1" presStyleCnt="3"/>
      <dgm:spPr/>
    </dgm:pt>
    <dgm:pt modelId="{F19B6119-5E71-45CC-ABC7-4D8DF954A532}" type="pres">
      <dgm:prSet presAssocID="{0FB1BE95-9F18-495F-B37D-1E826BCA55BB}" presName="node" presStyleLbl="node1" presStyleIdx="2" presStyleCnt="3" custScaleX="165076" custRadScaleRad="107021" custRadScaleInc="-11948">
        <dgm:presLayoutVars>
          <dgm:bulletEnabled val="1"/>
        </dgm:presLayoutVars>
      </dgm:prSet>
      <dgm:spPr/>
    </dgm:pt>
    <dgm:pt modelId="{C56C5012-911D-4E04-8F4D-68A421734EE9}" type="pres">
      <dgm:prSet presAssocID="{0FB1BE95-9F18-495F-B37D-1E826BCA55BB}" presName="dummy" presStyleCnt="0"/>
      <dgm:spPr/>
    </dgm:pt>
    <dgm:pt modelId="{C27D6293-488D-40B8-8852-6F465A225B31}" type="pres">
      <dgm:prSet presAssocID="{8D5934E5-1137-4393-B0B4-5C38C0327A14}" presName="sibTrans" presStyleLbl="sibTrans2D1" presStyleIdx="2" presStyleCnt="3"/>
      <dgm:spPr/>
    </dgm:pt>
  </dgm:ptLst>
  <dgm:cxnLst>
    <dgm:cxn modelId="{43622925-86ED-4FC8-AD9D-1278D6692D33}" type="presOf" srcId="{F8D3C15B-C49A-4241-907D-83CD1DA187E5}" destId="{680970B7-5CB4-499D-8A88-4989CA9E1ABB}" srcOrd="0" destOrd="0" presId="urn:microsoft.com/office/officeart/2005/8/layout/radial6"/>
    <dgm:cxn modelId="{519F2868-E2BA-4885-8282-0DCCF7013B9B}" type="presOf" srcId="{0FB1BE95-9F18-495F-B37D-1E826BCA55BB}" destId="{F19B6119-5E71-45CC-ABC7-4D8DF954A532}" srcOrd="0" destOrd="0" presId="urn:microsoft.com/office/officeart/2005/8/layout/radial6"/>
    <dgm:cxn modelId="{08994A4B-353C-4261-8B63-D973A7611CA5}" srcId="{5EA4FBA7-A1ED-4EF1-92CA-B8CFB0501810}" destId="{C69280B8-8C68-45E7-BAD4-1569231B08AE}" srcOrd="1" destOrd="0" parTransId="{CE404FC7-BF01-4AB1-AAC6-A145819636DA}" sibTransId="{0FC2C847-94F7-4EAE-BBD9-C40052DC92D8}"/>
    <dgm:cxn modelId="{B8B2864C-640A-461F-BB8B-32087C538FF8}" type="presOf" srcId="{8D3B144F-D0F2-4ABB-8ABC-0A33217DD0F1}" destId="{95EF4A32-33D8-46BB-BAF2-58D5196D0BA0}" srcOrd="0" destOrd="0" presId="urn:microsoft.com/office/officeart/2005/8/layout/radial6"/>
    <dgm:cxn modelId="{96C47B75-E762-4471-A40F-6FCEF11D51F0}" type="presOf" srcId="{266EBBA7-535B-4F05-9B28-057E9F2CF6F8}" destId="{9CAA98F9-38AF-4406-BF75-3EBD931BC35D}" srcOrd="0" destOrd="0" presId="urn:microsoft.com/office/officeart/2005/8/layout/radial6"/>
    <dgm:cxn modelId="{D57CBF78-0A78-44AA-8495-EDB0117C1907}" type="presOf" srcId="{C69280B8-8C68-45E7-BAD4-1569231B08AE}" destId="{28818BC1-BD1C-4CCD-8FDA-59923B70867F}" srcOrd="0" destOrd="0" presId="urn:microsoft.com/office/officeart/2005/8/layout/radial6"/>
    <dgm:cxn modelId="{604BEF7E-1644-4667-8A3A-31D8C341D6EA}" type="presOf" srcId="{5EA4FBA7-A1ED-4EF1-92CA-B8CFB0501810}" destId="{FDCE37D9-2A61-484B-BCE2-09FD770E8636}" srcOrd="0" destOrd="0" presId="urn:microsoft.com/office/officeart/2005/8/layout/radial6"/>
    <dgm:cxn modelId="{8EA0B193-482C-42B2-A26C-28C340F6AED9}" srcId="{5EA4FBA7-A1ED-4EF1-92CA-B8CFB0501810}" destId="{F8D3C15B-C49A-4241-907D-83CD1DA187E5}" srcOrd="0" destOrd="0" parTransId="{1427A0D7-3C93-4B14-97EC-A4AC5A71C833}" sibTransId="{266EBBA7-535B-4F05-9B28-057E9F2CF6F8}"/>
    <dgm:cxn modelId="{04098C9A-0FA9-4F02-82A4-D026D64805A9}" srcId="{5EA4FBA7-A1ED-4EF1-92CA-B8CFB0501810}" destId="{0FB1BE95-9F18-495F-B37D-1E826BCA55BB}" srcOrd="2" destOrd="0" parTransId="{32450C52-4DAE-422F-B28A-43E6733A8ED2}" sibTransId="{8D5934E5-1137-4393-B0B4-5C38C0327A14}"/>
    <dgm:cxn modelId="{F2655AAF-6537-4CCD-A1F8-48AA39EEAD88}" type="presOf" srcId="{8D5934E5-1137-4393-B0B4-5C38C0327A14}" destId="{C27D6293-488D-40B8-8852-6F465A225B31}" srcOrd="0" destOrd="0" presId="urn:microsoft.com/office/officeart/2005/8/layout/radial6"/>
    <dgm:cxn modelId="{628704B6-FC01-4528-9C9D-2A8DA55CA257}" type="presOf" srcId="{0FC2C847-94F7-4EAE-BBD9-C40052DC92D8}" destId="{E73119EE-22AB-4321-8A04-163B16600E43}" srcOrd="0" destOrd="0" presId="urn:microsoft.com/office/officeart/2005/8/layout/radial6"/>
    <dgm:cxn modelId="{F6BC95E2-A1ED-4BA8-9781-D5E477E409DC}" srcId="{8D3B144F-D0F2-4ABB-8ABC-0A33217DD0F1}" destId="{5EA4FBA7-A1ED-4EF1-92CA-B8CFB0501810}" srcOrd="0" destOrd="0" parTransId="{7CFE6902-6942-4725-8329-411FCAF0AA3F}" sibTransId="{C0CB4778-039F-494C-8517-37A5C5A1B846}"/>
    <dgm:cxn modelId="{AD6B4B0B-30ED-4FE0-AB91-CA85F9F9A765}" type="presParOf" srcId="{95EF4A32-33D8-46BB-BAF2-58D5196D0BA0}" destId="{FDCE37D9-2A61-484B-BCE2-09FD770E8636}" srcOrd="0" destOrd="0" presId="urn:microsoft.com/office/officeart/2005/8/layout/radial6"/>
    <dgm:cxn modelId="{C2A8B321-798A-4473-8B09-F8E5166CCAD6}" type="presParOf" srcId="{95EF4A32-33D8-46BB-BAF2-58D5196D0BA0}" destId="{680970B7-5CB4-499D-8A88-4989CA9E1ABB}" srcOrd="1" destOrd="0" presId="urn:microsoft.com/office/officeart/2005/8/layout/radial6"/>
    <dgm:cxn modelId="{F4E75FF7-F6FB-422E-A0D8-8F07D27DB829}" type="presParOf" srcId="{95EF4A32-33D8-46BB-BAF2-58D5196D0BA0}" destId="{5FF01912-E6DA-4D71-9BA8-DBD6098F220C}" srcOrd="2" destOrd="0" presId="urn:microsoft.com/office/officeart/2005/8/layout/radial6"/>
    <dgm:cxn modelId="{A83A095F-7C74-47BF-9F6F-63E4ECBA1A01}" type="presParOf" srcId="{95EF4A32-33D8-46BB-BAF2-58D5196D0BA0}" destId="{9CAA98F9-38AF-4406-BF75-3EBD931BC35D}" srcOrd="3" destOrd="0" presId="urn:microsoft.com/office/officeart/2005/8/layout/radial6"/>
    <dgm:cxn modelId="{E0B61399-AEE6-44A3-81C2-7D0BD75936FD}" type="presParOf" srcId="{95EF4A32-33D8-46BB-BAF2-58D5196D0BA0}" destId="{28818BC1-BD1C-4CCD-8FDA-59923B70867F}" srcOrd="4" destOrd="0" presId="urn:microsoft.com/office/officeart/2005/8/layout/radial6"/>
    <dgm:cxn modelId="{D0E8DB75-CE26-43CA-BDBA-91A24CA89642}" type="presParOf" srcId="{95EF4A32-33D8-46BB-BAF2-58D5196D0BA0}" destId="{58B13E9F-391D-4255-9887-0971BFEB4B08}" srcOrd="5" destOrd="0" presId="urn:microsoft.com/office/officeart/2005/8/layout/radial6"/>
    <dgm:cxn modelId="{45E13D45-890A-4DED-8C60-7ADF1F09AB63}" type="presParOf" srcId="{95EF4A32-33D8-46BB-BAF2-58D5196D0BA0}" destId="{E73119EE-22AB-4321-8A04-163B16600E43}" srcOrd="6" destOrd="0" presId="urn:microsoft.com/office/officeart/2005/8/layout/radial6"/>
    <dgm:cxn modelId="{05487D4B-4898-4FAA-898F-86DF4BAE0F8E}" type="presParOf" srcId="{95EF4A32-33D8-46BB-BAF2-58D5196D0BA0}" destId="{F19B6119-5E71-45CC-ABC7-4D8DF954A532}" srcOrd="7" destOrd="0" presId="urn:microsoft.com/office/officeart/2005/8/layout/radial6"/>
    <dgm:cxn modelId="{ACBD8DB9-A4F0-4773-85A6-637BE3E2D794}" type="presParOf" srcId="{95EF4A32-33D8-46BB-BAF2-58D5196D0BA0}" destId="{C56C5012-911D-4E04-8F4D-68A421734EE9}" srcOrd="8" destOrd="0" presId="urn:microsoft.com/office/officeart/2005/8/layout/radial6"/>
    <dgm:cxn modelId="{8223A0F6-5BEF-485B-8BD2-CD4894656F39}" type="presParOf" srcId="{95EF4A32-33D8-46BB-BAF2-58D5196D0BA0}" destId="{C27D6293-488D-40B8-8852-6F465A225B31}" srcOrd="9" destOrd="0" presId="urn:microsoft.com/office/officeart/2005/8/layout/radial6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D6293-488D-40B8-8852-6F465A225B31}">
      <dsp:nvSpPr>
        <dsp:cNvPr id="0" name=""/>
        <dsp:cNvSpPr/>
      </dsp:nvSpPr>
      <dsp:spPr>
        <a:xfrm>
          <a:off x="1731331" y="426824"/>
          <a:ext cx="2899232" cy="2899232"/>
        </a:xfrm>
        <a:prstGeom prst="blockArc">
          <a:avLst>
            <a:gd name="adj1" fmla="val 8520938"/>
            <a:gd name="adj2" fmla="val 16524311"/>
            <a:gd name="adj3" fmla="val 4636"/>
          </a:avLst>
        </a:prstGeom>
        <a:solidFill>
          <a:srgbClr val="339C5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3119EE-22AB-4321-8A04-163B16600E43}">
      <dsp:nvSpPr>
        <dsp:cNvPr id="0" name=""/>
        <dsp:cNvSpPr/>
      </dsp:nvSpPr>
      <dsp:spPr>
        <a:xfrm>
          <a:off x="1829631" y="570021"/>
          <a:ext cx="2899232" cy="2899232"/>
        </a:xfrm>
        <a:prstGeom prst="blockArc">
          <a:avLst>
            <a:gd name="adj1" fmla="val 1831128"/>
            <a:gd name="adj2" fmla="val 8942883"/>
            <a:gd name="adj3" fmla="val 4636"/>
          </a:avLst>
        </a:prstGeom>
        <a:solidFill>
          <a:srgbClr val="339C5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A98F9-38AF-4406-BF75-3EBD931BC35D}">
      <dsp:nvSpPr>
        <dsp:cNvPr id="0" name=""/>
        <dsp:cNvSpPr/>
      </dsp:nvSpPr>
      <dsp:spPr>
        <a:xfrm>
          <a:off x="1922363" y="431946"/>
          <a:ext cx="2899232" cy="2899232"/>
        </a:xfrm>
        <a:prstGeom prst="blockArc">
          <a:avLst>
            <a:gd name="adj1" fmla="val 16060009"/>
            <a:gd name="adj2" fmla="val 2235159"/>
            <a:gd name="adj3" fmla="val 4636"/>
          </a:avLst>
        </a:prstGeom>
        <a:solidFill>
          <a:srgbClr val="2C885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CE37D9-2A61-484B-BCE2-09FD770E8636}">
      <dsp:nvSpPr>
        <dsp:cNvPr id="0" name=""/>
        <dsp:cNvSpPr/>
      </dsp:nvSpPr>
      <dsp:spPr>
        <a:xfrm>
          <a:off x="2294256" y="1032720"/>
          <a:ext cx="2040174" cy="1333499"/>
        </a:xfrm>
        <a:prstGeom prst="ellipse">
          <a:avLst/>
        </a:prstGeom>
        <a:solidFill>
          <a:srgbClr val="339C5E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900" kern="1200" dirty="0"/>
            <a:t>Опазване на околната среда</a:t>
          </a:r>
          <a:endParaRPr lang="en-US" sz="1900" kern="1200" dirty="0"/>
        </a:p>
      </dsp:txBody>
      <dsp:txXfrm>
        <a:off x="2593033" y="1228006"/>
        <a:ext cx="1442620" cy="942927"/>
      </dsp:txXfrm>
    </dsp:sp>
    <dsp:sp modelId="{680970B7-5CB4-499D-8A88-4989CA9E1ABB}">
      <dsp:nvSpPr>
        <dsp:cNvPr id="0" name=""/>
        <dsp:cNvSpPr/>
      </dsp:nvSpPr>
      <dsp:spPr>
        <a:xfrm>
          <a:off x="2847609" y="0"/>
          <a:ext cx="933449" cy="933449"/>
        </a:xfrm>
        <a:prstGeom prst="ellipse">
          <a:avLst/>
        </a:prstGeom>
        <a:solidFill>
          <a:srgbClr val="4CC47D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300" kern="1200" dirty="0"/>
            <a:t>Хора</a:t>
          </a:r>
          <a:endParaRPr lang="en-US" sz="1300" kern="1200" dirty="0"/>
        </a:p>
      </dsp:txBody>
      <dsp:txXfrm>
        <a:off x="2984309" y="136700"/>
        <a:ext cx="660049" cy="660049"/>
      </dsp:txXfrm>
    </dsp:sp>
    <dsp:sp modelId="{28818BC1-BD1C-4CCD-8FDA-59923B70867F}">
      <dsp:nvSpPr>
        <dsp:cNvPr id="0" name=""/>
        <dsp:cNvSpPr/>
      </dsp:nvSpPr>
      <dsp:spPr>
        <a:xfrm>
          <a:off x="3719149" y="2271994"/>
          <a:ext cx="1559878" cy="933449"/>
        </a:xfrm>
        <a:prstGeom prst="ellipse">
          <a:avLst/>
        </a:prstGeom>
        <a:solidFill>
          <a:srgbClr val="4CC47D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300" kern="1200" dirty="0"/>
            <a:t>Организации</a:t>
          </a:r>
          <a:endParaRPr lang="en-US" sz="1300" kern="1200" dirty="0"/>
        </a:p>
      </dsp:txBody>
      <dsp:txXfrm>
        <a:off x="3947588" y="2408694"/>
        <a:ext cx="1103000" cy="660049"/>
      </dsp:txXfrm>
    </dsp:sp>
    <dsp:sp modelId="{F19B6119-5E71-45CC-ABC7-4D8DF954A532}">
      <dsp:nvSpPr>
        <dsp:cNvPr id="0" name=""/>
        <dsp:cNvSpPr/>
      </dsp:nvSpPr>
      <dsp:spPr>
        <a:xfrm>
          <a:off x="1294426" y="2281195"/>
          <a:ext cx="1540901" cy="933449"/>
        </a:xfrm>
        <a:prstGeom prst="ellipse">
          <a:avLst/>
        </a:prstGeom>
        <a:solidFill>
          <a:srgbClr val="4CC47D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300" kern="1200" dirty="0"/>
            <a:t>Компании</a:t>
          </a:r>
          <a:endParaRPr lang="en-US" sz="1300" kern="1200" dirty="0"/>
        </a:p>
      </dsp:txBody>
      <dsp:txXfrm>
        <a:off x="1520086" y="2417895"/>
        <a:ext cx="1089581" cy="6600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89e254d7a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89e254d7a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89e254d7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89e254d7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89e254d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89e254d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bg-BG" sz="11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Чрез малки стъпки да запазим природата около нас чиста</a:t>
            </a:r>
            <a:r>
              <a:rPr lang="en-US" sz="11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bg-BG" sz="11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и да сведем до минимум вредното си вляние над нея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89e254d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89e254d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bg-BG" sz="11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Обединяваме хора, организации и компании с една обща цел – да опазят околната среда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6292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89e254d7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89e254d7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57200">
              <a:buClr>
                <a:srgbClr val="68CE91"/>
              </a:buClr>
              <a:buFont typeface="Arial" panose="020B0604020202020204" pitchFamily="34" charset="0"/>
              <a:buChar char="•"/>
            </a:pPr>
            <a:r>
              <a:rPr lang="bg-BG" sz="11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Потребителя(физическо лице, компания, организация) създава/присъединява се към събитие което има дата и локация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CE91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lang="bg-BG" sz="11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Всеки потребител може да участва във всяко събитие. Т.е организация/компанията може да се включи към събитието на физическо лице(рядък случай) или към събитието на друга организация/компания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1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стига то да не е достигнало лимита си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89e254d7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89e254d7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Flaskrestful, flasksqlalchem</a:t>
            </a:r>
            <a:r>
              <a:rPr lang="en-US" dirty="0"/>
              <a:t>y, </a:t>
            </a:r>
            <a:r>
              <a:rPr lang="en-US" dirty="0" err="1"/>
              <a:t>PyJWT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89e254d7a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89e254d7a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89e254d7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89e254d7a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89e254d7a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89e254d7a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bg-BG" sz="11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корпоративен</a:t>
            </a:r>
            <a:r>
              <a:rPr lang="en-US" sz="11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bg-BG" sz="11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профил за организации и компании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11" Type="http://schemas.microsoft.com/office/2007/relationships/hdphoto" Target="../media/hdphoto2.wdp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ECOspace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692" y="27971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False Positive</a:t>
            </a:r>
            <a:endParaRPr dirty="0">
              <a:solidFill>
                <a:srgbClr val="22533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889500" y="630100"/>
            <a:ext cx="7365000" cy="12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БЛАГОДАРИМ ЗА ВНИМАНИЕТО!</a:t>
            </a:r>
            <a:endParaRPr sz="3600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5" name="Google Shape;165;p24"/>
          <p:cNvPicPr preferRelativeResize="0"/>
          <p:nvPr/>
        </p:nvPicPr>
        <p:blipFill rotWithShape="1">
          <a:blip r:embed="rId3">
            <a:alphaModFix/>
          </a:blip>
          <a:srcRect t="14039" b="20014"/>
          <a:stretch/>
        </p:blipFill>
        <p:spPr>
          <a:xfrm>
            <a:off x="3109563" y="1954926"/>
            <a:ext cx="2924874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2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596250" y="396675"/>
            <a:ext cx="7951500" cy="7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5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Нашият отбор:</a:t>
            </a:r>
            <a:endParaRPr sz="3500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/>
          <a:srcRect t="12500" b="12500"/>
          <a:stretch/>
        </p:blipFill>
        <p:spPr>
          <a:xfrm>
            <a:off x="2637130" y="1530145"/>
            <a:ext cx="1463100" cy="1463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/>
          <a:srcRect l="9064" r="9064"/>
          <a:stretch/>
        </p:blipFill>
        <p:spPr>
          <a:xfrm>
            <a:off x="286612" y="1530145"/>
            <a:ext cx="1464000" cy="1463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149621" y="3724788"/>
            <a:ext cx="18726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1200" dirty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The bald Python expert ; )</a:t>
            </a:r>
            <a:endParaRPr sz="1200" dirty="0">
              <a:solidFill>
                <a:srgbClr val="22533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2357529" y="2993245"/>
            <a:ext cx="20223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b="1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Калоян</a:t>
            </a:r>
            <a:endParaRPr sz="1800" b="1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74771" y="2999428"/>
            <a:ext cx="20223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b="1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Божидар</a:t>
            </a:r>
            <a:endParaRPr sz="1800" b="1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5314065" y="3724788"/>
            <a:ext cx="2022300" cy="1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solidFill>
                <a:srgbClr val="22533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5"/>
          <a:srcRect l="3945" r="3945"/>
          <a:stretch/>
        </p:blipFill>
        <p:spPr>
          <a:xfrm>
            <a:off x="4986747" y="1530145"/>
            <a:ext cx="1463100" cy="1463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4707147" y="2963728"/>
            <a:ext cx="20223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b="1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Денис</a:t>
            </a:r>
            <a:endParaRPr sz="1800" b="1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6"/>
          <a:srcRect l="13121" r="13121"/>
          <a:stretch/>
        </p:blipFill>
        <p:spPr>
          <a:xfrm>
            <a:off x="7336365" y="1530145"/>
            <a:ext cx="1463100" cy="1463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7056765" y="2963728"/>
            <a:ext cx="20223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b="1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Никола</a:t>
            </a:r>
            <a:endParaRPr sz="1800" b="1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2357530" y="3724788"/>
            <a:ext cx="2022300" cy="1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1200" dirty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Mr. Meme</a:t>
            </a:r>
            <a:endParaRPr sz="1200" dirty="0">
              <a:solidFill>
                <a:srgbClr val="22533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4853847" y="3724788"/>
            <a:ext cx="1728900" cy="1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HTML/CSS Master</a:t>
            </a:r>
            <a:endParaRPr sz="1200" dirty="0">
              <a:solidFill>
                <a:srgbClr val="22533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" name="Google Shape;92;p17">
            <a:extLst>
              <a:ext uri="{FF2B5EF4-FFF2-40B4-BE49-F238E27FC236}">
                <a16:creationId xmlns:a16="http://schemas.microsoft.com/office/drawing/2014/main" id="{3C0B357B-2E37-44B6-B17F-03F7B1C0C1C3}"/>
              </a:ext>
            </a:extLst>
          </p:cNvPr>
          <p:cNvSpPr txBox="1"/>
          <p:nvPr/>
        </p:nvSpPr>
        <p:spPr>
          <a:xfrm>
            <a:off x="7056765" y="3724788"/>
            <a:ext cx="2022300" cy="1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?</a:t>
            </a:r>
            <a:endParaRPr sz="1200" dirty="0">
              <a:solidFill>
                <a:srgbClr val="22533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81" grpId="0"/>
      <p:bldP spid="82" grpId="0"/>
      <p:bldP spid="83" grpId="0"/>
      <p:bldP spid="88" grpId="0"/>
      <p:bldP spid="90" grpId="0"/>
      <p:bldP spid="92" grpId="0"/>
      <p:bldP spid="93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348A4A03-D1B3-4EA6-99C8-3A1E9C37F8A3}"/>
              </a:ext>
            </a:extLst>
          </p:cNvPr>
          <p:cNvSpPr txBox="1">
            <a:spLocks/>
          </p:cNvSpPr>
          <p:nvPr/>
        </p:nvSpPr>
        <p:spPr>
          <a:xfrm>
            <a:off x="1493780" y="1616002"/>
            <a:ext cx="2674628" cy="541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68CE91"/>
              </a:buClr>
            </a:pPr>
            <a:r>
              <a:rPr lang="en-US" sz="24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M</a:t>
            </a:r>
            <a:r>
              <a:rPr lang="bg-BG" sz="24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алки стъпки</a:t>
            </a:r>
          </a:p>
        </p:txBody>
      </p:sp>
      <p:sp>
        <p:nvSpPr>
          <p:cNvPr id="7" name="Google Shape;60;p14">
            <a:extLst>
              <a:ext uri="{FF2B5EF4-FFF2-40B4-BE49-F238E27FC236}">
                <a16:creationId xmlns:a16="http://schemas.microsoft.com/office/drawing/2014/main" id="{A9808892-4153-46A9-A102-9A765D708D42}"/>
              </a:ext>
            </a:extLst>
          </p:cNvPr>
          <p:cNvSpPr txBox="1">
            <a:spLocks/>
          </p:cNvSpPr>
          <p:nvPr/>
        </p:nvSpPr>
        <p:spPr>
          <a:xfrm>
            <a:off x="2978800" y="366574"/>
            <a:ext cx="3186399" cy="88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bg-BG" sz="35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Целта ни:</a:t>
            </a:r>
            <a:endParaRPr lang="en-US" sz="3500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A27A04E-39D8-4FC2-B27F-3E4CDF482E21}"/>
              </a:ext>
            </a:extLst>
          </p:cNvPr>
          <p:cNvSpPr/>
          <p:nvPr/>
        </p:nvSpPr>
        <p:spPr>
          <a:xfrm>
            <a:off x="4270159" y="1723632"/>
            <a:ext cx="683580" cy="326012"/>
          </a:xfrm>
          <a:prstGeom prst="rightArrow">
            <a:avLst/>
          </a:prstGeom>
          <a:solidFill>
            <a:srgbClr val="339C5E"/>
          </a:solidFill>
          <a:ln>
            <a:noFill/>
          </a:ln>
          <a:effectLst>
            <a:outerShdw blurRad="101600" dist="76200" dir="2700000" sx="75000" sy="75000" algn="tl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60;p14">
            <a:extLst>
              <a:ext uri="{FF2B5EF4-FFF2-40B4-BE49-F238E27FC236}">
                <a16:creationId xmlns:a16="http://schemas.microsoft.com/office/drawing/2014/main" id="{8F31F014-4E82-44A5-B3EB-C9E6D1118E12}"/>
              </a:ext>
            </a:extLst>
          </p:cNvPr>
          <p:cNvSpPr txBox="1">
            <a:spLocks/>
          </p:cNvSpPr>
          <p:nvPr/>
        </p:nvSpPr>
        <p:spPr>
          <a:xfrm>
            <a:off x="4915778" y="1616002"/>
            <a:ext cx="3604335" cy="541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68CE91"/>
              </a:buClr>
            </a:pPr>
            <a:r>
              <a:rPr lang="bg-BG" sz="24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По-чиста природа</a:t>
            </a:r>
          </a:p>
        </p:txBody>
      </p:sp>
      <p:pic>
        <p:nvPicPr>
          <p:cNvPr id="3" name="Picture 2" descr="A picture containing person, plant&#10;&#10;Description automatically generated">
            <a:extLst>
              <a:ext uri="{FF2B5EF4-FFF2-40B4-BE49-F238E27FC236}">
                <a16:creationId xmlns:a16="http://schemas.microsoft.com/office/drawing/2014/main" id="{CB40487E-3DA8-4365-984F-FBBCE7784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28" y="2571750"/>
            <a:ext cx="3545741" cy="2077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0;p14">
            <a:extLst>
              <a:ext uri="{FF2B5EF4-FFF2-40B4-BE49-F238E27FC236}">
                <a16:creationId xmlns:a16="http://schemas.microsoft.com/office/drawing/2014/main" id="{A9808892-4153-46A9-A102-9A765D708D42}"/>
              </a:ext>
            </a:extLst>
          </p:cNvPr>
          <p:cNvSpPr txBox="1">
            <a:spLocks/>
          </p:cNvSpPr>
          <p:nvPr/>
        </p:nvSpPr>
        <p:spPr>
          <a:xfrm>
            <a:off x="1650022" y="198023"/>
            <a:ext cx="5843956" cy="769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bg-BG" sz="35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Как ще я постигнем?</a:t>
            </a:r>
            <a:endParaRPr lang="en-US" sz="3500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B4E199C-96E3-4E22-97E6-60DC2F8300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6401937"/>
              </p:ext>
            </p:extLst>
          </p:nvPr>
        </p:nvGraphicFramePr>
        <p:xfrm>
          <a:off x="1257670" y="1029810"/>
          <a:ext cx="6628660" cy="3520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905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602850" y="276975"/>
            <a:ext cx="7938300" cy="9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5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Как става обединяването?</a:t>
            </a:r>
          </a:p>
        </p:txBody>
      </p:sp>
      <p:cxnSp>
        <p:nvCxnSpPr>
          <p:cNvPr id="109" name="Google Shape;109;p19"/>
          <p:cNvCxnSpPr/>
          <p:nvPr/>
        </p:nvCxnSpPr>
        <p:spPr>
          <a:xfrm>
            <a:off x="877163" y="1890288"/>
            <a:ext cx="0" cy="10386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19"/>
          <p:cNvSpPr txBox="1"/>
          <p:nvPr/>
        </p:nvSpPr>
        <p:spPr>
          <a:xfrm>
            <a:off x="924212" y="1889556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7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Регистрация</a:t>
            </a:r>
            <a:endParaRPr sz="1700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12" name="Google Shape;112;p19"/>
          <p:cNvCxnSpPr/>
          <p:nvPr/>
        </p:nvCxnSpPr>
        <p:spPr>
          <a:xfrm>
            <a:off x="3343863" y="1661688"/>
            <a:ext cx="0" cy="10386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9"/>
          <p:cNvSpPr txBox="1"/>
          <p:nvPr/>
        </p:nvSpPr>
        <p:spPr>
          <a:xfrm>
            <a:off x="3390912" y="1661376"/>
            <a:ext cx="2281891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7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Присъединяване</a:t>
            </a:r>
            <a:endParaRPr sz="1700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15" name="Google Shape;115;p19"/>
          <p:cNvCxnSpPr/>
          <p:nvPr/>
        </p:nvCxnSpPr>
        <p:spPr>
          <a:xfrm>
            <a:off x="6405688" y="1435438"/>
            <a:ext cx="0" cy="10386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Google Shape;116;p19"/>
          <p:cNvSpPr txBox="1"/>
          <p:nvPr/>
        </p:nvSpPr>
        <p:spPr>
          <a:xfrm>
            <a:off x="6452737" y="1435438"/>
            <a:ext cx="1814100" cy="526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7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Активно участие</a:t>
            </a:r>
            <a:endParaRPr sz="1700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18" name="Google Shape;118;p19"/>
          <p:cNvCxnSpPr>
            <a:cxnSpLocks/>
            <a:stCxn id="119" idx="6"/>
            <a:endCxn id="120" idx="2"/>
          </p:cNvCxnSpPr>
          <p:nvPr/>
        </p:nvCxnSpPr>
        <p:spPr>
          <a:xfrm>
            <a:off x="1485855" y="3362244"/>
            <a:ext cx="4864200" cy="0"/>
          </a:xfrm>
          <a:prstGeom prst="straightConnector1">
            <a:avLst/>
          </a:prstGeom>
          <a:noFill/>
          <a:ln w="19050" cap="flat" cmpd="sng">
            <a:solidFill>
              <a:srgbClr val="339C5E"/>
            </a:solidFill>
            <a:prstDash val="dot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19" name="Google Shape;119;p19"/>
          <p:cNvSpPr/>
          <p:nvPr/>
        </p:nvSpPr>
        <p:spPr>
          <a:xfrm>
            <a:off x="877155" y="3057894"/>
            <a:ext cx="608700" cy="608700"/>
          </a:xfrm>
          <a:prstGeom prst="ellipse">
            <a:avLst/>
          </a:prstGeom>
          <a:solidFill>
            <a:srgbClr val="339C5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3369408" y="2813642"/>
            <a:ext cx="1097100" cy="1097100"/>
          </a:xfrm>
          <a:prstGeom prst="ellipse">
            <a:avLst/>
          </a:prstGeom>
          <a:solidFill>
            <a:srgbClr val="339C5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1C232"/>
              </a:solidFill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6350064" y="2602011"/>
            <a:ext cx="1520400" cy="1520400"/>
          </a:xfrm>
          <a:prstGeom prst="ellipse">
            <a:avLst/>
          </a:prstGeom>
          <a:solidFill>
            <a:srgbClr val="339C5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7DB05305-76E3-4326-AB89-3550B5208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30158" y="3004675"/>
            <a:ext cx="775594" cy="775594"/>
          </a:xfrm>
          <a:prstGeom prst="rect">
            <a:avLst/>
          </a:prstGeom>
        </p:spPr>
      </p:pic>
      <p:pic>
        <p:nvPicPr>
          <p:cNvPr id="20" name="Graphic 19" descr="User with solid fill">
            <a:extLst>
              <a:ext uri="{FF2B5EF4-FFF2-40B4-BE49-F238E27FC236}">
                <a16:creationId xmlns:a16="http://schemas.microsoft.com/office/drawing/2014/main" id="{4F542FBC-4FF3-4408-98CC-2C855E3105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7836" y="3138521"/>
            <a:ext cx="447337" cy="447337"/>
          </a:xfrm>
          <a:prstGeom prst="rect">
            <a:avLst/>
          </a:prstGeom>
        </p:spPr>
      </p:pic>
      <p:pic>
        <p:nvPicPr>
          <p:cNvPr id="22" name="Graphic 21" descr="Leaf with solid fill">
            <a:extLst>
              <a:ext uri="{FF2B5EF4-FFF2-40B4-BE49-F238E27FC236}">
                <a16:creationId xmlns:a16="http://schemas.microsoft.com/office/drawing/2014/main" id="{428745AD-E762-4DB8-959C-AC1DC0C86A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07389" y="2859314"/>
            <a:ext cx="1005749" cy="10057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8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10" grpId="0"/>
      <p:bldP spid="113" grpId="0"/>
      <p:bldP spid="116" grpId="0"/>
      <p:bldP spid="119" grpId="0" animBg="1"/>
      <p:bldP spid="121" grpId="0" animBg="1"/>
      <p:bldP spid="1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528529" y="2137312"/>
            <a:ext cx="3043120" cy="5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 err="1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Технологии</a:t>
            </a:r>
            <a:r>
              <a:rPr lang="bg-BG" sz="32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endParaRPr sz="3200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l="26991" r="27065"/>
          <a:stretch/>
        </p:blipFill>
        <p:spPr>
          <a:xfrm>
            <a:off x="6208512" y="1140796"/>
            <a:ext cx="775253" cy="993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9518" y="2614385"/>
            <a:ext cx="684247" cy="73771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8;p18">
            <a:extLst>
              <a:ext uri="{FF2B5EF4-FFF2-40B4-BE49-F238E27FC236}">
                <a16:creationId xmlns:a16="http://schemas.microsoft.com/office/drawing/2014/main" id="{498F2D61-9A1E-4A4C-8A2A-087298F21EA5}"/>
              </a:ext>
            </a:extLst>
          </p:cNvPr>
          <p:cNvSpPr txBox="1">
            <a:spLocks/>
          </p:cNvSpPr>
          <p:nvPr/>
        </p:nvSpPr>
        <p:spPr>
          <a:xfrm>
            <a:off x="4256400" y="327411"/>
            <a:ext cx="1951853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Frontend</a:t>
            </a:r>
            <a:r>
              <a:rPr lang="bg-BG" sz="26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</a:p>
        </p:txBody>
      </p:sp>
      <p:sp>
        <p:nvSpPr>
          <p:cNvPr id="11" name="Google Shape;98;p18">
            <a:extLst>
              <a:ext uri="{FF2B5EF4-FFF2-40B4-BE49-F238E27FC236}">
                <a16:creationId xmlns:a16="http://schemas.microsoft.com/office/drawing/2014/main" id="{7E4EA342-F7A5-422A-890D-00AAC2C39C9B}"/>
              </a:ext>
            </a:extLst>
          </p:cNvPr>
          <p:cNvSpPr txBox="1">
            <a:spLocks/>
          </p:cNvSpPr>
          <p:nvPr/>
        </p:nvSpPr>
        <p:spPr>
          <a:xfrm>
            <a:off x="4256400" y="2614385"/>
            <a:ext cx="1951853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Backend</a:t>
            </a:r>
            <a:r>
              <a:rPr lang="bg-BG" sz="26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</a:p>
        </p:txBody>
      </p:sp>
      <p:pic>
        <p:nvPicPr>
          <p:cNvPr id="3" name="Picture 2" descr="A red and blue logo&#10;&#10;Description automatically generated with low confidence">
            <a:extLst>
              <a:ext uri="{FF2B5EF4-FFF2-40B4-BE49-F238E27FC236}">
                <a16:creationId xmlns:a16="http://schemas.microsoft.com/office/drawing/2014/main" id="{B56005D3-A5B6-487C-8CE5-BB494589B21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619" b="91383" l="10000" r="90233">
                        <a14:foregroundMark x1="24535" y1="31263" x2="24535" y2="31263"/>
                        <a14:foregroundMark x1="34767" y1="32866" x2="34767" y2="32866"/>
                        <a14:foregroundMark x1="23488" y1="10220" x2="23488" y2="10220"/>
                        <a14:foregroundMark x1="16744" y1="13627" x2="16744" y2="13627"/>
                        <a14:foregroundMark x1="29535" y1="12625" x2="29535" y2="12625"/>
                        <a14:foregroundMark x1="37093" y1="13427" x2="37093" y2="13427"/>
                        <a14:foregroundMark x1="34535" y1="31263" x2="34535" y2="31263"/>
                        <a14:foregroundMark x1="11279" y1="25050" x2="16628" y2="29058"/>
                        <a14:foregroundMark x1="16628" y1="29058" x2="15698" y2="31463"/>
                        <a14:foregroundMark x1="26744" y1="48898" x2="33488" y2="49299"/>
                        <a14:foregroundMark x1="33488" y1="49299" x2="38953" y2="45291"/>
                        <a14:foregroundMark x1="38953" y1="45291" x2="39419" y2="43287"/>
                        <a14:foregroundMark x1="61279" y1="35671" x2="61744" y2="48096"/>
                        <a14:foregroundMark x1="90233" y1="26653" x2="90233" y2="26653"/>
                        <a14:foregroundMark x1="73953" y1="91383" x2="73953" y2="91383"/>
                        <a14:foregroundMark x1="72558" y1="91383" x2="72558" y2="91383"/>
                        <a14:foregroundMark x1="74535" y1="16433" x2="74535" y2="16433"/>
                        <a14:foregroundMark x1="66163" y1="17234" x2="66163" y2="17234"/>
                        <a14:foregroundMark x1="64651" y1="10020" x2="65000" y2="15431"/>
                        <a14:foregroundMark x1="80000" y1="12625" x2="81628" y2="16232"/>
                        <a14:foregroundMark x1="41628" y1="32665" x2="40000" y2="42285"/>
                        <a14:foregroundMark x1="40000" y1="42285" x2="40116" y2="63126"/>
                        <a14:foregroundMark x1="40116" y1="63126" x2="38837" y2="73146"/>
                        <a14:foregroundMark x1="38837" y1="73146" x2="34070" y2="79559"/>
                        <a14:foregroundMark x1="34070" y1="79559" x2="20000" y2="82164"/>
                        <a14:foregroundMark x1="20000" y1="82164" x2="15000" y2="76152"/>
                        <a14:foregroundMark x1="15000" y1="76152" x2="13140" y2="40882"/>
                        <a14:foregroundMark x1="13140" y1="40882" x2="17442" y2="32465"/>
                        <a14:foregroundMark x1="17442" y1="32465" x2="21628" y2="30461"/>
                        <a14:foregroundMark x1="22791" y1="10822" x2="23140" y2="18036"/>
                        <a14:foregroundMark x1="13488" y1="11824" x2="13140" y2="17635"/>
                        <a14:foregroundMark x1="70698" y1="10220" x2="73605" y2="15832"/>
                        <a14:foregroundMark x1="28488" y1="9619" x2="28372" y2="16032"/>
                        <a14:foregroundMark x1="27907" y1="64729" x2="27907" y2="64729"/>
                        <a14:foregroundMark x1="27907" y1="64729" x2="22791" y2="60721"/>
                      </a14:backgroundRemoval>
                    </a14:imgEffect>
                  </a14:imgLayer>
                </a14:imgProps>
              </a:ext>
            </a:extLst>
          </a:blip>
          <a:srcRect r="48732" b="-3522"/>
          <a:stretch/>
        </p:blipFill>
        <p:spPr>
          <a:xfrm>
            <a:off x="4928205" y="1033011"/>
            <a:ext cx="1032224" cy="1209387"/>
          </a:xfrm>
          <a:prstGeom prst="rect">
            <a:avLst/>
          </a:prstGeom>
        </p:spPr>
      </p:pic>
      <p:pic>
        <p:nvPicPr>
          <p:cNvPr id="14" name="Picture 13" descr="A red and blue logo&#10;&#10;Description automatically generated with low confidence">
            <a:extLst>
              <a:ext uri="{FF2B5EF4-FFF2-40B4-BE49-F238E27FC236}">
                <a16:creationId xmlns:a16="http://schemas.microsoft.com/office/drawing/2014/main" id="{5DD740C4-1E57-4D4D-B022-8E36AE6C22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619" b="91383" l="10000" r="90233">
                        <a14:foregroundMark x1="24535" y1="31263" x2="24535" y2="31263"/>
                        <a14:foregroundMark x1="34767" y1="32866" x2="34767" y2="32866"/>
                        <a14:foregroundMark x1="23488" y1="10220" x2="23488" y2="10220"/>
                        <a14:foregroundMark x1="16744" y1="13627" x2="16744" y2="13627"/>
                        <a14:foregroundMark x1="29535" y1="12625" x2="29535" y2="12625"/>
                        <a14:foregroundMark x1="37093" y1="13427" x2="37093" y2="13427"/>
                        <a14:foregroundMark x1="34535" y1="31263" x2="34535" y2="31263"/>
                        <a14:foregroundMark x1="11279" y1="25050" x2="16628" y2="29058"/>
                        <a14:foregroundMark x1="16628" y1="29058" x2="15698" y2="31463"/>
                        <a14:foregroundMark x1="26744" y1="48898" x2="33488" y2="49299"/>
                        <a14:foregroundMark x1="33488" y1="49299" x2="38953" y2="45291"/>
                        <a14:foregroundMark x1="38953" y1="45291" x2="39419" y2="43287"/>
                        <a14:foregroundMark x1="61279" y1="35671" x2="61744" y2="48096"/>
                        <a14:foregroundMark x1="90233" y1="26653" x2="90233" y2="26653"/>
                        <a14:foregroundMark x1="73953" y1="91383" x2="73953" y2="91383"/>
                        <a14:foregroundMark x1="72558" y1="91383" x2="72558" y2="91383"/>
                        <a14:foregroundMark x1="74535" y1="16433" x2="74535" y2="16433"/>
                        <a14:foregroundMark x1="66163" y1="17234" x2="66163" y2="17234"/>
                        <a14:foregroundMark x1="64651" y1="10020" x2="65000" y2="15431"/>
                        <a14:foregroundMark x1="80000" y1="12625" x2="81628" y2="16232"/>
                        <a14:foregroundMark x1="41628" y1="32665" x2="40000" y2="42285"/>
                        <a14:foregroundMark x1="40000" y1="42285" x2="40116" y2="63126"/>
                        <a14:foregroundMark x1="40116" y1="63126" x2="38837" y2="73146"/>
                        <a14:foregroundMark x1="38837" y1="73146" x2="34070" y2="79559"/>
                        <a14:foregroundMark x1="34070" y1="79559" x2="20000" y2="82164"/>
                        <a14:foregroundMark x1="20000" y1="82164" x2="15000" y2="76152"/>
                        <a14:foregroundMark x1="15000" y1="76152" x2="13140" y2="40882"/>
                        <a14:foregroundMark x1="13140" y1="40882" x2="17442" y2="32465"/>
                        <a14:foregroundMark x1="17442" y1="32465" x2="21628" y2="30461"/>
                        <a14:foregroundMark x1="22791" y1="10822" x2="23140" y2="18036"/>
                        <a14:foregroundMark x1="13488" y1="11824" x2="13140" y2="17635"/>
                        <a14:foregroundMark x1="70698" y1="10220" x2="73605" y2="15832"/>
                        <a14:foregroundMark x1="28488" y1="9619" x2="28372" y2="16032"/>
                        <a14:foregroundMark x1="27907" y1="64729" x2="27907" y2="64729"/>
                        <a14:foregroundMark x1="27907" y1="64729" x2="22791" y2="60721"/>
                      </a14:backgroundRemoval>
                    </a14:imgEffect>
                  </a14:imgLayer>
                </a14:imgProps>
              </a:ext>
            </a:extLst>
          </a:blip>
          <a:srcRect l="46131" r="2601" b="2227"/>
          <a:stretch/>
        </p:blipFill>
        <p:spPr>
          <a:xfrm>
            <a:off x="7205806" y="1033010"/>
            <a:ext cx="1032224" cy="1209387"/>
          </a:xfrm>
          <a:prstGeom prst="rect">
            <a:avLst/>
          </a:prstGeom>
        </p:spPr>
      </p:pic>
      <p:pic>
        <p:nvPicPr>
          <p:cNvPr id="1026" name="Picture 2" descr="Download Flask Logo in SVG Vector or PNG File Format - Logo.wine">
            <a:extLst>
              <a:ext uri="{FF2B5EF4-FFF2-40B4-BE49-F238E27FC236}">
                <a16:creationId xmlns:a16="http://schemas.microsoft.com/office/drawing/2014/main" id="{C1997ECA-F653-46D0-BDAF-295AB7D5B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400" y="3300592"/>
            <a:ext cx="1951853" cy="130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ask-SQLAlchemy — Flask-SQLAlchemy Documentation (2.x)">
            <a:extLst>
              <a:ext uri="{FF2B5EF4-FFF2-40B4-BE49-F238E27FC236}">
                <a16:creationId xmlns:a16="http://schemas.microsoft.com/office/drawing/2014/main" id="{CCCCD656-CA29-4411-89EA-162720A09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075" y="3559251"/>
            <a:ext cx="810487" cy="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60ACDAD-3149-47FE-BB5C-119A9B908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722" y="3598410"/>
            <a:ext cx="1032098" cy="66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acking JSON Web Token (JWT). Hey, | by Rudra Pratap | 101-writeups | Medium">
            <a:extLst>
              <a:ext uri="{FF2B5EF4-FFF2-40B4-BE49-F238E27FC236}">
                <a16:creationId xmlns:a16="http://schemas.microsoft.com/office/drawing/2014/main" id="{2F14530B-2B60-463F-8022-65C9884F6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8530" b="89837" l="5604" r="94233">
                        <a14:foregroundMark x1="11317" y1="28857" x2="11317" y2="28857"/>
                        <a14:foregroundMark x1="15778" y1="13612" x2="15778" y2="13612"/>
                        <a14:foregroundMark x1="7018" y1="16334" x2="7018" y2="16334"/>
                        <a14:foregroundMark x1="16268" y1="8530" x2="16268" y2="23412"/>
                        <a14:foregroundMark x1="15234" y1="13612" x2="16050" y2="23412"/>
                        <a14:foregroundMark x1="15832" y1="13612" x2="16050" y2="21779"/>
                        <a14:foregroundMark x1="15560" y1="29946" x2="16431" y2="24682"/>
                        <a14:foregroundMark x1="16213" y1="31942" x2="16213" y2="31942"/>
                        <a14:foregroundMark x1="15832" y1="34301" x2="15832" y2="34301"/>
                        <a14:foregroundMark x1="22416" y1="21053" x2="22416" y2="21053"/>
                        <a14:foregroundMark x1="24374" y1="39383" x2="24374" y2="39383"/>
                        <a14:foregroundMark x1="24592" y1="57169" x2="24592" y2="57169"/>
                        <a14:foregroundMark x1="20892" y1="73321" x2="20892" y2="73321"/>
                        <a14:foregroundMark x1="21436" y1="26679" x2="21436" y2="26679"/>
                        <a14:foregroundMark x1="14255" y1="85662" x2="14255" y2="85662"/>
                        <a14:foregroundMark x1="15288" y1="81125" x2="15288" y2="80036"/>
                        <a14:foregroundMark x1="15615" y1="63521" x2="15669" y2="81307"/>
                        <a14:foregroundMark x1="15996" y1="64610" x2="15996" y2="64610"/>
                        <a14:foregroundMark x1="15778" y1="62250" x2="15832" y2="85299"/>
                        <a14:foregroundMark x1="13221" y1="60073" x2="9358" y2="76770"/>
                        <a14:foregroundMark x1="22742" y1="54265" x2="23993" y2="57713"/>
                        <a14:foregroundMark x1="23613" y1="42468" x2="25190" y2="40472"/>
                        <a14:foregroundMark x1="20566" y1="66969" x2="21273" y2="74047"/>
                        <a14:foregroundMark x1="16431" y1="69510" x2="16431" y2="79129"/>
                        <a14:foregroundMark x1="5604" y1="55898" x2="9576" y2="54809"/>
                        <a14:foregroundMark x1="5767" y1="36479" x2="9086" y2="40835"/>
                        <a14:foregroundMark x1="16757" y1="85844" x2="16757" y2="85844"/>
                        <a14:foregroundMark x1="16757" y1="85844" x2="16757" y2="85844"/>
                        <a14:foregroundMark x1="16757" y1="85844" x2="16757" y2="85844"/>
                        <a14:foregroundMark x1="7345" y1="56443" x2="7345" y2="56443"/>
                        <a14:foregroundMark x1="7345" y1="56443" x2="7345" y2="56443"/>
                        <a14:foregroundMark x1="7345" y1="56443" x2="7345" y2="56443"/>
                        <a14:foregroundMark x1="8379" y1="54446" x2="5985" y2="56806"/>
                        <a14:foregroundMark x1="10174" y1="53902" x2="6257" y2="58802"/>
                        <a14:foregroundMark x1="5604" y1="35572" x2="9086" y2="39927"/>
                        <a14:foregroundMark x1="9793" y1="19238" x2="12242" y2="31034"/>
                        <a14:foregroundMark x1="9576" y1="54809" x2="6257" y2="56806"/>
                        <a14:foregroundMark x1="12133" y1="66969" x2="10881" y2="75318"/>
                        <a14:foregroundMark x1="38520" y1="21053" x2="38629" y2="29583"/>
                        <a14:foregroundMark x1="88520" y1="32668" x2="88520" y2="32668"/>
                        <a14:foregroundMark x1="94233" y1="19238" x2="94233" y2="19238"/>
                        <a14:foregroundMark x1="15996" y1="88203" x2="15996" y2="88203"/>
                        <a14:foregroundMark x1="8923" y1="52450" x2="8923" y2="52450"/>
                        <a14:foregroundMark x1="8923" y1="52450" x2="8923" y2="52450"/>
                        <a14:foregroundMark x1="26551" y1="37387" x2="24973" y2="38113"/>
                        <a14:backgroundMark x1="18009" y1="25408" x2="18009" y2="25408"/>
                        <a14:backgroundMark x1="17628" y1="29946" x2="17628" y2="29946"/>
                        <a14:backgroundMark x1="21273" y1="34120" x2="21273" y2="34120"/>
                        <a14:backgroundMark x1="17573" y1="64791" x2="17573" y2="64791"/>
                        <a14:backgroundMark x1="18118" y1="69873" x2="18118" y2="69873"/>
                        <a14:backgroundMark x1="21328" y1="60254" x2="21328" y2="60254"/>
                        <a14:backgroundMark x1="13819" y1="68603" x2="13819" y2="68603"/>
                        <a14:backgroundMark x1="11153" y1="58802" x2="11153" y2="58802"/>
                        <a14:backgroundMark x1="13819" y1="25771" x2="13819" y2="257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820" y="2734127"/>
            <a:ext cx="1630054" cy="48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4;p13">
            <a:extLst>
              <a:ext uri="{FF2B5EF4-FFF2-40B4-BE49-F238E27FC236}">
                <a16:creationId xmlns:a16="http://schemas.microsoft.com/office/drawing/2014/main" id="{57E3854F-ED42-4094-84E6-1FEC02D67DE6}"/>
              </a:ext>
            </a:extLst>
          </p:cNvPr>
          <p:cNvSpPr txBox="1">
            <a:spLocks/>
          </p:cNvSpPr>
          <p:nvPr/>
        </p:nvSpPr>
        <p:spPr>
          <a:xfrm>
            <a:off x="1253850" y="1813125"/>
            <a:ext cx="6636300" cy="151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8000" b="1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602850" y="232300"/>
            <a:ext cx="7938300" cy="9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dirty="0" err="1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Процесът</a:t>
            </a:r>
            <a:r>
              <a:rPr lang="en-GB" sz="35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GB" sz="3500" dirty="0" err="1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на</a:t>
            </a:r>
            <a:r>
              <a:rPr lang="en-GB" sz="35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GB" sz="3500" dirty="0" err="1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разработка</a:t>
            </a:r>
            <a:endParaRPr sz="3500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27" name="Google Shape;127;p20"/>
          <p:cNvCxnSpPr/>
          <p:nvPr/>
        </p:nvCxnSpPr>
        <p:spPr>
          <a:xfrm rot="10800000">
            <a:off x="619525" y="1710115"/>
            <a:ext cx="0" cy="837900"/>
          </a:xfrm>
          <a:prstGeom prst="straightConnector1">
            <a:avLst/>
          </a:prstGeom>
          <a:noFill/>
          <a:ln w="9525" cap="flat" cmpd="sng">
            <a:solidFill>
              <a:srgbClr val="22533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8" name="Google Shape;128;p20"/>
          <p:cNvSpPr txBox="1"/>
          <p:nvPr/>
        </p:nvSpPr>
        <p:spPr>
          <a:xfrm>
            <a:off x="666587" y="1248749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Четвъртък</a:t>
            </a:r>
            <a:endParaRPr sz="1800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666587" y="1691175"/>
            <a:ext cx="18141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bg-BG" sz="1200" dirty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Идея, план за работа</a:t>
            </a:r>
            <a:endParaRPr sz="1200" dirty="0">
              <a:solidFill>
                <a:srgbClr val="22533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30" name="Google Shape;130;p20"/>
          <p:cNvCxnSpPr/>
          <p:nvPr/>
        </p:nvCxnSpPr>
        <p:spPr>
          <a:xfrm>
            <a:off x="2053625" y="2932654"/>
            <a:ext cx="0" cy="837900"/>
          </a:xfrm>
          <a:prstGeom prst="straightConnector1">
            <a:avLst/>
          </a:prstGeom>
          <a:noFill/>
          <a:ln w="9525" cap="flat" cmpd="sng">
            <a:solidFill>
              <a:srgbClr val="22533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31" name="Google Shape;131;p20"/>
          <p:cNvSpPr txBox="1"/>
          <p:nvPr/>
        </p:nvSpPr>
        <p:spPr>
          <a:xfrm>
            <a:off x="2100687" y="3531841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Петък</a:t>
            </a:r>
            <a:endParaRPr sz="1800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2100687" y="3821867"/>
            <a:ext cx="1931382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1200" dirty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Landing page, Log in page, Sign up page</a:t>
            </a:r>
            <a:endParaRPr sz="1200" dirty="0">
              <a:solidFill>
                <a:srgbClr val="22533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33" name="Google Shape;133;p20"/>
          <p:cNvCxnSpPr/>
          <p:nvPr/>
        </p:nvCxnSpPr>
        <p:spPr>
          <a:xfrm rot="10800000">
            <a:off x="4172300" y="1703015"/>
            <a:ext cx="0" cy="837900"/>
          </a:xfrm>
          <a:prstGeom prst="straightConnector1">
            <a:avLst/>
          </a:prstGeom>
          <a:noFill/>
          <a:ln w="9525" cap="flat" cmpd="sng">
            <a:solidFill>
              <a:srgbClr val="22533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34" name="Google Shape;134;p20"/>
          <p:cNvSpPr txBox="1"/>
          <p:nvPr/>
        </p:nvSpPr>
        <p:spPr>
          <a:xfrm>
            <a:off x="4219362" y="1215111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Събота</a:t>
            </a:r>
            <a:endParaRPr sz="1800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219362" y="1691187"/>
            <a:ext cx="18141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bg-BG" sz="1200" dirty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Всички страници след влизането в профила</a:t>
            </a:r>
            <a:endParaRPr sz="1200" dirty="0">
              <a:solidFill>
                <a:srgbClr val="22533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36" name="Google Shape;136;p20"/>
          <p:cNvCxnSpPr/>
          <p:nvPr/>
        </p:nvCxnSpPr>
        <p:spPr>
          <a:xfrm>
            <a:off x="4896950" y="2932671"/>
            <a:ext cx="0" cy="837900"/>
          </a:xfrm>
          <a:prstGeom prst="straightConnector1">
            <a:avLst/>
          </a:prstGeom>
          <a:noFill/>
          <a:ln w="9525" cap="flat" cmpd="sng">
            <a:solidFill>
              <a:srgbClr val="22533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37" name="Google Shape;137;p20"/>
          <p:cNvSpPr txBox="1"/>
          <p:nvPr/>
        </p:nvSpPr>
        <p:spPr>
          <a:xfrm>
            <a:off x="4944012" y="3528566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Неделя</a:t>
            </a:r>
            <a:endParaRPr sz="1800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4944012" y="3818592"/>
            <a:ext cx="18141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bg-BG" sz="1200" dirty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Презентация и демо</a:t>
            </a:r>
            <a:endParaRPr sz="1200" dirty="0">
              <a:solidFill>
                <a:srgbClr val="22533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39" name="Google Shape;139;p20"/>
          <p:cNvCxnSpPr/>
          <p:nvPr/>
        </p:nvCxnSpPr>
        <p:spPr>
          <a:xfrm rot="10800000">
            <a:off x="7020256" y="1703015"/>
            <a:ext cx="0" cy="837900"/>
          </a:xfrm>
          <a:prstGeom prst="straightConnector1">
            <a:avLst/>
          </a:prstGeom>
          <a:noFill/>
          <a:ln w="9525" cap="flat" cmpd="sng">
            <a:solidFill>
              <a:srgbClr val="22533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0" name="Google Shape;140;p20"/>
          <p:cNvSpPr txBox="1"/>
          <p:nvPr/>
        </p:nvSpPr>
        <p:spPr>
          <a:xfrm>
            <a:off x="7067300" y="1299075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Бъдещето на проекта</a:t>
            </a:r>
            <a:endParaRPr sz="1800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7067312" y="1691187"/>
            <a:ext cx="18141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solidFill>
                <a:srgbClr val="22533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142" name="Google Shape;142;p20"/>
          <p:cNvGraphicFramePr/>
          <p:nvPr>
            <p:extLst>
              <p:ext uri="{D42A27DB-BD31-4B8C-83A1-F6EECF244321}">
                <p14:modId xmlns:p14="http://schemas.microsoft.com/office/powerpoint/2010/main" val="661193029"/>
              </p:ext>
            </p:extLst>
          </p:nvPr>
        </p:nvGraphicFramePr>
        <p:xfrm>
          <a:off x="262575" y="2540915"/>
          <a:ext cx="8522700" cy="411450"/>
        </p:xfrm>
        <a:graphic>
          <a:graphicData uri="http://schemas.openxmlformats.org/drawingml/2006/table">
            <a:tbl>
              <a:tblPr>
                <a:noFill/>
                <a:tableStyleId>{C25606D0-296B-4A4A-85E9-9E73D6A08727}</a:tableStyleId>
              </a:tblPr>
              <a:tblGrid>
                <a:gridCol w="71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8F1E0"/>
                          </a:solidFill>
                        </a:rPr>
                        <a:t>•</a:t>
                      </a:r>
                      <a:endParaRPr dirty="0">
                        <a:solidFill>
                          <a:srgbClr val="F8F1E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9C5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8F1E0"/>
                          </a:solidFill>
                        </a:rPr>
                        <a:t>•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9C5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8F1E0"/>
                          </a:solidFill>
                        </a:rPr>
                        <a:t>•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9C5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8F1E0"/>
                          </a:solidFill>
                        </a:rPr>
                        <a:t>•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9C5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8F1E0"/>
                          </a:solidFill>
                        </a:rPr>
                        <a:t>•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9C5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8F1E0"/>
                          </a:solidFill>
                        </a:rPr>
                        <a:t>•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9C5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8F1E0"/>
                          </a:solidFill>
                        </a:rPr>
                        <a:t>•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9C5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8F1E0"/>
                          </a:solidFill>
                        </a:rPr>
                        <a:t>•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9C5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8F1E0"/>
                          </a:solidFill>
                        </a:rPr>
                        <a:t>•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9C5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8F1E0"/>
                          </a:solidFill>
                        </a:rPr>
                        <a:t>•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9C5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8F1E0"/>
                          </a:solidFill>
                        </a:rPr>
                        <a:t>•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9C5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dirty="0">
                          <a:solidFill>
                            <a:srgbClr val="F8F1E0"/>
                          </a:solidFill>
                        </a:rPr>
                        <a:t>∞</a:t>
                      </a:r>
                      <a:endParaRPr sz="1500" dirty="0">
                        <a:solidFill>
                          <a:srgbClr val="F8F1E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9C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28" grpId="0"/>
      <p:bldP spid="129" grpId="0"/>
      <p:bldP spid="131" grpId="0"/>
      <p:bldP spid="132" grpId="0"/>
      <p:bldP spid="134" grpId="0"/>
      <p:bldP spid="135" grpId="0"/>
      <p:bldP spid="137" grpId="0"/>
      <p:bldP spid="138" grpId="0"/>
      <p:bldP spid="1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51500" y="382050"/>
            <a:ext cx="5505300" cy="14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Развитие на проекта в бъдеще/бъдещи функции</a:t>
            </a:r>
            <a:endParaRPr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4780A7DA-51AE-4949-A1BB-F993E01878F0}"/>
              </a:ext>
            </a:extLst>
          </p:cNvPr>
          <p:cNvSpPr txBox="1">
            <a:spLocks/>
          </p:cNvSpPr>
          <p:nvPr/>
        </p:nvSpPr>
        <p:spPr>
          <a:xfrm>
            <a:off x="451500" y="1717500"/>
            <a:ext cx="5999700" cy="239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Clr>
                <a:srgbClr val="68CE91"/>
              </a:buClr>
              <a:buFont typeface="Arial" panose="020B0604020202020204" pitchFamily="34" charset="0"/>
              <a:buChar char="•"/>
            </a:pPr>
            <a:r>
              <a:rPr lang="bg-BG" sz="24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Опция са търсене/сортиране по локация</a:t>
            </a:r>
          </a:p>
          <a:p>
            <a:pPr marL="457200" indent="-457200">
              <a:buClr>
                <a:srgbClr val="68CE9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indent="-457200">
              <a:buClr>
                <a:srgbClr val="68CE91"/>
              </a:buClr>
              <a:buFont typeface="Arial" panose="020B0604020202020204" pitchFamily="34" charset="0"/>
              <a:buChar char="•"/>
            </a:pPr>
            <a:r>
              <a:rPr lang="bg-BG" sz="24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Различни видове профил</a:t>
            </a:r>
            <a:endParaRPr lang="en-US" sz="2400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buClr>
                <a:srgbClr val="68CE91"/>
              </a:buClr>
            </a:pPr>
            <a:endParaRPr lang="en-US" sz="2400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indent="-457200">
              <a:buClr>
                <a:srgbClr val="68CE91"/>
              </a:buClr>
              <a:buFont typeface="Arial" panose="020B0604020202020204" pitchFamily="34" charset="0"/>
              <a:buChar char="•"/>
            </a:pPr>
            <a:r>
              <a:rPr lang="bg-BG" sz="24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Лимит за участници	</a:t>
            </a:r>
          </a:p>
          <a:p>
            <a:pPr marL="457200" indent="-457200">
              <a:buClr>
                <a:srgbClr val="68CE91"/>
              </a:buClr>
              <a:buFont typeface="Arial" panose="020B0604020202020204" pitchFamily="34" charset="0"/>
              <a:buChar char="•"/>
            </a:pPr>
            <a:endParaRPr lang="bg-BG" sz="2400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9903DBDD-F270-41DE-9D9F-B70875262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9864" y="914037"/>
            <a:ext cx="2459231" cy="2459231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2726276A-CC99-42A9-812A-D1003BC251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8728" y="2726206"/>
            <a:ext cx="541136" cy="54113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05F8793-D856-422C-B6D3-D6937D6A6D6B}"/>
              </a:ext>
            </a:extLst>
          </p:cNvPr>
          <p:cNvGrpSpPr/>
          <p:nvPr/>
        </p:nvGrpSpPr>
        <p:grpSpPr>
          <a:xfrm>
            <a:off x="6316577" y="2662541"/>
            <a:ext cx="1082902" cy="668465"/>
            <a:chOff x="6101603" y="2423604"/>
            <a:chExt cx="862904" cy="570811"/>
          </a:xfrm>
        </p:grpSpPr>
        <p:pic>
          <p:nvPicPr>
            <p:cNvPr id="9" name="Graphic 8" descr="User with solid fill">
              <a:extLst>
                <a:ext uri="{FF2B5EF4-FFF2-40B4-BE49-F238E27FC236}">
                  <a16:creationId xmlns:a16="http://schemas.microsoft.com/office/drawing/2014/main" id="{384CECCE-C78E-42AF-9E79-0244B6BE2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512943" y="2521158"/>
              <a:ext cx="451564" cy="451564"/>
            </a:xfrm>
            <a:prstGeom prst="rect">
              <a:avLst/>
            </a:prstGeom>
          </p:spPr>
        </p:pic>
        <p:pic>
          <p:nvPicPr>
            <p:cNvPr id="10" name="Graphic 9" descr="User with solid fill">
              <a:extLst>
                <a:ext uri="{FF2B5EF4-FFF2-40B4-BE49-F238E27FC236}">
                  <a16:creationId xmlns:a16="http://schemas.microsoft.com/office/drawing/2014/main" id="{3D81040A-4E62-4A6E-9CCD-76A2BAE97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56953" y="2423604"/>
              <a:ext cx="570811" cy="570811"/>
            </a:xfrm>
            <a:prstGeom prst="rect">
              <a:avLst/>
            </a:prstGeom>
          </p:spPr>
        </p:pic>
        <p:pic>
          <p:nvPicPr>
            <p:cNvPr id="11" name="Graphic 10" descr="User with solid fill">
              <a:extLst>
                <a:ext uri="{FF2B5EF4-FFF2-40B4-BE49-F238E27FC236}">
                  <a16:creationId xmlns:a16="http://schemas.microsoft.com/office/drawing/2014/main" id="{E892E596-4B90-4648-B5B6-837CE46E3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101603" y="2521158"/>
              <a:ext cx="451564" cy="451564"/>
            </a:xfrm>
            <a:prstGeom prst="rect">
              <a:avLst/>
            </a:prstGeom>
          </p:spPr>
        </p:pic>
      </p:grpSp>
      <p:sp>
        <p:nvSpPr>
          <p:cNvPr id="13" name="Google Shape;60;p14">
            <a:extLst>
              <a:ext uri="{FF2B5EF4-FFF2-40B4-BE49-F238E27FC236}">
                <a16:creationId xmlns:a16="http://schemas.microsoft.com/office/drawing/2014/main" id="{A2193793-00A2-46C8-8FB9-0A8A6F75F7E1}"/>
              </a:ext>
            </a:extLst>
          </p:cNvPr>
          <p:cNvSpPr txBox="1">
            <a:spLocks/>
          </p:cNvSpPr>
          <p:nvPr/>
        </p:nvSpPr>
        <p:spPr>
          <a:xfrm>
            <a:off x="4873827" y="3567430"/>
            <a:ext cx="1082973" cy="518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68CE91"/>
              </a:buClr>
            </a:pPr>
            <a:r>
              <a:rPr lang="en-US" sz="2400" b="1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70/70</a:t>
            </a:r>
            <a:endParaRPr lang="bg-BG" sz="2400" b="1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  <p:bldP spid="4" grpId="0"/>
      <p:bldP spid="13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242</Words>
  <Application>Microsoft Office PowerPoint</Application>
  <PresentationFormat>On-screen Show (16:9)</PresentationFormat>
  <Paragraphs>64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Comfortaa</vt:lpstr>
      <vt:lpstr>Simple Light</vt:lpstr>
      <vt:lpstr>ECOspace</vt:lpstr>
      <vt:lpstr>Нашият отбор:</vt:lpstr>
      <vt:lpstr>PowerPoint Presentation</vt:lpstr>
      <vt:lpstr>PowerPoint Presentation</vt:lpstr>
      <vt:lpstr>Как става обединяването?</vt:lpstr>
      <vt:lpstr>Технологии:</vt:lpstr>
      <vt:lpstr>PowerPoint Presentation</vt:lpstr>
      <vt:lpstr>Процесът на разработка</vt:lpstr>
      <vt:lpstr>Развитие на проекта в бъдеще/бъдещи функции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ECOspace</dc:title>
  <cp:lastModifiedBy>Nikola Sachkov</cp:lastModifiedBy>
  <cp:revision>66</cp:revision>
  <dcterms:modified xsi:type="dcterms:W3CDTF">2021-03-14T02:22:37Z</dcterms:modified>
</cp:coreProperties>
</file>