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58" r:id="rId13"/>
    <p:sldId id="259" r:id="rId14"/>
    <p:sldId id="270" r:id="rId15"/>
    <p:sldId id="271" r:id="rId16"/>
    <p:sldId id="272"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60BC2-CC7E-4879-A283-81CCA805CB8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409797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01447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500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0684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43480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460BC2-CC7E-4879-A283-81CCA805CB88}"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248608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460BC2-CC7E-4879-A283-81CCA805CB88}"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508501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60BC2-CC7E-4879-A283-81CCA805CB8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90847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60BC2-CC7E-4879-A283-81CCA805CB8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405413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60BC2-CC7E-4879-A283-81CCA805CB8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404962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60BC2-CC7E-4879-A283-81CCA805CB88}"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303699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268197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60BC2-CC7E-4879-A283-81CCA805CB88}"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86787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60BC2-CC7E-4879-A283-81CCA805CB88}"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10623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60BC2-CC7E-4879-A283-81CCA805CB88}"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47849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158772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60BC2-CC7E-4879-A283-81CCA805CB88}"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BBFDE-031F-4A96-8490-7B6A81C60637}" type="slidenum">
              <a:rPr lang="en-US" smtClean="0"/>
              <a:t>‹#›</a:t>
            </a:fld>
            <a:endParaRPr lang="en-US"/>
          </a:p>
        </p:txBody>
      </p:sp>
    </p:spTree>
    <p:extLst>
      <p:ext uri="{BB962C8B-B14F-4D97-AF65-F5344CB8AC3E}">
        <p14:creationId xmlns:p14="http://schemas.microsoft.com/office/powerpoint/2010/main" val="388502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9460BC2-CC7E-4879-A283-81CCA805CB88}" type="datetimeFigureOut">
              <a:rPr lang="en-US" smtClean="0"/>
              <a:t>12/12/2020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DBBFDE-031F-4A96-8490-7B6A81C60637}" type="slidenum">
              <a:rPr lang="en-US" smtClean="0"/>
              <a:t>‹#›</a:t>
            </a:fld>
            <a:endParaRPr lang="en-US"/>
          </a:p>
        </p:txBody>
      </p:sp>
    </p:spTree>
    <p:extLst>
      <p:ext uri="{BB962C8B-B14F-4D97-AF65-F5344CB8AC3E}">
        <p14:creationId xmlns:p14="http://schemas.microsoft.com/office/powerpoint/2010/main" val="39582875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E77F-0464-4A62-A941-2911A4DF76EA}"/>
              </a:ext>
            </a:extLst>
          </p:cNvPr>
          <p:cNvSpPr>
            <a:spLocks noGrp="1"/>
          </p:cNvSpPr>
          <p:nvPr>
            <p:ph type="ctrTitle"/>
          </p:nvPr>
        </p:nvSpPr>
        <p:spPr/>
        <p:txBody>
          <a:bodyPr/>
          <a:lstStyle/>
          <a:p>
            <a:r>
              <a:rPr lang="en-US" dirty="0"/>
              <a:t>Scrum-Agile</a:t>
            </a:r>
          </a:p>
        </p:txBody>
      </p:sp>
      <p:sp>
        <p:nvSpPr>
          <p:cNvPr id="3" name="Subtitle 2">
            <a:extLst>
              <a:ext uri="{FF2B5EF4-FFF2-40B4-BE49-F238E27FC236}">
                <a16:creationId xmlns:a16="http://schemas.microsoft.com/office/drawing/2014/main" id="{99B980A6-DAC3-49A4-A6B9-EFDEA6C8A7E7}"/>
              </a:ext>
            </a:extLst>
          </p:cNvPr>
          <p:cNvSpPr>
            <a:spLocks noGrp="1"/>
          </p:cNvSpPr>
          <p:nvPr>
            <p:ph type="subTitle" idx="1"/>
          </p:nvPr>
        </p:nvSpPr>
        <p:spPr/>
        <p:txBody>
          <a:bodyPr/>
          <a:lstStyle/>
          <a:p>
            <a:r>
              <a:rPr lang="en-US" dirty="0"/>
              <a:t>Vitalie Cucuta</a:t>
            </a:r>
          </a:p>
          <a:p>
            <a:r>
              <a:rPr lang="en-US" dirty="0"/>
              <a:t>Scrum Master</a:t>
            </a:r>
          </a:p>
        </p:txBody>
      </p:sp>
    </p:spTree>
    <p:extLst>
      <p:ext uri="{BB962C8B-B14F-4D97-AF65-F5344CB8AC3E}">
        <p14:creationId xmlns:p14="http://schemas.microsoft.com/office/powerpoint/2010/main" val="230807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945A-38E2-48AF-82B1-D3A48175394D}"/>
              </a:ext>
            </a:extLst>
          </p:cNvPr>
          <p:cNvSpPr>
            <a:spLocks noGrp="1"/>
          </p:cNvSpPr>
          <p:nvPr>
            <p:ph type="title"/>
          </p:nvPr>
        </p:nvSpPr>
        <p:spPr/>
        <p:txBody>
          <a:bodyPr/>
          <a:lstStyle/>
          <a:p>
            <a:r>
              <a:rPr lang="en-US" dirty="0"/>
              <a:t>Scrum-Agile Framework</a:t>
            </a:r>
            <a:r>
              <a:rPr lang="en-US" b="1" dirty="0"/>
              <a:t> </a:t>
            </a:r>
            <a:r>
              <a:rPr lang="en-US" dirty="0"/>
              <a:t>(cont.)</a:t>
            </a:r>
          </a:p>
        </p:txBody>
      </p:sp>
      <p:sp>
        <p:nvSpPr>
          <p:cNvPr id="3" name="Content Placeholder 2">
            <a:extLst>
              <a:ext uri="{FF2B5EF4-FFF2-40B4-BE49-F238E27FC236}">
                <a16:creationId xmlns:a16="http://schemas.microsoft.com/office/drawing/2014/main" id="{49ED127C-261A-4A83-B600-7CE72F90B792}"/>
              </a:ext>
            </a:extLst>
          </p:cNvPr>
          <p:cNvSpPr>
            <a:spLocks noGrp="1"/>
          </p:cNvSpPr>
          <p:nvPr>
            <p:ph idx="1"/>
          </p:nvPr>
        </p:nvSpPr>
        <p:spPr/>
        <p:txBody>
          <a:bodyPr/>
          <a:lstStyle/>
          <a:p>
            <a:r>
              <a:rPr lang="en-US" dirty="0"/>
              <a:t>Phase 4: Sprint Review</a:t>
            </a:r>
          </a:p>
          <a:p>
            <a:pPr lvl="1"/>
            <a:r>
              <a:rPr lang="en-US" dirty="0"/>
              <a:t>Team presents its finished work to Product Owner for his/her final review and approval. </a:t>
            </a:r>
            <a:r>
              <a:rPr lang="en-US" baseline="30000" dirty="0"/>
              <a:t>3</a:t>
            </a:r>
            <a:endParaRPr lang="en-US" dirty="0"/>
          </a:p>
          <a:p>
            <a:pPr lvl="1"/>
            <a:r>
              <a:rPr lang="en-US" dirty="0"/>
              <a:t>Formal review of the items from the Sprint.</a:t>
            </a:r>
          </a:p>
          <a:p>
            <a:pPr lvl="1"/>
            <a:r>
              <a:rPr lang="en-US" dirty="0"/>
              <a:t>Important because it relays all progress to the Product Owner and then this gets relayed to the stakeholders on the progress of their product.</a:t>
            </a:r>
          </a:p>
        </p:txBody>
      </p:sp>
    </p:spTree>
    <p:extLst>
      <p:ext uri="{BB962C8B-B14F-4D97-AF65-F5344CB8AC3E}">
        <p14:creationId xmlns:p14="http://schemas.microsoft.com/office/powerpoint/2010/main" val="2805127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24A7-058F-47EA-BC21-DF35BF3F04B8}"/>
              </a:ext>
            </a:extLst>
          </p:cNvPr>
          <p:cNvSpPr>
            <a:spLocks noGrp="1"/>
          </p:cNvSpPr>
          <p:nvPr>
            <p:ph type="title"/>
          </p:nvPr>
        </p:nvSpPr>
        <p:spPr/>
        <p:txBody>
          <a:bodyPr/>
          <a:lstStyle/>
          <a:p>
            <a:r>
              <a:rPr lang="en-US" dirty="0"/>
              <a:t>Scrum-Agile Framework</a:t>
            </a:r>
            <a:r>
              <a:rPr lang="en-US" b="1" dirty="0"/>
              <a:t> </a:t>
            </a:r>
            <a:r>
              <a:rPr lang="en-US" dirty="0"/>
              <a:t>(cont.)</a:t>
            </a:r>
          </a:p>
        </p:txBody>
      </p:sp>
      <p:sp>
        <p:nvSpPr>
          <p:cNvPr id="3" name="Content Placeholder 2">
            <a:extLst>
              <a:ext uri="{FF2B5EF4-FFF2-40B4-BE49-F238E27FC236}">
                <a16:creationId xmlns:a16="http://schemas.microsoft.com/office/drawing/2014/main" id="{2621FC6D-8F93-4196-A8C2-9C80CAD8D00B}"/>
              </a:ext>
            </a:extLst>
          </p:cNvPr>
          <p:cNvSpPr>
            <a:spLocks noGrp="1"/>
          </p:cNvSpPr>
          <p:nvPr>
            <p:ph idx="1"/>
          </p:nvPr>
        </p:nvSpPr>
        <p:spPr/>
        <p:txBody>
          <a:bodyPr/>
          <a:lstStyle/>
          <a:p>
            <a:r>
              <a:rPr lang="en-US" dirty="0"/>
              <a:t>Phase 5: Sprint Retrospective</a:t>
            </a:r>
          </a:p>
          <a:p>
            <a:pPr lvl="1"/>
            <a:r>
              <a:rPr lang="en-US" dirty="0"/>
              <a:t>Facilitated by Scrum Master.</a:t>
            </a:r>
          </a:p>
          <a:p>
            <a:pPr lvl="1"/>
            <a:r>
              <a:rPr lang="en-US" dirty="0"/>
              <a:t>An opportunity to review and discuss lessons learned at the end of the Sprint where team looks back, reflects on what went well and what didn’t go well, and identifies opportunities for process improvement in the next Sprint.</a:t>
            </a:r>
            <a:r>
              <a:rPr lang="en-US" baseline="30000" dirty="0"/>
              <a:t>3</a:t>
            </a:r>
            <a:endParaRPr lang="en-US" dirty="0"/>
          </a:p>
          <a:p>
            <a:pPr lvl="1"/>
            <a:r>
              <a:rPr lang="en-US" dirty="0"/>
              <a:t>Very important step because it is where corrections can be made among the team, especially one that is working in their first Scrum-Agile environment.</a:t>
            </a:r>
          </a:p>
        </p:txBody>
      </p:sp>
    </p:spTree>
    <p:extLst>
      <p:ext uri="{BB962C8B-B14F-4D97-AF65-F5344CB8AC3E}">
        <p14:creationId xmlns:p14="http://schemas.microsoft.com/office/powerpoint/2010/main" val="2990288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0AC2-EE84-4032-B3F5-1C92D1C2BB6A}"/>
              </a:ext>
            </a:extLst>
          </p:cNvPr>
          <p:cNvSpPr>
            <a:spLocks noGrp="1"/>
          </p:cNvSpPr>
          <p:nvPr>
            <p:ph type="title"/>
          </p:nvPr>
        </p:nvSpPr>
        <p:spPr/>
        <p:txBody>
          <a:bodyPr/>
          <a:lstStyle/>
          <a:p>
            <a:r>
              <a:rPr lang="en-US" dirty="0"/>
              <a:t>Waterfall Framework</a:t>
            </a:r>
          </a:p>
        </p:txBody>
      </p:sp>
      <p:sp>
        <p:nvSpPr>
          <p:cNvPr id="3" name="Content Placeholder 2">
            <a:extLst>
              <a:ext uri="{FF2B5EF4-FFF2-40B4-BE49-F238E27FC236}">
                <a16:creationId xmlns:a16="http://schemas.microsoft.com/office/drawing/2014/main" id="{FAC930DF-97DA-42DB-8F70-B70114D64E98}"/>
              </a:ext>
            </a:extLst>
          </p:cNvPr>
          <p:cNvSpPr>
            <a:spLocks noGrp="1"/>
          </p:cNvSpPr>
          <p:nvPr>
            <p:ph idx="1"/>
          </p:nvPr>
        </p:nvSpPr>
        <p:spPr/>
        <p:txBody>
          <a:bodyPr/>
          <a:lstStyle/>
          <a:p>
            <a:pPr marL="0" indent="0">
              <a:buNone/>
            </a:pPr>
            <a:endParaRPr lang="en-US" dirty="0"/>
          </a:p>
          <a:p>
            <a:r>
              <a:rPr lang="en-US" dirty="0"/>
              <a:t>Phase 1: Get stakeholder information on what they want in their product.</a:t>
            </a:r>
          </a:p>
          <a:p>
            <a:r>
              <a:rPr lang="en-US" dirty="0"/>
              <a:t>Phase 2: Create a plan of everything that needs to be done for product completion and set an end date for delivery of project.</a:t>
            </a:r>
          </a:p>
          <a:p>
            <a:r>
              <a:rPr lang="en-US" dirty="0"/>
              <a:t>Phase 3: Develop the project in time allotted. </a:t>
            </a:r>
          </a:p>
          <a:p>
            <a:r>
              <a:rPr lang="en-US" dirty="0"/>
              <a:t>Phase 4: Test the project.</a:t>
            </a:r>
          </a:p>
          <a:p>
            <a:r>
              <a:rPr lang="en-US" dirty="0"/>
              <a:t>Phase 5: Deliver finished product.</a:t>
            </a:r>
          </a:p>
          <a:p>
            <a:pPr marL="0" indent="0">
              <a:buNone/>
            </a:pPr>
            <a:endParaRPr lang="en-US" dirty="0"/>
          </a:p>
        </p:txBody>
      </p:sp>
    </p:spTree>
    <p:extLst>
      <p:ext uri="{BB962C8B-B14F-4D97-AF65-F5344CB8AC3E}">
        <p14:creationId xmlns:p14="http://schemas.microsoft.com/office/powerpoint/2010/main" val="2849541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7963-7700-4198-9336-37008775272E}"/>
              </a:ext>
            </a:extLst>
          </p:cNvPr>
          <p:cNvSpPr>
            <a:spLocks noGrp="1"/>
          </p:cNvSpPr>
          <p:nvPr>
            <p:ph type="title"/>
          </p:nvPr>
        </p:nvSpPr>
        <p:spPr/>
        <p:txBody>
          <a:bodyPr/>
          <a:lstStyle/>
          <a:p>
            <a:r>
              <a:rPr lang="en-US" dirty="0"/>
              <a:t>Problems with Waterfall Framework</a:t>
            </a:r>
          </a:p>
        </p:txBody>
      </p:sp>
      <p:sp>
        <p:nvSpPr>
          <p:cNvPr id="3" name="Content Placeholder 2">
            <a:extLst>
              <a:ext uri="{FF2B5EF4-FFF2-40B4-BE49-F238E27FC236}">
                <a16:creationId xmlns:a16="http://schemas.microsoft.com/office/drawing/2014/main" id="{7B5B1E4D-F8F5-4F0E-A8D7-3179167DB79C}"/>
              </a:ext>
            </a:extLst>
          </p:cNvPr>
          <p:cNvSpPr>
            <a:spLocks noGrp="1"/>
          </p:cNvSpPr>
          <p:nvPr>
            <p:ph idx="1"/>
          </p:nvPr>
        </p:nvSpPr>
        <p:spPr/>
        <p:txBody>
          <a:bodyPr/>
          <a:lstStyle/>
          <a:p>
            <a:r>
              <a:rPr lang="en-US" dirty="0"/>
              <a:t>Any changes that may occur are hard to handle and remedy.</a:t>
            </a:r>
          </a:p>
          <a:p>
            <a:r>
              <a:rPr lang="en-US" dirty="0"/>
              <a:t>Due to a set deadline all work must be completed by, it makes it harder for developers to work long periods of time on one part of the project.</a:t>
            </a:r>
          </a:p>
          <a:p>
            <a:r>
              <a:rPr lang="en-US" dirty="0"/>
              <a:t>Can cause much more flaws in a project.</a:t>
            </a:r>
          </a:p>
          <a:p>
            <a:r>
              <a:rPr lang="en-US" dirty="0"/>
              <a:t>No turning back from the next phase of development.</a:t>
            </a:r>
            <a:r>
              <a:rPr lang="en-US" baseline="30000" dirty="0"/>
              <a:t>3</a:t>
            </a:r>
            <a:endParaRPr lang="en-US" dirty="0"/>
          </a:p>
          <a:p>
            <a:r>
              <a:rPr lang="en-US" dirty="0"/>
              <a:t>Hard to accommodate changes such as going from a basic travel agency website to a more wellness-based website with a different presentation method. </a:t>
            </a:r>
          </a:p>
        </p:txBody>
      </p:sp>
    </p:spTree>
    <p:extLst>
      <p:ext uri="{BB962C8B-B14F-4D97-AF65-F5344CB8AC3E}">
        <p14:creationId xmlns:p14="http://schemas.microsoft.com/office/powerpoint/2010/main" val="3313221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916F-A37B-4D63-9192-0234FE8D824F}"/>
              </a:ext>
            </a:extLst>
          </p:cNvPr>
          <p:cNvSpPr>
            <a:spLocks noGrp="1"/>
          </p:cNvSpPr>
          <p:nvPr>
            <p:ph type="title"/>
          </p:nvPr>
        </p:nvSpPr>
        <p:spPr/>
        <p:txBody>
          <a:bodyPr/>
          <a:lstStyle/>
          <a:p>
            <a:r>
              <a:rPr lang="en-US" dirty="0"/>
              <a:t>Factors to Consider: Waterfall vs Agile</a:t>
            </a:r>
          </a:p>
        </p:txBody>
      </p:sp>
      <p:sp>
        <p:nvSpPr>
          <p:cNvPr id="3" name="Content Placeholder 2">
            <a:extLst>
              <a:ext uri="{FF2B5EF4-FFF2-40B4-BE49-F238E27FC236}">
                <a16:creationId xmlns:a16="http://schemas.microsoft.com/office/drawing/2014/main" id="{EE697E1C-4DD0-4DC6-9ABD-6675822C2159}"/>
              </a:ext>
            </a:extLst>
          </p:cNvPr>
          <p:cNvSpPr>
            <a:spLocks noGrp="1"/>
          </p:cNvSpPr>
          <p:nvPr>
            <p:ph idx="1"/>
          </p:nvPr>
        </p:nvSpPr>
        <p:spPr/>
        <p:txBody>
          <a:bodyPr>
            <a:normAutofit fontScale="92500" lnSpcReduction="10000"/>
          </a:bodyPr>
          <a:lstStyle/>
          <a:p>
            <a:r>
              <a:rPr lang="en-US" dirty="0"/>
              <a:t>When to chose Waterfall: </a:t>
            </a:r>
            <a:r>
              <a:rPr lang="en-US" baseline="30000" dirty="0"/>
              <a:t>4</a:t>
            </a:r>
            <a:endParaRPr lang="en-US" dirty="0"/>
          </a:p>
          <a:p>
            <a:pPr lvl="1"/>
            <a:r>
              <a:rPr lang="en-US" dirty="0"/>
              <a:t>Projects with fixed scope, time and budget.</a:t>
            </a:r>
          </a:p>
          <a:p>
            <a:pPr lvl="1"/>
            <a:r>
              <a:rPr lang="en-US" dirty="0"/>
              <a:t>Smaller, well-defined and simpler projects.</a:t>
            </a:r>
          </a:p>
          <a:p>
            <a:pPr lvl="1"/>
            <a:r>
              <a:rPr lang="en-US" dirty="0"/>
              <a:t>Projects where you’re working with other organizations or remote workers.</a:t>
            </a:r>
          </a:p>
          <a:p>
            <a:pPr lvl="1"/>
            <a:r>
              <a:rPr lang="en-US" dirty="0"/>
              <a:t>Projects with an absent client.</a:t>
            </a:r>
          </a:p>
          <a:p>
            <a:r>
              <a:rPr lang="en-US" dirty="0"/>
              <a:t>When to chose Agile: </a:t>
            </a:r>
            <a:r>
              <a:rPr lang="en-US" baseline="30000" dirty="0"/>
              <a:t>4</a:t>
            </a:r>
          </a:p>
          <a:p>
            <a:pPr lvl="1"/>
            <a:r>
              <a:rPr lang="en-US" dirty="0"/>
              <a:t>Projects where your organization is responsible for the whole process.</a:t>
            </a:r>
          </a:p>
          <a:p>
            <a:pPr lvl="1"/>
            <a:r>
              <a:rPr lang="en-US" dirty="0"/>
              <a:t>Projects with scope for changing requirements.</a:t>
            </a:r>
          </a:p>
          <a:p>
            <a:pPr lvl="1"/>
            <a:r>
              <a:rPr lang="en-US" dirty="0"/>
              <a:t>Larger, undefined, complex projects.</a:t>
            </a:r>
          </a:p>
          <a:p>
            <a:pPr lvl="1"/>
            <a:r>
              <a:rPr lang="en-US" dirty="0"/>
              <a:t>Projects with an involved client.</a:t>
            </a:r>
          </a:p>
        </p:txBody>
      </p:sp>
    </p:spTree>
    <p:extLst>
      <p:ext uri="{BB962C8B-B14F-4D97-AF65-F5344CB8AC3E}">
        <p14:creationId xmlns:p14="http://schemas.microsoft.com/office/powerpoint/2010/main" val="3992444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6CE8-3FFC-4C03-A064-AEBE02E03ADA}"/>
              </a:ext>
            </a:extLst>
          </p:cNvPr>
          <p:cNvSpPr>
            <a:spLocks noGrp="1"/>
          </p:cNvSpPr>
          <p:nvPr>
            <p:ph type="title"/>
          </p:nvPr>
        </p:nvSpPr>
        <p:spPr/>
        <p:txBody>
          <a:bodyPr/>
          <a:lstStyle/>
          <a:p>
            <a:r>
              <a:rPr lang="en-US" dirty="0"/>
              <a:t>Factors to Consider: Waterfall vs Agile (cont.)</a:t>
            </a:r>
          </a:p>
        </p:txBody>
      </p:sp>
      <p:sp>
        <p:nvSpPr>
          <p:cNvPr id="3" name="Content Placeholder 2">
            <a:extLst>
              <a:ext uri="{FF2B5EF4-FFF2-40B4-BE49-F238E27FC236}">
                <a16:creationId xmlns:a16="http://schemas.microsoft.com/office/drawing/2014/main" id="{D5CFF920-FB5D-4ADB-8CCE-70ACB24BD789}"/>
              </a:ext>
            </a:extLst>
          </p:cNvPr>
          <p:cNvSpPr>
            <a:spLocks noGrp="1"/>
          </p:cNvSpPr>
          <p:nvPr>
            <p:ph idx="1"/>
          </p:nvPr>
        </p:nvSpPr>
        <p:spPr/>
        <p:txBody>
          <a:bodyPr/>
          <a:lstStyle/>
          <a:p>
            <a:r>
              <a:rPr lang="en-US" dirty="0"/>
              <a:t>Waterfall is a more restrictive method of project management.</a:t>
            </a:r>
          </a:p>
          <a:p>
            <a:pPr lvl="1"/>
            <a:r>
              <a:rPr lang="en-US" dirty="0"/>
              <a:t>Easier to use when the project requirements are static.</a:t>
            </a:r>
          </a:p>
          <a:p>
            <a:pPr lvl="1"/>
            <a:r>
              <a:rPr lang="en-US" dirty="0"/>
              <a:t>Doesn’t allow for much wiggle room if project is ever-evolving, such as a video game.</a:t>
            </a:r>
          </a:p>
          <a:p>
            <a:pPr lvl="1"/>
            <a:r>
              <a:rPr lang="en-US" dirty="0"/>
              <a:t>The method most companies and developers are most familiar with.</a:t>
            </a:r>
          </a:p>
          <a:p>
            <a:r>
              <a:rPr lang="en-US" dirty="0"/>
              <a:t>Agile is a more adaptive and fluid method of project management.</a:t>
            </a:r>
          </a:p>
          <a:p>
            <a:pPr lvl="1"/>
            <a:r>
              <a:rPr lang="en-US" dirty="0"/>
              <a:t>Project development done in smaller parts called Sprints and testing is done during these Sprints, not at the end of development.</a:t>
            </a:r>
          </a:p>
          <a:p>
            <a:pPr lvl="1"/>
            <a:r>
              <a:rPr lang="en-US" dirty="0"/>
              <a:t>Changes that occur can more easily be adopted and worked with.</a:t>
            </a:r>
          </a:p>
          <a:p>
            <a:pPr lvl="1"/>
            <a:r>
              <a:rPr lang="en-US" dirty="0"/>
              <a:t>Allows for constant communication between Scrum team and stakeholders.</a:t>
            </a:r>
          </a:p>
          <a:p>
            <a:pPr lvl="1"/>
            <a:endParaRPr lang="en-US" dirty="0"/>
          </a:p>
        </p:txBody>
      </p:sp>
    </p:spTree>
    <p:extLst>
      <p:ext uri="{BB962C8B-B14F-4D97-AF65-F5344CB8AC3E}">
        <p14:creationId xmlns:p14="http://schemas.microsoft.com/office/powerpoint/2010/main" val="230195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51E4-E2E4-4EA7-A67B-D1B60148E2E1}"/>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8D9661E5-DD01-40EA-B83B-BB814B43ECAC}"/>
              </a:ext>
            </a:extLst>
          </p:cNvPr>
          <p:cNvSpPr>
            <a:spLocks noGrp="1"/>
          </p:cNvSpPr>
          <p:nvPr>
            <p:ph idx="1"/>
          </p:nvPr>
        </p:nvSpPr>
        <p:spPr/>
        <p:txBody>
          <a:bodyPr/>
          <a:lstStyle/>
          <a:p>
            <a:r>
              <a:rPr lang="en-US" dirty="0"/>
              <a:t>Every project is different, and it can be more beneficial to use one method over the other or a mix of both.</a:t>
            </a:r>
          </a:p>
          <a:p>
            <a:r>
              <a:rPr lang="en-US" dirty="0"/>
              <a:t>Agile has proven that success of the project is much more likely with an Agile methodology.</a:t>
            </a:r>
          </a:p>
          <a:p>
            <a:r>
              <a:rPr lang="en-US" dirty="0"/>
              <a:t>Being more informed during project development, as stakeholders, gives the capability for change to new ideas as project develops.</a:t>
            </a:r>
          </a:p>
          <a:p>
            <a:r>
              <a:rPr lang="en-US" dirty="0"/>
              <a:t>The Scrum Team is always available for any questions or concerns from the stakeholders.</a:t>
            </a:r>
          </a:p>
        </p:txBody>
      </p:sp>
    </p:spTree>
    <p:extLst>
      <p:ext uri="{BB962C8B-B14F-4D97-AF65-F5344CB8AC3E}">
        <p14:creationId xmlns:p14="http://schemas.microsoft.com/office/powerpoint/2010/main" val="1274057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536F-4DDE-47D5-B11D-998CD53AD9E7}"/>
              </a:ext>
            </a:extLst>
          </p:cNvPr>
          <p:cNvSpPr>
            <a:spLocks noGrp="1"/>
          </p:cNvSpPr>
          <p:nvPr>
            <p:ph type="title"/>
          </p:nvPr>
        </p:nvSpPr>
        <p:spPr/>
        <p:txBody>
          <a:bodyPr/>
          <a:lstStyle/>
          <a:p>
            <a:pPr algn="ctr"/>
            <a:r>
              <a:rPr lang="en-US" dirty="0"/>
              <a:t>Work Cited</a:t>
            </a:r>
          </a:p>
        </p:txBody>
      </p:sp>
      <p:sp>
        <p:nvSpPr>
          <p:cNvPr id="3" name="Content Placeholder 2">
            <a:extLst>
              <a:ext uri="{FF2B5EF4-FFF2-40B4-BE49-F238E27FC236}">
                <a16:creationId xmlns:a16="http://schemas.microsoft.com/office/drawing/2014/main" id="{B4357C06-9DEE-4439-B06A-01FF795AC2B2}"/>
              </a:ext>
            </a:extLst>
          </p:cNvPr>
          <p:cNvSpPr>
            <a:spLocks noGrp="1"/>
          </p:cNvSpPr>
          <p:nvPr>
            <p:ph idx="1"/>
          </p:nvPr>
        </p:nvSpPr>
        <p:spPr/>
        <p:txBody>
          <a:bodyPr>
            <a:normAutofit fontScale="92500"/>
          </a:bodyPr>
          <a:lstStyle/>
          <a:p>
            <a:r>
              <a:rPr lang="en-US" baseline="30000" dirty="0">
                <a:effectLst/>
              </a:rPr>
              <a:t>1</a:t>
            </a:r>
            <a:r>
              <a:rPr lang="en-US" dirty="0">
                <a:effectLst/>
              </a:rPr>
              <a:t>Rouse, M. (2007, February 27). What is Scrum? - Definition from WhatIs.com. Retrieved December 12, 2020, from http://searchsoftwarequality.techtarget.com/definition/Scrum</a:t>
            </a:r>
          </a:p>
          <a:p>
            <a:r>
              <a:rPr lang="en-US" baseline="30000" dirty="0">
                <a:effectLst/>
              </a:rPr>
              <a:t>2</a:t>
            </a:r>
            <a:r>
              <a:rPr lang="en-US" dirty="0">
                <a:effectLst/>
              </a:rPr>
              <a:t>Agile Adoption Statistics 2012. (2013, May 16). Retrieved December 12, 2020, from http://community.spiceworks.com/topic/337418-agile-adoption-statistics-2012</a:t>
            </a:r>
          </a:p>
          <a:p>
            <a:r>
              <a:rPr lang="en-US" baseline="30000" dirty="0"/>
              <a:t>3</a:t>
            </a:r>
            <a:r>
              <a:rPr lang="en-US" dirty="0"/>
              <a:t>Charles G. Cobb. (2015). </a:t>
            </a:r>
            <a:r>
              <a:rPr lang="en-US" i="1" dirty="0"/>
              <a:t>The Project Manager’s Guide to Mastering Agile : Principles and Practices for an Adaptive Approach</a:t>
            </a:r>
            <a:r>
              <a:rPr lang="en-US" dirty="0"/>
              <a:t>. Wiley.</a:t>
            </a:r>
          </a:p>
          <a:p>
            <a:r>
              <a:rPr lang="en-US" baseline="30000" dirty="0">
                <a:effectLst/>
              </a:rPr>
              <a:t>4</a:t>
            </a:r>
            <a:r>
              <a:rPr lang="en-US" dirty="0">
                <a:effectLst/>
              </a:rPr>
              <a:t>Haworth, S. (2019, May 07). Agile vs Waterfall. What Methodology Should You Use For Your Project? Retrieved December 12, 2020, from https://thedigitalprojectmanager.com/agile-vs-waterfall/</a:t>
            </a:r>
          </a:p>
        </p:txBody>
      </p:sp>
    </p:spTree>
    <p:extLst>
      <p:ext uri="{BB962C8B-B14F-4D97-AF65-F5344CB8AC3E}">
        <p14:creationId xmlns:p14="http://schemas.microsoft.com/office/powerpoint/2010/main" val="341025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1C0F-2A5D-47B4-AE67-1033211FD86A}"/>
              </a:ext>
            </a:extLst>
          </p:cNvPr>
          <p:cNvSpPr>
            <a:spLocks noGrp="1"/>
          </p:cNvSpPr>
          <p:nvPr>
            <p:ph type="title"/>
          </p:nvPr>
        </p:nvSpPr>
        <p:spPr/>
        <p:txBody>
          <a:bodyPr/>
          <a:lstStyle/>
          <a:p>
            <a:r>
              <a:rPr lang="en-US" dirty="0"/>
              <a:t>What is the Scrum-Agile Method?</a:t>
            </a:r>
          </a:p>
        </p:txBody>
      </p:sp>
      <p:sp>
        <p:nvSpPr>
          <p:cNvPr id="3" name="Content Placeholder 2">
            <a:extLst>
              <a:ext uri="{FF2B5EF4-FFF2-40B4-BE49-F238E27FC236}">
                <a16:creationId xmlns:a16="http://schemas.microsoft.com/office/drawing/2014/main" id="{CDB6EE2A-2A47-471B-9A85-88F6CFF7A341}"/>
              </a:ext>
            </a:extLst>
          </p:cNvPr>
          <p:cNvSpPr>
            <a:spLocks noGrp="1"/>
          </p:cNvSpPr>
          <p:nvPr>
            <p:ph idx="1"/>
          </p:nvPr>
        </p:nvSpPr>
        <p:spPr/>
        <p:txBody>
          <a:bodyPr>
            <a:normAutofit fontScale="92500" lnSpcReduction="20000"/>
          </a:bodyPr>
          <a:lstStyle/>
          <a:p>
            <a:r>
              <a:rPr lang="en-US" dirty="0"/>
              <a:t>Scrum is an agile software development model based on multiple small teams working in an intensive and interdependent manner.</a:t>
            </a:r>
            <a:r>
              <a:rPr lang="en-US" baseline="30000" dirty="0"/>
              <a:t>1</a:t>
            </a:r>
            <a:r>
              <a:rPr lang="en-US" dirty="0"/>
              <a:t> </a:t>
            </a:r>
          </a:p>
          <a:p>
            <a:r>
              <a:rPr lang="en-US" dirty="0"/>
              <a:t>The term is named for the scrum (or scrummage) formation in rugby, which is used to restart the game after an event that causes play to stop, such as an infringement.</a:t>
            </a:r>
            <a:r>
              <a:rPr lang="en-US" baseline="30000" dirty="0"/>
              <a:t>1</a:t>
            </a:r>
            <a:r>
              <a:rPr lang="en-US" dirty="0"/>
              <a:t> </a:t>
            </a:r>
          </a:p>
          <a:p>
            <a:r>
              <a:rPr lang="en-US" dirty="0"/>
              <a:t>Scrum employs real-time decision-making processes based on actual events and information.</a:t>
            </a:r>
            <a:r>
              <a:rPr lang="en-US" baseline="30000" dirty="0"/>
              <a:t>1</a:t>
            </a:r>
          </a:p>
          <a:p>
            <a:r>
              <a:rPr lang="en-US" dirty="0"/>
              <a:t>Scrum-agile method encourages adaptability and independence.</a:t>
            </a:r>
          </a:p>
          <a:p>
            <a:r>
              <a:rPr lang="en-US" dirty="0"/>
              <a:t>According to the 2012 CHAOS report, Agile succeeds three times more often than Waterfall because the use of Agile methodologies helps companies work more efficiently and deliver winning results.</a:t>
            </a:r>
            <a:r>
              <a:rPr lang="en-US" baseline="30000" dirty="0"/>
              <a:t>2</a:t>
            </a:r>
            <a:r>
              <a:rPr lang="en-US" dirty="0"/>
              <a:t> </a:t>
            </a:r>
          </a:p>
          <a:p>
            <a:pPr marL="0" indent="0">
              <a:buNone/>
            </a:pPr>
            <a:endParaRPr lang="en-US" dirty="0"/>
          </a:p>
        </p:txBody>
      </p:sp>
    </p:spTree>
    <p:extLst>
      <p:ext uri="{BB962C8B-B14F-4D97-AF65-F5344CB8AC3E}">
        <p14:creationId xmlns:p14="http://schemas.microsoft.com/office/powerpoint/2010/main" val="378021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BC4B-609C-4798-9E56-6E774F8F25F7}"/>
              </a:ext>
            </a:extLst>
          </p:cNvPr>
          <p:cNvSpPr>
            <a:spLocks noGrp="1"/>
          </p:cNvSpPr>
          <p:nvPr>
            <p:ph type="title"/>
          </p:nvPr>
        </p:nvSpPr>
        <p:spPr/>
        <p:txBody>
          <a:bodyPr/>
          <a:lstStyle/>
          <a:p>
            <a:r>
              <a:rPr lang="en-US" dirty="0"/>
              <a:t>The Scrum-Agile Team: Product Owner</a:t>
            </a:r>
          </a:p>
        </p:txBody>
      </p:sp>
      <p:sp>
        <p:nvSpPr>
          <p:cNvPr id="3" name="Content Placeholder 2">
            <a:extLst>
              <a:ext uri="{FF2B5EF4-FFF2-40B4-BE49-F238E27FC236}">
                <a16:creationId xmlns:a16="http://schemas.microsoft.com/office/drawing/2014/main" id="{9BB87362-6663-4E6A-9E6C-5D9892C85B2D}"/>
              </a:ext>
            </a:extLst>
          </p:cNvPr>
          <p:cNvSpPr>
            <a:spLocks noGrp="1"/>
          </p:cNvSpPr>
          <p:nvPr>
            <p:ph idx="1"/>
          </p:nvPr>
        </p:nvSpPr>
        <p:spPr/>
        <p:txBody>
          <a:bodyPr>
            <a:normAutofit fontScale="92500" lnSpcReduction="10000"/>
          </a:bodyPr>
          <a:lstStyle/>
          <a:p>
            <a:r>
              <a:rPr lang="en-US" dirty="0"/>
              <a:t>The Product Owner is responsible for maximizing the value of the product and the work of the Development Team.</a:t>
            </a:r>
            <a:r>
              <a:rPr lang="en-US" baseline="30000" dirty="0"/>
              <a:t>3</a:t>
            </a:r>
            <a:endParaRPr lang="en-US" dirty="0"/>
          </a:p>
          <a:p>
            <a:r>
              <a:rPr lang="en-US" dirty="0"/>
              <a:t>The face of the team to the stakeholders.</a:t>
            </a:r>
          </a:p>
          <a:p>
            <a:r>
              <a:rPr lang="en-US" dirty="0"/>
              <a:t>Responsible for managing the Product Backlog.</a:t>
            </a:r>
          </a:p>
          <a:p>
            <a:r>
              <a:rPr lang="en-US" dirty="0"/>
              <a:t>Ensures that the Product Backlog is visible, transparent, and clear to all, and shows what the Scrum Team will work on next.</a:t>
            </a:r>
            <a:r>
              <a:rPr lang="en-US" baseline="30000" dirty="0"/>
              <a:t>3</a:t>
            </a:r>
            <a:endParaRPr lang="en-US" dirty="0"/>
          </a:p>
          <a:p>
            <a:r>
              <a:rPr lang="en-US" dirty="0"/>
              <a:t>Ensures the Development Team understand the items in the Product Backlog to the level needed.</a:t>
            </a:r>
            <a:r>
              <a:rPr lang="en-US" baseline="30000" dirty="0"/>
              <a:t>3</a:t>
            </a:r>
            <a:endParaRPr lang="en-US" dirty="0"/>
          </a:p>
          <a:p>
            <a:r>
              <a:rPr lang="en-US" dirty="0"/>
              <a:t>Relays information from the stakeholders to the rest of the team.</a:t>
            </a:r>
          </a:p>
        </p:txBody>
      </p:sp>
    </p:spTree>
    <p:extLst>
      <p:ext uri="{BB962C8B-B14F-4D97-AF65-F5344CB8AC3E}">
        <p14:creationId xmlns:p14="http://schemas.microsoft.com/office/powerpoint/2010/main" val="251782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602F-55B0-4B06-A566-5E6247E9A83F}"/>
              </a:ext>
            </a:extLst>
          </p:cNvPr>
          <p:cNvSpPr>
            <a:spLocks noGrp="1"/>
          </p:cNvSpPr>
          <p:nvPr>
            <p:ph type="title"/>
          </p:nvPr>
        </p:nvSpPr>
        <p:spPr/>
        <p:txBody>
          <a:bodyPr/>
          <a:lstStyle/>
          <a:p>
            <a:r>
              <a:rPr lang="en-US" dirty="0"/>
              <a:t>The Scrum-Agile Team: Scrum Master</a:t>
            </a:r>
          </a:p>
        </p:txBody>
      </p:sp>
      <p:sp>
        <p:nvSpPr>
          <p:cNvPr id="3" name="Content Placeholder 2">
            <a:extLst>
              <a:ext uri="{FF2B5EF4-FFF2-40B4-BE49-F238E27FC236}">
                <a16:creationId xmlns:a16="http://schemas.microsoft.com/office/drawing/2014/main" id="{E45B608C-C454-4D04-9DAD-7A82D6C8E8AB}"/>
              </a:ext>
            </a:extLst>
          </p:cNvPr>
          <p:cNvSpPr>
            <a:spLocks noGrp="1"/>
          </p:cNvSpPr>
          <p:nvPr>
            <p:ph idx="1"/>
          </p:nvPr>
        </p:nvSpPr>
        <p:spPr/>
        <p:txBody>
          <a:bodyPr>
            <a:normAutofit fontScale="85000" lnSpcReduction="20000"/>
          </a:bodyPr>
          <a:lstStyle/>
          <a:p>
            <a:r>
              <a:rPr lang="en-US" dirty="0"/>
              <a:t>The Servant-Leader</a:t>
            </a:r>
          </a:p>
          <a:p>
            <a:r>
              <a:rPr lang="en-US" dirty="0"/>
              <a:t>Responsible for ensuring Scrum is understood and enacted.</a:t>
            </a:r>
            <a:r>
              <a:rPr lang="en-US" baseline="30000" dirty="0"/>
              <a:t> 3</a:t>
            </a:r>
          </a:p>
          <a:p>
            <a:r>
              <a:rPr lang="en-US" dirty="0"/>
              <a:t>Serves Product Owner through:</a:t>
            </a:r>
            <a:r>
              <a:rPr lang="en-US" baseline="30000" dirty="0"/>
              <a:t> 3</a:t>
            </a:r>
            <a:endParaRPr lang="en-US" dirty="0"/>
          </a:p>
          <a:p>
            <a:pPr lvl="1"/>
            <a:r>
              <a:rPr lang="en-US" dirty="0"/>
              <a:t>Product Backlog management</a:t>
            </a:r>
          </a:p>
          <a:p>
            <a:pPr lvl="1"/>
            <a:r>
              <a:rPr lang="en-US" dirty="0"/>
              <a:t>Understanding product planning in an empirical environment</a:t>
            </a:r>
          </a:p>
          <a:p>
            <a:pPr lvl="1"/>
            <a:r>
              <a:rPr lang="en-US" dirty="0"/>
              <a:t>Understanding and practicing agility</a:t>
            </a:r>
          </a:p>
          <a:p>
            <a:pPr lvl="1"/>
            <a:r>
              <a:rPr lang="en-US" dirty="0"/>
              <a:t>Facilitating scrum events as requested and needed</a:t>
            </a:r>
          </a:p>
          <a:p>
            <a:r>
              <a:rPr lang="en-US" dirty="0"/>
              <a:t>Serves Development Team through:</a:t>
            </a:r>
            <a:r>
              <a:rPr lang="en-US" baseline="30000" dirty="0"/>
              <a:t> 3</a:t>
            </a:r>
            <a:endParaRPr lang="en-US" dirty="0"/>
          </a:p>
          <a:p>
            <a:pPr lvl="1"/>
            <a:r>
              <a:rPr lang="en-US" dirty="0"/>
              <a:t>Coaching in self-organization and cross-functionality</a:t>
            </a:r>
          </a:p>
          <a:p>
            <a:pPr lvl="1"/>
            <a:r>
              <a:rPr lang="en-US" dirty="0"/>
              <a:t>Helping them to create high-value products</a:t>
            </a:r>
          </a:p>
          <a:p>
            <a:pPr lvl="1"/>
            <a:r>
              <a:rPr lang="en-US" dirty="0"/>
              <a:t>Removing impediments</a:t>
            </a:r>
          </a:p>
          <a:p>
            <a:endParaRPr lang="en-US" dirty="0"/>
          </a:p>
        </p:txBody>
      </p:sp>
    </p:spTree>
    <p:extLst>
      <p:ext uri="{BB962C8B-B14F-4D97-AF65-F5344CB8AC3E}">
        <p14:creationId xmlns:p14="http://schemas.microsoft.com/office/powerpoint/2010/main" val="2228128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A8AA-4EDE-45B9-B0F4-1FF30C85F2A0}"/>
              </a:ext>
            </a:extLst>
          </p:cNvPr>
          <p:cNvSpPr>
            <a:spLocks noGrp="1"/>
          </p:cNvSpPr>
          <p:nvPr>
            <p:ph type="title"/>
          </p:nvPr>
        </p:nvSpPr>
        <p:spPr/>
        <p:txBody>
          <a:bodyPr/>
          <a:lstStyle/>
          <a:p>
            <a:r>
              <a:rPr lang="en-US" dirty="0"/>
              <a:t>The Scrum-Agile Team: Scrum Master </a:t>
            </a:r>
            <a:r>
              <a:rPr lang="en-US" dirty="0" err="1"/>
              <a:t>con’t</a:t>
            </a:r>
            <a:endParaRPr lang="en-US" dirty="0"/>
          </a:p>
        </p:txBody>
      </p:sp>
      <p:sp>
        <p:nvSpPr>
          <p:cNvPr id="3" name="Content Placeholder 2">
            <a:extLst>
              <a:ext uri="{FF2B5EF4-FFF2-40B4-BE49-F238E27FC236}">
                <a16:creationId xmlns:a16="http://schemas.microsoft.com/office/drawing/2014/main" id="{B194F35D-8B57-441A-AF76-FD8C28DA18BC}"/>
              </a:ext>
            </a:extLst>
          </p:cNvPr>
          <p:cNvSpPr>
            <a:spLocks noGrp="1"/>
          </p:cNvSpPr>
          <p:nvPr>
            <p:ph idx="1"/>
          </p:nvPr>
        </p:nvSpPr>
        <p:spPr/>
        <p:txBody>
          <a:bodyPr/>
          <a:lstStyle/>
          <a:p>
            <a:r>
              <a:rPr lang="en-US" dirty="0"/>
              <a:t>Serves the organization through:</a:t>
            </a:r>
            <a:r>
              <a:rPr lang="en-US" baseline="30000" dirty="0"/>
              <a:t> 3</a:t>
            </a:r>
            <a:endParaRPr lang="en-US" dirty="0"/>
          </a:p>
          <a:p>
            <a:pPr lvl="1"/>
            <a:r>
              <a:rPr lang="en-US" dirty="0"/>
              <a:t>Leading and coaching in Scrum adoption</a:t>
            </a:r>
          </a:p>
          <a:p>
            <a:pPr lvl="1"/>
            <a:r>
              <a:rPr lang="en-US" dirty="0"/>
              <a:t>Planning Scrum implementation</a:t>
            </a:r>
          </a:p>
          <a:p>
            <a:pPr lvl="1"/>
            <a:r>
              <a:rPr lang="en-US" dirty="0"/>
              <a:t>Helping employees and stakeholders understand and enact Scrum</a:t>
            </a:r>
          </a:p>
          <a:p>
            <a:pPr lvl="1"/>
            <a:r>
              <a:rPr lang="en-US" dirty="0"/>
              <a:t>Causing change that increases the productivity of the Scrum Team</a:t>
            </a:r>
          </a:p>
          <a:p>
            <a:pPr lvl="1"/>
            <a:r>
              <a:rPr lang="en-US" dirty="0"/>
              <a:t>Working with other Scrum Masters to increase the effectiveness of the application of Scrum in organization</a:t>
            </a:r>
          </a:p>
        </p:txBody>
      </p:sp>
    </p:spTree>
    <p:extLst>
      <p:ext uri="{BB962C8B-B14F-4D97-AF65-F5344CB8AC3E}">
        <p14:creationId xmlns:p14="http://schemas.microsoft.com/office/powerpoint/2010/main" val="389574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C1B9-5F76-4D72-AABD-88F49D09891A}"/>
              </a:ext>
            </a:extLst>
          </p:cNvPr>
          <p:cNvSpPr>
            <a:spLocks noGrp="1"/>
          </p:cNvSpPr>
          <p:nvPr>
            <p:ph type="title"/>
          </p:nvPr>
        </p:nvSpPr>
        <p:spPr/>
        <p:txBody>
          <a:bodyPr/>
          <a:lstStyle/>
          <a:p>
            <a:r>
              <a:rPr lang="en-US" dirty="0"/>
              <a:t>The Scrum-Agile Team: Development Team</a:t>
            </a:r>
          </a:p>
        </p:txBody>
      </p:sp>
      <p:sp>
        <p:nvSpPr>
          <p:cNvPr id="3" name="Content Placeholder 2">
            <a:extLst>
              <a:ext uri="{FF2B5EF4-FFF2-40B4-BE49-F238E27FC236}">
                <a16:creationId xmlns:a16="http://schemas.microsoft.com/office/drawing/2014/main" id="{1503EE93-BC29-4B75-B62B-E45F5189BA03}"/>
              </a:ext>
            </a:extLst>
          </p:cNvPr>
          <p:cNvSpPr>
            <a:spLocks noGrp="1"/>
          </p:cNvSpPr>
          <p:nvPr>
            <p:ph idx="1"/>
          </p:nvPr>
        </p:nvSpPr>
        <p:spPr/>
        <p:txBody>
          <a:bodyPr/>
          <a:lstStyle/>
          <a:p>
            <a:r>
              <a:rPr lang="en-US" dirty="0"/>
              <a:t>Consists of developers and testers.</a:t>
            </a:r>
          </a:p>
          <a:p>
            <a:r>
              <a:rPr lang="en-US" dirty="0"/>
              <a:t>Self-organizing</a:t>
            </a:r>
          </a:p>
          <a:p>
            <a:r>
              <a:rPr lang="en-US" dirty="0"/>
              <a:t>Cross-functional</a:t>
            </a:r>
          </a:p>
          <a:p>
            <a:r>
              <a:rPr lang="en-US" dirty="0"/>
              <a:t>No titles are recognized other than Developer, regardless of work being performed.</a:t>
            </a:r>
            <a:r>
              <a:rPr lang="en-US" baseline="30000" dirty="0"/>
              <a:t> 3</a:t>
            </a:r>
            <a:endParaRPr lang="en-US" dirty="0"/>
          </a:p>
          <a:p>
            <a:r>
              <a:rPr lang="en-US" dirty="0"/>
              <a:t>No sub-teams</a:t>
            </a:r>
          </a:p>
          <a:p>
            <a:r>
              <a:rPr lang="en-US" dirty="0"/>
              <a:t>Individuals may have specialized skills and areas of focus, but accountability belongs to the Development Team as a whole.</a:t>
            </a:r>
            <a:r>
              <a:rPr lang="en-US" baseline="30000" dirty="0"/>
              <a:t> 3</a:t>
            </a:r>
            <a:endParaRPr lang="en-US" dirty="0"/>
          </a:p>
        </p:txBody>
      </p:sp>
    </p:spTree>
    <p:extLst>
      <p:ext uri="{BB962C8B-B14F-4D97-AF65-F5344CB8AC3E}">
        <p14:creationId xmlns:p14="http://schemas.microsoft.com/office/powerpoint/2010/main" val="1110142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81DC-2AEB-49B7-80E5-1BD557A4F2CE}"/>
              </a:ext>
            </a:extLst>
          </p:cNvPr>
          <p:cNvSpPr>
            <a:spLocks noGrp="1"/>
          </p:cNvSpPr>
          <p:nvPr>
            <p:ph type="title"/>
          </p:nvPr>
        </p:nvSpPr>
        <p:spPr/>
        <p:txBody>
          <a:bodyPr/>
          <a:lstStyle/>
          <a:p>
            <a:r>
              <a:rPr lang="en-US" dirty="0"/>
              <a:t>Scrum-Agile Framework</a:t>
            </a:r>
          </a:p>
        </p:txBody>
      </p:sp>
      <p:sp>
        <p:nvSpPr>
          <p:cNvPr id="3" name="Content Placeholder 2">
            <a:extLst>
              <a:ext uri="{FF2B5EF4-FFF2-40B4-BE49-F238E27FC236}">
                <a16:creationId xmlns:a16="http://schemas.microsoft.com/office/drawing/2014/main" id="{3A5D383C-2723-49D2-AB20-F917BF5E8516}"/>
              </a:ext>
            </a:extLst>
          </p:cNvPr>
          <p:cNvSpPr>
            <a:spLocks noGrp="1"/>
          </p:cNvSpPr>
          <p:nvPr>
            <p:ph idx="1"/>
          </p:nvPr>
        </p:nvSpPr>
        <p:spPr/>
        <p:txBody>
          <a:bodyPr/>
          <a:lstStyle/>
          <a:p>
            <a:r>
              <a:rPr lang="en-US" dirty="0"/>
              <a:t>Phase 1: Product Owner gets input from customers, team, managers, and execs to create the Product Backlog.</a:t>
            </a:r>
          </a:p>
          <a:p>
            <a:pPr lvl="1"/>
            <a:r>
              <a:rPr lang="en-US" dirty="0"/>
              <a:t>Optimizes and prioritizes each item for the Development Team so that each item is visible, transparent and clear to all.</a:t>
            </a:r>
            <a:r>
              <a:rPr lang="en-US" baseline="30000" dirty="0"/>
              <a:t>3</a:t>
            </a:r>
          </a:p>
          <a:p>
            <a:pPr lvl="1"/>
            <a:r>
              <a:rPr lang="en-US" dirty="0"/>
              <a:t>Important in making sure that what is done by the Development Team is exactly what the stakeholders want.</a:t>
            </a:r>
          </a:p>
          <a:p>
            <a:pPr lvl="1"/>
            <a:r>
              <a:rPr lang="en-US" dirty="0"/>
              <a:t>The Development Team and Product Owner meet regularly to “groom” the Product Backlog to remove irrelevant content, reassess priorities, create new stories, correct estimates, etc.</a:t>
            </a:r>
            <a:r>
              <a:rPr lang="en-US" baseline="30000" dirty="0"/>
              <a:t> 3</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96476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AA44-4ADF-44A5-9BBC-5AF4C75B9FB2}"/>
              </a:ext>
            </a:extLst>
          </p:cNvPr>
          <p:cNvSpPr>
            <a:spLocks noGrp="1"/>
          </p:cNvSpPr>
          <p:nvPr>
            <p:ph type="title"/>
          </p:nvPr>
        </p:nvSpPr>
        <p:spPr/>
        <p:txBody>
          <a:bodyPr/>
          <a:lstStyle/>
          <a:p>
            <a:r>
              <a:rPr lang="en-US" dirty="0"/>
              <a:t>Scrum-Agile Framework</a:t>
            </a:r>
            <a:r>
              <a:rPr lang="en-US" b="1" dirty="0"/>
              <a:t> </a:t>
            </a:r>
            <a:r>
              <a:rPr lang="en-US" dirty="0"/>
              <a:t>(cont.)</a:t>
            </a:r>
          </a:p>
        </p:txBody>
      </p:sp>
      <p:sp>
        <p:nvSpPr>
          <p:cNvPr id="3" name="Content Placeholder 2">
            <a:extLst>
              <a:ext uri="{FF2B5EF4-FFF2-40B4-BE49-F238E27FC236}">
                <a16:creationId xmlns:a16="http://schemas.microsoft.com/office/drawing/2014/main" id="{F3D9B704-E65F-46C2-A3B1-36943FF14295}"/>
              </a:ext>
            </a:extLst>
          </p:cNvPr>
          <p:cNvSpPr>
            <a:spLocks noGrp="1"/>
          </p:cNvSpPr>
          <p:nvPr>
            <p:ph idx="1"/>
          </p:nvPr>
        </p:nvSpPr>
        <p:spPr/>
        <p:txBody>
          <a:bodyPr>
            <a:normAutofit/>
          </a:bodyPr>
          <a:lstStyle/>
          <a:p>
            <a:r>
              <a:rPr lang="en-US" dirty="0"/>
              <a:t>Phase 2: Choosing items from Product Backlog by Development Team and Task Breakout.</a:t>
            </a:r>
          </a:p>
          <a:p>
            <a:pPr lvl="1"/>
            <a:r>
              <a:rPr lang="en-US" dirty="0"/>
              <a:t>Team selects starting at top of the Backlog as much as it can commit to deliver by end of Sprint.</a:t>
            </a:r>
            <a:r>
              <a:rPr lang="en-US" baseline="30000" dirty="0"/>
              <a:t>3</a:t>
            </a:r>
            <a:endParaRPr lang="en-US" dirty="0"/>
          </a:p>
          <a:p>
            <a:pPr lvl="1"/>
            <a:r>
              <a:rPr lang="en-US" dirty="0"/>
              <a:t>Development Team delegates tasks among themselves from the tasks chosen.</a:t>
            </a:r>
          </a:p>
          <a:p>
            <a:pPr lvl="1"/>
            <a:r>
              <a:rPr lang="en-US" dirty="0"/>
              <a:t>It is important to choose as many tasks as possible to complete in a sprint so that there isn’t much unfinished work.</a:t>
            </a:r>
          </a:p>
        </p:txBody>
      </p:sp>
    </p:spTree>
    <p:extLst>
      <p:ext uri="{BB962C8B-B14F-4D97-AF65-F5344CB8AC3E}">
        <p14:creationId xmlns:p14="http://schemas.microsoft.com/office/powerpoint/2010/main" val="2139973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4DDA-1D00-4734-B50F-A08C5B5752A6}"/>
              </a:ext>
            </a:extLst>
          </p:cNvPr>
          <p:cNvSpPr>
            <a:spLocks noGrp="1"/>
          </p:cNvSpPr>
          <p:nvPr>
            <p:ph type="title"/>
          </p:nvPr>
        </p:nvSpPr>
        <p:spPr/>
        <p:txBody>
          <a:bodyPr/>
          <a:lstStyle/>
          <a:p>
            <a:r>
              <a:rPr lang="en-US" dirty="0"/>
              <a:t>Scrum-Agile Framework</a:t>
            </a:r>
            <a:r>
              <a:rPr lang="en-US" b="1" dirty="0"/>
              <a:t> </a:t>
            </a:r>
            <a:r>
              <a:rPr lang="en-US" dirty="0"/>
              <a:t>(cont.)</a:t>
            </a:r>
          </a:p>
        </p:txBody>
      </p:sp>
      <p:sp>
        <p:nvSpPr>
          <p:cNvPr id="3" name="Content Placeholder 2">
            <a:extLst>
              <a:ext uri="{FF2B5EF4-FFF2-40B4-BE49-F238E27FC236}">
                <a16:creationId xmlns:a16="http://schemas.microsoft.com/office/drawing/2014/main" id="{19452791-ECF0-47C5-9C83-439CE9BC4A37}"/>
              </a:ext>
            </a:extLst>
          </p:cNvPr>
          <p:cNvSpPr>
            <a:spLocks noGrp="1"/>
          </p:cNvSpPr>
          <p:nvPr>
            <p:ph idx="1"/>
          </p:nvPr>
        </p:nvSpPr>
        <p:spPr/>
        <p:txBody>
          <a:bodyPr/>
          <a:lstStyle/>
          <a:p>
            <a:r>
              <a:rPr lang="en-US" dirty="0"/>
              <a:t>Phase 3: Sprint begins and once it has begun the end date and team deliverable do not change.</a:t>
            </a:r>
          </a:p>
          <a:p>
            <a:pPr lvl="1"/>
            <a:r>
              <a:rPr lang="en-US" dirty="0"/>
              <a:t>Daily standup meetings enable communication among team in Sprint, facilitated by Scrum master.</a:t>
            </a:r>
          </a:p>
          <a:p>
            <a:pPr lvl="1"/>
            <a:r>
              <a:rPr lang="en-US" dirty="0"/>
              <a:t>Daily Standup is basically a check-in for everyone on the team to coordinate what’s going on, monitor progress, and to identify any obstacles that may be inhibiting progress.</a:t>
            </a:r>
            <a:r>
              <a:rPr lang="en-US" baseline="30000" dirty="0"/>
              <a:t>3</a:t>
            </a:r>
            <a:endParaRPr lang="en-US" dirty="0"/>
          </a:p>
          <a:p>
            <a:pPr lvl="1"/>
            <a:r>
              <a:rPr lang="en-US" dirty="0"/>
              <a:t>Very important part of the Sprint because any changes or new findings during the Sprint are communicated to the rest of the Team during Daily Standup meetings and they must adapt to the changes as they come.</a:t>
            </a:r>
          </a:p>
          <a:p>
            <a:pPr marL="457200" lvl="1" indent="0">
              <a:buNone/>
            </a:pPr>
            <a:endParaRPr lang="en-US" dirty="0"/>
          </a:p>
        </p:txBody>
      </p:sp>
    </p:spTree>
    <p:extLst>
      <p:ext uri="{BB962C8B-B14F-4D97-AF65-F5344CB8AC3E}">
        <p14:creationId xmlns:p14="http://schemas.microsoft.com/office/powerpoint/2010/main" val="1179108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162</TotalTime>
  <Words>1393</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Scrum-Agile</vt:lpstr>
      <vt:lpstr>What is the Scrum-Agile Method?</vt:lpstr>
      <vt:lpstr>The Scrum-Agile Team: Product Owner</vt:lpstr>
      <vt:lpstr>The Scrum-Agile Team: Scrum Master</vt:lpstr>
      <vt:lpstr>The Scrum-Agile Team: Scrum Master con’t</vt:lpstr>
      <vt:lpstr>The Scrum-Agile Team: Development Team</vt:lpstr>
      <vt:lpstr>Scrum-Agile Framework</vt:lpstr>
      <vt:lpstr>Scrum-Agile Framework (cont.)</vt:lpstr>
      <vt:lpstr>Scrum-Agile Framework (cont.)</vt:lpstr>
      <vt:lpstr>Scrum-Agile Framework (cont.)</vt:lpstr>
      <vt:lpstr>Scrum-Agile Framework (cont.)</vt:lpstr>
      <vt:lpstr>Waterfall Framework</vt:lpstr>
      <vt:lpstr>Problems with Waterfall Framework</vt:lpstr>
      <vt:lpstr>Factors to Consider: Waterfall vs Agile</vt:lpstr>
      <vt:lpstr>Factors to Consider: Waterfall vs Agile (cont.)</vt:lpstr>
      <vt:lpstr>In conclusion…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Vitalie Cucuta</dc:creator>
  <cp:lastModifiedBy>Vitalie Cucuta</cp:lastModifiedBy>
  <cp:revision>22</cp:revision>
  <dcterms:created xsi:type="dcterms:W3CDTF">2020-12-12T17:35:02Z</dcterms:created>
  <dcterms:modified xsi:type="dcterms:W3CDTF">2020-12-12T20:17:59Z</dcterms:modified>
</cp:coreProperties>
</file>