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5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88db7cd1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88db7cd1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88db7cd1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88db7cd1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f88db7cd1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f88db7cd1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88db7cd1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88db7cd1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88db7cd1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88db7cd1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88db7cd1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88db7cd1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88db7cd1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88db7cd1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f88db7cd1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f88db7cd1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51125"/>
            <a:ext cx="8520600" cy="47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latin typeface="Trebuchet MS"/>
                <a:ea typeface="Trebuchet MS"/>
                <a:cs typeface="Trebuchet MS"/>
                <a:sym typeface="Trebuchet MS"/>
              </a:rPr>
              <a:t>A Film Producer’s Choice:</a:t>
            </a:r>
            <a:endParaRPr sz="36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Trebuchet MS"/>
                <a:ea typeface="Trebuchet MS"/>
                <a:cs typeface="Trebuchet MS"/>
                <a:sym typeface="Trebuchet MS"/>
              </a:rPr>
              <a:t>         “Which </a:t>
            </a:r>
            <a:r>
              <a:rPr b="1" i="1" lang="en" sz="2400">
                <a:latin typeface="Trebuchet MS"/>
                <a:ea typeface="Trebuchet MS"/>
                <a:cs typeface="Trebuchet MS"/>
                <a:sym typeface="Trebuchet MS"/>
              </a:rPr>
              <a:t>Genre</a:t>
            </a:r>
            <a:r>
              <a:rPr i="1" lang="en" sz="2400">
                <a:latin typeface="Trebuchet MS"/>
                <a:ea typeface="Trebuchet MS"/>
                <a:cs typeface="Trebuchet MS"/>
                <a:sym typeface="Trebuchet MS"/>
              </a:rPr>
              <a:t> Film Should I make?”</a:t>
            </a:r>
            <a:endParaRPr i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573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14300" lvl="0" marL="12573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Given a certain Movie Star, </a:t>
            </a:r>
            <a:endParaRPr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114300" lvl="0" marL="1257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...which kind of movie has the highest chance of success?</a:t>
            </a:r>
            <a:endParaRPr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57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12573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★"/>
            </a:pP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From The Movie Database</a:t>
            </a:r>
            <a:endParaRPr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01600" lvl="1" marL="1543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○"/>
            </a:pPr>
            <a:r>
              <a:rPr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Popularity measures</a:t>
            </a:r>
            <a:endParaRPr i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01600" lvl="1" marL="1543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○"/>
            </a:pPr>
            <a:r>
              <a:rPr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Revenue and Budget measures</a:t>
            </a:r>
            <a:endParaRPr i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57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01600" lvl="0" marL="12573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★"/>
            </a:pPr>
            <a:r>
              <a:rPr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can producers predict </a:t>
            </a:r>
            <a:r>
              <a:rPr lang="en" sz="16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SUCCE$$</a:t>
            </a:r>
            <a:r>
              <a:rPr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?</a:t>
            </a:r>
            <a:endParaRPr i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200" y="2684325"/>
            <a:ext cx="3563225" cy="20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34850" y="1104700"/>
            <a:ext cx="8397300" cy="3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171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★"/>
            </a:pPr>
            <a:r>
              <a:rPr lang="en" sz="1600">
                <a:solidFill>
                  <a:srgbClr val="212529"/>
                </a:solidFill>
              </a:rPr>
              <a:t> Data Source Chosen: </a:t>
            </a:r>
            <a:r>
              <a:rPr i="1" lang="en" sz="1600">
                <a:solidFill>
                  <a:srgbClr val="212529"/>
                </a:solidFill>
              </a:rPr>
              <a:t>The Movie Database</a:t>
            </a:r>
            <a:endParaRPr i="1" sz="1600">
              <a:solidFill>
                <a:srgbClr val="212529"/>
              </a:solidFill>
            </a:endParaRPr>
          </a:p>
          <a:p>
            <a:pPr indent="-330200" lvl="1" marL="4514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Char char="○"/>
            </a:pPr>
            <a:r>
              <a:rPr i="1" lang="en" sz="1600">
                <a:solidFill>
                  <a:srgbClr val="212529"/>
                </a:solidFill>
              </a:rPr>
              <a:t>https://www.themoviedb.org/</a:t>
            </a:r>
            <a:endParaRPr i="1" sz="1600">
              <a:solidFill>
                <a:srgbClr val="212529"/>
              </a:solidFill>
            </a:endParaRPr>
          </a:p>
          <a:p>
            <a:pPr indent="-330200" lvl="1" marL="4514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Char char="○"/>
            </a:pPr>
            <a:r>
              <a:rPr lang="en" sz="1600">
                <a:solidFill>
                  <a:srgbClr val="212529"/>
                </a:solidFill>
              </a:rPr>
              <a:t>Good API -&gt; make requests</a:t>
            </a:r>
            <a:endParaRPr sz="1600">
              <a:solidFill>
                <a:srgbClr val="212529"/>
              </a:solidFill>
            </a:endParaRPr>
          </a:p>
          <a:p>
            <a:pPr indent="-330200" lvl="1" marL="4514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Char char="○"/>
            </a:pPr>
            <a:r>
              <a:rPr lang="en" sz="1600">
                <a:solidFill>
                  <a:srgbClr val="212529"/>
                </a:solidFill>
              </a:rPr>
              <a:t>Response comes in  JSON-like data</a:t>
            </a:r>
            <a:endParaRPr sz="1600">
              <a:solidFill>
                <a:srgbClr val="212529"/>
              </a:solidFill>
            </a:endParaRPr>
          </a:p>
          <a:p>
            <a:pPr indent="-330200" lvl="1" marL="4514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Char char="○"/>
            </a:pPr>
            <a:r>
              <a:rPr lang="en" sz="1600">
                <a:solidFill>
                  <a:srgbClr val="212529"/>
                </a:solidFill>
              </a:rPr>
              <a:t>Rate Limit of 40 requests/10 seconds</a:t>
            </a:r>
            <a:endParaRPr sz="1600">
              <a:solidFill>
                <a:srgbClr val="212529"/>
              </a:solidFill>
            </a:endParaRPr>
          </a:p>
          <a:p>
            <a:pPr indent="-228600" lvl="0" marL="4171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12529"/>
              </a:solidFill>
            </a:endParaRPr>
          </a:p>
          <a:p>
            <a:pPr indent="-330200" lvl="0" marL="4171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★"/>
            </a:pPr>
            <a:r>
              <a:rPr lang="en" sz="1600">
                <a:solidFill>
                  <a:srgbClr val="212529"/>
                </a:solidFill>
              </a:rPr>
              <a:t>Statistics:</a:t>
            </a:r>
            <a:endParaRPr sz="1600">
              <a:solidFill>
                <a:srgbClr val="212529"/>
              </a:solidFill>
            </a:endParaRPr>
          </a:p>
          <a:p>
            <a:pPr indent="-330200" lvl="1" marL="4514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Char char="○"/>
            </a:pPr>
            <a:r>
              <a:rPr lang="en" sz="1600">
                <a:solidFill>
                  <a:srgbClr val="212529"/>
                </a:solidFill>
              </a:rPr>
              <a:t>Popularity measure</a:t>
            </a:r>
            <a:endParaRPr sz="1600">
              <a:solidFill>
                <a:srgbClr val="212529"/>
              </a:solidFill>
            </a:endParaRPr>
          </a:p>
          <a:p>
            <a:pPr indent="-330200" lvl="1" marL="4514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Char char="○"/>
            </a:pPr>
            <a:r>
              <a:rPr lang="en" sz="1600">
                <a:solidFill>
                  <a:srgbClr val="212529"/>
                </a:solidFill>
              </a:rPr>
              <a:t>Money:  Revenue and Budget in $$$</a:t>
            </a:r>
            <a:endParaRPr sz="1600">
              <a:solidFill>
                <a:srgbClr val="212529"/>
              </a:solidFill>
            </a:endParaRPr>
          </a:p>
          <a:p>
            <a:pPr indent="-228600" lvl="0" marL="3771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★"/>
            </a:pPr>
            <a:r>
              <a:rPr lang="en" sz="1600">
                <a:solidFill>
                  <a:srgbClr val="212529"/>
                </a:solidFill>
              </a:rPr>
              <a:t>Pipeline and clean data in PANDAS</a:t>
            </a:r>
            <a:endParaRPr sz="1600">
              <a:solidFill>
                <a:srgbClr val="21252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★"/>
            </a:pPr>
            <a:r>
              <a:rPr lang="en" sz="1600">
                <a:solidFill>
                  <a:srgbClr val="212529"/>
                </a:solidFill>
              </a:rPr>
              <a:t>Data filtereded of non-movie genres</a:t>
            </a:r>
            <a:endParaRPr sz="1600">
              <a:solidFill>
                <a:srgbClr val="21252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Char char="○"/>
            </a:pPr>
            <a:r>
              <a:rPr lang="en" sz="1600">
                <a:solidFill>
                  <a:srgbClr val="212529"/>
                </a:solidFill>
              </a:rPr>
              <a:t>Documentaries &amp; TV Movies</a:t>
            </a:r>
            <a:endParaRPr sz="1600">
              <a:solidFill>
                <a:srgbClr val="21252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★"/>
            </a:pPr>
            <a:r>
              <a:rPr lang="en" sz="1600">
                <a:solidFill>
                  <a:srgbClr val="212529"/>
                </a:solidFill>
              </a:rPr>
              <a:t>Bad money data </a:t>
            </a:r>
            <a:endParaRPr sz="160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529"/>
                </a:solidFill>
              </a:rPr>
              <a:t>	</a:t>
            </a:r>
            <a:endParaRPr sz="160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46700" y="90000"/>
            <a:ext cx="8397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							</a:t>
            </a:r>
            <a:r>
              <a:rPr i="1" lang="en" sz="2800" u="sng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SHOW ME THE DATA !!!</a:t>
            </a:r>
            <a:endParaRPr i="1" sz="2800" u="sng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478125"/>
            <a:ext cx="3220725" cy="23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1625" y="3497463"/>
            <a:ext cx="1065050" cy="13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6675" y="3510575"/>
            <a:ext cx="1851900" cy="12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4675" y="3419699"/>
            <a:ext cx="1405375" cy="158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58200" y="355025"/>
            <a:ext cx="8427600" cy="45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Comic Sans MS"/>
                <a:ea typeface="Comic Sans MS"/>
                <a:cs typeface="Comic Sans MS"/>
                <a:sym typeface="Comic Sans MS"/>
              </a:rPr>
              <a:t>The MANN-WHITNEY U TEST </a:t>
            </a:r>
            <a:endParaRPr sz="24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Comic Sans MS"/>
              <a:buChar char="★"/>
            </a:pPr>
            <a:r>
              <a:rPr b="1" lang="en">
                <a:solidFill>
                  <a:srgbClr val="555555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Non-parametric: Assumes no particular distribution 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55555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(hence median rather than mean)</a:t>
            </a:r>
            <a:endParaRPr b="1" sz="1200">
              <a:solidFill>
                <a:srgbClr val="555555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Comic Sans MS"/>
              <a:buChar char="★"/>
            </a:pPr>
            <a:r>
              <a:rPr b="1" lang="en">
                <a:solidFill>
                  <a:srgbClr val="555555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Good for small sample sizes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Comic Sans MS"/>
              <a:buChar char="★"/>
            </a:pPr>
            <a:r>
              <a:rPr b="1" lang="en">
                <a:solidFill>
                  <a:srgbClr val="555555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Samples must be Independent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Comic Sans MS"/>
              <a:buChar char="★"/>
            </a:pPr>
            <a:r>
              <a:rPr b="1" lang="en">
                <a:solidFill>
                  <a:srgbClr val="555555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Ranks the observations &amp; compares the sum of the ranks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Comic Sans MS"/>
              <a:buChar char="★"/>
            </a:pPr>
            <a:r>
              <a:rPr b="1" lang="en">
                <a:solidFill>
                  <a:srgbClr val="555555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Chosen becasue had limited # of movies per actor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Comic Sans MS"/>
              <a:buChar char="★"/>
            </a:pPr>
            <a:r>
              <a:rPr b="1" lang="en">
                <a:solidFill>
                  <a:srgbClr val="555555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Could not assume normal distribution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Comic Sans MS"/>
              <a:buChar char="★"/>
            </a:pPr>
            <a:r>
              <a:rPr b="1" lang="en">
                <a:solidFill>
                  <a:srgbClr val="555555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Results in p-value compared to </a:t>
            </a:r>
            <a:r>
              <a:rPr b="1" i="1" lang="en">
                <a:solidFill>
                  <a:srgbClr val="555555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alpha = .05</a:t>
            </a:r>
            <a:endParaRPr b="1" i="1">
              <a:solidFill>
                <a:srgbClr val="555555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	     Where: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aseline="-25000" lang="en" sz="11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1,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aseline="-25000" lang="en" sz="11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is the sample size for sample 1 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&amp;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			   		R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is the sum of the ranks in sample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aseline="-25000" lang="en" sz="11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endParaRPr baseline="-25000" sz="1100"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11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baseline="-25000" sz="1100"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200"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675" y="3507125"/>
            <a:ext cx="19526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675" y="658075"/>
            <a:ext cx="2459174" cy="156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-3626" t="58204"/>
          <a:stretch/>
        </p:blipFill>
        <p:spPr>
          <a:xfrm>
            <a:off x="6433700" y="2225375"/>
            <a:ext cx="2629675" cy="69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/>
          <p:nvPr/>
        </p:nvCxnSpPr>
        <p:spPr>
          <a:xfrm>
            <a:off x="5524475" y="2762250"/>
            <a:ext cx="805200" cy="874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Hypothesis Testing</a:t>
            </a:r>
            <a:endParaRPr sz="1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50475" y="1162150"/>
            <a:ext cx="84411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General formats for hypotheses are: G</a:t>
            </a:r>
            <a:r>
              <a:rPr b="1" lang="en" sz="1800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iven a certain actor</a:t>
            </a:r>
            <a:r>
              <a:rPr lang="en" sz="1800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  <a:endParaRPr b="1" sz="1800">
              <a:solidFill>
                <a:srgbClr val="2125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85800" lvl="0" marL="9715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b="1" lang="en" sz="1000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" sz="2400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- </a:t>
            </a:r>
            <a:r>
              <a:rPr lang="en" sz="1200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no difference in the success of a movie made in the chosen genre                                                       vs. a movie not made in that genre. </a:t>
            </a:r>
            <a:endParaRPr sz="1200">
              <a:solidFill>
                <a:srgbClr val="2125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85800" lvl="0" marL="9715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b="1" lang="en" sz="1000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lang="en" sz="2400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- </a:t>
            </a:r>
            <a:r>
              <a:rPr lang="en" sz="1200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a difference in the actor’s average(median) success of the chosen genre.</a:t>
            </a:r>
            <a:endParaRPr sz="1200">
              <a:solidFill>
                <a:srgbClr val="2125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85800" lvl="0" marL="9715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MERYL STREEP</a:t>
            </a:r>
            <a:r>
              <a:rPr lang="en" sz="1200" u="sng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u="sng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chosen Genre</a:t>
            </a:r>
            <a:r>
              <a:rPr lang="en" sz="1200" u="sng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" sz="1800" u="sng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Drama</a:t>
            </a:r>
            <a:endParaRPr sz="1800" u="sng">
              <a:solidFill>
                <a:srgbClr val="2125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2125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85800" lvl="0" marL="9715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b="1" lang="en" sz="800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lang="en" sz="1200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no difference in the success of Meryl Streep movies in the dramatic genre v. non-dramatic genres</a:t>
            </a:r>
            <a:endParaRPr sz="1200">
              <a:solidFill>
                <a:srgbClr val="2125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85800" lvl="0" marL="9715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85800" lvl="0" marL="9715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b="1" lang="en" sz="800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lang="en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lang="en" sz="1200">
                <a:solidFill>
                  <a:srgbClr val="2125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a difference in success rate for dramatic v. Non-dramatic movies that Meryl Streep has made</a:t>
            </a:r>
            <a:endParaRPr sz="1200">
              <a:solidFill>
                <a:srgbClr val="2125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85800" lvl="0" marL="9715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85800" lvl="0" marL="9715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85800" lvl="0" marL="9715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25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12825"/>
            <a:ext cx="85206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Results: </a:t>
            </a:r>
            <a:r>
              <a:rPr i="1" lang="en" sz="2400" u="sng"/>
              <a:t>Meryl Streep in Drama</a:t>
            </a:r>
            <a:endParaRPr i="1" sz="2400" u="sng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5825"/>
            <a:ext cx="8723174" cy="18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909200" y="2516150"/>
            <a:ext cx="78453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Hypothesis- There is no difference in the REVENUE of Streep's movies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Dramatic vs. non-dramatic categories.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Total Number of Comparisons: 297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Number of 'Not-in-Genre' Movie Wins: 232.0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Number of In Genre: Drama Movie Wins: 65.0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n1 = 27, n2 = 11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p-value for 'Not-in-Genre' Movie Revenue &gt; Drama Movie Revenue: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0.004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Clearly, we can reject the null hypothesis and can state that Non-Dramatic Meryl Streep movies make more money than her Dramatic movies.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33775" y="60625"/>
            <a:ext cx="85206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/>
              <a:t>Results: </a:t>
            </a:r>
            <a:r>
              <a:rPr i="1" lang="en" sz="2400" u="sng"/>
              <a:t>Meryl Streep in Drama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76250" y="2260025"/>
            <a:ext cx="8356200" cy="26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Null Hypothesis- There is no difference in the POPULARITY of Streep's movies in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                     Dramatic vs. non-dramatic categories.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Total Number of Comparisons: 297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Number of 'Not-in-Genre' Movie Wins: 207.0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Number of In Genre: Drama Movie Wins: 90.0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n1 = 18, n2 = 10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p-value for 'Not-in-Genre' Movie Revenue &gt; Drama Movie Revenue: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0.031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Clearly, we can reject the null hypothesis and can state that Non-Dramatic Meryl Streep movies are more popular than her Dramatic movies, at least for TMDB measures.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4925"/>
            <a:ext cx="9144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/>
              <a:t>More </a:t>
            </a:r>
            <a:r>
              <a:rPr lang="en" sz="2400" u="sng"/>
              <a:t>Results: </a:t>
            </a:r>
            <a:r>
              <a:rPr i="1" lang="en" sz="2400" u="sng"/>
              <a:t>Al Pacino in Crime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09975" y="2376550"/>
            <a:ext cx="7958100" cy="25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Null Hypothesis- There is no difference in the REVENUE of Pacino's movies in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                     Crime vs. non-crime categories.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Total Number of Comparisons: 180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Number of 'Not-in-Genre' Movie Wins: 60.0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Number of In Genre: Crime Movie Wins: 120.0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n1 = 18, n2 = 18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p-value for 'Not-in-Genre' Movie Revenue &gt; Crime Movie Revenue: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0.079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 CANNOT reject the null hypothesis and can state that we can’t conclude Non-Crime Al Pacino movies make more money than his Crime genre movies movies on TMDB.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436750" y="4511350"/>
            <a:ext cx="7862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9875" y="614800"/>
            <a:ext cx="9144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164525"/>
            <a:ext cx="85206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Conclusions &amp; Lessons Learned</a:t>
            </a:r>
            <a:endParaRPr u="sng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714325"/>
            <a:ext cx="85206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b="1" i="1" lang="en"/>
              <a:t>Past movie success data CAN help producers predict success per genre</a:t>
            </a:r>
            <a:endParaRPr b="1"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b="1" i="1" lang="en"/>
              <a:t>Using the U Test, small samples can be analyzed for prediction</a:t>
            </a:r>
            <a:endParaRPr b="1" i="1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i="1" lang="en" sz="1500"/>
              <a:t>Precise Data is better than not precise (Revenue v. Popularity)</a:t>
            </a:r>
            <a:endParaRPr b="1" i="1" sz="1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b="1" i="1" lang="en"/>
              <a:t>API’s come with limits (</a:t>
            </a:r>
            <a:r>
              <a:rPr b="1" i="1" lang="en" sz="1600"/>
              <a:t>rate </a:t>
            </a:r>
            <a:r>
              <a:rPr b="1" i="1" lang="en" sz="1600"/>
              <a:t>and</a:t>
            </a:r>
            <a:r>
              <a:rPr b="1" i="1" lang="en" sz="1600"/>
              <a:t> type of data - eg. really not JSON data</a:t>
            </a:r>
            <a:r>
              <a:rPr b="1" i="1" lang="en"/>
              <a:t>)</a:t>
            </a:r>
            <a:endParaRPr b="1"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b="1" i="1" lang="en"/>
              <a:t>SciPy Stats and Pandas make life more analyzable, if not easier</a:t>
            </a:r>
            <a:endParaRPr b="1"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b="1" i="1" lang="en"/>
              <a:t> </a:t>
            </a:r>
            <a:r>
              <a:rPr b="1" i="1" lang="en">
                <a:solidFill>
                  <a:srgbClr val="6AA84F"/>
                </a:solidFill>
              </a:rPr>
              <a:t>$$$</a:t>
            </a:r>
            <a:r>
              <a:rPr b="1" i="1" lang="en"/>
              <a:t>….movie Stars make a ton of money, but perhaps not </a:t>
            </a:r>
            <a:r>
              <a:rPr b="1" i="1" lang="en">
                <a:solidFill>
                  <a:srgbClr val="0000FF"/>
                </a:solidFill>
              </a:rPr>
              <a:t>BIG DATA</a:t>
            </a:r>
            <a:r>
              <a:rPr b="1" i="1" lang="en"/>
              <a:t> :)</a:t>
            </a:r>
            <a:endParaRPr b="1" i="1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375" y="3344125"/>
            <a:ext cx="5997925" cy="17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