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72" r:id="rId1"/>
  </p:sldMasterIdLst>
  <p:sldIdLst>
    <p:sldId id="256" r:id="rId2"/>
    <p:sldId id="258" r:id="rId3"/>
    <p:sldId id="259" r:id="rId4"/>
    <p:sldId id="260" r:id="rId5"/>
    <p:sldId id="261" r:id="rId6"/>
    <p:sldId id="262" r:id="rId7"/>
    <p:sldId id="263" r:id="rId8"/>
    <p:sldId id="264"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5" d="100"/>
          <a:sy n="85" d="100"/>
        </p:scale>
        <p:origin x="180"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smtClean="0"/>
              <a:pPr/>
              <a:t>10/5/2023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29101249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36636D-D922-432D-A958-524484B5923D}" type="datetimeFigureOut">
              <a:rPr lang="en-US" smtClean="0"/>
              <a:pPr/>
              <a:t>10/5/2023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15633770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36636D-D922-432D-A958-524484B5923D}" type="datetimeFigureOut">
              <a:rPr lang="en-US" smtClean="0"/>
              <a:pPr/>
              <a:t>10/5/2023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9785093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36636D-D922-432D-A958-524484B5923D}" type="datetimeFigureOut">
              <a:rPr lang="en-US" smtClean="0"/>
              <a:pPr/>
              <a:t>10/5/2023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7347143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36636D-D922-432D-A958-524484B5923D}" type="datetimeFigureOut">
              <a:rPr lang="en-US" smtClean="0"/>
              <a:pPr/>
              <a:t>10/5/2023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1643031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36636D-D922-432D-A958-524484B5923D}" type="datetimeFigureOut">
              <a:rPr lang="en-US" smtClean="0"/>
              <a:pPr/>
              <a:t>10/5/2023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20443679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smtClean="0"/>
              <a:pPr/>
              <a:t>10/5/2023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24747559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smtClean="0"/>
              <a:pPr/>
              <a:t>10/5/2023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39647833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smtClean="0"/>
              <a:pPr/>
              <a:t>10/5/2023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4252400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36636D-D922-432D-A958-524484B5923D}" type="datetimeFigureOut">
              <a:rPr lang="en-US" smtClean="0"/>
              <a:pPr/>
              <a:t>10/5/2023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36317988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E36636D-D922-432D-A958-524484B5923D}" type="datetimeFigureOut">
              <a:rPr lang="en-US" smtClean="0"/>
              <a:pPr/>
              <a:t>10/5/2023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22602731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E36636D-D922-432D-A958-524484B5923D}" type="datetimeFigureOut">
              <a:rPr lang="en-US" smtClean="0"/>
              <a:pPr/>
              <a:t>10/5/2023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14644916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E36636D-D922-432D-A958-524484B5923D}" type="datetimeFigureOut">
              <a:rPr lang="en-US" smtClean="0"/>
              <a:pPr/>
              <a:t>10/5/2023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8112194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36636D-D922-432D-A958-524484B5923D}" type="datetimeFigureOut">
              <a:rPr lang="en-US" smtClean="0"/>
              <a:pPr/>
              <a:t>10/5/2023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8697456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E36636D-D922-432D-A958-524484B5923D}" type="datetimeFigureOut">
              <a:rPr lang="en-US" smtClean="0"/>
              <a:pPr/>
              <a:t>10/5/2023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23881433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36636D-D922-432D-A958-524484B5923D}" type="datetimeFigureOut">
              <a:rPr lang="en-US" smtClean="0"/>
              <a:pPr/>
              <a:t>10/5/2023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28563180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E36636D-D922-432D-A958-524484B5923D}" type="datetimeFigureOut">
              <a:rPr lang="en-US" smtClean="0"/>
              <a:pPr/>
              <a:t>10/5/2023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3283296988"/>
      </p:ext>
    </p:extLst>
  </p:cSld>
  <p:clrMap bg1="lt1" tx1="dk1" bg2="lt2" tx2="dk2" accent1="accent1" accent2="accent2" accent3="accent3" accent4="accent4" accent5="accent5" accent6="accent6" hlink="hlink" folHlink="folHlink"/>
  <p:sldLayoutIdLst>
    <p:sldLayoutId id="2147483873" r:id="rId1"/>
    <p:sldLayoutId id="2147483874" r:id="rId2"/>
    <p:sldLayoutId id="2147483875" r:id="rId3"/>
    <p:sldLayoutId id="2147483876" r:id="rId4"/>
    <p:sldLayoutId id="2147483877" r:id="rId5"/>
    <p:sldLayoutId id="2147483878" r:id="rId6"/>
    <p:sldLayoutId id="2147483879" r:id="rId7"/>
    <p:sldLayoutId id="2147483880" r:id="rId8"/>
    <p:sldLayoutId id="2147483881" r:id="rId9"/>
    <p:sldLayoutId id="2147483882" r:id="rId10"/>
    <p:sldLayoutId id="2147483883" r:id="rId11"/>
    <p:sldLayoutId id="2147483884" r:id="rId12"/>
    <p:sldLayoutId id="2147483885" r:id="rId13"/>
    <p:sldLayoutId id="2147483886" r:id="rId14"/>
    <p:sldLayoutId id="2147483887" r:id="rId15"/>
    <p:sldLayoutId id="214748388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linkedin.com/showcase/skills-artificial-intelligence/?trk=article-ssr-frontend-x-article_publisher-author-card" TargetMode="External"/><Relationship Id="rId2" Type="http://schemas.openxmlformats.org/officeDocument/2006/relationships/hyperlink" Target="https://www.linkedin.com/signup/cold-join?session_redirect=%2Fadvice%2F0%2Fhow-can-you-use-ai-predictive-analytics&amp;trk=article-ssr-frontend-x-article_contribution-social-activity_like-cta"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B062F-05A3-5CCB-ADE9-C68C8FCDECB5}"/>
              </a:ext>
            </a:extLst>
          </p:cNvPr>
          <p:cNvSpPr>
            <a:spLocks noGrp="1"/>
          </p:cNvSpPr>
          <p:nvPr>
            <p:ph type="ctrTitle"/>
          </p:nvPr>
        </p:nvSpPr>
        <p:spPr/>
        <p:txBody>
          <a:bodyPr>
            <a:normAutofit fontScale="90000"/>
          </a:bodyPr>
          <a:lstStyle/>
          <a:p>
            <a:r>
              <a:rPr lang="en-IN" dirty="0">
                <a:solidFill>
                  <a:schemeClr val="accent1">
                    <a:lumMod val="60000"/>
                    <a:lumOff val="40000"/>
                  </a:schemeClr>
                </a:solidFill>
              </a:rPr>
              <a:t>Ai-Driven exploration and predication of </a:t>
            </a:r>
            <a:r>
              <a:rPr lang="en-IN" dirty="0" err="1">
                <a:solidFill>
                  <a:schemeClr val="accent1">
                    <a:lumMod val="60000"/>
                    <a:lumOff val="40000"/>
                  </a:schemeClr>
                </a:solidFill>
              </a:rPr>
              <a:t>combanies</a:t>
            </a:r>
            <a:r>
              <a:rPr lang="en-IN" dirty="0">
                <a:solidFill>
                  <a:schemeClr val="accent1">
                    <a:lumMod val="60000"/>
                    <a:lumOff val="40000"/>
                  </a:schemeClr>
                </a:solidFill>
              </a:rPr>
              <a:t> registration trends with registrar of companies(ROC)</a:t>
            </a:r>
            <a:endParaRPr lang="en-US" dirty="0">
              <a:solidFill>
                <a:schemeClr val="accent1">
                  <a:lumMod val="60000"/>
                  <a:lumOff val="40000"/>
                </a:schemeClr>
              </a:solidFill>
            </a:endParaRPr>
          </a:p>
        </p:txBody>
      </p:sp>
      <p:sp>
        <p:nvSpPr>
          <p:cNvPr id="3" name="Subtitle 2">
            <a:extLst>
              <a:ext uri="{FF2B5EF4-FFF2-40B4-BE49-F238E27FC236}">
                <a16:creationId xmlns:a16="http://schemas.microsoft.com/office/drawing/2014/main" id="{7680196C-C8D6-B7D1-DCC4-ED53F7B6C57E}"/>
              </a:ext>
            </a:extLst>
          </p:cNvPr>
          <p:cNvSpPr>
            <a:spLocks noGrp="1"/>
          </p:cNvSpPr>
          <p:nvPr>
            <p:ph type="subTitle" idx="1"/>
          </p:nvPr>
        </p:nvSpPr>
        <p:spPr>
          <a:xfrm>
            <a:off x="8802116" y="3429000"/>
            <a:ext cx="2621258" cy="2799522"/>
          </a:xfrm>
        </p:spPr>
        <p:txBody>
          <a:bodyPr>
            <a:normAutofit fontScale="70000" lnSpcReduction="20000"/>
          </a:bodyPr>
          <a:lstStyle/>
          <a:p>
            <a:r>
              <a:rPr lang="en-IN" sz="2800" dirty="0"/>
              <a:t>By</a:t>
            </a:r>
          </a:p>
          <a:p>
            <a:r>
              <a:rPr lang="en-IN" sz="2800" dirty="0"/>
              <a:t>Agnes </a:t>
            </a:r>
            <a:r>
              <a:rPr lang="en-IN" sz="2800" dirty="0" err="1"/>
              <a:t>godwin.M</a:t>
            </a:r>
            <a:endParaRPr lang="en-IN" sz="2800" dirty="0"/>
          </a:p>
          <a:p>
            <a:r>
              <a:rPr lang="en-US" sz="2800" dirty="0"/>
              <a:t>Mohammed </a:t>
            </a:r>
            <a:r>
              <a:rPr lang="en-US" sz="2800" dirty="0" err="1"/>
              <a:t>fahim.A</a:t>
            </a:r>
            <a:endParaRPr lang="en-US" sz="2800" dirty="0"/>
          </a:p>
          <a:p>
            <a:r>
              <a:rPr lang="en-US" sz="2800" dirty="0" err="1"/>
              <a:t>Najeeb.S</a:t>
            </a:r>
            <a:endParaRPr lang="en-US" sz="2800" dirty="0"/>
          </a:p>
          <a:p>
            <a:r>
              <a:rPr lang="en-US" sz="2800" dirty="0" err="1"/>
              <a:t>Abubacker</a:t>
            </a:r>
            <a:r>
              <a:rPr lang="en-US" sz="2800" dirty="0"/>
              <a:t> </a:t>
            </a:r>
            <a:r>
              <a:rPr lang="en-US" sz="2800" dirty="0" err="1"/>
              <a:t>Siddiq.M</a:t>
            </a:r>
            <a:endParaRPr lang="en-US" sz="2800" dirty="0"/>
          </a:p>
          <a:p>
            <a:r>
              <a:rPr lang="en-US" sz="2800" dirty="0"/>
              <a:t>Kamil </a:t>
            </a:r>
            <a:r>
              <a:rPr lang="en-US" sz="2800" dirty="0" err="1"/>
              <a:t>hisham.N</a:t>
            </a:r>
            <a:endParaRPr lang="en-US" sz="2800" dirty="0"/>
          </a:p>
          <a:p>
            <a:r>
              <a:rPr lang="en-US" sz="2800" dirty="0"/>
              <a:t>Ahamed </a:t>
            </a:r>
            <a:r>
              <a:rPr lang="en-US" sz="2800" dirty="0" err="1"/>
              <a:t>alphan.N</a:t>
            </a:r>
            <a:endParaRPr lang="en-US" sz="2800" dirty="0"/>
          </a:p>
          <a:p>
            <a:endParaRPr lang="en-US" sz="2800" dirty="0"/>
          </a:p>
          <a:p>
            <a:endParaRPr lang="en-US" sz="2800" dirty="0"/>
          </a:p>
        </p:txBody>
      </p:sp>
      <p:pic>
        <p:nvPicPr>
          <p:cNvPr id="5" name="Picture 4">
            <a:extLst>
              <a:ext uri="{FF2B5EF4-FFF2-40B4-BE49-F238E27FC236}">
                <a16:creationId xmlns:a16="http://schemas.microsoft.com/office/drawing/2014/main" id="{3826D866-2749-DCD4-2F2C-F3F763849F9A}"/>
              </a:ext>
            </a:extLst>
          </p:cNvPr>
          <p:cNvPicPr>
            <a:picLocks noChangeAspect="1"/>
          </p:cNvPicPr>
          <p:nvPr/>
        </p:nvPicPr>
        <p:blipFill>
          <a:blip r:embed="rId2"/>
          <a:stretch>
            <a:fillRect/>
          </a:stretch>
        </p:blipFill>
        <p:spPr>
          <a:xfrm>
            <a:off x="3556000" y="4050836"/>
            <a:ext cx="4294187" cy="2688631"/>
          </a:xfrm>
          <a:prstGeom prst="rect">
            <a:avLst/>
          </a:prstGeom>
        </p:spPr>
      </p:pic>
    </p:spTree>
    <p:extLst>
      <p:ext uri="{BB962C8B-B14F-4D97-AF65-F5344CB8AC3E}">
        <p14:creationId xmlns:p14="http://schemas.microsoft.com/office/powerpoint/2010/main" val="41996487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7CA6C-C02A-91E1-0F16-0B337D2267B9}"/>
              </a:ext>
            </a:extLst>
          </p:cNvPr>
          <p:cNvSpPr>
            <a:spLocks noGrp="1"/>
          </p:cNvSpPr>
          <p:nvPr>
            <p:ph type="title"/>
          </p:nvPr>
        </p:nvSpPr>
        <p:spPr/>
        <p:txBody>
          <a:bodyPr/>
          <a:lstStyle/>
          <a:p>
            <a:r>
              <a:rPr lang="en-IN" dirty="0"/>
              <a:t>INDRODUCTION</a:t>
            </a:r>
            <a:endParaRPr lang="en-US" dirty="0"/>
          </a:p>
        </p:txBody>
      </p:sp>
      <p:sp>
        <p:nvSpPr>
          <p:cNvPr id="5" name="Content Placeholder 4">
            <a:extLst>
              <a:ext uri="{FF2B5EF4-FFF2-40B4-BE49-F238E27FC236}">
                <a16:creationId xmlns:a16="http://schemas.microsoft.com/office/drawing/2014/main" id="{63DE6124-5A02-309D-B658-A36502DC21FD}"/>
              </a:ext>
            </a:extLst>
          </p:cNvPr>
          <p:cNvSpPr>
            <a:spLocks noGrp="1"/>
          </p:cNvSpPr>
          <p:nvPr>
            <p:ph idx="1"/>
          </p:nvPr>
        </p:nvSpPr>
        <p:spPr/>
        <p:txBody>
          <a:bodyPr/>
          <a:lstStyle/>
          <a:p>
            <a:r>
              <a:rPr lang="en-US" b="0" i="0" dirty="0">
                <a:solidFill>
                  <a:srgbClr val="4D4B48"/>
                </a:solidFill>
                <a:effectLst/>
                <a:latin typeface="Soehne"/>
              </a:rPr>
              <a:t>Artificial intelligence (AI) has captured the attention of business leaders, scientists, and engineers worldwide. Across industries leaders are seeking ways to create value through machine learning and other frontier technologies.</a:t>
            </a:r>
          </a:p>
          <a:p>
            <a:r>
              <a:rPr lang="en-US" b="0" i="0" dirty="0">
                <a:solidFill>
                  <a:srgbClr val="4D4B48"/>
                </a:solidFill>
                <a:effectLst/>
                <a:latin typeface="Soehne"/>
              </a:rPr>
              <a:t>Companies like Facebook, Amazon, Google, and Alibaba have made commercial strides into AI—from smart bots to facial recognition to semantic analysis. Others like GE and If framed correctly, the opportunities for smart applications abound. </a:t>
            </a:r>
          </a:p>
          <a:p>
            <a:r>
              <a:rPr lang="en-US" b="0" i="0" dirty="0">
                <a:solidFill>
                  <a:srgbClr val="4D4B48"/>
                </a:solidFill>
                <a:effectLst/>
                <a:latin typeface="Soehne"/>
              </a:rPr>
              <a:t>For example, there’s potential to mitigate climate change via autonomous transportation, or develop better preventative healthcare through predictive modeling.</a:t>
            </a:r>
          </a:p>
          <a:p>
            <a:r>
              <a:rPr lang="en-US" b="0" i="0" dirty="0">
                <a:solidFill>
                  <a:srgbClr val="4D4B48"/>
                </a:solidFill>
                <a:effectLst/>
                <a:latin typeface="Soehne"/>
              </a:rPr>
              <a:t>Siemens are dedicating a large share of R&amp;D to the AI-fueled industrial This program is designed to teach the management and application of artificial intelligence in the global business world. Internet.</a:t>
            </a:r>
            <a:endParaRPr lang="en-US" dirty="0"/>
          </a:p>
        </p:txBody>
      </p:sp>
      <p:pic>
        <p:nvPicPr>
          <p:cNvPr id="9" name="Picture 8">
            <a:extLst>
              <a:ext uri="{FF2B5EF4-FFF2-40B4-BE49-F238E27FC236}">
                <a16:creationId xmlns:a16="http://schemas.microsoft.com/office/drawing/2014/main" id="{C59591C5-ACEE-4488-273A-FD94F9DBD79F}"/>
              </a:ext>
            </a:extLst>
          </p:cNvPr>
          <p:cNvPicPr>
            <a:picLocks noChangeAspect="1"/>
          </p:cNvPicPr>
          <p:nvPr/>
        </p:nvPicPr>
        <p:blipFill>
          <a:blip r:embed="rId2"/>
          <a:stretch>
            <a:fillRect/>
          </a:stretch>
        </p:blipFill>
        <p:spPr>
          <a:xfrm>
            <a:off x="9595411" y="2657474"/>
            <a:ext cx="2395961" cy="2423812"/>
          </a:xfrm>
          <a:prstGeom prst="rect">
            <a:avLst/>
          </a:prstGeom>
        </p:spPr>
      </p:pic>
    </p:spTree>
    <p:extLst>
      <p:ext uri="{BB962C8B-B14F-4D97-AF65-F5344CB8AC3E}">
        <p14:creationId xmlns:p14="http://schemas.microsoft.com/office/powerpoint/2010/main" val="8628083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FBEEE-F8A8-173B-D60C-D53F2AC335A3}"/>
              </a:ext>
            </a:extLst>
          </p:cNvPr>
          <p:cNvSpPr>
            <a:spLocks noGrp="1"/>
          </p:cNvSpPr>
          <p:nvPr>
            <p:ph type="title"/>
          </p:nvPr>
        </p:nvSpPr>
        <p:spPr/>
        <p:txBody>
          <a:bodyPr/>
          <a:lstStyle/>
          <a:p>
            <a:r>
              <a:rPr lang="en-IN" dirty="0"/>
              <a:t>Ai for predictive analysis</a:t>
            </a:r>
            <a:endParaRPr lang="en-US" dirty="0"/>
          </a:p>
        </p:txBody>
      </p:sp>
      <p:sp>
        <p:nvSpPr>
          <p:cNvPr id="3" name="Content Placeholder 2">
            <a:extLst>
              <a:ext uri="{FF2B5EF4-FFF2-40B4-BE49-F238E27FC236}">
                <a16:creationId xmlns:a16="http://schemas.microsoft.com/office/drawing/2014/main" id="{EB119C87-4498-5CD8-6C2B-FACCD28527B4}"/>
              </a:ext>
            </a:extLst>
          </p:cNvPr>
          <p:cNvSpPr>
            <a:spLocks noGrp="1"/>
          </p:cNvSpPr>
          <p:nvPr>
            <p:ph idx="1"/>
          </p:nvPr>
        </p:nvSpPr>
        <p:spPr/>
        <p:txBody>
          <a:bodyPr/>
          <a:lstStyle/>
          <a:p>
            <a:r>
              <a:rPr lang="en-US" b="0" i="0" dirty="0">
                <a:effectLst/>
                <a:latin typeface="-apple-system"/>
              </a:rPr>
              <a:t>Predictive analytics is the process of using data, statistical methods, and machine learning to forecast future outcomes and trends. It can help you optimize your </a:t>
            </a:r>
            <a:r>
              <a:rPr lang="en-US" b="0" i="0" dirty="0" err="1">
                <a:effectLst/>
                <a:latin typeface="-apple-system"/>
              </a:rPr>
              <a:t>businreduce</a:t>
            </a:r>
            <a:r>
              <a:rPr lang="en-US" b="0" i="0" dirty="0">
                <a:effectLst/>
                <a:latin typeface="-apple-system"/>
              </a:rPr>
              <a:t> risks, and enhance customer satisfaction.</a:t>
            </a:r>
          </a:p>
          <a:p>
            <a:r>
              <a:rPr lang="en-US" b="0" i="0" dirty="0">
                <a:effectLst/>
                <a:latin typeface="-apple-system"/>
              </a:rPr>
              <a:t> In this article, you will learn how you can use artificial intelligence (AI) for predictive analytics, and what are some of the benefits and challenges of this approach.</a:t>
            </a:r>
          </a:p>
          <a:p>
            <a:r>
              <a:rPr lang="en-US" b="0" i="0" dirty="0" err="1">
                <a:effectLst/>
                <a:latin typeface="-apple-system"/>
              </a:rPr>
              <a:t>ess</a:t>
            </a:r>
            <a:r>
              <a:rPr lang="en-US" b="0" i="0" dirty="0">
                <a:effectLst/>
                <a:latin typeface="-apple-system"/>
              </a:rPr>
              <a:t> </a:t>
            </a:r>
            <a:r>
              <a:rPr lang="en-US" b="0" i="0" dirty="0" err="1">
                <a:effectLst/>
                <a:latin typeface="-apple-system"/>
              </a:rPr>
              <a:t>dAI</a:t>
            </a:r>
            <a:r>
              <a:rPr lang="en-US" b="0" i="0" dirty="0">
                <a:effectLst/>
                <a:latin typeface="-apple-system"/>
              </a:rPr>
              <a:t> is the branch of computer science that aims to create systems that can perform tasks that normally require human intelligence, such as reasoning, learning, and My observations over the years has taught me that there is no one-size-fits-all approach to AI for predictive analytics.</a:t>
            </a:r>
          </a:p>
          <a:p>
            <a:r>
              <a:rPr lang="en-US" b="0" i="0" dirty="0">
                <a:effectLst/>
                <a:latin typeface="-apple-system"/>
              </a:rPr>
              <a:t> For different kinds of predictive tasks, different AI techniques are more appropriate. Simpler machine learning models, such as decision trees or logistic </a:t>
            </a:r>
            <a:r>
              <a:rPr lang="en-US" b="0" i="0" dirty="0" err="1">
                <a:effectLst/>
                <a:latin typeface="-apple-system"/>
              </a:rPr>
              <a:t>regressionproblem-solving.ecisions</a:t>
            </a:r>
            <a:r>
              <a:rPr lang="en-US" b="0" i="0" dirty="0">
                <a:effectLst/>
                <a:latin typeface="-apple-system"/>
              </a:rPr>
              <a:t>,</a:t>
            </a:r>
            <a:endParaRPr lang="en-US" dirty="0"/>
          </a:p>
        </p:txBody>
      </p:sp>
      <p:pic>
        <p:nvPicPr>
          <p:cNvPr id="1026" name="Picture 2">
            <a:extLst>
              <a:ext uri="{FF2B5EF4-FFF2-40B4-BE49-F238E27FC236}">
                <a16:creationId xmlns:a16="http://schemas.microsoft.com/office/drawing/2014/main" id="{BCD555BA-D6A1-1354-821B-93FB9DA69E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37657" y="4809067"/>
            <a:ext cx="3552743" cy="20080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60432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391C4-DE1B-197E-E83E-AC92D738BC52}"/>
              </a:ext>
            </a:extLst>
          </p:cNvPr>
          <p:cNvSpPr>
            <a:spLocks noGrp="1"/>
          </p:cNvSpPr>
          <p:nvPr>
            <p:ph type="title"/>
          </p:nvPr>
        </p:nvSpPr>
        <p:spPr/>
        <p:txBody>
          <a:bodyPr/>
          <a:lstStyle/>
          <a:p>
            <a:r>
              <a:rPr lang="en-IN" dirty="0"/>
              <a:t>The </a:t>
            </a:r>
            <a:r>
              <a:rPr lang="en-IN" dirty="0" err="1"/>
              <a:t>challeges</a:t>
            </a:r>
            <a:r>
              <a:rPr lang="en-IN" dirty="0"/>
              <a:t> for using predictive analysis</a:t>
            </a:r>
            <a:endParaRPr lang="en-US" dirty="0"/>
          </a:p>
        </p:txBody>
      </p:sp>
      <p:sp>
        <p:nvSpPr>
          <p:cNvPr id="3" name="Content Placeholder 2">
            <a:extLst>
              <a:ext uri="{FF2B5EF4-FFF2-40B4-BE49-F238E27FC236}">
                <a16:creationId xmlns:a16="http://schemas.microsoft.com/office/drawing/2014/main" id="{FECD977E-6527-E08E-440D-4756E3D6F6A2}"/>
              </a:ext>
            </a:extLst>
          </p:cNvPr>
          <p:cNvSpPr>
            <a:spLocks noGrp="1"/>
          </p:cNvSpPr>
          <p:nvPr>
            <p:ph idx="1"/>
          </p:nvPr>
        </p:nvSpPr>
        <p:spPr/>
        <p:txBody>
          <a:bodyPr/>
          <a:lstStyle/>
          <a:p>
            <a:r>
              <a:rPr lang="en-US" b="0" i="0" dirty="0">
                <a:effectLst/>
                <a:latin typeface="-apple-system"/>
              </a:rPr>
              <a:t>Using AI for predictive analytics presents some challenges that must be addressed, such as data quality and availability, ethical and legal issues, and skills and resources. To ensure accuracy, completeness, relevancy, and consistency of data, you need access to a large variety of data sources and formats.</a:t>
            </a:r>
          </a:p>
          <a:p>
            <a:r>
              <a:rPr lang="en-US" b="0" i="0" dirty="0">
                <a:effectLst/>
                <a:latin typeface="-apple-system"/>
              </a:rPr>
              <a:t> Ethical and legal questions, such as privacy, security, fairness, accountability, and transparency must be taken into consideration when using AI. Additionally, a team of experts and professionals is needed to handle the technical and business aspects of AI projects.</a:t>
            </a:r>
          </a:p>
          <a:p>
            <a:r>
              <a:rPr lang="en-US" b="0" i="0" dirty="0">
                <a:effectLst/>
                <a:latin typeface="-apple-system"/>
              </a:rPr>
              <a:t> Furthermore, investing in the necessary tools and infrastructure is essential for supporting your AI initiatives.</a:t>
            </a:r>
            <a:endParaRPr lang="en-US" dirty="0"/>
          </a:p>
        </p:txBody>
      </p:sp>
      <p:pic>
        <p:nvPicPr>
          <p:cNvPr id="5" name="Picture 4">
            <a:extLst>
              <a:ext uri="{FF2B5EF4-FFF2-40B4-BE49-F238E27FC236}">
                <a16:creationId xmlns:a16="http://schemas.microsoft.com/office/drawing/2014/main" id="{0D6BEF7C-1331-6368-346A-63C32935D518}"/>
              </a:ext>
            </a:extLst>
          </p:cNvPr>
          <p:cNvPicPr>
            <a:picLocks noChangeAspect="1"/>
          </p:cNvPicPr>
          <p:nvPr/>
        </p:nvPicPr>
        <p:blipFill>
          <a:blip r:embed="rId2"/>
          <a:stretch>
            <a:fillRect/>
          </a:stretch>
        </p:blipFill>
        <p:spPr>
          <a:xfrm>
            <a:off x="8186376" y="5058920"/>
            <a:ext cx="3600510" cy="1647825"/>
          </a:xfrm>
          <a:prstGeom prst="rect">
            <a:avLst/>
          </a:prstGeom>
        </p:spPr>
      </p:pic>
    </p:spTree>
    <p:extLst>
      <p:ext uri="{BB962C8B-B14F-4D97-AF65-F5344CB8AC3E}">
        <p14:creationId xmlns:p14="http://schemas.microsoft.com/office/powerpoint/2010/main" val="18457206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64755-5B89-4F46-8DBD-06D4F876EEFA}"/>
              </a:ext>
            </a:extLst>
          </p:cNvPr>
          <p:cNvSpPr>
            <a:spLocks noGrp="1"/>
          </p:cNvSpPr>
          <p:nvPr>
            <p:ph type="title"/>
          </p:nvPr>
        </p:nvSpPr>
        <p:spPr/>
        <p:txBody>
          <a:bodyPr/>
          <a:lstStyle/>
          <a:p>
            <a:r>
              <a:rPr lang="en-IN" dirty="0"/>
              <a:t>Data quality</a:t>
            </a:r>
            <a:endParaRPr lang="en-US" dirty="0"/>
          </a:p>
        </p:txBody>
      </p:sp>
      <p:sp>
        <p:nvSpPr>
          <p:cNvPr id="3" name="Content Placeholder 2">
            <a:extLst>
              <a:ext uri="{FF2B5EF4-FFF2-40B4-BE49-F238E27FC236}">
                <a16:creationId xmlns:a16="http://schemas.microsoft.com/office/drawing/2014/main" id="{DC367EE2-3BEF-94AC-6107-C80722CAE21C}"/>
              </a:ext>
            </a:extLst>
          </p:cNvPr>
          <p:cNvSpPr>
            <a:spLocks noGrp="1"/>
          </p:cNvSpPr>
          <p:nvPr>
            <p:ph idx="1"/>
          </p:nvPr>
        </p:nvSpPr>
        <p:spPr/>
        <p:txBody>
          <a:bodyPr/>
          <a:lstStyle/>
          <a:p>
            <a:r>
              <a:rPr lang="en-US" b="0" i="0" dirty="0">
                <a:effectLst/>
                <a:latin typeface="-apple-system"/>
              </a:rPr>
              <a:t>Data Quality: AI models require clean, relevant data. Poor data can lead to inaccurate predictions. Overfitting: Models might perform exceptionally on training data but poorly on new data if they're too complex.</a:t>
            </a:r>
          </a:p>
          <a:p>
            <a:r>
              <a:rPr lang="en-US" b="0" i="0" dirty="0">
                <a:effectLst/>
                <a:latin typeface="-apple-system"/>
              </a:rPr>
              <a:t> Interpretability: Some AI models, like deep neural networks, can be "black boxes," making it hard to understand their decisions. </a:t>
            </a:r>
          </a:p>
          <a:p>
            <a:r>
              <a:rPr lang="en-US" b="0" i="0" dirty="0">
                <a:effectLst/>
                <a:latin typeface="-apple-system"/>
              </a:rPr>
              <a:t>Computational Costs: Training complex models, especially deep learning ones, can be resource-intensive.</a:t>
            </a:r>
          </a:p>
          <a:p>
            <a:r>
              <a:rPr lang="en-US" b="0" i="0" dirty="0">
                <a:effectLst/>
                <a:latin typeface="-apple-system"/>
              </a:rPr>
              <a:t> Bias: If historical data contains biases, AI models can perpetuate or amplify them. Data Privacy: Using personal data raises privacy concerns and regulatory issues.</a:t>
            </a:r>
          </a:p>
          <a:p>
            <a:r>
              <a:rPr lang="en-US" b="0" i="0" dirty="0">
                <a:effectLst/>
                <a:latin typeface="-apple-system"/>
              </a:rPr>
              <a:t> Model Drift: Over time, models can become less accurate if not updated with fresh data.</a:t>
            </a:r>
            <a:endParaRPr lang="en-US" dirty="0"/>
          </a:p>
        </p:txBody>
      </p:sp>
    </p:spTree>
    <p:extLst>
      <p:ext uri="{BB962C8B-B14F-4D97-AF65-F5344CB8AC3E}">
        <p14:creationId xmlns:p14="http://schemas.microsoft.com/office/powerpoint/2010/main" val="23366870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134D6-E79C-0E03-FDEB-33D84C702A2E}"/>
              </a:ext>
            </a:extLst>
          </p:cNvPr>
          <p:cNvSpPr>
            <a:spLocks noGrp="1"/>
          </p:cNvSpPr>
          <p:nvPr>
            <p:ph type="title"/>
          </p:nvPr>
        </p:nvSpPr>
        <p:spPr/>
        <p:txBody>
          <a:bodyPr/>
          <a:lstStyle/>
          <a:p>
            <a:r>
              <a:rPr lang="en-IN" dirty="0"/>
              <a:t>Data collection</a:t>
            </a:r>
            <a:endParaRPr lang="en-US" dirty="0"/>
          </a:p>
        </p:txBody>
      </p:sp>
      <p:sp>
        <p:nvSpPr>
          <p:cNvPr id="3" name="Content Placeholder 2">
            <a:extLst>
              <a:ext uri="{FF2B5EF4-FFF2-40B4-BE49-F238E27FC236}">
                <a16:creationId xmlns:a16="http://schemas.microsoft.com/office/drawing/2014/main" id="{2796E6C0-C646-1EE5-8390-3A6A49527246}"/>
              </a:ext>
            </a:extLst>
          </p:cNvPr>
          <p:cNvSpPr>
            <a:spLocks noGrp="1"/>
          </p:cNvSpPr>
          <p:nvPr>
            <p:ph idx="1"/>
          </p:nvPr>
        </p:nvSpPr>
        <p:spPr/>
        <p:txBody>
          <a:bodyPr/>
          <a:lstStyle/>
          <a:p>
            <a:r>
              <a:rPr lang="en-US" b="0" i="0" dirty="0">
                <a:effectLst/>
                <a:latin typeface="-apple-system"/>
              </a:rPr>
              <a:t>Gather relevant data from various sources. Data Preprocessing: Cleanse data by Feature Engineering: Select or create predictive features.</a:t>
            </a:r>
          </a:p>
          <a:p>
            <a:r>
              <a:rPr lang="en-US" b="0" i="0" dirty="0" err="1">
                <a:effectLst/>
                <a:latin typeface="-apple-system"/>
              </a:rPr>
              <a:t>handlingModel</a:t>
            </a:r>
            <a:r>
              <a:rPr lang="en-US" b="0" i="0" dirty="0">
                <a:effectLst/>
                <a:latin typeface="-apple-system"/>
              </a:rPr>
              <a:t> Selection:</a:t>
            </a:r>
          </a:p>
          <a:p>
            <a:r>
              <a:rPr lang="en-US" b="0" i="0" dirty="0">
                <a:effectLst/>
                <a:latin typeface="-apple-system"/>
              </a:rPr>
              <a:t> Choose ML algorithms based </a:t>
            </a:r>
            <a:r>
              <a:rPr lang="en-US" b="0" i="0" dirty="0" err="1">
                <a:effectLst/>
                <a:latin typeface="-apple-system"/>
              </a:rPr>
              <a:t>onTraining</a:t>
            </a:r>
            <a:r>
              <a:rPr lang="en-US" b="0" i="0" dirty="0">
                <a:effectLst/>
                <a:latin typeface="-apple-system"/>
              </a:rPr>
              <a:t>:</a:t>
            </a:r>
          </a:p>
          <a:p>
            <a:r>
              <a:rPr lang="en-US" b="0" i="0" dirty="0">
                <a:effectLst/>
                <a:latin typeface="-apple-system"/>
              </a:rPr>
              <a:t> Train models using historical data. </a:t>
            </a:r>
            <a:br>
              <a:rPr lang="en-US" dirty="0"/>
            </a:br>
            <a:r>
              <a:rPr lang="en-US" b="0" i="0" dirty="0">
                <a:effectLst/>
                <a:latin typeface="-apple-system"/>
              </a:rPr>
              <a:t>Hyperparameter Tuning: Optimize model settings.</a:t>
            </a:r>
          </a:p>
          <a:p>
            <a:r>
              <a:rPr lang="en-US" b="0" i="0" dirty="0">
                <a:effectLst/>
                <a:latin typeface="-apple-system"/>
              </a:rPr>
              <a:t> Cross-Validation: Assess model robustness. </a:t>
            </a:r>
            <a:br>
              <a:rPr lang="en-US" dirty="0"/>
            </a:br>
            <a:r>
              <a:rPr lang="en-US" b="0" i="0" dirty="0">
                <a:effectLst/>
                <a:latin typeface="-apple-system"/>
              </a:rPr>
              <a:t> </a:t>
            </a:r>
            <a:r>
              <a:rPr lang="en-US" b="0" i="0" dirty="0" err="1">
                <a:effectLst/>
                <a:latin typeface="-apple-system"/>
              </a:rPr>
              <a:t>prEvaluation</a:t>
            </a:r>
            <a:r>
              <a:rPr lang="en-US" b="0" i="0" dirty="0">
                <a:effectLst/>
                <a:latin typeface="-apple-system"/>
              </a:rPr>
              <a:t>: Use metrics like MAE, RMSE, and Accuracy. </a:t>
            </a:r>
          </a:p>
          <a:p>
            <a:r>
              <a:rPr lang="en-US" b="0" i="0" dirty="0">
                <a:effectLst/>
                <a:latin typeface="-apple-system"/>
              </a:rPr>
              <a:t>Deployment: Deploy models for real-time predictions. </a:t>
            </a:r>
            <a:br>
              <a:rPr lang="en-US" dirty="0"/>
            </a:br>
            <a:r>
              <a:rPr lang="en-US" b="0" i="0" dirty="0" err="1">
                <a:effectLst/>
                <a:latin typeface="-apple-system"/>
              </a:rPr>
              <a:t>oblem</a:t>
            </a:r>
            <a:r>
              <a:rPr lang="en-US" b="0" i="0" dirty="0">
                <a:effectLst/>
                <a:latin typeface="-apple-system"/>
              </a:rPr>
              <a:t> type. missing values and outliers.</a:t>
            </a:r>
            <a:endParaRPr lang="en-US" dirty="0"/>
          </a:p>
        </p:txBody>
      </p:sp>
      <p:sp>
        <p:nvSpPr>
          <p:cNvPr id="4" name="Rectangle 1">
            <a:extLst>
              <a:ext uri="{FF2B5EF4-FFF2-40B4-BE49-F238E27FC236}">
                <a16:creationId xmlns:a16="http://schemas.microsoft.com/office/drawing/2014/main" id="{2CE255F6-F4DA-A578-1F83-6EF7289D4276}"/>
              </a:ext>
            </a:extLst>
          </p:cNvPr>
          <p:cNvSpPr>
            <a:spLocks noChangeArrowheads="1"/>
          </p:cNvSpPr>
          <p:nvPr/>
        </p:nvSpPr>
        <p:spPr bwMode="auto">
          <a:xfrm>
            <a:off x="0" y="0"/>
            <a:ext cx="5033963"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a:ln>
                <a:noFill/>
              </a:ln>
              <a:solidFill>
                <a:schemeClr val="tx1"/>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500" b="0" i="0" u="none" strike="noStrike" cap="none" normalizeH="0" baseline="0">
                <a:ln>
                  <a:noFill/>
                </a:ln>
                <a:solidFill>
                  <a:schemeClr val="tx1"/>
                </a:solidFill>
                <a:effectLst/>
                <a:latin typeface="-apple-system"/>
              </a:rPr>
              <a:t>Gather relevant data from various sources. Data Preprocessing: Cleanse data by handling missing values and outliers. Feature Engineering: Select or create predictive features. Model Selection: Choose ML algorithms based on problem type. Training: Train models using historical data. Hyperparameter Tuning: Optimize model settings. Cross-Validation: Assess model robustness. Evaluation: Use metrics like MAE, RMSE, and Accuracy. Deployment: Deploy models for real-time predictions. Monitoring: Continuously monitor and retrain models. AI-driven predictive analytics enhances decision-making in various industries.</a:t>
            </a:r>
            <a:endParaRPr kumimoji="0" lang="en-US" altLang="en-US" sz="1200" b="0" i="0" u="none" strike="noStrike" cap="none" normalizeH="0" baseline="0">
              <a:ln>
                <a:noFill/>
              </a:ln>
              <a:solidFill>
                <a:schemeClr val="tx1"/>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a:ln>
                  <a:noFill/>
                </a:ln>
                <a:solidFill>
                  <a:schemeClr val="tx1"/>
                </a:solidFill>
                <a:effectLst/>
                <a:latin typeface="-apple-system"/>
                <a:hlinkClick r:id="rId2"/>
              </a:rPr>
              <a:t>Like</a:t>
            </a:r>
            <a:endParaRPr kumimoji="0" lang="en-US" altLang="en-US" sz="1200" b="0" i="0" u="none" strike="noStrike" cap="none" normalizeH="0" baseline="0">
              <a:ln>
                <a:noFill/>
              </a:ln>
              <a:solidFill>
                <a:schemeClr val="tx1"/>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pple-system"/>
              </a:rPr>
              <a:t>  </a:t>
            </a:r>
            <a:r>
              <a:rPr kumimoji="0" lang="en-US" altLang="en-US" sz="1900" b="0" i="0" u="none" strike="noStrike" cap="none" normalizeH="0" baseline="0">
                <a:ln>
                  <a:noFill/>
                </a:ln>
                <a:solidFill>
                  <a:schemeClr val="tx1"/>
                </a:solidFill>
                <a:effectLst/>
                <a:latin typeface="-apple-system"/>
              </a:rPr>
              <a:t>      </a:t>
            </a:r>
            <a:r>
              <a:rPr kumimoji="0" lang="en-US" altLang="en-US" sz="1000" b="0" i="0" u="none" strike="noStrike" cap="none" normalizeH="0" baseline="0">
                <a:ln>
                  <a:noFill/>
                </a:ln>
                <a:solidFill>
                  <a:schemeClr val="tx1"/>
                </a:solidFill>
                <a:effectLst/>
                <a:latin typeface="-apple-system"/>
              </a:rPr>
              <a:t>2</a:t>
            </a:r>
            <a:endParaRPr kumimoji="0" lang="en-US" altLang="en-US" sz="1200" b="0" i="0" u="none" strike="noStrike" cap="none" normalizeH="0" baseline="0">
              <a:ln>
                <a:noFill/>
              </a:ln>
              <a:solidFill>
                <a:schemeClr val="tx1"/>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a:ln>
                  <a:noFill/>
                </a:ln>
                <a:solidFill>
                  <a:srgbClr val="0A66C2"/>
                </a:solidFill>
                <a:effectLst/>
                <a:latin typeface="-apple-system"/>
                <a:hlinkClick r:id="rId3"/>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AutoShape 2">
            <a:extLst>
              <a:ext uri="{FF2B5EF4-FFF2-40B4-BE49-F238E27FC236}">
                <a16:creationId xmlns:a16="http://schemas.microsoft.com/office/drawing/2014/main" id="{12BE945E-6BB4-F9CB-57CF-3A36CE706F7B}"/>
              </a:ext>
            </a:extLst>
          </p:cNvPr>
          <p:cNvSpPr>
            <a:spLocks noChangeAspect="1" noChangeArrowheads="1"/>
          </p:cNvSpPr>
          <p:nvPr/>
        </p:nvSpPr>
        <p:spPr bwMode="auto">
          <a:xfrm>
            <a:off x="57150" y="-762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Rectangle 3">
            <a:extLst>
              <a:ext uri="{FF2B5EF4-FFF2-40B4-BE49-F238E27FC236}">
                <a16:creationId xmlns:a16="http://schemas.microsoft.com/office/drawing/2014/main" id="{4B77E844-CAB5-0E8F-CA93-885927130283}"/>
              </a:ext>
            </a:extLst>
          </p:cNvPr>
          <p:cNvSpPr>
            <a:spLocks noChangeArrowheads="1"/>
          </p:cNvSpPr>
          <p:nvPr/>
        </p:nvSpPr>
        <p:spPr bwMode="auto">
          <a:xfrm>
            <a:off x="152400" y="152400"/>
            <a:ext cx="5033963"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a:ln>
                <a:noFill/>
              </a:ln>
              <a:solidFill>
                <a:schemeClr val="tx1"/>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500" b="0" i="0" u="none" strike="noStrike" cap="none" normalizeH="0" baseline="0">
                <a:ln>
                  <a:noFill/>
                </a:ln>
                <a:solidFill>
                  <a:schemeClr val="tx1"/>
                </a:solidFill>
                <a:effectLst/>
                <a:latin typeface="-apple-system"/>
              </a:rPr>
              <a:t>Gather relevant data from various sources. Data Preprocessing: Cleanse data by handling missing values and outliers. Feature Engineering: Select or create predictive features. Model Selection: Choose ML algorithms based on problem type. Training: Train models using historical data. Hyperparameter Tuning: Optimize model settings. Cross-Validation: Assess model robustness. Evaluation: Use metrics like MAE, RMSE, and Accuracy. Deployment: Deploy models for real-time predictions. Monitoring: Continuously monitor and retrain models. AI-driven predictive analytics enhances decision-making in various industries.</a:t>
            </a:r>
            <a:endParaRPr kumimoji="0" lang="en-US" altLang="en-US" sz="1200" b="0" i="0" u="none" strike="noStrike" cap="none" normalizeH="0" baseline="0">
              <a:ln>
                <a:noFill/>
              </a:ln>
              <a:solidFill>
                <a:schemeClr val="tx1"/>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a:ln>
                  <a:noFill/>
                </a:ln>
                <a:solidFill>
                  <a:schemeClr val="tx1"/>
                </a:solidFill>
                <a:effectLst/>
                <a:latin typeface="-apple-system"/>
                <a:hlinkClick r:id="rId2"/>
              </a:rPr>
              <a:t>Like</a:t>
            </a:r>
            <a:endParaRPr kumimoji="0" lang="en-US" altLang="en-US" sz="1200" b="0" i="0" u="none" strike="noStrike" cap="none" normalizeH="0" baseline="0">
              <a:ln>
                <a:noFill/>
              </a:ln>
              <a:solidFill>
                <a:schemeClr val="tx1"/>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pple-system"/>
              </a:rPr>
              <a:t>  </a:t>
            </a:r>
            <a:r>
              <a:rPr kumimoji="0" lang="en-US" altLang="en-US" sz="1900" b="0" i="0" u="none" strike="noStrike" cap="none" normalizeH="0" baseline="0">
                <a:ln>
                  <a:noFill/>
                </a:ln>
                <a:solidFill>
                  <a:schemeClr val="tx1"/>
                </a:solidFill>
                <a:effectLst/>
                <a:latin typeface="-apple-system"/>
              </a:rPr>
              <a:t>      </a:t>
            </a:r>
            <a:r>
              <a:rPr kumimoji="0" lang="en-US" altLang="en-US" sz="1000" b="0" i="0" u="none" strike="noStrike" cap="none" normalizeH="0" baseline="0">
                <a:ln>
                  <a:noFill/>
                </a:ln>
                <a:solidFill>
                  <a:schemeClr val="tx1"/>
                </a:solidFill>
                <a:effectLst/>
                <a:latin typeface="-apple-system"/>
              </a:rPr>
              <a:t>2</a:t>
            </a:r>
            <a:endParaRPr kumimoji="0" lang="en-US" altLang="en-US" sz="1200" b="0" i="0" u="none" strike="noStrike" cap="none" normalizeH="0" baseline="0">
              <a:ln>
                <a:noFill/>
              </a:ln>
              <a:solidFill>
                <a:schemeClr val="tx1"/>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a:ln>
                  <a:noFill/>
                </a:ln>
                <a:solidFill>
                  <a:srgbClr val="0A66C2"/>
                </a:solidFill>
                <a:effectLst/>
                <a:latin typeface="-apple-system"/>
                <a:hlinkClick r:id="rId3"/>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 name="AutoShape 4">
            <a:extLst>
              <a:ext uri="{FF2B5EF4-FFF2-40B4-BE49-F238E27FC236}">
                <a16:creationId xmlns:a16="http://schemas.microsoft.com/office/drawing/2014/main" id="{5723E01B-4523-B91F-1A26-6C04821FF861}"/>
              </a:ext>
            </a:extLst>
          </p:cNvPr>
          <p:cNvSpPr>
            <a:spLocks noChangeAspect="1" noChangeArrowheads="1"/>
          </p:cNvSpPr>
          <p:nvPr/>
        </p:nvSpPr>
        <p:spPr bwMode="auto">
          <a:xfrm>
            <a:off x="209550" y="762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992395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951FA-A559-4BE7-A19C-BDC968B1FB02}"/>
              </a:ext>
            </a:extLst>
          </p:cNvPr>
          <p:cNvSpPr>
            <a:spLocks noGrp="1"/>
          </p:cNvSpPr>
          <p:nvPr>
            <p:ph type="title"/>
          </p:nvPr>
        </p:nvSpPr>
        <p:spPr/>
        <p:txBody>
          <a:bodyPr/>
          <a:lstStyle/>
          <a:p>
            <a:r>
              <a:rPr lang="en-IN" dirty="0"/>
              <a:t>Benefits or Advantages:</a:t>
            </a:r>
            <a:endParaRPr lang="en-US" dirty="0"/>
          </a:p>
        </p:txBody>
      </p:sp>
      <p:sp>
        <p:nvSpPr>
          <p:cNvPr id="3" name="Content Placeholder 2">
            <a:extLst>
              <a:ext uri="{FF2B5EF4-FFF2-40B4-BE49-F238E27FC236}">
                <a16:creationId xmlns:a16="http://schemas.microsoft.com/office/drawing/2014/main" id="{E51B70FD-5172-A670-F886-9E074FA15DF6}"/>
              </a:ext>
            </a:extLst>
          </p:cNvPr>
          <p:cNvSpPr>
            <a:spLocks noGrp="1"/>
          </p:cNvSpPr>
          <p:nvPr>
            <p:ph idx="1"/>
          </p:nvPr>
        </p:nvSpPr>
        <p:spPr/>
        <p:txBody>
          <a:bodyPr/>
          <a:lstStyle/>
          <a:p>
            <a:r>
              <a:rPr lang="en-US" b="0" i="0" dirty="0">
                <a:effectLst/>
                <a:latin typeface="-apple-system"/>
              </a:rPr>
              <a:t>AI for predictive analytics can bring many benefits to your business, such as increased accuracy and reliability due to its ability to process more data and variables than traditional methods.</a:t>
            </a:r>
          </a:p>
          <a:p>
            <a:r>
              <a:rPr lang="en-US" b="0" i="0" dirty="0">
                <a:effectLst/>
                <a:latin typeface="-apple-system"/>
              </a:rPr>
              <a:t> Additionally, AI can automate and streamline workflows, providing faster and more actionable results. </a:t>
            </a:r>
          </a:p>
          <a:p>
            <a:r>
              <a:rPr lang="en-US" b="0" i="0" dirty="0">
                <a:effectLst/>
                <a:latin typeface="-apple-system"/>
              </a:rPr>
              <a:t>This can save time and resources, and enable focus on core business activities. Furthermore, AI can uncover new opportunities and insights that you might not have discovered otherwise, helping you create new products, services, and solutions. </a:t>
            </a:r>
          </a:p>
          <a:p>
            <a:r>
              <a:rPr lang="en-US" b="0" i="0" dirty="0">
                <a:effectLst/>
                <a:latin typeface="-apple-system"/>
              </a:rPr>
              <a:t>This can give you an edge over competitors, and increase customer loyalty and satisfaction.</a:t>
            </a:r>
            <a:endParaRPr lang="en-US" dirty="0"/>
          </a:p>
        </p:txBody>
      </p:sp>
    </p:spTree>
    <p:extLst>
      <p:ext uri="{BB962C8B-B14F-4D97-AF65-F5344CB8AC3E}">
        <p14:creationId xmlns:p14="http://schemas.microsoft.com/office/powerpoint/2010/main" val="19419965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664F-4909-326D-F143-0D141C0A4DA0}"/>
              </a:ext>
            </a:extLst>
          </p:cNvPr>
          <p:cNvSpPr>
            <a:spLocks noGrp="1"/>
          </p:cNvSpPr>
          <p:nvPr>
            <p:ph type="title"/>
          </p:nvPr>
        </p:nvSpPr>
        <p:spPr/>
        <p:txBody>
          <a:bodyPr/>
          <a:lstStyle/>
          <a:p>
            <a:r>
              <a:rPr lang="en-IN" dirty="0" err="1"/>
              <a:t>Disadvanges</a:t>
            </a:r>
            <a:r>
              <a:rPr lang="en-IN" dirty="0"/>
              <a:t>:</a:t>
            </a:r>
            <a:endParaRPr lang="en-US" dirty="0"/>
          </a:p>
        </p:txBody>
      </p:sp>
      <p:sp>
        <p:nvSpPr>
          <p:cNvPr id="3" name="Content Placeholder 2">
            <a:extLst>
              <a:ext uri="{FF2B5EF4-FFF2-40B4-BE49-F238E27FC236}">
                <a16:creationId xmlns:a16="http://schemas.microsoft.com/office/drawing/2014/main" id="{52970C88-6A37-9FD1-84B1-0DD434FA77FB}"/>
              </a:ext>
            </a:extLst>
          </p:cNvPr>
          <p:cNvSpPr>
            <a:spLocks noGrp="1"/>
          </p:cNvSpPr>
          <p:nvPr>
            <p:ph idx="1"/>
          </p:nvPr>
        </p:nvSpPr>
        <p:spPr>
          <a:xfrm>
            <a:off x="677334" y="2304235"/>
            <a:ext cx="8596668" cy="3880773"/>
          </a:xfrm>
        </p:spPr>
        <p:txBody>
          <a:bodyPr/>
          <a:lstStyle/>
          <a:p>
            <a:r>
              <a:rPr lang="en-US" b="0" i="0" dirty="0">
                <a:solidFill>
                  <a:srgbClr val="040C28"/>
                </a:solidFill>
                <a:effectLst/>
                <a:latin typeface="Google Sans"/>
              </a:rPr>
              <a:t>It is often poorly distinguished from predictive analytics, which makes defining best practice more challenging</a:t>
            </a:r>
            <a:r>
              <a:rPr lang="en-US" b="0" i="0" dirty="0">
                <a:solidFill>
                  <a:srgbClr val="474747"/>
                </a:solidFill>
                <a:effectLst/>
                <a:latin typeface="Google Sans"/>
              </a:rPr>
              <a:t>.</a:t>
            </a:r>
          </a:p>
          <a:p>
            <a:r>
              <a:rPr lang="en-US" b="0" i="0" dirty="0">
                <a:solidFill>
                  <a:srgbClr val="474747"/>
                </a:solidFill>
                <a:effectLst/>
                <a:latin typeface="Google Sans"/>
              </a:rPr>
              <a:t> Overconfidence in machine learning's predictive capabilities can lead to people being swayed to follow its advice, regardless of whether or not it is correct</a:t>
            </a:r>
            <a:endParaRPr lang="en-US" dirty="0"/>
          </a:p>
        </p:txBody>
      </p:sp>
      <p:pic>
        <p:nvPicPr>
          <p:cNvPr id="7" name="Picture 6">
            <a:extLst>
              <a:ext uri="{FF2B5EF4-FFF2-40B4-BE49-F238E27FC236}">
                <a16:creationId xmlns:a16="http://schemas.microsoft.com/office/drawing/2014/main" id="{EBD4816F-E68E-2519-7E9E-9661B4FCF9DA}"/>
              </a:ext>
            </a:extLst>
          </p:cNvPr>
          <p:cNvPicPr>
            <a:picLocks noChangeAspect="1"/>
          </p:cNvPicPr>
          <p:nvPr/>
        </p:nvPicPr>
        <p:blipFill>
          <a:blip r:embed="rId2"/>
          <a:stretch>
            <a:fillRect/>
          </a:stretch>
        </p:blipFill>
        <p:spPr>
          <a:xfrm>
            <a:off x="4686300" y="3714044"/>
            <a:ext cx="3362678" cy="2088445"/>
          </a:xfrm>
          <a:prstGeom prst="rect">
            <a:avLst/>
          </a:prstGeom>
        </p:spPr>
      </p:pic>
    </p:spTree>
    <p:extLst>
      <p:ext uri="{BB962C8B-B14F-4D97-AF65-F5344CB8AC3E}">
        <p14:creationId xmlns:p14="http://schemas.microsoft.com/office/powerpoint/2010/main" val="324908636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72</TotalTime>
  <Words>1034</Words>
  <Application>Microsoft Office PowerPoint</Application>
  <PresentationFormat>Widescreen</PresentationFormat>
  <Paragraphs>53</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-apple-system</vt:lpstr>
      <vt:lpstr>Arial</vt:lpstr>
      <vt:lpstr>Google Sans</vt:lpstr>
      <vt:lpstr>Soehne</vt:lpstr>
      <vt:lpstr>Trebuchet MS</vt:lpstr>
      <vt:lpstr>Wingdings 3</vt:lpstr>
      <vt:lpstr>Facet</vt:lpstr>
      <vt:lpstr>Ai-Driven exploration and predication of combanies registration trends with registrar of companies(ROC)</vt:lpstr>
      <vt:lpstr>INDRODUCTION</vt:lpstr>
      <vt:lpstr>Ai for predictive analysis</vt:lpstr>
      <vt:lpstr>The challeges for using predictive analysis</vt:lpstr>
      <vt:lpstr>Data quality</vt:lpstr>
      <vt:lpstr>Data collection</vt:lpstr>
      <vt:lpstr>Benefits or Advantages:</vt:lpstr>
      <vt:lpstr>Disadvanges: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Ai-Driven exploration and predication of combanies registration trends with registrar of companies(ROC)</dc:title>
  <dc:creator>ELCOT</dc:creator>
  <cp:lastModifiedBy>ELCOT</cp:lastModifiedBy>
  <cp:revision>1</cp:revision>
  <dcterms:created xsi:type="dcterms:W3CDTF">2023-10-06T01:01:18Z</dcterms:created>
  <dcterms:modified xsi:type="dcterms:W3CDTF">2023-10-06T02:14:00Z</dcterms:modified>
</cp:coreProperties>
</file>