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3" r:id="rId2"/>
    <p:sldMasterId id="2147483673" r:id="rId3"/>
    <p:sldMasterId id="2147483648" r:id="rId4"/>
  </p:sldMasterIdLst>
  <p:notesMasterIdLst>
    <p:notesMasterId r:id="rId19"/>
  </p:notesMasterIdLst>
  <p:sldIdLst>
    <p:sldId id="354" r:id="rId5"/>
    <p:sldId id="365" r:id="rId6"/>
    <p:sldId id="259" r:id="rId7"/>
    <p:sldId id="361" r:id="rId8"/>
    <p:sldId id="372" r:id="rId9"/>
    <p:sldId id="368" r:id="rId10"/>
    <p:sldId id="363" r:id="rId11"/>
    <p:sldId id="375" r:id="rId12"/>
    <p:sldId id="364" r:id="rId13"/>
    <p:sldId id="376" r:id="rId14"/>
    <p:sldId id="366" r:id="rId15"/>
    <p:sldId id="377" r:id="rId16"/>
    <p:sldId id="373" r:id="rId17"/>
    <p:sldId id="3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BE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F8D851-250F-4A3E-98EF-C2628F05523E}" v="416" dt="2023-06-25T21:17:16.576"/>
    <p1510:client id="{77DAAB21-6AD4-495A-8769-606B8BDE0022}" v="770" dt="2023-06-25T22:19:00.376"/>
    <p1510:client id="{A2009D45-CCE0-4A85-82E4-B4C8F9D591C9}" v="159" dt="2023-06-25T19:46:50.004"/>
    <p1510:client id="{BCD20FBD-30F6-4D2D-B3BB-BD60BCB6378D}" v="606" dt="2023-06-25T22:15:01.701"/>
    <p1510:client id="{ECF684E7-8FFC-4F6C-8C5F-8CD3A109C51A}" v="3" dt="2023-06-25T20:36:43.098"/>
    <p1510:client id="{F98284BB-1A38-4862-B55D-F6658D100E10}" v="70" dt="2023-06-25T22:02:20.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Master" Target="slideMasters/slideMaster3.xml" Id="rId3" /><Relationship Type="http://schemas.openxmlformats.org/officeDocument/2006/relationships/viewProps" Target="viewProps.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microsoft.com/office/2015/10/relationships/revisionInfo" Target="revisionInfo.xml" Id="rId25" /><Relationship Type="http://schemas.openxmlformats.org/officeDocument/2006/relationships/slideMaster" Target="slideMasters/slideMaster2.xml" Id="rId2" /><Relationship Type="http://schemas.openxmlformats.org/officeDocument/2006/relationships/slide" Target="slides/slide12.xml" Id="rId16" /><Relationship Type="http://schemas.openxmlformats.org/officeDocument/2006/relationships/presProps" Target="presProps.xml" Id="rId20" /><Relationship Type="http://schemas.openxmlformats.org/officeDocument/2006/relationships/slideMaster" Target="slideMasters/slideMaster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tableStyles" Target="tableStyles.xml" Id="rId23" /><Relationship Type="http://schemas.openxmlformats.org/officeDocument/2006/relationships/slide" Target="slides/slide6.xml" Id="rId10" /><Relationship Type="http://schemas.openxmlformats.org/officeDocument/2006/relationships/notesMaster" Target="notesMasters/notesMaster1.xml" Id="rId19" /><Relationship Type="http://schemas.openxmlformats.org/officeDocument/2006/relationships/slideMaster" Target="slideMasters/slideMaster4.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theme" Target="theme/theme1.xml" Id="rId22" /></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6" Type="http://schemas.openxmlformats.org/officeDocument/2006/relationships/image" Target="../media/image28.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6" Type="http://schemas.openxmlformats.org/officeDocument/2006/relationships/image" Target="../media/image28.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4103B-EF42-4984-B66B-3A74FD1349B6}"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778B784C-DF7D-4026-B873-AE14DCAB0B80}">
      <dgm:prSet/>
      <dgm:spPr/>
      <dgm:t>
        <a:bodyPr/>
        <a:lstStyle/>
        <a:p>
          <a:pPr>
            <a:lnSpc>
              <a:spcPct val="100000"/>
            </a:lnSpc>
          </a:pPr>
          <a:r>
            <a:rPr lang="en-US"/>
            <a:t>Developing and Commercializing Strontium Beta Voltaic Batteries</a:t>
          </a:r>
        </a:p>
      </dgm:t>
    </dgm:pt>
    <dgm:pt modelId="{3548E5CA-A72D-47E6-BB3B-C5B304156A59}" type="parTrans" cxnId="{B1C91B48-23DB-4030-8CDE-FB7B70548A40}">
      <dgm:prSet/>
      <dgm:spPr/>
      <dgm:t>
        <a:bodyPr/>
        <a:lstStyle/>
        <a:p>
          <a:endParaRPr lang="en-US"/>
        </a:p>
      </dgm:t>
    </dgm:pt>
    <dgm:pt modelId="{B4EC28A8-F841-4440-B18C-5A9B083CA21E}" type="sibTrans" cxnId="{B1C91B48-23DB-4030-8CDE-FB7B70548A40}">
      <dgm:prSet/>
      <dgm:spPr/>
      <dgm:t>
        <a:bodyPr/>
        <a:lstStyle/>
        <a:p>
          <a:pPr>
            <a:lnSpc>
              <a:spcPct val="100000"/>
            </a:lnSpc>
          </a:pPr>
          <a:endParaRPr lang="en-US"/>
        </a:p>
      </dgm:t>
    </dgm:pt>
    <dgm:pt modelId="{82834484-67AD-4123-B3B4-1AACAAF7923F}">
      <dgm:prSet/>
      <dgm:spPr/>
      <dgm:t>
        <a:bodyPr/>
        <a:lstStyle/>
        <a:p>
          <a:pPr>
            <a:lnSpc>
              <a:spcPct val="100000"/>
            </a:lnSpc>
          </a:pPr>
          <a:r>
            <a:rPr lang="en-US"/>
            <a:t>Converts energy from decaying beta particles into reliable and predictable electricity</a:t>
          </a:r>
        </a:p>
      </dgm:t>
    </dgm:pt>
    <dgm:pt modelId="{0457D356-2314-49DC-80A7-45BA7D41ADF7}" type="parTrans" cxnId="{487CA66D-CC84-4C4D-918A-D3B9C61F7868}">
      <dgm:prSet/>
      <dgm:spPr/>
      <dgm:t>
        <a:bodyPr/>
        <a:lstStyle/>
        <a:p>
          <a:endParaRPr lang="en-US"/>
        </a:p>
      </dgm:t>
    </dgm:pt>
    <dgm:pt modelId="{41946CEE-51CC-4A52-B695-9810EB0CC4CB}" type="sibTrans" cxnId="{487CA66D-CC84-4C4D-918A-D3B9C61F7868}">
      <dgm:prSet/>
      <dgm:spPr/>
      <dgm:t>
        <a:bodyPr/>
        <a:lstStyle/>
        <a:p>
          <a:pPr>
            <a:lnSpc>
              <a:spcPct val="100000"/>
            </a:lnSpc>
          </a:pPr>
          <a:endParaRPr lang="en-US"/>
        </a:p>
      </dgm:t>
    </dgm:pt>
    <dgm:pt modelId="{8BAB93BC-614C-42CF-BBAD-533309916701}">
      <dgm:prSet/>
      <dgm:spPr/>
      <dgm:t>
        <a:bodyPr/>
        <a:lstStyle/>
        <a:p>
          <a:pPr>
            <a:lnSpc>
              <a:spcPct val="100000"/>
            </a:lnSpc>
          </a:pPr>
          <a:r>
            <a:rPr lang="en-US"/>
            <a:t>Independent of temperature differences</a:t>
          </a:r>
        </a:p>
      </dgm:t>
    </dgm:pt>
    <dgm:pt modelId="{F118086B-1D26-406C-BA89-F65C02B48878}" type="parTrans" cxnId="{026E4FF6-1499-417E-912F-1E6A4B881893}">
      <dgm:prSet/>
      <dgm:spPr/>
      <dgm:t>
        <a:bodyPr/>
        <a:lstStyle/>
        <a:p>
          <a:endParaRPr lang="en-US"/>
        </a:p>
      </dgm:t>
    </dgm:pt>
    <dgm:pt modelId="{1A6B2345-6D9A-4F27-AC05-312F4C3A9D21}" type="sibTrans" cxnId="{026E4FF6-1499-417E-912F-1E6A4B881893}">
      <dgm:prSet/>
      <dgm:spPr/>
      <dgm:t>
        <a:bodyPr/>
        <a:lstStyle/>
        <a:p>
          <a:pPr>
            <a:lnSpc>
              <a:spcPct val="100000"/>
            </a:lnSpc>
          </a:pPr>
          <a:endParaRPr lang="en-US"/>
        </a:p>
      </dgm:t>
    </dgm:pt>
    <dgm:pt modelId="{4A6DF82F-3792-4881-B779-74CBDC6367DC}">
      <dgm:prSet/>
      <dgm:spPr/>
      <dgm:t>
        <a:bodyPr/>
        <a:lstStyle/>
        <a:p>
          <a:pPr>
            <a:lnSpc>
              <a:spcPct val="100000"/>
            </a:lnSpc>
          </a:pPr>
          <a:r>
            <a:rPr lang="en-US">
              <a:latin typeface="Arial"/>
              <a:ea typeface="Malgun Gothic"/>
            </a:rPr>
            <a:t>Long lifespan</a:t>
          </a:r>
          <a:endParaRPr lang="en-US"/>
        </a:p>
      </dgm:t>
    </dgm:pt>
    <dgm:pt modelId="{B40E78E7-A068-49D3-8275-D140EC1EAC9A}" type="parTrans" cxnId="{61C5E3C5-8D08-4FF4-BD69-E5C8B63C605E}">
      <dgm:prSet/>
      <dgm:spPr/>
      <dgm:t>
        <a:bodyPr/>
        <a:lstStyle/>
        <a:p>
          <a:endParaRPr lang="en-US"/>
        </a:p>
      </dgm:t>
    </dgm:pt>
    <dgm:pt modelId="{4C0E6C25-8C9F-4342-8B24-9D0B1DAB72EF}" type="sibTrans" cxnId="{61C5E3C5-8D08-4FF4-BD69-E5C8B63C605E}">
      <dgm:prSet/>
      <dgm:spPr/>
      <dgm:t>
        <a:bodyPr/>
        <a:lstStyle/>
        <a:p>
          <a:pPr>
            <a:lnSpc>
              <a:spcPct val="100000"/>
            </a:lnSpc>
          </a:pPr>
          <a:endParaRPr lang="en-US"/>
        </a:p>
      </dgm:t>
    </dgm:pt>
    <dgm:pt modelId="{3C902B66-F6DD-4AB6-92B1-6D67B94C88C8}">
      <dgm:prSet/>
      <dgm:spPr/>
      <dgm:t>
        <a:bodyPr/>
        <a:lstStyle/>
        <a:p>
          <a:pPr>
            <a:lnSpc>
              <a:spcPct val="100000"/>
            </a:lnSpc>
          </a:pPr>
          <a:r>
            <a:rPr lang="en-US">
              <a:latin typeface="Arial"/>
              <a:ea typeface="Malgun Gothic"/>
            </a:rPr>
            <a:t> </a:t>
          </a:r>
          <a:r>
            <a:rPr lang="en-US"/>
            <a:t>Sustainable and safe energy solution</a:t>
          </a:r>
        </a:p>
      </dgm:t>
    </dgm:pt>
    <dgm:pt modelId="{32A43E45-9B9A-4B99-B79F-F8D1D48E5C22}" type="parTrans" cxnId="{106CDCF4-7D19-4186-BCCA-9767A8C459E9}">
      <dgm:prSet/>
      <dgm:spPr/>
      <dgm:t>
        <a:bodyPr/>
        <a:lstStyle/>
        <a:p>
          <a:endParaRPr lang="en-US"/>
        </a:p>
      </dgm:t>
    </dgm:pt>
    <dgm:pt modelId="{755B843C-8BA8-4F52-9BDA-2D19FCDC4A1A}" type="sibTrans" cxnId="{106CDCF4-7D19-4186-BCCA-9767A8C459E9}">
      <dgm:prSet/>
      <dgm:spPr/>
      <dgm:t>
        <a:bodyPr/>
        <a:lstStyle/>
        <a:p>
          <a:pPr>
            <a:lnSpc>
              <a:spcPct val="100000"/>
            </a:lnSpc>
          </a:pPr>
          <a:endParaRPr lang="en-US"/>
        </a:p>
      </dgm:t>
    </dgm:pt>
    <dgm:pt modelId="{A52E2583-8426-40A9-B2DA-F043D44FA88A}">
      <dgm:prSet phldr="0"/>
      <dgm:spPr/>
      <dgm:t>
        <a:bodyPr/>
        <a:lstStyle/>
        <a:p>
          <a:pPr>
            <a:lnSpc>
              <a:spcPct val="100000"/>
            </a:lnSpc>
          </a:pPr>
          <a:r>
            <a:rPr lang="en-US">
              <a:latin typeface="Arial"/>
              <a:ea typeface="Malgun Gothic"/>
            </a:rPr>
            <a:t>Predictable</a:t>
          </a:r>
          <a:endParaRPr lang="en-US"/>
        </a:p>
      </dgm:t>
    </dgm:pt>
    <dgm:pt modelId="{4E92693B-8579-4400-A6C9-32C22FA40810}" type="parTrans" cxnId="{ECC52D66-D4BF-4967-AE9E-EA8E99A351F7}">
      <dgm:prSet/>
      <dgm:spPr/>
      <dgm:t>
        <a:bodyPr/>
        <a:lstStyle/>
        <a:p>
          <a:endParaRPr lang="en-US"/>
        </a:p>
      </dgm:t>
    </dgm:pt>
    <dgm:pt modelId="{F814C124-A25B-4C9F-AC46-14F4D295F0F6}" type="sibTrans" cxnId="{ECC52D66-D4BF-4967-AE9E-EA8E99A351F7}">
      <dgm:prSet/>
      <dgm:spPr/>
      <dgm:t>
        <a:bodyPr/>
        <a:lstStyle/>
        <a:p>
          <a:pPr>
            <a:lnSpc>
              <a:spcPct val="100000"/>
            </a:lnSpc>
          </a:pPr>
          <a:endParaRPr lang="en-US"/>
        </a:p>
      </dgm:t>
    </dgm:pt>
    <dgm:pt modelId="{DCD552B7-6A58-4A3B-97FB-C8A3731D467B}">
      <dgm:prSet/>
      <dgm:spPr/>
      <dgm:t>
        <a:bodyPr/>
        <a:lstStyle/>
        <a:p>
          <a:pPr>
            <a:lnSpc>
              <a:spcPct val="100000"/>
            </a:lnSpc>
          </a:pPr>
          <a:r>
            <a:rPr lang="en-US">
              <a:latin typeface="Arial"/>
              <a:ea typeface="Malgun Gothic"/>
            </a:rPr>
            <a:t>Powering</a:t>
          </a:r>
          <a:r>
            <a:rPr lang="en-US"/>
            <a:t> small devices for various industries</a:t>
          </a:r>
        </a:p>
      </dgm:t>
    </dgm:pt>
    <dgm:pt modelId="{7791EC74-528B-4423-A067-DBE931CFE1C6}" type="parTrans" cxnId="{539F7728-835B-4B34-AA5D-5CDDDE05696F}">
      <dgm:prSet/>
      <dgm:spPr/>
      <dgm:t>
        <a:bodyPr/>
        <a:lstStyle/>
        <a:p>
          <a:endParaRPr lang="en-US"/>
        </a:p>
      </dgm:t>
    </dgm:pt>
    <dgm:pt modelId="{F97F043C-EE7D-41B8-ABB7-226FC5A42D65}" type="sibTrans" cxnId="{539F7728-835B-4B34-AA5D-5CDDDE05696F}">
      <dgm:prSet/>
      <dgm:spPr/>
      <dgm:t>
        <a:bodyPr/>
        <a:lstStyle/>
        <a:p>
          <a:pPr>
            <a:lnSpc>
              <a:spcPct val="100000"/>
            </a:lnSpc>
          </a:pPr>
          <a:endParaRPr lang="en-US"/>
        </a:p>
      </dgm:t>
    </dgm:pt>
    <dgm:pt modelId="{BDC22200-1465-4C65-AB9E-BC5B701A60F1}">
      <dgm:prSet/>
      <dgm:spPr/>
      <dgm:t>
        <a:bodyPr/>
        <a:lstStyle/>
        <a:p>
          <a:pPr>
            <a:lnSpc>
              <a:spcPct val="100000"/>
            </a:lnSpc>
          </a:pPr>
          <a:r>
            <a:rPr lang="en-US">
              <a:latin typeface="Arial"/>
              <a:ea typeface="Malgun Gothic"/>
            </a:rPr>
            <a:t>Providing constant power  output</a:t>
          </a:r>
          <a:endParaRPr lang="en-US"/>
        </a:p>
      </dgm:t>
    </dgm:pt>
    <dgm:pt modelId="{AFE5AFC3-28B4-431A-86EC-FCB11C5D96E5}" type="parTrans" cxnId="{A2E8C919-8B66-4295-98E6-F1C9435FF43C}">
      <dgm:prSet/>
      <dgm:spPr/>
      <dgm:t>
        <a:bodyPr/>
        <a:lstStyle/>
        <a:p>
          <a:endParaRPr lang="en-US"/>
        </a:p>
      </dgm:t>
    </dgm:pt>
    <dgm:pt modelId="{7A549E6B-EDC0-4C2B-9D81-157E8FEFDD93}" type="sibTrans" cxnId="{A2E8C919-8B66-4295-98E6-F1C9435FF43C}">
      <dgm:prSet/>
      <dgm:spPr/>
      <dgm:t>
        <a:bodyPr/>
        <a:lstStyle/>
        <a:p>
          <a:endParaRPr lang="en-US"/>
        </a:p>
      </dgm:t>
    </dgm:pt>
    <dgm:pt modelId="{42059703-7727-49B4-9EF1-41096FA83438}" type="pres">
      <dgm:prSet presAssocID="{42E4103B-EF42-4984-B66B-3A74FD1349B6}" presName="root" presStyleCnt="0">
        <dgm:presLayoutVars>
          <dgm:dir/>
          <dgm:resizeHandles val="exact"/>
        </dgm:presLayoutVars>
      </dgm:prSet>
      <dgm:spPr/>
    </dgm:pt>
    <dgm:pt modelId="{A54DAB4F-9378-4E66-9BC8-7229AB0B2258}" type="pres">
      <dgm:prSet presAssocID="{42E4103B-EF42-4984-B66B-3A74FD1349B6}" presName="container" presStyleCnt="0">
        <dgm:presLayoutVars>
          <dgm:dir/>
          <dgm:resizeHandles val="exact"/>
        </dgm:presLayoutVars>
      </dgm:prSet>
      <dgm:spPr/>
    </dgm:pt>
    <dgm:pt modelId="{C37DAFB4-353E-4BEA-8F9E-B3AE6E4A856E}" type="pres">
      <dgm:prSet presAssocID="{778B784C-DF7D-4026-B873-AE14DCAB0B80}" presName="compNode" presStyleCnt="0"/>
      <dgm:spPr/>
    </dgm:pt>
    <dgm:pt modelId="{CE18B9DB-2A51-486C-8AC0-B11281E2E2B0}" type="pres">
      <dgm:prSet presAssocID="{778B784C-DF7D-4026-B873-AE14DCAB0B80}" presName="iconBgRect" presStyleLbl="bgShp" presStyleIdx="0" presStyleCnt="8"/>
      <dgm:spPr/>
    </dgm:pt>
    <dgm:pt modelId="{1A994145-D878-47D2-9F77-DE11B1C4CD4A}" type="pres">
      <dgm:prSet presAssocID="{778B784C-DF7D-4026-B873-AE14DCAB0B8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ttery Charging"/>
        </a:ext>
      </dgm:extLst>
    </dgm:pt>
    <dgm:pt modelId="{BA840C11-C33E-4002-85CC-81D0B7FE7AED}" type="pres">
      <dgm:prSet presAssocID="{778B784C-DF7D-4026-B873-AE14DCAB0B80}" presName="spaceRect" presStyleCnt="0"/>
      <dgm:spPr/>
    </dgm:pt>
    <dgm:pt modelId="{F12C4B37-ED93-4A74-8A21-93A2AE104A61}" type="pres">
      <dgm:prSet presAssocID="{778B784C-DF7D-4026-B873-AE14DCAB0B80}" presName="textRect" presStyleLbl="revTx" presStyleIdx="0" presStyleCnt="8">
        <dgm:presLayoutVars>
          <dgm:chMax val="1"/>
          <dgm:chPref val="1"/>
        </dgm:presLayoutVars>
      </dgm:prSet>
      <dgm:spPr/>
    </dgm:pt>
    <dgm:pt modelId="{D64FD2A5-47C2-4E77-9B4A-67F1E01ACEBF}" type="pres">
      <dgm:prSet presAssocID="{B4EC28A8-F841-4440-B18C-5A9B083CA21E}" presName="sibTrans" presStyleLbl="sibTrans2D1" presStyleIdx="0" presStyleCnt="0"/>
      <dgm:spPr/>
    </dgm:pt>
    <dgm:pt modelId="{17DB7A80-CA8B-4A62-BE02-4468E2EF5B4E}" type="pres">
      <dgm:prSet presAssocID="{82834484-67AD-4123-B3B4-1AACAAF7923F}" presName="compNode" presStyleCnt="0"/>
      <dgm:spPr/>
    </dgm:pt>
    <dgm:pt modelId="{7DD6BF0F-0C36-4709-B1C3-99047597F96D}" type="pres">
      <dgm:prSet presAssocID="{82834484-67AD-4123-B3B4-1AACAAF7923F}" presName="iconBgRect" presStyleLbl="bgShp" presStyleIdx="1" presStyleCnt="8"/>
      <dgm:spPr/>
    </dgm:pt>
    <dgm:pt modelId="{EE437E79-9DF3-46D6-BE6D-977037E763ED}" type="pres">
      <dgm:prSet presAssocID="{82834484-67AD-4123-B3B4-1AACAAF7923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D73A8295-A5EF-44AA-A13B-99BD0364AE8E}" type="pres">
      <dgm:prSet presAssocID="{82834484-67AD-4123-B3B4-1AACAAF7923F}" presName="spaceRect" presStyleCnt="0"/>
      <dgm:spPr/>
    </dgm:pt>
    <dgm:pt modelId="{244C6013-AC26-4750-B26A-62938F28ED81}" type="pres">
      <dgm:prSet presAssocID="{82834484-67AD-4123-B3B4-1AACAAF7923F}" presName="textRect" presStyleLbl="revTx" presStyleIdx="1" presStyleCnt="8">
        <dgm:presLayoutVars>
          <dgm:chMax val="1"/>
          <dgm:chPref val="1"/>
        </dgm:presLayoutVars>
      </dgm:prSet>
      <dgm:spPr/>
    </dgm:pt>
    <dgm:pt modelId="{5F1540BE-6877-403F-85D8-C78AD88118D0}" type="pres">
      <dgm:prSet presAssocID="{41946CEE-51CC-4A52-B695-9810EB0CC4CB}" presName="sibTrans" presStyleLbl="sibTrans2D1" presStyleIdx="0" presStyleCnt="0"/>
      <dgm:spPr/>
    </dgm:pt>
    <dgm:pt modelId="{CD724633-627E-4576-A59B-665515F84E99}" type="pres">
      <dgm:prSet presAssocID="{8BAB93BC-614C-42CF-BBAD-533309916701}" presName="compNode" presStyleCnt="0"/>
      <dgm:spPr/>
    </dgm:pt>
    <dgm:pt modelId="{54F3BE33-E5BF-4BC9-8CF4-2EDB804AA047}" type="pres">
      <dgm:prSet presAssocID="{8BAB93BC-614C-42CF-BBAD-533309916701}" presName="iconBgRect" presStyleLbl="bgShp" presStyleIdx="2" presStyleCnt="8"/>
      <dgm:spPr/>
    </dgm:pt>
    <dgm:pt modelId="{3CCE71DB-CC96-413E-9C3C-CD1BB21BED4B}" type="pres">
      <dgm:prSet presAssocID="{8BAB93BC-614C-42CF-BBAD-53330991670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rmometer"/>
        </a:ext>
      </dgm:extLst>
    </dgm:pt>
    <dgm:pt modelId="{B6F31173-A548-4305-AF49-9B6C818FDC98}" type="pres">
      <dgm:prSet presAssocID="{8BAB93BC-614C-42CF-BBAD-533309916701}" presName="spaceRect" presStyleCnt="0"/>
      <dgm:spPr/>
    </dgm:pt>
    <dgm:pt modelId="{A621BF9B-2EB5-4661-A06B-ECE292D55A12}" type="pres">
      <dgm:prSet presAssocID="{8BAB93BC-614C-42CF-BBAD-533309916701}" presName="textRect" presStyleLbl="revTx" presStyleIdx="2" presStyleCnt="8">
        <dgm:presLayoutVars>
          <dgm:chMax val="1"/>
          <dgm:chPref val="1"/>
        </dgm:presLayoutVars>
      </dgm:prSet>
      <dgm:spPr/>
    </dgm:pt>
    <dgm:pt modelId="{50D74A1D-0CDF-4A5C-860F-A7CAB46AB044}" type="pres">
      <dgm:prSet presAssocID="{1A6B2345-6D9A-4F27-AC05-312F4C3A9D21}" presName="sibTrans" presStyleLbl="sibTrans2D1" presStyleIdx="0" presStyleCnt="0"/>
      <dgm:spPr/>
    </dgm:pt>
    <dgm:pt modelId="{E09C99BA-34F5-46BF-A297-0892F474B6F6}" type="pres">
      <dgm:prSet presAssocID="{4A6DF82F-3792-4881-B779-74CBDC6367DC}" presName="compNode" presStyleCnt="0"/>
      <dgm:spPr/>
    </dgm:pt>
    <dgm:pt modelId="{5E064E41-EAB6-45E2-B6BE-F2D4ABD5F1F9}" type="pres">
      <dgm:prSet presAssocID="{4A6DF82F-3792-4881-B779-74CBDC6367DC}" presName="iconBgRect" presStyleLbl="bgShp" presStyleIdx="3" presStyleCnt="8"/>
      <dgm:spPr/>
    </dgm:pt>
    <dgm:pt modelId="{16DCDF39-83A3-4D55-ABED-5FDAE636E7AD}" type="pres">
      <dgm:prSet presAssocID="{4A6DF82F-3792-4881-B779-74CBDC6367D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B"/>
        </a:ext>
      </dgm:extLst>
    </dgm:pt>
    <dgm:pt modelId="{593048EE-DBF2-43D6-BF22-419B1312A21B}" type="pres">
      <dgm:prSet presAssocID="{4A6DF82F-3792-4881-B779-74CBDC6367DC}" presName="spaceRect" presStyleCnt="0"/>
      <dgm:spPr/>
    </dgm:pt>
    <dgm:pt modelId="{07F9F561-3B7A-4104-BD58-4E62EF0E2E80}" type="pres">
      <dgm:prSet presAssocID="{4A6DF82F-3792-4881-B779-74CBDC6367DC}" presName="textRect" presStyleLbl="revTx" presStyleIdx="3" presStyleCnt="8">
        <dgm:presLayoutVars>
          <dgm:chMax val="1"/>
          <dgm:chPref val="1"/>
        </dgm:presLayoutVars>
      </dgm:prSet>
      <dgm:spPr/>
    </dgm:pt>
    <dgm:pt modelId="{EB69A02D-9812-4021-B7DC-001343A0C36D}" type="pres">
      <dgm:prSet presAssocID="{4C0E6C25-8C9F-4342-8B24-9D0B1DAB72EF}" presName="sibTrans" presStyleLbl="sibTrans2D1" presStyleIdx="0" presStyleCnt="0"/>
      <dgm:spPr/>
    </dgm:pt>
    <dgm:pt modelId="{61854454-9C50-45E1-BE85-63D3770B5D20}" type="pres">
      <dgm:prSet presAssocID="{3C902B66-F6DD-4AB6-92B1-6D67B94C88C8}" presName="compNode" presStyleCnt="0"/>
      <dgm:spPr/>
    </dgm:pt>
    <dgm:pt modelId="{3FA9BA01-836A-494B-885E-26AC9F29C4C8}" type="pres">
      <dgm:prSet presAssocID="{3C902B66-F6DD-4AB6-92B1-6D67B94C88C8}" presName="iconBgRect" presStyleLbl="bgShp" presStyleIdx="4" presStyleCnt="8"/>
      <dgm:spPr/>
    </dgm:pt>
    <dgm:pt modelId="{074E8355-0266-4B12-AED5-B428C9D2E325}" type="pres">
      <dgm:prSet presAssocID="{3C902B66-F6DD-4AB6-92B1-6D67B94C88C8}"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ull Battery"/>
        </a:ext>
      </dgm:extLst>
    </dgm:pt>
    <dgm:pt modelId="{CAE8A779-348D-44B3-9840-AC34B0BA6F76}" type="pres">
      <dgm:prSet presAssocID="{3C902B66-F6DD-4AB6-92B1-6D67B94C88C8}" presName="spaceRect" presStyleCnt="0"/>
      <dgm:spPr/>
    </dgm:pt>
    <dgm:pt modelId="{B23FC2A2-B875-4D1B-8660-26644BE9AA59}" type="pres">
      <dgm:prSet presAssocID="{3C902B66-F6DD-4AB6-92B1-6D67B94C88C8}" presName="textRect" presStyleLbl="revTx" presStyleIdx="4" presStyleCnt="8">
        <dgm:presLayoutVars>
          <dgm:chMax val="1"/>
          <dgm:chPref val="1"/>
        </dgm:presLayoutVars>
      </dgm:prSet>
      <dgm:spPr/>
    </dgm:pt>
    <dgm:pt modelId="{06DF9308-4557-4DC5-A980-FA9DFADE86AE}" type="pres">
      <dgm:prSet presAssocID="{755B843C-8BA8-4F52-9BDA-2D19FCDC4A1A}" presName="sibTrans" presStyleLbl="sibTrans2D1" presStyleIdx="0" presStyleCnt="0"/>
      <dgm:spPr/>
    </dgm:pt>
    <dgm:pt modelId="{B1F9FEA9-4E10-42E2-9A1A-B8B2249A75A3}" type="pres">
      <dgm:prSet presAssocID="{A52E2583-8426-40A9-B2DA-F043D44FA88A}" presName="compNode" presStyleCnt="0"/>
      <dgm:spPr/>
    </dgm:pt>
    <dgm:pt modelId="{35F34BE9-8EC6-4434-8C88-F3D2E01FDB9E}" type="pres">
      <dgm:prSet presAssocID="{A52E2583-8426-40A9-B2DA-F043D44FA88A}" presName="iconBgRect" presStyleLbl="bgShp" presStyleIdx="5" presStyleCnt="8"/>
      <dgm:spPr/>
    </dgm:pt>
    <dgm:pt modelId="{6D03908B-7E7D-4424-8091-E34C0811C5B0}" type="pres">
      <dgm:prSet presAssocID="{A52E2583-8426-40A9-B2DA-F043D44FA88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8FFBAAE1-CF3A-4D45-A01E-903F0D688E69}" type="pres">
      <dgm:prSet presAssocID="{A52E2583-8426-40A9-B2DA-F043D44FA88A}" presName="spaceRect" presStyleCnt="0"/>
      <dgm:spPr/>
    </dgm:pt>
    <dgm:pt modelId="{4754B5E6-D162-4292-B546-9DA9F6CFAAF0}" type="pres">
      <dgm:prSet presAssocID="{A52E2583-8426-40A9-B2DA-F043D44FA88A}" presName="textRect" presStyleLbl="revTx" presStyleIdx="5" presStyleCnt="8">
        <dgm:presLayoutVars>
          <dgm:chMax val="1"/>
          <dgm:chPref val="1"/>
        </dgm:presLayoutVars>
      </dgm:prSet>
      <dgm:spPr/>
    </dgm:pt>
    <dgm:pt modelId="{DDD52746-54A3-443B-AE64-0C5B200095A8}" type="pres">
      <dgm:prSet presAssocID="{F814C124-A25B-4C9F-AC46-14F4D295F0F6}" presName="sibTrans" presStyleLbl="sibTrans2D1" presStyleIdx="0" presStyleCnt="0"/>
      <dgm:spPr/>
    </dgm:pt>
    <dgm:pt modelId="{E696A028-9BA8-43A1-A0CB-32F49E07EFAD}" type="pres">
      <dgm:prSet presAssocID="{DCD552B7-6A58-4A3B-97FB-C8A3731D467B}" presName="compNode" presStyleCnt="0"/>
      <dgm:spPr/>
    </dgm:pt>
    <dgm:pt modelId="{8F654169-DA17-43D8-A407-3A7257C5282E}" type="pres">
      <dgm:prSet presAssocID="{DCD552B7-6A58-4A3B-97FB-C8A3731D467B}" presName="iconBgRect" presStyleLbl="bgShp" presStyleIdx="6" presStyleCnt="8"/>
      <dgm:spPr/>
    </dgm:pt>
    <dgm:pt modelId="{E2FB9BDB-8358-4452-BD97-0E8AF361A2C1}" type="pres">
      <dgm:prSet presAssocID="{DCD552B7-6A58-4A3B-97FB-C8A3731D467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6D99F895-6A70-446A-880C-2E6F75096AB7}" type="pres">
      <dgm:prSet presAssocID="{DCD552B7-6A58-4A3B-97FB-C8A3731D467B}" presName="spaceRect" presStyleCnt="0"/>
      <dgm:spPr/>
    </dgm:pt>
    <dgm:pt modelId="{90D17CA4-77C0-43DF-9400-00665D0A5CA2}" type="pres">
      <dgm:prSet presAssocID="{DCD552B7-6A58-4A3B-97FB-C8A3731D467B}" presName="textRect" presStyleLbl="revTx" presStyleIdx="6" presStyleCnt="8">
        <dgm:presLayoutVars>
          <dgm:chMax val="1"/>
          <dgm:chPref val="1"/>
        </dgm:presLayoutVars>
      </dgm:prSet>
      <dgm:spPr/>
    </dgm:pt>
    <dgm:pt modelId="{8BBD03C6-2994-4DED-B160-72574AEBBA59}" type="pres">
      <dgm:prSet presAssocID="{F97F043C-EE7D-41B8-ABB7-226FC5A42D65}" presName="sibTrans" presStyleLbl="sibTrans2D1" presStyleIdx="0" presStyleCnt="0"/>
      <dgm:spPr/>
    </dgm:pt>
    <dgm:pt modelId="{8AC524B0-54F5-4E3C-930C-2FC1B223FCBE}" type="pres">
      <dgm:prSet presAssocID="{BDC22200-1465-4C65-AB9E-BC5B701A60F1}" presName="compNode" presStyleCnt="0"/>
      <dgm:spPr/>
    </dgm:pt>
    <dgm:pt modelId="{1E929B49-53C7-499A-B2B8-949ECDBA4E29}" type="pres">
      <dgm:prSet presAssocID="{BDC22200-1465-4C65-AB9E-BC5B701A60F1}" presName="iconBgRect" presStyleLbl="bgShp" presStyleIdx="7" presStyleCnt="8"/>
      <dgm:spPr/>
    </dgm:pt>
    <dgm:pt modelId="{665DB508-F98F-482E-9021-E76502A00917}" type="pres">
      <dgm:prSet presAssocID="{BDC22200-1465-4C65-AB9E-BC5B701A60F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un"/>
        </a:ext>
      </dgm:extLst>
    </dgm:pt>
    <dgm:pt modelId="{ADF6E0FB-E74D-451D-8A0E-E7E12E7172FC}" type="pres">
      <dgm:prSet presAssocID="{BDC22200-1465-4C65-AB9E-BC5B701A60F1}" presName="spaceRect" presStyleCnt="0"/>
      <dgm:spPr/>
    </dgm:pt>
    <dgm:pt modelId="{C2D75668-0E4E-4851-A80E-BDABD11FC082}" type="pres">
      <dgm:prSet presAssocID="{BDC22200-1465-4C65-AB9E-BC5B701A60F1}" presName="textRect" presStyleLbl="revTx" presStyleIdx="7" presStyleCnt="8">
        <dgm:presLayoutVars>
          <dgm:chMax val="1"/>
          <dgm:chPref val="1"/>
        </dgm:presLayoutVars>
      </dgm:prSet>
      <dgm:spPr/>
    </dgm:pt>
  </dgm:ptLst>
  <dgm:cxnLst>
    <dgm:cxn modelId="{BD3DB007-8088-4DDE-9101-B175728CD3C5}" type="presOf" srcId="{A52E2583-8426-40A9-B2DA-F043D44FA88A}" destId="{4754B5E6-D162-4292-B546-9DA9F6CFAAF0}" srcOrd="0" destOrd="0" presId="urn:microsoft.com/office/officeart/2018/2/layout/IconCircleList"/>
    <dgm:cxn modelId="{D4419C0B-AA48-4B84-B65B-54E0D08CE105}" type="presOf" srcId="{DCD552B7-6A58-4A3B-97FB-C8A3731D467B}" destId="{90D17CA4-77C0-43DF-9400-00665D0A5CA2}" srcOrd="0" destOrd="0" presId="urn:microsoft.com/office/officeart/2018/2/layout/IconCircleList"/>
    <dgm:cxn modelId="{59BF830D-1860-49C0-BC47-4F35A140CAE4}" type="presOf" srcId="{42E4103B-EF42-4984-B66B-3A74FD1349B6}" destId="{42059703-7727-49B4-9EF1-41096FA83438}" srcOrd="0" destOrd="0" presId="urn:microsoft.com/office/officeart/2018/2/layout/IconCircleList"/>
    <dgm:cxn modelId="{A2E8C919-8B66-4295-98E6-F1C9435FF43C}" srcId="{42E4103B-EF42-4984-B66B-3A74FD1349B6}" destId="{BDC22200-1465-4C65-AB9E-BC5B701A60F1}" srcOrd="7" destOrd="0" parTransId="{AFE5AFC3-28B4-431A-86EC-FCB11C5D96E5}" sibTransId="{7A549E6B-EDC0-4C2B-9D81-157E8FEFDD93}"/>
    <dgm:cxn modelId="{91AFBB1A-17EB-4D58-91E4-7D6E1E588D3C}" type="presOf" srcId="{1A6B2345-6D9A-4F27-AC05-312F4C3A9D21}" destId="{50D74A1D-0CDF-4A5C-860F-A7CAB46AB044}" srcOrd="0" destOrd="0" presId="urn:microsoft.com/office/officeart/2018/2/layout/IconCircleList"/>
    <dgm:cxn modelId="{539F7728-835B-4B34-AA5D-5CDDDE05696F}" srcId="{42E4103B-EF42-4984-B66B-3A74FD1349B6}" destId="{DCD552B7-6A58-4A3B-97FB-C8A3731D467B}" srcOrd="6" destOrd="0" parTransId="{7791EC74-528B-4423-A067-DBE931CFE1C6}" sibTransId="{F97F043C-EE7D-41B8-ABB7-226FC5A42D65}"/>
    <dgm:cxn modelId="{B2980A35-7C61-4A43-9DC0-53AA82C4429B}" type="presOf" srcId="{F814C124-A25B-4C9F-AC46-14F4D295F0F6}" destId="{DDD52746-54A3-443B-AE64-0C5B200095A8}" srcOrd="0" destOrd="0" presId="urn:microsoft.com/office/officeart/2018/2/layout/IconCircleList"/>
    <dgm:cxn modelId="{B29B775B-73F9-45F2-91AD-E3B5A8B81070}" type="presOf" srcId="{BDC22200-1465-4C65-AB9E-BC5B701A60F1}" destId="{C2D75668-0E4E-4851-A80E-BDABD11FC082}" srcOrd="0" destOrd="0" presId="urn:microsoft.com/office/officeart/2018/2/layout/IconCircleList"/>
    <dgm:cxn modelId="{ECC52D66-D4BF-4967-AE9E-EA8E99A351F7}" srcId="{42E4103B-EF42-4984-B66B-3A74FD1349B6}" destId="{A52E2583-8426-40A9-B2DA-F043D44FA88A}" srcOrd="5" destOrd="0" parTransId="{4E92693B-8579-4400-A6C9-32C22FA40810}" sibTransId="{F814C124-A25B-4C9F-AC46-14F4D295F0F6}"/>
    <dgm:cxn modelId="{B1C91B48-23DB-4030-8CDE-FB7B70548A40}" srcId="{42E4103B-EF42-4984-B66B-3A74FD1349B6}" destId="{778B784C-DF7D-4026-B873-AE14DCAB0B80}" srcOrd="0" destOrd="0" parTransId="{3548E5CA-A72D-47E6-BB3B-C5B304156A59}" sibTransId="{B4EC28A8-F841-4440-B18C-5A9B083CA21E}"/>
    <dgm:cxn modelId="{487CA66D-CC84-4C4D-918A-D3B9C61F7868}" srcId="{42E4103B-EF42-4984-B66B-3A74FD1349B6}" destId="{82834484-67AD-4123-B3B4-1AACAAF7923F}" srcOrd="1" destOrd="0" parTransId="{0457D356-2314-49DC-80A7-45BA7D41ADF7}" sibTransId="{41946CEE-51CC-4A52-B695-9810EB0CC4CB}"/>
    <dgm:cxn modelId="{4F2D626E-5D6D-4915-A8EC-01B74C05CAF0}" type="presOf" srcId="{41946CEE-51CC-4A52-B695-9810EB0CC4CB}" destId="{5F1540BE-6877-403F-85D8-C78AD88118D0}" srcOrd="0" destOrd="0" presId="urn:microsoft.com/office/officeart/2018/2/layout/IconCircleList"/>
    <dgm:cxn modelId="{C637AB84-BA00-4BCF-B8AF-1E36E189E8CD}" type="presOf" srcId="{778B784C-DF7D-4026-B873-AE14DCAB0B80}" destId="{F12C4B37-ED93-4A74-8A21-93A2AE104A61}" srcOrd="0" destOrd="0" presId="urn:microsoft.com/office/officeart/2018/2/layout/IconCircleList"/>
    <dgm:cxn modelId="{E28E718E-75D0-49E4-9C2E-3AC1CF9B09FA}" type="presOf" srcId="{755B843C-8BA8-4F52-9BDA-2D19FCDC4A1A}" destId="{06DF9308-4557-4DC5-A980-FA9DFADE86AE}" srcOrd="0" destOrd="0" presId="urn:microsoft.com/office/officeart/2018/2/layout/IconCircleList"/>
    <dgm:cxn modelId="{866A8EA0-2743-418A-8FC3-8B94457A8D69}" type="presOf" srcId="{82834484-67AD-4123-B3B4-1AACAAF7923F}" destId="{244C6013-AC26-4750-B26A-62938F28ED81}" srcOrd="0" destOrd="0" presId="urn:microsoft.com/office/officeart/2018/2/layout/IconCircleList"/>
    <dgm:cxn modelId="{09B42CB2-9A19-410F-863F-7C235829910D}" type="presOf" srcId="{F97F043C-EE7D-41B8-ABB7-226FC5A42D65}" destId="{8BBD03C6-2994-4DED-B160-72574AEBBA59}" srcOrd="0" destOrd="0" presId="urn:microsoft.com/office/officeart/2018/2/layout/IconCircleList"/>
    <dgm:cxn modelId="{FC0E22B3-4A77-47B8-A472-F397DF9D731D}" type="presOf" srcId="{4C0E6C25-8C9F-4342-8B24-9D0B1DAB72EF}" destId="{EB69A02D-9812-4021-B7DC-001343A0C36D}" srcOrd="0" destOrd="0" presId="urn:microsoft.com/office/officeart/2018/2/layout/IconCircleList"/>
    <dgm:cxn modelId="{61C5E3C5-8D08-4FF4-BD69-E5C8B63C605E}" srcId="{42E4103B-EF42-4984-B66B-3A74FD1349B6}" destId="{4A6DF82F-3792-4881-B779-74CBDC6367DC}" srcOrd="3" destOrd="0" parTransId="{B40E78E7-A068-49D3-8275-D140EC1EAC9A}" sibTransId="{4C0E6C25-8C9F-4342-8B24-9D0B1DAB72EF}"/>
    <dgm:cxn modelId="{47A936D6-85E9-4DC2-92A6-0C54E49C11CD}" type="presOf" srcId="{8BAB93BC-614C-42CF-BBAD-533309916701}" destId="{A621BF9B-2EB5-4661-A06B-ECE292D55A12}" srcOrd="0" destOrd="0" presId="urn:microsoft.com/office/officeart/2018/2/layout/IconCircleList"/>
    <dgm:cxn modelId="{B70AD3E3-7C77-4AD2-83E1-75B600A696F9}" type="presOf" srcId="{4A6DF82F-3792-4881-B779-74CBDC6367DC}" destId="{07F9F561-3B7A-4104-BD58-4E62EF0E2E80}" srcOrd="0" destOrd="0" presId="urn:microsoft.com/office/officeart/2018/2/layout/IconCircleList"/>
    <dgm:cxn modelId="{1B4A96EE-CF8B-489D-877A-D35339C97471}" type="presOf" srcId="{B4EC28A8-F841-4440-B18C-5A9B083CA21E}" destId="{D64FD2A5-47C2-4E77-9B4A-67F1E01ACEBF}" srcOrd="0" destOrd="0" presId="urn:microsoft.com/office/officeart/2018/2/layout/IconCircleList"/>
    <dgm:cxn modelId="{106CDCF4-7D19-4186-BCCA-9767A8C459E9}" srcId="{42E4103B-EF42-4984-B66B-3A74FD1349B6}" destId="{3C902B66-F6DD-4AB6-92B1-6D67B94C88C8}" srcOrd="4" destOrd="0" parTransId="{32A43E45-9B9A-4B99-B79F-F8D1D48E5C22}" sibTransId="{755B843C-8BA8-4F52-9BDA-2D19FCDC4A1A}"/>
    <dgm:cxn modelId="{CD698AF5-016F-4234-874E-279DD5046723}" type="presOf" srcId="{3C902B66-F6DD-4AB6-92B1-6D67B94C88C8}" destId="{B23FC2A2-B875-4D1B-8660-26644BE9AA59}" srcOrd="0" destOrd="0" presId="urn:microsoft.com/office/officeart/2018/2/layout/IconCircleList"/>
    <dgm:cxn modelId="{026E4FF6-1499-417E-912F-1E6A4B881893}" srcId="{42E4103B-EF42-4984-B66B-3A74FD1349B6}" destId="{8BAB93BC-614C-42CF-BBAD-533309916701}" srcOrd="2" destOrd="0" parTransId="{F118086B-1D26-406C-BA89-F65C02B48878}" sibTransId="{1A6B2345-6D9A-4F27-AC05-312F4C3A9D21}"/>
    <dgm:cxn modelId="{02E2EDF9-CA88-448F-9DF3-77E97C3AEE17}" type="presParOf" srcId="{42059703-7727-49B4-9EF1-41096FA83438}" destId="{A54DAB4F-9378-4E66-9BC8-7229AB0B2258}" srcOrd="0" destOrd="0" presId="urn:microsoft.com/office/officeart/2018/2/layout/IconCircleList"/>
    <dgm:cxn modelId="{4661D6C9-6DF6-409A-BF5B-99A2C7ABB625}" type="presParOf" srcId="{A54DAB4F-9378-4E66-9BC8-7229AB0B2258}" destId="{C37DAFB4-353E-4BEA-8F9E-B3AE6E4A856E}" srcOrd="0" destOrd="0" presId="urn:microsoft.com/office/officeart/2018/2/layout/IconCircleList"/>
    <dgm:cxn modelId="{73C623B7-8DEA-4048-A39F-1582DB5B0ABB}" type="presParOf" srcId="{C37DAFB4-353E-4BEA-8F9E-B3AE6E4A856E}" destId="{CE18B9DB-2A51-486C-8AC0-B11281E2E2B0}" srcOrd="0" destOrd="0" presId="urn:microsoft.com/office/officeart/2018/2/layout/IconCircleList"/>
    <dgm:cxn modelId="{24C160F2-5E02-42FD-ACC7-54045C252222}" type="presParOf" srcId="{C37DAFB4-353E-4BEA-8F9E-B3AE6E4A856E}" destId="{1A994145-D878-47D2-9F77-DE11B1C4CD4A}" srcOrd="1" destOrd="0" presId="urn:microsoft.com/office/officeart/2018/2/layout/IconCircleList"/>
    <dgm:cxn modelId="{FAFEDF12-A72C-4A4A-B7A9-27852D0270E6}" type="presParOf" srcId="{C37DAFB4-353E-4BEA-8F9E-B3AE6E4A856E}" destId="{BA840C11-C33E-4002-85CC-81D0B7FE7AED}" srcOrd="2" destOrd="0" presId="urn:microsoft.com/office/officeart/2018/2/layout/IconCircleList"/>
    <dgm:cxn modelId="{B40078CE-AC14-42BB-91BF-1C21E3E9349E}" type="presParOf" srcId="{C37DAFB4-353E-4BEA-8F9E-B3AE6E4A856E}" destId="{F12C4B37-ED93-4A74-8A21-93A2AE104A61}" srcOrd="3" destOrd="0" presId="urn:microsoft.com/office/officeart/2018/2/layout/IconCircleList"/>
    <dgm:cxn modelId="{C38710D2-81D6-4027-94D6-E4E2B07FD72F}" type="presParOf" srcId="{A54DAB4F-9378-4E66-9BC8-7229AB0B2258}" destId="{D64FD2A5-47C2-4E77-9B4A-67F1E01ACEBF}" srcOrd="1" destOrd="0" presId="urn:microsoft.com/office/officeart/2018/2/layout/IconCircleList"/>
    <dgm:cxn modelId="{569C760E-984B-4206-9FB9-81BA8EBD0D15}" type="presParOf" srcId="{A54DAB4F-9378-4E66-9BC8-7229AB0B2258}" destId="{17DB7A80-CA8B-4A62-BE02-4468E2EF5B4E}" srcOrd="2" destOrd="0" presId="urn:microsoft.com/office/officeart/2018/2/layout/IconCircleList"/>
    <dgm:cxn modelId="{961BE703-23E7-41C8-B9C4-721131B169E4}" type="presParOf" srcId="{17DB7A80-CA8B-4A62-BE02-4468E2EF5B4E}" destId="{7DD6BF0F-0C36-4709-B1C3-99047597F96D}" srcOrd="0" destOrd="0" presId="urn:microsoft.com/office/officeart/2018/2/layout/IconCircleList"/>
    <dgm:cxn modelId="{4C9C1D2B-88D0-4BF9-9994-B32BF2A70AFD}" type="presParOf" srcId="{17DB7A80-CA8B-4A62-BE02-4468E2EF5B4E}" destId="{EE437E79-9DF3-46D6-BE6D-977037E763ED}" srcOrd="1" destOrd="0" presId="urn:microsoft.com/office/officeart/2018/2/layout/IconCircleList"/>
    <dgm:cxn modelId="{7B25ED08-396C-433F-814A-F63E5B102F3B}" type="presParOf" srcId="{17DB7A80-CA8B-4A62-BE02-4468E2EF5B4E}" destId="{D73A8295-A5EF-44AA-A13B-99BD0364AE8E}" srcOrd="2" destOrd="0" presId="urn:microsoft.com/office/officeart/2018/2/layout/IconCircleList"/>
    <dgm:cxn modelId="{C231F6D9-F0F9-4939-9ED6-2EC8D2EB5E39}" type="presParOf" srcId="{17DB7A80-CA8B-4A62-BE02-4468E2EF5B4E}" destId="{244C6013-AC26-4750-B26A-62938F28ED81}" srcOrd="3" destOrd="0" presId="urn:microsoft.com/office/officeart/2018/2/layout/IconCircleList"/>
    <dgm:cxn modelId="{DFE1CD37-26C4-43DA-AAFB-25D0E6A96DFD}" type="presParOf" srcId="{A54DAB4F-9378-4E66-9BC8-7229AB0B2258}" destId="{5F1540BE-6877-403F-85D8-C78AD88118D0}" srcOrd="3" destOrd="0" presId="urn:microsoft.com/office/officeart/2018/2/layout/IconCircleList"/>
    <dgm:cxn modelId="{51FD3B9F-F4C3-4D92-9469-60BB201F6D02}" type="presParOf" srcId="{A54DAB4F-9378-4E66-9BC8-7229AB0B2258}" destId="{CD724633-627E-4576-A59B-665515F84E99}" srcOrd="4" destOrd="0" presId="urn:microsoft.com/office/officeart/2018/2/layout/IconCircleList"/>
    <dgm:cxn modelId="{AB833570-18CE-4C92-A2CB-764ADBE791A0}" type="presParOf" srcId="{CD724633-627E-4576-A59B-665515F84E99}" destId="{54F3BE33-E5BF-4BC9-8CF4-2EDB804AA047}" srcOrd="0" destOrd="0" presId="urn:microsoft.com/office/officeart/2018/2/layout/IconCircleList"/>
    <dgm:cxn modelId="{C3289D64-52C3-4867-A938-65C4CD83D3AE}" type="presParOf" srcId="{CD724633-627E-4576-A59B-665515F84E99}" destId="{3CCE71DB-CC96-413E-9C3C-CD1BB21BED4B}" srcOrd="1" destOrd="0" presId="urn:microsoft.com/office/officeart/2018/2/layout/IconCircleList"/>
    <dgm:cxn modelId="{6B9D2CE5-8A1A-464B-89F5-250C96D9B024}" type="presParOf" srcId="{CD724633-627E-4576-A59B-665515F84E99}" destId="{B6F31173-A548-4305-AF49-9B6C818FDC98}" srcOrd="2" destOrd="0" presId="urn:microsoft.com/office/officeart/2018/2/layout/IconCircleList"/>
    <dgm:cxn modelId="{0DE9F54D-C806-459C-AC17-21B430B28A18}" type="presParOf" srcId="{CD724633-627E-4576-A59B-665515F84E99}" destId="{A621BF9B-2EB5-4661-A06B-ECE292D55A12}" srcOrd="3" destOrd="0" presId="urn:microsoft.com/office/officeart/2018/2/layout/IconCircleList"/>
    <dgm:cxn modelId="{D9C60B3E-7478-44F5-854F-0A4111093512}" type="presParOf" srcId="{A54DAB4F-9378-4E66-9BC8-7229AB0B2258}" destId="{50D74A1D-0CDF-4A5C-860F-A7CAB46AB044}" srcOrd="5" destOrd="0" presId="urn:microsoft.com/office/officeart/2018/2/layout/IconCircleList"/>
    <dgm:cxn modelId="{B73D8A93-AA95-4035-A03B-378A3C14DE23}" type="presParOf" srcId="{A54DAB4F-9378-4E66-9BC8-7229AB0B2258}" destId="{E09C99BA-34F5-46BF-A297-0892F474B6F6}" srcOrd="6" destOrd="0" presId="urn:microsoft.com/office/officeart/2018/2/layout/IconCircleList"/>
    <dgm:cxn modelId="{5319240D-6E7E-4F2D-A635-B2CFC8533C78}" type="presParOf" srcId="{E09C99BA-34F5-46BF-A297-0892F474B6F6}" destId="{5E064E41-EAB6-45E2-B6BE-F2D4ABD5F1F9}" srcOrd="0" destOrd="0" presId="urn:microsoft.com/office/officeart/2018/2/layout/IconCircleList"/>
    <dgm:cxn modelId="{2960B0FE-83EF-4487-8980-84EFA60B76AE}" type="presParOf" srcId="{E09C99BA-34F5-46BF-A297-0892F474B6F6}" destId="{16DCDF39-83A3-4D55-ABED-5FDAE636E7AD}" srcOrd="1" destOrd="0" presId="urn:microsoft.com/office/officeart/2018/2/layout/IconCircleList"/>
    <dgm:cxn modelId="{C472D0C4-A608-4D8C-9F1A-66C68DB54427}" type="presParOf" srcId="{E09C99BA-34F5-46BF-A297-0892F474B6F6}" destId="{593048EE-DBF2-43D6-BF22-419B1312A21B}" srcOrd="2" destOrd="0" presId="urn:microsoft.com/office/officeart/2018/2/layout/IconCircleList"/>
    <dgm:cxn modelId="{D7B78053-6F0B-49A9-88B5-0C2D6A8E5192}" type="presParOf" srcId="{E09C99BA-34F5-46BF-A297-0892F474B6F6}" destId="{07F9F561-3B7A-4104-BD58-4E62EF0E2E80}" srcOrd="3" destOrd="0" presId="urn:microsoft.com/office/officeart/2018/2/layout/IconCircleList"/>
    <dgm:cxn modelId="{5CFADEF5-20FF-4FFE-8B3E-345FFE6D9425}" type="presParOf" srcId="{A54DAB4F-9378-4E66-9BC8-7229AB0B2258}" destId="{EB69A02D-9812-4021-B7DC-001343A0C36D}" srcOrd="7" destOrd="0" presId="urn:microsoft.com/office/officeart/2018/2/layout/IconCircleList"/>
    <dgm:cxn modelId="{2CFD62F8-394E-478E-B2C7-518BFCD67880}" type="presParOf" srcId="{A54DAB4F-9378-4E66-9BC8-7229AB0B2258}" destId="{61854454-9C50-45E1-BE85-63D3770B5D20}" srcOrd="8" destOrd="0" presId="urn:microsoft.com/office/officeart/2018/2/layout/IconCircleList"/>
    <dgm:cxn modelId="{DCD08935-95C5-4E09-BFCB-ED764C635253}" type="presParOf" srcId="{61854454-9C50-45E1-BE85-63D3770B5D20}" destId="{3FA9BA01-836A-494B-885E-26AC9F29C4C8}" srcOrd="0" destOrd="0" presId="urn:microsoft.com/office/officeart/2018/2/layout/IconCircleList"/>
    <dgm:cxn modelId="{7D4F0585-1477-4B9A-B680-4F98724E57BD}" type="presParOf" srcId="{61854454-9C50-45E1-BE85-63D3770B5D20}" destId="{074E8355-0266-4B12-AED5-B428C9D2E325}" srcOrd="1" destOrd="0" presId="urn:microsoft.com/office/officeart/2018/2/layout/IconCircleList"/>
    <dgm:cxn modelId="{4EDDCA3F-53F2-488D-9E8C-A701FDE7BC12}" type="presParOf" srcId="{61854454-9C50-45E1-BE85-63D3770B5D20}" destId="{CAE8A779-348D-44B3-9840-AC34B0BA6F76}" srcOrd="2" destOrd="0" presId="urn:microsoft.com/office/officeart/2018/2/layout/IconCircleList"/>
    <dgm:cxn modelId="{292F9A36-833E-4E16-BF34-B1AC57DFC451}" type="presParOf" srcId="{61854454-9C50-45E1-BE85-63D3770B5D20}" destId="{B23FC2A2-B875-4D1B-8660-26644BE9AA59}" srcOrd="3" destOrd="0" presId="urn:microsoft.com/office/officeart/2018/2/layout/IconCircleList"/>
    <dgm:cxn modelId="{6FD6750E-334D-47A5-8AB2-E496E29FB832}" type="presParOf" srcId="{A54DAB4F-9378-4E66-9BC8-7229AB0B2258}" destId="{06DF9308-4557-4DC5-A980-FA9DFADE86AE}" srcOrd="9" destOrd="0" presId="urn:microsoft.com/office/officeart/2018/2/layout/IconCircleList"/>
    <dgm:cxn modelId="{4B60B129-32FF-4C9F-8407-1E608DF47A71}" type="presParOf" srcId="{A54DAB4F-9378-4E66-9BC8-7229AB0B2258}" destId="{B1F9FEA9-4E10-42E2-9A1A-B8B2249A75A3}" srcOrd="10" destOrd="0" presId="urn:microsoft.com/office/officeart/2018/2/layout/IconCircleList"/>
    <dgm:cxn modelId="{63A98A1B-24CA-4733-A2B7-9B84C5F19162}" type="presParOf" srcId="{B1F9FEA9-4E10-42E2-9A1A-B8B2249A75A3}" destId="{35F34BE9-8EC6-4434-8C88-F3D2E01FDB9E}" srcOrd="0" destOrd="0" presId="urn:microsoft.com/office/officeart/2018/2/layout/IconCircleList"/>
    <dgm:cxn modelId="{7DC85A48-C988-482D-A512-2417382D864F}" type="presParOf" srcId="{B1F9FEA9-4E10-42E2-9A1A-B8B2249A75A3}" destId="{6D03908B-7E7D-4424-8091-E34C0811C5B0}" srcOrd="1" destOrd="0" presId="urn:microsoft.com/office/officeart/2018/2/layout/IconCircleList"/>
    <dgm:cxn modelId="{F2540835-B61A-4653-9825-E5BE6769B99A}" type="presParOf" srcId="{B1F9FEA9-4E10-42E2-9A1A-B8B2249A75A3}" destId="{8FFBAAE1-CF3A-4D45-A01E-903F0D688E69}" srcOrd="2" destOrd="0" presId="urn:microsoft.com/office/officeart/2018/2/layout/IconCircleList"/>
    <dgm:cxn modelId="{DEFC294C-8E1C-4E37-BEB2-F184AC64A800}" type="presParOf" srcId="{B1F9FEA9-4E10-42E2-9A1A-B8B2249A75A3}" destId="{4754B5E6-D162-4292-B546-9DA9F6CFAAF0}" srcOrd="3" destOrd="0" presId="urn:microsoft.com/office/officeart/2018/2/layout/IconCircleList"/>
    <dgm:cxn modelId="{F951735C-0951-4805-8CFD-093CFDC09581}" type="presParOf" srcId="{A54DAB4F-9378-4E66-9BC8-7229AB0B2258}" destId="{DDD52746-54A3-443B-AE64-0C5B200095A8}" srcOrd="11" destOrd="0" presId="urn:microsoft.com/office/officeart/2018/2/layout/IconCircleList"/>
    <dgm:cxn modelId="{96C3EAA6-226B-43D2-9866-BCCA6D43B9FA}" type="presParOf" srcId="{A54DAB4F-9378-4E66-9BC8-7229AB0B2258}" destId="{E696A028-9BA8-43A1-A0CB-32F49E07EFAD}" srcOrd="12" destOrd="0" presId="urn:microsoft.com/office/officeart/2018/2/layout/IconCircleList"/>
    <dgm:cxn modelId="{99E7478A-5E33-421D-86B1-A274C1C7991F}" type="presParOf" srcId="{E696A028-9BA8-43A1-A0CB-32F49E07EFAD}" destId="{8F654169-DA17-43D8-A407-3A7257C5282E}" srcOrd="0" destOrd="0" presId="urn:microsoft.com/office/officeart/2018/2/layout/IconCircleList"/>
    <dgm:cxn modelId="{091E8CBC-CC13-4AD9-BA7F-84052F0B74C4}" type="presParOf" srcId="{E696A028-9BA8-43A1-A0CB-32F49E07EFAD}" destId="{E2FB9BDB-8358-4452-BD97-0E8AF361A2C1}" srcOrd="1" destOrd="0" presId="urn:microsoft.com/office/officeart/2018/2/layout/IconCircleList"/>
    <dgm:cxn modelId="{2B860043-82E1-46E7-A10C-04B4EB85B11B}" type="presParOf" srcId="{E696A028-9BA8-43A1-A0CB-32F49E07EFAD}" destId="{6D99F895-6A70-446A-880C-2E6F75096AB7}" srcOrd="2" destOrd="0" presId="urn:microsoft.com/office/officeart/2018/2/layout/IconCircleList"/>
    <dgm:cxn modelId="{81AB3155-3E2A-4FBB-ACF0-7CEA7CC2FFEC}" type="presParOf" srcId="{E696A028-9BA8-43A1-A0CB-32F49E07EFAD}" destId="{90D17CA4-77C0-43DF-9400-00665D0A5CA2}" srcOrd="3" destOrd="0" presId="urn:microsoft.com/office/officeart/2018/2/layout/IconCircleList"/>
    <dgm:cxn modelId="{674103B5-77F4-4EA1-B9B3-B0F8F76AF350}" type="presParOf" srcId="{A54DAB4F-9378-4E66-9BC8-7229AB0B2258}" destId="{8BBD03C6-2994-4DED-B160-72574AEBBA59}" srcOrd="13" destOrd="0" presId="urn:microsoft.com/office/officeart/2018/2/layout/IconCircleList"/>
    <dgm:cxn modelId="{521ED47E-928F-4879-8567-5427082998C6}" type="presParOf" srcId="{A54DAB4F-9378-4E66-9BC8-7229AB0B2258}" destId="{8AC524B0-54F5-4E3C-930C-2FC1B223FCBE}" srcOrd="14" destOrd="0" presId="urn:microsoft.com/office/officeart/2018/2/layout/IconCircleList"/>
    <dgm:cxn modelId="{1BF96B02-E5E5-4CCE-B98C-17DEDB0E72E6}" type="presParOf" srcId="{8AC524B0-54F5-4E3C-930C-2FC1B223FCBE}" destId="{1E929B49-53C7-499A-B2B8-949ECDBA4E29}" srcOrd="0" destOrd="0" presId="urn:microsoft.com/office/officeart/2018/2/layout/IconCircleList"/>
    <dgm:cxn modelId="{CC4D8ED5-BCDB-467E-93CF-A86D69373E8C}" type="presParOf" srcId="{8AC524B0-54F5-4E3C-930C-2FC1B223FCBE}" destId="{665DB508-F98F-482E-9021-E76502A00917}" srcOrd="1" destOrd="0" presId="urn:microsoft.com/office/officeart/2018/2/layout/IconCircleList"/>
    <dgm:cxn modelId="{AEBE7BDB-0480-4390-9F64-24E2EC2D03C9}" type="presParOf" srcId="{8AC524B0-54F5-4E3C-930C-2FC1B223FCBE}" destId="{ADF6E0FB-E74D-451D-8A0E-E7E12E7172FC}" srcOrd="2" destOrd="0" presId="urn:microsoft.com/office/officeart/2018/2/layout/IconCircleList"/>
    <dgm:cxn modelId="{DAD4A8F2-7747-4F5F-A2CC-FB4B2D5FDF71}" type="presParOf" srcId="{8AC524B0-54F5-4E3C-930C-2FC1B223FCBE}" destId="{C2D75668-0E4E-4851-A80E-BDABD11FC08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ACAB1-1559-4459-A5F3-22E254904E6D}" type="doc">
      <dgm:prSet loTypeId="urn:microsoft.com/office/officeart/2005/8/layout/hierarchy1" loCatId="hierarchy" qsTypeId="urn:microsoft.com/office/officeart/2005/8/quickstyle/simple1" qsCatId="simple" csTypeId="urn:microsoft.com/office/officeart/2005/8/colors/accent4_2" csCatId="accent4" phldr="1"/>
      <dgm:spPr/>
      <dgm:t>
        <a:bodyPr/>
        <a:lstStyle/>
        <a:p>
          <a:endParaRPr lang="en-US"/>
        </a:p>
      </dgm:t>
    </dgm:pt>
    <dgm:pt modelId="{02CDC410-3446-481E-BCAF-1DDCC1D7393F}">
      <dgm:prSet/>
      <dgm:spPr/>
      <dgm:t>
        <a:bodyPr/>
        <a:lstStyle/>
        <a:p>
          <a:r>
            <a:rPr lang="en-US" b="1"/>
            <a:t>TAM:</a:t>
          </a:r>
          <a:r>
            <a:rPr lang="en-US"/>
            <a:t>  microelectronics, medical devices, electric vehicles, aerospace and defense, renewable energy storage, consumer electronics, and the Internet of Things (IoT).</a:t>
          </a:r>
        </a:p>
      </dgm:t>
    </dgm:pt>
    <dgm:pt modelId="{8B33212C-0DBE-4E74-96CA-2834DA6389AE}" type="parTrans" cxnId="{72D7DDF9-6D40-4D3C-AFD7-101CDFCE2BD8}">
      <dgm:prSet/>
      <dgm:spPr/>
      <dgm:t>
        <a:bodyPr/>
        <a:lstStyle/>
        <a:p>
          <a:endParaRPr lang="en-US"/>
        </a:p>
      </dgm:t>
    </dgm:pt>
    <dgm:pt modelId="{4F624647-29CE-46C9-9EB7-2636B149A17D}" type="sibTrans" cxnId="{72D7DDF9-6D40-4D3C-AFD7-101CDFCE2BD8}">
      <dgm:prSet/>
      <dgm:spPr/>
      <dgm:t>
        <a:bodyPr/>
        <a:lstStyle/>
        <a:p>
          <a:endParaRPr lang="en-US"/>
        </a:p>
      </dgm:t>
    </dgm:pt>
    <dgm:pt modelId="{A29FE004-B504-479B-8FFA-C4CCFACB1137}">
      <dgm:prSet/>
      <dgm:spPr/>
      <dgm:t>
        <a:bodyPr/>
        <a:lstStyle/>
        <a:p>
          <a:r>
            <a:rPr lang="en-US" b="1"/>
            <a:t>SAM:</a:t>
          </a:r>
          <a:r>
            <a:rPr lang="en-US"/>
            <a:t>  (SMRs). Radiant power in SMRs can be used to control the plant and monitor its safety.  As of 2022, there are about 70 SMR designs in various stages of design, construction, and operation. Usually, a typical reactor requires about 2000 sensors.</a:t>
          </a:r>
        </a:p>
      </dgm:t>
    </dgm:pt>
    <dgm:pt modelId="{3842D8FD-84DD-4B40-AD9C-BBE0E96E751D}" type="parTrans" cxnId="{13D24740-F065-4A77-AE57-F6B03D07CE31}">
      <dgm:prSet/>
      <dgm:spPr/>
      <dgm:t>
        <a:bodyPr/>
        <a:lstStyle/>
        <a:p>
          <a:endParaRPr lang="en-US"/>
        </a:p>
      </dgm:t>
    </dgm:pt>
    <dgm:pt modelId="{04B17062-24BA-416D-A176-539A6F17F6FD}" type="sibTrans" cxnId="{13D24740-F065-4A77-AE57-F6B03D07CE31}">
      <dgm:prSet/>
      <dgm:spPr/>
      <dgm:t>
        <a:bodyPr/>
        <a:lstStyle/>
        <a:p>
          <a:endParaRPr lang="en-US"/>
        </a:p>
      </dgm:t>
    </dgm:pt>
    <dgm:pt modelId="{62EEDC06-F98D-4A5C-83BB-B02C84EBB305}">
      <dgm:prSet/>
      <dgm:spPr/>
      <dgm:t>
        <a:bodyPr/>
        <a:lstStyle/>
        <a:p>
          <a:r>
            <a:rPr lang="en-US" b="1"/>
            <a:t>SOM:</a:t>
          </a:r>
          <a:r>
            <a:rPr lang="en-US"/>
            <a:t> The serviceable obtainable market encompasses the 14 SMR designs by the United States of America. </a:t>
          </a:r>
        </a:p>
      </dgm:t>
    </dgm:pt>
    <dgm:pt modelId="{CF9A752F-3EB3-4FF5-A3D1-04438BB7ED17}" type="parTrans" cxnId="{F5534BB0-6E53-4C6C-970E-6C43E4D7E06C}">
      <dgm:prSet/>
      <dgm:spPr/>
      <dgm:t>
        <a:bodyPr/>
        <a:lstStyle/>
        <a:p>
          <a:endParaRPr lang="en-US"/>
        </a:p>
      </dgm:t>
    </dgm:pt>
    <dgm:pt modelId="{897B6CB5-8279-4535-BD08-9E60665B0887}" type="sibTrans" cxnId="{F5534BB0-6E53-4C6C-970E-6C43E4D7E06C}">
      <dgm:prSet/>
      <dgm:spPr/>
      <dgm:t>
        <a:bodyPr/>
        <a:lstStyle/>
        <a:p>
          <a:endParaRPr lang="en-US"/>
        </a:p>
      </dgm:t>
    </dgm:pt>
    <dgm:pt modelId="{2D593F54-E8D4-4528-956E-804835DEC0A4}" type="pres">
      <dgm:prSet presAssocID="{7D1ACAB1-1559-4459-A5F3-22E254904E6D}" presName="hierChild1" presStyleCnt="0">
        <dgm:presLayoutVars>
          <dgm:chPref val="1"/>
          <dgm:dir/>
          <dgm:animOne val="branch"/>
          <dgm:animLvl val="lvl"/>
          <dgm:resizeHandles/>
        </dgm:presLayoutVars>
      </dgm:prSet>
      <dgm:spPr/>
    </dgm:pt>
    <dgm:pt modelId="{8757A3A3-5EF2-4919-A214-6E8FBDD5CE75}" type="pres">
      <dgm:prSet presAssocID="{02CDC410-3446-481E-BCAF-1DDCC1D7393F}" presName="hierRoot1" presStyleCnt="0"/>
      <dgm:spPr/>
    </dgm:pt>
    <dgm:pt modelId="{366FAC23-32ED-4239-BAA4-0BC34134EC28}" type="pres">
      <dgm:prSet presAssocID="{02CDC410-3446-481E-BCAF-1DDCC1D7393F}" presName="composite" presStyleCnt="0"/>
      <dgm:spPr/>
    </dgm:pt>
    <dgm:pt modelId="{BA73F364-BD48-4F75-8AD6-EC783B2D16E4}" type="pres">
      <dgm:prSet presAssocID="{02CDC410-3446-481E-BCAF-1DDCC1D7393F}" presName="background" presStyleLbl="node0" presStyleIdx="0" presStyleCnt="3"/>
      <dgm:spPr/>
    </dgm:pt>
    <dgm:pt modelId="{57264880-69B8-4074-A5C3-A3F6A5F1E93B}" type="pres">
      <dgm:prSet presAssocID="{02CDC410-3446-481E-BCAF-1DDCC1D7393F}" presName="text" presStyleLbl="fgAcc0" presStyleIdx="0" presStyleCnt="3">
        <dgm:presLayoutVars>
          <dgm:chPref val="3"/>
        </dgm:presLayoutVars>
      </dgm:prSet>
      <dgm:spPr/>
    </dgm:pt>
    <dgm:pt modelId="{9A0AB141-CAD2-42F2-86DC-67B6D1D0D2CD}" type="pres">
      <dgm:prSet presAssocID="{02CDC410-3446-481E-BCAF-1DDCC1D7393F}" presName="hierChild2" presStyleCnt="0"/>
      <dgm:spPr/>
    </dgm:pt>
    <dgm:pt modelId="{C6C7AFC1-85E9-455F-B3D5-AF3C0F92E868}" type="pres">
      <dgm:prSet presAssocID="{A29FE004-B504-479B-8FFA-C4CCFACB1137}" presName="hierRoot1" presStyleCnt="0"/>
      <dgm:spPr/>
    </dgm:pt>
    <dgm:pt modelId="{83F15402-03F9-4855-8322-31CBC66853EA}" type="pres">
      <dgm:prSet presAssocID="{A29FE004-B504-479B-8FFA-C4CCFACB1137}" presName="composite" presStyleCnt="0"/>
      <dgm:spPr/>
    </dgm:pt>
    <dgm:pt modelId="{14AAA245-C95F-4FC6-8761-93228016BB26}" type="pres">
      <dgm:prSet presAssocID="{A29FE004-B504-479B-8FFA-C4CCFACB1137}" presName="background" presStyleLbl="node0" presStyleIdx="1" presStyleCnt="3"/>
      <dgm:spPr/>
    </dgm:pt>
    <dgm:pt modelId="{5971F86E-1471-48A0-B4F9-D4F647B2C96A}" type="pres">
      <dgm:prSet presAssocID="{A29FE004-B504-479B-8FFA-C4CCFACB1137}" presName="text" presStyleLbl="fgAcc0" presStyleIdx="1" presStyleCnt="3">
        <dgm:presLayoutVars>
          <dgm:chPref val="3"/>
        </dgm:presLayoutVars>
      </dgm:prSet>
      <dgm:spPr/>
    </dgm:pt>
    <dgm:pt modelId="{A139E183-F0BD-4C68-B2BB-801D7F44EFA3}" type="pres">
      <dgm:prSet presAssocID="{A29FE004-B504-479B-8FFA-C4CCFACB1137}" presName="hierChild2" presStyleCnt="0"/>
      <dgm:spPr/>
    </dgm:pt>
    <dgm:pt modelId="{65C5C630-A54A-4EFC-A940-0E39F7DB3458}" type="pres">
      <dgm:prSet presAssocID="{62EEDC06-F98D-4A5C-83BB-B02C84EBB305}" presName="hierRoot1" presStyleCnt="0"/>
      <dgm:spPr/>
    </dgm:pt>
    <dgm:pt modelId="{F2688318-9274-4284-8916-5304331DC3C9}" type="pres">
      <dgm:prSet presAssocID="{62EEDC06-F98D-4A5C-83BB-B02C84EBB305}" presName="composite" presStyleCnt="0"/>
      <dgm:spPr/>
    </dgm:pt>
    <dgm:pt modelId="{3BC7D51A-F34D-4AE2-9DC8-A2A9C464F98A}" type="pres">
      <dgm:prSet presAssocID="{62EEDC06-F98D-4A5C-83BB-B02C84EBB305}" presName="background" presStyleLbl="node0" presStyleIdx="2" presStyleCnt="3"/>
      <dgm:spPr/>
    </dgm:pt>
    <dgm:pt modelId="{EA8D6150-C02C-40AD-B98A-9394438010F8}" type="pres">
      <dgm:prSet presAssocID="{62EEDC06-F98D-4A5C-83BB-B02C84EBB305}" presName="text" presStyleLbl="fgAcc0" presStyleIdx="2" presStyleCnt="3">
        <dgm:presLayoutVars>
          <dgm:chPref val="3"/>
        </dgm:presLayoutVars>
      </dgm:prSet>
      <dgm:spPr/>
    </dgm:pt>
    <dgm:pt modelId="{49B5336C-5D07-4A5B-A180-AC37D61FCF0B}" type="pres">
      <dgm:prSet presAssocID="{62EEDC06-F98D-4A5C-83BB-B02C84EBB305}" presName="hierChild2" presStyleCnt="0"/>
      <dgm:spPr/>
    </dgm:pt>
  </dgm:ptLst>
  <dgm:cxnLst>
    <dgm:cxn modelId="{54DCAF08-4940-4D83-A5A8-946295827A38}" type="presOf" srcId="{62EEDC06-F98D-4A5C-83BB-B02C84EBB305}" destId="{EA8D6150-C02C-40AD-B98A-9394438010F8}" srcOrd="0" destOrd="0" presId="urn:microsoft.com/office/officeart/2005/8/layout/hierarchy1"/>
    <dgm:cxn modelId="{8A6F2937-6816-4729-B569-022438D82CA8}" type="presOf" srcId="{02CDC410-3446-481E-BCAF-1DDCC1D7393F}" destId="{57264880-69B8-4074-A5C3-A3F6A5F1E93B}" srcOrd="0" destOrd="0" presId="urn:microsoft.com/office/officeart/2005/8/layout/hierarchy1"/>
    <dgm:cxn modelId="{13D24740-F065-4A77-AE57-F6B03D07CE31}" srcId="{7D1ACAB1-1559-4459-A5F3-22E254904E6D}" destId="{A29FE004-B504-479B-8FFA-C4CCFACB1137}" srcOrd="1" destOrd="0" parTransId="{3842D8FD-84DD-4B40-AD9C-BBE0E96E751D}" sibTransId="{04B17062-24BA-416D-A176-539A6F17F6FD}"/>
    <dgm:cxn modelId="{80754082-09C0-4DA7-B835-4CC0A2AA5D00}" type="presOf" srcId="{A29FE004-B504-479B-8FFA-C4CCFACB1137}" destId="{5971F86E-1471-48A0-B4F9-D4F647B2C96A}" srcOrd="0" destOrd="0" presId="urn:microsoft.com/office/officeart/2005/8/layout/hierarchy1"/>
    <dgm:cxn modelId="{F5534BB0-6E53-4C6C-970E-6C43E4D7E06C}" srcId="{7D1ACAB1-1559-4459-A5F3-22E254904E6D}" destId="{62EEDC06-F98D-4A5C-83BB-B02C84EBB305}" srcOrd="2" destOrd="0" parTransId="{CF9A752F-3EB3-4FF5-A3D1-04438BB7ED17}" sibTransId="{897B6CB5-8279-4535-BD08-9E60665B0887}"/>
    <dgm:cxn modelId="{EE019DB3-1CA9-4F49-B473-68D0E4C8F197}" type="presOf" srcId="{7D1ACAB1-1559-4459-A5F3-22E254904E6D}" destId="{2D593F54-E8D4-4528-956E-804835DEC0A4}" srcOrd="0" destOrd="0" presId="urn:microsoft.com/office/officeart/2005/8/layout/hierarchy1"/>
    <dgm:cxn modelId="{72D7DDF9-6D40-4D3C-AFD7-101CDFCE2BD8}" srcId="{7D1ACAB1-1559-4459-A5F3-22E254904E6D}" destId="{02CDC410-3446-481E-BCAF-1DDCC1D7393F}" srcOrd="0" destOrd="0" parTransId="{8B33212C-0DBE-4E74-96CA-2834DA6389AE}" sibTransId="{4F624647-29CE-46C9-9EB7-2636B149A17D}"/>
    <dgm:cxn modelId="{E627FA53-F7C7-4A6C-AB5A-F2826214D1E9}" type="presParOf" srcId="{2D593F54-E8D4-4528-956E-804835DEC0A4}" destId="{8757A3A3-5EF2-4919-A214-6E8FBDD5CE75}" srcOrd="0" destOrd="0" presId="urn:microsoft.com/office/officeart/2005/8/layout/hierarchy1"/>
    <dgm:cxn modelId="{4B0344B0-7400-4ED5-92C7-C6C5825B2954}" type="presParOf" srcId="{8757A3A3-5EF2-4919-A214-6E8FBDD5CE75}" destId="{366FAC23-32ED-4239-BAA4-0BC34134EC28}" srcOrd="0" destOrd="0" presId="urn:microsoft.com/office/officeart/2005/8/layout/hierarchy1"/>
    <dgm:cxn modelId="{C5D12AA1-672B-4FF2-A2CA-41EF8D1F3041}" type="presParOf" srcId="{366FAC23-32ED-4239-BAA4-0BC34134EC28}" destId="{BA73F364-BD48-4F75-8AD6-EC783B2D16E4}" srcOrd="0" destOrd="0" presId="urn:microsoft.com/office/officeart/2005/8/layout/hierarchy1"/>
    <dgm:cxn modelId="{C5573F88-A579-4CA1-BE66-FE0A75B0F87E}" type="presParOf" srcId="{366FAC23-32ED-4239-BAA4-0BC34134EC28}" destId="{57264880-69B8-4074-A5C3-A3F6A5F1E93B}" srcOrd="1" destOrd="0" presId="urn:microsoft.com/office/officeart/2005/8/layout/hierarchy1"/>
    <dgm:cxn modelId="{A251257C-B786-486D-88FA-2D963E203274}" type="presParOf" srcId="{8757A3A3-5EF2-4919-A214-6E8FBDD5CE75}" destId="{9A0AB141-CAD2-42F2-86DC-67B6D1D0D2CD}" srcOrd="1" destOrd="0" presId="urn:microsoft.com/office/officeart/2005/8/layout/hierarchy1"/>
    <dgm:cxn modelId="{C19DEBAF-AD03-456D-B346-7ED00D38B17D}" type="presParOf" srcId="{2D593F54-E8D4-4528-956E-804835DEC0A4}" destId="{C6C7AFC1-85E9-455F-B3D5-AF3C0F92E868}" srcOrd="1" destOrd="0" presId="urn:microsoft.com/office/officeart/2005/8/layout/hierarchy1"/>
    <dgm:cxn modelId="{DC73F478-EF10-426A-942E-E77D345BF380}" type="presParOf" srcId="{C6C7AFC1-85E9-455F-B3D5-AF3C0F92E868}" destId="{83F15402-03F9-4855-8322-31CBC66853EA}" srcOrd="0" destOrd="0" presId="urn:microsoft.com/office/officeart/2005/8/layout/hierarchy1"/>
    <dgm:cxn modelId="{BCF28295-A797-4ADF-A4DD-C8BECA10D7F9}" type="presParOf" srcId="{83F15402-03F9-4855-8322-31CBC66853EA}" destId="{14AAA245-C95F-4FC6-8761-93228016BB26}" srcOrd="0" destOrd="0" presId="urn:microsoft.com/office/officeart/2005/8/layout/hierarchy1"/>
    <dgm:cxn modelId="{721EA75D-A955-4FD2-BB1A-1946C97E904A}" type="presParOf" srcId="{83F15402-03F9-4855-8322-31CBC66853EA}" destId="{5971F86E-1471-48A0-B4F9-D4F647B2C96A}" srcOrd="1" destOrd="0" presId="urn:microsoft.com/office/officeart/2005/8/layout/hierarchy1"/>
    <dgm:cxn modelId="{FC141FB6-228F-4981-9F6B-549073E80AA3}" type="presParOf" srcId="{C6C7AFC1-85E9-455F-B3D5-AF3C0F92E868}" destId="{A139E183-F0BD-4C68-B2BB-801D7F44EFA3}" srcOrd="1" destOrd="0" presId="urn:microsoft.com/office/officeart/2005/8/layout/hierarchy1"/>
    <dgm:cxn modelId="{D19C680B-86E8-4F43-8D3A-846A84CCE5F5}" type="presParOf" srcId="{2D593F54-E8D4-4528-956E-804835DEC0A4}" destId="{65C5C630-A54A-4EFC-A940-0E39F7DB3458}" srcOrd="2" destOrd="0" presId="urn:microsoft.com/office/officeart/2005/8/layout/hierarchy1"/>
    <dgm:cxn modelId="{42E39F58-3EBC-4C7F-B0FA-0974935036A4}" type="presParOf" srcId="{65C5C630-A54A-4EFC-A940-0E39F7DB3458}" destId="{F2688318-9274-4284-8916-5304331DC3C9}" srcOrd="0" destOrd="0" presId="urn:microsoft.com/office/officeart/2005/8/layout/hierarchy1"/>
    <dgm:cxn modelId="{5FEFDE54-5559-4633-B53F-1670FC992EB7}" type="presParOf" srcId="{F2688318-9274-4284-8916-5304331DC3C9}" destId="{3BC7D51A-F34D-4AE2-9DC8-A2A9C464F98A}" srcOrd="0" destOrd="0" presId="urn:microsoft.com/office/officeart/2005/8/layout/hierarchy1"/>
    <dgm:cxn modelId="{234DF95D-6798-4021-8718-1228CABB92A1}" type="presParOf" srcId="{F2688318-9274-4284-8916-5304331DC3C9}" destId="{EA8D6150-C02C-40AD-B98A-9394438010F8}" srcOrd="1" destOrd="0" presId="urn:microsoft.com/office/officeart/2005/8/layout/hierarchy1"/>
    <dgm:cxn modelId="{7F24BE9D-A0F7-4C38-AB41-08E01CAE9579}" type="presParOf" srcId="{65C5C630-A54A-4EFC-A940-0E39F7DB3458}" destId="{49B5336C-5D07-4A5B-A180-AC37D61FCF0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8B9DB-2A51-486C-8AC0-B11281E2E2B0}">
      <dsp:nvSpPr>
        <dsp:cNvPr id="0" name=""/>
        <dsp:cNvSpPr/>
      </dsp:nvSpPr>
      <dsp:spPr>
        <a:xfrm>
          <a:off x="411261" y="1739"/>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94145-D878-47D2-9F77-DE11B1C4CD4A}">
      <dsp:nvSpPr>
        <dsp:cNvPr id="0" name=""/>
        <dsp:cNvSpPr/>
      </dsp:nvSpPr>
      <dsp:spPr>
        <a:xfrm>
          <a:off x="530331" y="120809"/>
          <a:ext cx="328860" cy="3288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2C4B37-ED93-4A74-8A21-93A2AE104A61}">
      <dsp:nvSpPr>
        <dsp:cNvPr id="0" name=""/>
        <dsp:cNvSpPr/>
      </dsp:nvSpPr>
      <dsp:spPr>
        <a:xfrm>
          <a:off x="1099761" y="1739"/>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Developing and Commercializing Strontium Beta Voltaic Batteries</a:t>
          </a:r>
        </a:p>
      </dsp:txBody>
      <dsp:txXfrm>
        <a:off x="1099761" y="1739"/>
        <a:ext cx="1336499" cy="567000"/>
      </dsp:txXfrm>
    </dsp:sp>
    <dsp:sp modelId="{7DD6BF0F-0C36-4709-B1C3-99047597F96D}">
      <dsp:nvSpPr>
        <dsp:cNvPr id="0" name=""/>
        <dsp:cNvSpPr/>
      </dsp:nvSpPr>
      <dsp:spPr>
        <a:xfrm>
          <a:off x="2669136" y="1739"/>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37E79-9DF3-46D6-BE6D-977037E763ED}">
      <dsp:nvSpPr>
        <dsp:cNvPr id="0" name=""/>
        <dsp:cNvSpPr/>
      </dsp:nvSpPr>
      <dsp:spPr>
        <a:xfrm>
          <a:off x="2788206" y="120809"/>
          <a:ext cx="328860" cy="3288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4C6013-AC26-4750-B26A-62938F28ED81}">
      <dsp:nvSpPr>
        <dsp:cNvPr id="0" name=""/>
        <dsp:cNvSpPr/>
      </dsp:nvSpPr>
      <dsp:spPr>
        <a:xfrm>
          <a:off x="3357636" y="1739"/>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Converts energy from decaying beta particles into reliable and predictable electricity</a:t>
          </a:r>
        </a:p>
      </dsp:txBody>
      <dsp:txXfrm>
        <a:off x="3357636" y="1739"/>
        <a:ext cx="1336499" cy="567000"/>
      </dsp:txXfrm>
    </dsp:sp>
    <dsp:sp modelId="{54F3BE33-E5BF-4BC9-8CF4-2EDB804AA047}">
      <dsp:nvSpPr>
        <dsp:cNvPr id="0" name=""/>
        <dsp:cNvSpPr/>
      </dsp:nvSpPr>
      <dsp:spPr>
        <a:xfrm>
          <a:off x="411261" y="1262424"/>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E71DB-CC96-413E-9C3C-CD1BB21BED4B}">
      <dsp:nvSpPr>
        <dsp:cNvPr id="0" name=""/>
        <dsp:cNvSpPr/>
      </dsp:nvSpPr>
      <dsp:spPr>
        <a:xfrm>
          <a:off x="530331" y="1381494"/>
          <a:ext cx="328860" cy="3288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1BF9B-2EB5-4661-A06B-ECE292D55A12}">
      <dsp:nvSpPr>
        <dsp:cNvPr id="0" name=""/>
        <dsp:cNvSpPr/>
      </dsp:nvSpPr>
      <dsp:spPr>
        <a:xfrm>
          <a:off x="1099761" y="1262424"/>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Independent of temperature differences</a:t>
          </a:r>
        </a:p>
      </dsp:txBody>
      <dsp:txXfrm>
        <a:off x="1099761" y="1262424"/>
        <a:ext cx="1336499" cy="567000"/>
      </dsp:txXfrm>
    </dsp:sp>
    <dsp:sp modelId="{5E064E41-EAB6-45E2-B6BE-F2D4ABD5F1F9}">
      <dsp:nvSpPr>
        <dsp:cNvPr id="0" name=""/>
        <dsp:cNvSpPr/>
      </dsp:nvSpPr>
      <dsp:spPr>
        <a:xfrm>
          <a:off x="2669136" y="1262424"/>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CDF39-83A3-4D55-ABED-5FDAE636E7AD}">
      <dsp:nvSpPr>
        <dsp:cNvPr id="0" name=""/>
        <dsp:cNvSpPr/>
      </dsp:nvSpPr>
      <dsp:spPr>
        <a:xfrm>
          <a:off x="2788206" y="1381494"/>
          <a:ext cx="328860" cy="3288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F9F561-3B7A-4104-BD58-4E62EF0E2E80}">
      <dsp:nvSpPr>
        <dsp:cNvPr id="0" name=""/>
        <dsp:cNvSpPr/>
      </dsp:nvSpPr>
      <dsp:spPr>
        <a:xfrm>
          <a:off x="3357636" y="1262424"/>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Long lifespan</a:t>
          </a:r>
          <a:endParaRPr lang="en-US" sz="1100" kern="1200"/>
        </a:p>
      </dsp:txBody>
      <dsp:txXfrm>
        <a:off x="3357636" y="1262424"/>
        <a:ext cx="1336499" cy="567000"/>
      </dsp:txXfrm>
    </dsp:sp>
    <dsp:sp modelId="{3FA9BA01-836A-494B-885E-26AC9F29C4C8}">
      <dsp:nvSpPr>
        <dsp:cNvPr id="0" name=""/>
        <dsp:cNvSpPr/>
      </dsp:nvSpPr>
      <dsp:spPr>
        <a:xfrm>
          <a:off x="411261" y="2523108"/>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E8355-0266-4B12-AED5-B428C9D2E325}">
      <dsp:nvSpPr>
        <dsp:cNvPr id="0" name=""/>
        <dsp:cNvSpPr/>
      </dsp:nvSpPr>
      <dsp:spPr>
        <a:xfrm>
          <a:off x="530331" y="2642178"/>
          <a:ext cx="328860" cy="3288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3FC2A2-B875-4D1B-8660-26644BE9AA59}">
      <dsp:nvSpPr>
        <dsp:cNvPr id="0" name=""/>
        <dsp:cNvSpPr/>
      </dsp:nvSpPr>
      <dsp:spPr>
        <a:xfrm>
          <a:off x="1099761" y="2523108"/>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 </a:t>
          </a:r>
          <a:r>
            <a:rPr lang="en-US" sz="1100" kern="1200"/>
            <a:t>Sustainable and safe energy solution</a:t>
          </a:r>
        </a:p>
      </dsp:txBody>
      <dsp:txXfrm>
        <a:off x="1099761" y="2523108"/>
        <a:ext cx="1336499" cy="567000"/>
      </dsp:txXfrm>
    </dsp:sp>
    <dsp:sp modelId="{35F34BE9-8EC6-4434-8C88-F3D2E01FDB9E}">
      <dsp:nvSpPr>
        <dsp:cNvPr id="0" name=""/>
        <dsp:cNvSpPr/>
      </dsp:nvSpPr>
      <dsp:spPr>
        <a:xfrm>
          <a:off x="2669136" y="2523108"/>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3908B-7E7D-4424-8091-E34C0811C5B0}">
      <dsp:nvSpPr>
        <dsp:cNvPr id="0" name=""/>
        <dsp:cNvSpPr/>
      </dsp:nvSpPr>
      <dsp:spPr>
        <a:xfrm>
          <a:off x="2788206" y="2642178"/>
          <a:ext cx="328860" cy="3288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4B5E6-D162-4292-B546-9DA9F6CFAAF0}">
      <dsp:nvSpPr>
        <dsp:cNvPr id="0" name=""/>
        <dsp:cNvSpPr/>
      </dsp:nvSpPr>
      <dsp:spPr>
        <a:xfrm>
          <a:off x="3357636" y="2523108"/>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Predictable</a:t>
          </a:r>
          <a:endParaRPr lang="en-US" sz="1100" kern="1200"/>
        </a:p>
      </dsp:txBody>
      <dsp:txXfrm>
        <a:off x="3357636" y="2523108"/>
        <a:ext cx="1336499" cy="567000"/>
      </dsp:txXfrm>
    </dsp:sp>
    <dsp:sp modelId="{8F654169-DA17-43D8-A407-3A7257C5282E}">
      <dsp:nvSpPr>
        <dsp:cNvPr id="0" name=""/>
        <dsp:cNvSpPr/>
      </dsp:nvSpPr>
      <dsp:spPr>
        <a:xfrm>
          <a:off x="411261" y="3783793"/>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B9BDB-8358-4452-BD97-0E8AF361A2C1}">
      <dsp:nvSpPr>
        <dsp:cNvPr id="0" name=""/>
        <dsp:cNvSpPr/>
      </dsp:nvSpPr>
      <dsp:spPr>
        <a:xfrm>
          <a:off x="530331" y="3902863"/>
          <a:ext cx="328860" cy="32886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17CA4-77C0-43DF-9400-00665D0A5CA2}">
      <dsp:nvSpPr>
        <dsp:cNvPr id="0" name=""/>
        <dsp:cNvSpPr/>
      </dsp:nvSpPr>
      <dsp:spPr>
        <a:xfrm>
          <a:off x="1099761" y="3783793"/>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Powering</a:t>
          </a:r>
          <a:r>
            <a:rPr lang="en-US" sz="1100" kern="1200"/>
            <a:t> small devices for various industries</a:t>
          </a:r>
        </a:p>
      </dsp:txBody>
      <dsp:txXfrm>
        <a:off x="1099761" y="3783793"/>
        <a:ext cx="1336499" cy="567000"/>
      </dsp:txXfrm>
    </dsp:sp>
    <dsp:sp modelId="{1E929B49-53C7-499A-B2B8-949ECDBA4E29}">
      <dsp:nvSpPr>
        <dsp:cNvPr id="0" name=""/>
        <dsp:cNvSpPr/>
      </dsp:nvSpPr>
      <dsp:spPr>
        <a:xfrm>
          <a:off x="2669136" y="3783793"/>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DB508-F98F-482E-9021-E76502A00917}">
      <dsp:nvSpPr>
        <dsp:cNvPr id="0" name=""/>
        <dsp:cNvSpPr/>
      </dsp:nvSpPr>
      <dsp:spPr>
        <a:xfrm>
          <a:off x="2788206" y="3902863"/>
          <a:ext cx="328860" cy="32886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D75668-0E4E-4851-A80E-BDABD11FC082}">
      <dsp:nvSpPr>
        <dsp:cNvPr id="0" name=""/>
        <dsp:cNvSpPr/>
      </dsp:nvSpPr>
      <dsp:spPr>
        <a:xfrm>
          <a:off x="3357636" y="3783793"/>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Providing constant power  output</a:t>
          </a:r>
          <a:endParaRPr lang="en-US" sz="1100" kern="1200"/>
        </a:p>
      </dsp:txBody>
      <dsp:txXfrm>
        <a:off x="3357636" y="3783793"/>
        <a:ext cx="1336499" cy="56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3F364-BD48-4F75-8AD6-EC783B2D16E4}">
      <dsp:nvSpPr>
        <dsp:cNvPr id="0" name=""/>
        <dsp:cNvSpPr/>
      </dsp:nvSpPr>
      <dsp:spPr>
        <a:xfrm>
          <a:off x="0" y="882880"/>
          <a:ext cx="3101578" cy="19695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64880-69B8-4074-A5C3-A3F6A5F1E93B}">
      <dsp:nvSpPr>
        <dsp:cNvPr id="0" name=""/>
        <dsp:cNvSpPr/>
      </dsp:nvSpPr>
      <dsp:spPr>
        <a:xfrm>
          <a:off x="344619" y="1210268"/>
          <a:ext cx="3101578" cy="196950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TAM:</a:t>
          </a:r>
          <a:r>
            <a:rPr lang="en-US" sz="1400" kern="1200"/>
            <a:t>  microelectronics, medical devices, electric vehicles, aerospace and defense, renewable energy storage, consumer electronics, and the Internet of Things (IoT).</a:t>
          </a:r>
        </a:p>
      </dsp:txBody>
      <dsp:txXfrm>
        <a:off x="402304" y="1267953"/>
        <a:ext cx="2986208" cy="1854132"/>
      </dsp:txXfrm>
    </dsp:sp>
    <dsp:sp modelId="{14AAA245-C95F-4FC6-8761-93228016BB26}">
      <dsp:nvSpPr>
        <dsp:cNvPr id="0" name=""/>
        <dsp:cNvSpPr/>
      </dsp:nvSpPr>
      <dsp:spPr>
        <a:xfrm>
          <a:off x="3790817" y="882880"/>
          <a:ext cx="3101578" cy="19695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71F86E-1471-48A0-B4F9-D4F647B2C96A}">
      <dsp:nvSpPr>
        <dsp:cNvPr id="0" name=""/>
        <dsp:cNvSpPr/>
      </dsp:nvSpPr>
      <dsp:spPr>
        <a:xfrm>
          <a:off x="4135437" y="1210268"/>
          <a:ext cx="3101578" cy="196950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SAM:</a:t>
          </a:r>
          <a:r>
            <a:rPr lang="en-US" sz="1400" kern="1200"/>
            <a:t>  (SMRs). Radiant power in SMRs can be used to control the plant and monitor its safety.  As of 2022, there are about 70 SMR designs in various stages of design, construction, and operation. Usually, a typical reactor requires about 2000 sensors.</a:t>
          </a:r>
        </a:p>
      </dsp:txBody>
      <dsp:txXfrm>
        <a:off x="4193122" y="1267953"/>
        <a:ext cx="2986208" cy="1854132"/>
      </dsp:txXfrm>
    </dsp:sp>
    <dsp:sp modelId="{3BC7D51A-F34D-4AE2-9DC8-A2A9C464F98A}">
      <dsp:nvSpPr>
        <dsp:cNvPr id="0" name=""/>
        <dsp:cNvSpPr/>
      </dsp:nvSpPr>
      <dsp:spPr>
        <a:xfrm>
          <a:off x="7581635" y="882880"/>
          <a:ext cx="3101578" cy="19695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8D6150-C02C-40AD-B98A-9394438010F8}">
      <dsp:nvSpPr>
        <dsp:cNvPr id="0" name=""/>
        <dsp:cNvSpPr/>
      </dsp:nvSpPr>
      <dsp:spPr>
        <a:xfrm>
          <a:off x="7926254" y="1210268"/>
          <a:ext cx="3101578" cy="196950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SOM:</a:t>
          </a:r>
          <a:r>
            <a:rPr lang="en-US" sz="1400" kern="1200"/>
            <a:t> The serviceable obtainable market encompasses the 14 SMR designs by the United States of America. </a:t>
          </a:r>
        </a:p>
      </dsp:txBody>
      <dsp:txXfrm>
        <a:off x="7983939" y="1267953"/>
        <a:ext cx="2986208" cy="18541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SAM: </a:t>
            </a:r>
            <a:r>
              <a:rPr lang="en-US"/>
              <a:t>The ability to withstand high heat and other forms of radiation makes strontium an ideal power source for SMR sensors.</a:t>
            </a:r>
          </a:p>
          <a:p>
            <a:endParaRPr lang="en-US">
              <a:cs typeface="Calibri"/>
            </a:endParaRPr>
          </a:p>
          <a:p>
            <a:r>
              <a:rPr lang="en-US" b="1"/>
              <a:t>SOM:</a:t>
            </a:r>
            <a:r>
              <a:rPr lang="en-US"/>
              <a:t> This does not address the number of units available or expected to be deployed.</a:t>
            </a:r>
            <a:endParaRPr lang="en-US">
              <a:cs typeface="Calibri" panose="020F0502020204030204"/>
            </a:endParaRPr>
          </a:p>
          <a:p>
            <a:pPr marL="171450" indent="-171450">
              <a:buFont typeface="Arial,Sans-Serif"/>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194024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Parameters the customer values the most</a:t>
            </a:r>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4281019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electronics manufacturing company: the electronics are for (temperature and pressure sensors)</a:t>
            </a:r>
          </a:p>
        </p:txBody>
      </p:sp>
      <p:sp>
        <p:nvSpPr>
          <p:cNvPr id="4" name="Slide Number Placeholder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123497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2B911B9C-7AC0-4439-B279-941619F0ECE3}"/>
              </a:ext>
            </a:extLst>
          </p:cNvPr>
          <p:cNvGrpSpPr/>
          <p:nvPr userDrawn="1"/>
        </p:nvGrpSpPr>
        <p:grpSpPr>
          <a:xfrm>
            <a:off x="850796" y="2141886"/>
            <a:ext cx="2126862" cy="3673670"/>
            <a:chOff x="1438761" y="2033015"/>
            <a:chExt cx="1980000" cy="3420000"/>
          </a:xfrm>
        </p:grpSpPr>
        <p:sp>
          <p:nvSpPr>
            <p:cNvPr id="3" name="Rounded Rectangle 58">
              <a:extLst>
                <a:ext uri="{FF2B5EF4-FFF2-40B4-BE49-F238E27FC236}">
                  <a16:creationId xmlns:a16="http://schemas.microsoft.com/office/drawing/2014/main" id="{61D06D85-780B-4761-8162-4C1D9C032BDA}"/>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D4453C17-8DD9-443A-A2DC-035A73479185}"/>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5927C0AF-C07D-41A9-8C1F-43B3A20E0406}"/>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AA7F0E01-A59A-4E72-8633-C4792131721B}"/>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A75D6F9D-D687-45E5-9D5E-6EB8E7BC335F}"/>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3FA90F74-9FBF-4B08-87AE-B7AB879D55A6}"/>
              </a:ext>
            </a:extLst>
          </p:cNvPr>
          <p:cNvGrpSpPr/>
          <p:nvPr userDrawn="1"/>
        </p:nvGrpSpPr>
        <p:grpSpPr>
          <a:xfrm>
            <a:off x="3428276" y="2108018"/>
            <a:ext cx="2126862" cy="3673670"/>
            <a:chOff x="1438761" y="2033015"/>
            <a:chExt cx="1980000" cy="3420000"/>
          </a:xfrm>
        </p:grpSpPr>
        <p:sp>
          <p:nvSpPr>
            <p:cNvPr id="9" name="Rounded Rectangle 52">
              <a:extLst>
                <a:ext uri="{FF2B5EF4-FFF2-40B4-BE49-F238E27FC236}">
                  <a16:creationId xmlns:a16="http://schemas.microsoft.com/office/drawing/2014/main" id="{F4467050-FB9C-4C00-80BB-25385546913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BFB69184-F129-435E-B32E-F17440D56EB2}"/>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DD555917-2950-4962-9058-2940D91C30E3}"/>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E1347983-4020-4D04-98E2-432F47403A7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A7373AD9-6765-49BA-BD27-010608BCFFF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4C2C2A87-6608-4D3D-82ED-756E3E50D32D}"/>
              </a:ext>
            </a:extLst>
          </p:cNvPr>
          <p:cNvSpPr>
            <a:spLocks noGrp="1"/>
          </p:cNvSpPr>
          <p:nvPr>
            <p:ph type="pic" sz="quarter" idx="11" hasCustomPrompt="1"/>
          </p:nvPr>
        </p:nvSpPr>
        <p:spPr>
          <a:xfrm>
            <a:off x="4356027" y="2391378"/>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a:t>Place Your Picture Here</a:t>
            </a:r>
            <a:endParaRPr lang="ko-KR" altLang="en-US"/>
          </a:p>
        </p:txBody>
      </p:sp>
      <p:sp>
        <p:nvSpPr>
          <p:cNvPr id="15" name="Picture Placeholder 9">
            <a:extLst>
              <a:ext uri="{FF2B5EF4-FFF2-40B4-BE49-F238E27FC236}">
                <a16:creationId xmlns:a16="http://schemas.microsoft.com/office/drawing/2014/main" id="{F5143C5E-1F77-4730-8C65-48C0352E20BA}"/>
              </a:ext>
            </a:extLst>
          </p:cNvPr>
          <p:cNvSpPr>
            <a:spLocks noGrp="1"/>
          </p:cNvSpPr>
          <p:nvPr>
            <p:ph type="pic" sz="quarter" idx="12" hasCustomPrompt="1"/>
          </p:nvPr>
        </p:nvSpPr>
        <p:spPr>
          <a:xfrm>
            <a:off x="1002845" y="2440275"/>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a:t>Place Your Picture Here</a:t>
            </a:r>
            <a:endParaRPr lang="ko-KR" altLang="en-US"/>
          </a:p>
        </p:txBody>
      </p:sp>
      <p:grpSp>
        <p:nvGrpSpPr>
          <p:cNvPr id="16" name="Group 5">
            <a:extLst>
              <a:ext uri="{FF2B5EF4-FFF2-40B4-BE49-F238E27FC236}">
                <a16:creationId xmlns:a16="http://schemas.microsoft.com/office/drawing/2014/main" id="{E5729333-E0A2-444C-B86D-6A6D786736BA}"/>
              </a:ext>
            </a:extLst>
          </p:cNvPr>
          <p:cNvGrpSpPr/>
          <p:nvPr userDrawn="1"/>
        </p:nvGrpSpPr>
        <p:grpSpPr>
          <a:xfrm>
            <a:off x="2077784" y="1970191"/>
            <a:ext cx="2304289" cy="3980137"/>
            <a:chOff x="1438761" y="2033015"/>
            <a:chExt cx="1980000" cy="3420000"/>
          </a:xfrm>
        </p:grpSpPr>
        <p:sp>
          <p:nvSpPr>
            <p:cNvPr id="17" name="Rounded Rectangle 41">
              <a:extLst>
                <a:ext uri="{FF2B5EF4-FFF2-40B4-BE49-F238E27FC236}">
                  <a16:creationId xmlns:a16="http://schemas.microsoft.com/office/drawing/2014/main" id="{00003B70-DA10-4423-AD78-81A864DDB2E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57D1F3A3-CCDF-4586-AC47-BC39C66C2D8A}"/>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6FD698D9-D6CA-45B2-9FBA-D5D87F51596E}"/>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E2F813C3-4DA9-4825-85E8-96B2B7FF8D8D}"/>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46316A48-316C-410A-9713-1489C834A9B0}"/>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E584DD74-8F2B-4880-8D84-F5C079E309F5}"/>
              </a:ext>
            </a:extLst>
          </p:cNvPr>
          <p:cNvSpPr>
            <a:spLocks noGrp="1"/>
          </p:cNvSpPr>
          <p:nvPr>
            <p:ph type="pic" sz="quarter" idx="10" hasCustomPrompt="1"/>
          </p:nvPr>
        </p:nvSpPr>
        <p:spPr>
          <a:xfrm>
            <a:off x="2217448" y="2301827"/>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a:t>Place Your Picture Here</a:t>
            </a:r>
            <a:endParaRPr lang="ko-KR" altLang="en-US"/>
          </a:p>
        </p:txBody>
      </p:sp>
      <p:sp>
        <p:nvSpPr>
          <p:cNvPr id="23" name="Text Placeholder 9">
            <a:extLst>
              <a:ext uri="{FF2B5EF4-FFF2-40B4-BE49-F238E27FC236}">
                <a16:creationId xmlns:a16="http://schemas.microsoft.com/office/drawing/2014/main" id="{237A4EB9-6FB0-4B0C-AA6A-4E6470E80F17}"/>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06720F70-BA56-4CED-8129-02AC4F79AB24}"/>
              </a:ext>
            </a:extLst>
          </p:cNvPr>
          <p:cNvSpPr>
            <a:spLocks noGrp="1"/>
          </p:cNvSpPr>
          <p:nvPr>
            <p:ph type="pic" idx="14" hasCustomPrompt="1"/>
          </p:nvPr>
        </p:nvSpPr>
        <p:spPr>
          <a:xfrm>
            <a:off x="0" y="-9526"/>
            <a:ext cx="7184425" cy="6886575"/>
          </a:xfrm>
          <a:custGeom>
            <a:avLst/>
            <a:gdLst>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304398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0 w 7155850"/>
              <a:gd name="connsiteY14" fmla="*/ 6858000 h 6877050"/>
              <a:gd name="connsiteX15" fmla="*/ 0 w 7155850"/>
              <a:gd name="connsiteY15"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1329860 w 7155850"/>
              <a:gd name="connsiteY12" fmla="*/ 6877050 h 6877050"/>
              <a:gd name="connsiteX13" fmla="*/ 0 w 7155850"/>
              <a:gd name="connsiteY13" fmla="*/ 6858000 h 6877050"/>
              <a:gd name="connsiteX14" fmla="*/ 0 w 7155850"/>
              <a:gd name="connsiteY14"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0 w 7155850"/>
              <a:gd name="connsiteY12" fmla="*/ 6858000 h 6877050"/>
              <a:gd name="connsiteX13" fmla="*/ 0 w 7155850"/>
              <a:gd name="connsiteY13"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0 w 7155850"/>
              <a:gd name="connsiteY11" fmla="*/ 6858000 h 6877050"/>
              <a:gd name="connsiteX12" fmla="*/ 0 w 7155850"/>
              <a:gd name="connsiteY12"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2945517 w 7155850"/>
              <a:gd name="connsiteY7" fmla="*/ 6877050 h 6877050"/>
              <a:gd name="connsiteX8" fmla="*/ 2928567 w 7155850"/>
              <a:gd name="connsiteY8" fmla="*/ 6849441 h 6877050"/>
              <a:gd name="connsiteX9" fmla="*/ 2911768 w 7155850"/>
              <a:gd name="connsiteY9" fmla="*/ 6877050 h 6877050"/>
              <a:gd name="connsiteX10" fmla="*/ 0 w 7155850"/>
              <a:gd name="connsiteY10" fmla="*/ 6858000 h 6877050"/>
              <a:gd name="connsiteX11" fmla="*/ 0 w 7155850"/>
              <a:gd name="connsiteY11"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2945517 w 7155850"/>
              <a:gd name="connsiteY6" fmla="*/ 6877050 h 6877050"/>
              <a:gd name="connsiteX7" fmla="*/ 2928567 w 7155850"/>
              <a:gd name="connsiteY7" fmla="*/ 6849441 h 6877050"/>
              <a:gd name="connsiteX8" fmla="*/ 2911768 w 7155850"/>
              <a:gd name="connsiteY8" fmla="*/ 6877050 h 6877050"/>
              <a:gd name="connsiteX9" fmla="*/ 0 w 7155850"/>
              <a:gd name="connsiteY9" fmla="*/ 6858000 h 6877050"/>
              <a:gd name="connsiteX10" fmla="*/ 0 w 7155850"/>
              <a:gd name="connsiteY10"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2945517 w 7155850"/>
              <a:gd name="connsiteY5" fmla="*/ 6877050 h 6877050"/>
              <a:gd name="connsiteX6" fmla="*/ 2928567 w 7155850"/>
              <a:gd name="connsiteY6" fmla="*/ 6849441 h 6877050"/>
              <a:gd name="connsiteX7" fmla="*/ 2911768 w 7155850"/>
              <a:gd name="connsiteY7" fmla="*/ 6877050 h 6877050"/>
              <a:gd name="connsiteX8" fmla="*/ 0 w 7155850"/>
              <a:gd name="connsiteY8" fmla="*/ 6858000 h 6877050"/>
              <a:gd name="connsiteX9" fmla="*/ 0 w 7155850"/>
              <a:gd name="connsiteY9"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2945517 w 7155850"/>
              <a:gd name="connsiteY4" fmla="*/ 6877050 h 6877050"/>
              <a:gd name="connsiteX5" fmla="*/ 2928567 w 7155850"/>
              <a:gd name="connsiteY5" fmla="*/ 6849441 h 6877050"/>
              <a:gd name="connsiteX6" fmla="*/ 2911768 w 7155850"/>
              <a:gd name="connsiteY6" fmla="*/ 6877050 h 6877050"/>
              <a:gd name="connsiteX7" fmla="*/ 0 w 7155850"/>
              <a:gd name="connsiteY7" fmla="*/ 6858000 h 6877050"/>
              <a:gd name="connsiteX8" fmla="*/ 0 w 7155850"/>
              <a:gd name="connsiteY8" fmla="*/ 0 h 6877050"/>
              <a:gd name="connsiteX0" fmla="*/ 0 w 7155850"/>
              <a:gd name="connsiteY0" fmla="*/ 0 h 6877050"/>
              <a:gd name="connsiteX1" fmla="*/ 7096125 w 7155850"/>
              <a:gd name="connsiteY1" fmla="*/ 0 h 6877050"/>
              <a:gd name="connsiteX2" fmla="*/ 7155850 w 7155850"/>
              <a:gd name="connsiteY2" fmla="*/ 19050 h 6877050"/>
              <a:gd name="connsiteX3" fmla="*/ 2945517 w 7155850"/>
              <a:gd name="connsiteY3" fmla="*/ 6877050 h 6877050"/>
              <a:gd name="connsiteX4" fmla="*/ 2928567 w 7155850"/>
              <a:gd name="connsiteY4" fmla="*/ 6849441 h 6877050"/>
              <a:gd name="connsiteX5" fmla="*/ 2911768 w 7155850"/>
              <a:gd name="connsiteY5" fmla="*/ 6877050 h 6877050"/>
              <a:gd name="connsiteX6" fmla="*/ 0 w 7155850"/>
              <a:gd name="connsiteY6" fmla="*/ 6858000 h 6877050"/>
              <a:gd name="connsiteX7" fmla="*/ 0 w 7155850"/>
              <a:gd name="connsiteY7" fmla="*/ 0 h 6877050"/>
              <a:gd name="connsiteX0" fmla="*/ 0 w 7155850"/>
              <a:gd name="connsiteY0" fmla="*/ 0 h 6877050"/>
              <a:gd name="connsiteX1" fmla="*/ 7155850 w 7155850"/>
              <a:gd name="connsiteY1" fmla="*/ 19050 h 6877050"/>
              <a:gd name="connsiteX2" fmla="*/ 2945517 w 7155850"/>
              <a:gd name="connsiteY2" fmla="*/ 6877050 h 6877050"/>
              <a:gd name="connsiteX3" fmla="*/ 2928567 w 7155850"/>
              <a:gd name="connsiteY3" fmla="*/ 6849441 h 6877050"/>
              <a:gd name="connsiteX4" fmla="*/ 2911768 w 7155850"/>
              <a:gd name="connsiteY4" fmla="*/ 6877050 h 6877050"/>
              <a:gd name="connsiteX5" fmla="*/ 0 w 7155850"/>
              <a:gd name="connsiteY5" fmla="*/ 6858000 h 6877050"/>
              <a:gd name="connsiteX6" fmla="*/ 0 w 7155850"/>
              <a:gd name="connsiteY6" fmla="*/ 0 h 6877050"/>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2911768 w 7184425"/>
              <a:gd name="connsiteY4" fmla="*/ 6886575 h 6886575"/>
              <a:gd name="connsiteX5" fmla="*/ 0 w 7184425"/>
              <a:gd name="connsiteY5" fmla="*/ 6867525 h 6886575"/>
              <a:gd name="connsiteX6" fmla="*/ 0 w 7184425"/>
              <a:gd name="connsiteY6"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0 w 7184425"/>
              <a:gd name="connsiteY4" fmla="*/ 6867525 h 6886575"/>
              <a:gd name="connsiteX5" fmla="*/ 0 w 7184425"/>
              <a:gd name="connsiteY5"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0 w 7184425"/>
              <a:gd name="connsiteY3" fmla="*/ 6867525 h 6886575"/>
              <a:gd name="connsiteX4" fmla="*/ 0 w 7184425"/>
              <a:gd name="connsiteY4" fmla="*/ 9525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4425" h="6886575">
                <a:moveTo>
                  <a:pt x="0" y="9525"/>
                </a:moveTo>
                <a:lnTo>
                  <a:pt x="7184425" y="0"/>
                </a:lnTo>
                <a:lnTo>
                  <a:pt x="2945517" y="6886575"/>
                </a:lnTo>
                <a:lnTo>
                  <a:pt x="0" y="6867525"/>
                </a:lnTo>
                <a:lnTo>
                  <a:pt x="0" y="9525"/>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4F7CC53-A36C-4D93-9F7C-4C700EF14111}"/>
              </a:ext>
            </a:extLst>
          </p:cNvPr>
          <p:cNvGrpSpPr/>
          <p:nvPr userDrawn="1"/>
        </p:nvGrpSpPr>
        <p:grpSpPr>
          <a:xfrm>
            <a:off x="580088" y="2381012"/>
            <a:ext cx="5265908" cy="2893260"/>
            <a:chOff x="-548507" y="477868"/>
            <a:chExt cx="11570449" cy="6357177"/>
          </a:xfrm>
        </p:grpSpPr>
        <p:sp>
          <p:nvSpPr>
            <p:cNvPr id="3" name="Freeform: Shape 2">
              <a:extLst>
                <a:ext uri="{FF2B5EF4-FFF2-40B4-BE49-F238E27FC236}">
                  <a16:creationId xmlns:a16="http://schemas.microsoft.com/office/drawing/2014/main" id="{52FB75B8-3239-4653-89F8-BC18EB1DACD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D080612-9FFE-4326-A4AB-6DD2D34BF3FC}"/>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D0CE6C6-8292-4BBD-B0BE-529CA590DDE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491C6C6-F21F-4379-9888-C019D107200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896A7EA-9159-44B6-B689-FA7C45183FF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5D6A45D0-0735-4D0E-B921-956D797E14E8}"/>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95682682-EEC1-45C1-8DBD-FDE934CEF4A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0CA23FC-5CCC-4455-A4C0-0576978D15D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6FCDE46-E227-4A73-892B-831DB15B38BD}"/>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3702B253-DFF7-46FE-9D8A-A6BEA1EC6A2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B7635C6-671E-47C7-864A-0E3B88B638E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Shape 9">
              <a:extLst>
                <a:ext uri="{FF2B5EF4-FFF2-40B4-BE49-F238E27FC236}">
                  <a16:creationId xmlns:a16="http://schemas.microsoft.com/office/drawing/2014/main" id="{460A1CE2-64A0-4790-AA7A-F8D31AA6282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5" name="그림 개체 틀 2">
            <a:extLst>
              <a:ext uri="{FF2B5EF4-FFF2-40B4-BE49-F238E27FC236}">
                <a16:creationId xmlns:a16="http://schemas.microsoft.com/office/drawing/2014/main" id="{84C83AB2-22CB-425D-80FA-9A4A987EA62F}"/>
              </a:ext>
            </a:extLst>
          </p:cNvPr>
          <p:cNvSpPr>
            <a:spLocks noGrp="1"/>
          </p:cNvSpPr>
          <p:nvPr>
            <p:ph type="pic" sz="quarter" idx="14" hasCustomPrompt="1"/>
          </p:nvPr>
        </p:nvSpPr>
        <p:spPr>
          <a:xfrm>
            <a:off x="1313650" y="2545573"/>
            <a:ext cx="3795983" cy="234864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6" name="Text Placeholder 9">
            <a:extLst>
              <a:ext uri="{FF2B5EF4-FFF2-40B4-BE49-F238E27FC236}">
                <a16:creationId xmlns:a16="http://schemas.microsoft.com/office/drawing/2014/main" id="{7692AED9-5A1C-4291-A685-38C1BCC00DE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A836DBF-0045-451A-B884-57703C49E954}"/>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a:t>Place Your Picture Here And Send To Back</a:t>
            </a:r>
            <a:endParaRPr lang="ko-KR" altLang="en-US"/>
          </a:p>
        </p:txBody>
      </p:sp>
      <p:sp>
        <p:nvSpPr>
          <p:cNvPr id="3" name="Text Placeholder 9">
            <a:extLst>
              <a:ext uri="{FF2B5EF4-FFF2-40B4-BE49-F238E27FC236}">
                <a16:creationId xmlns:a16="http://schemas.microsoft.com/office/drawing/2014/main" id="{5AD9D005-1A52-44B7-9752-F8F6596AD053}"/>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D85F-7165-FC8D-62F9-185E019723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4309E8-8CA4-712E-25D6-DF9DF8691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D6325F-6B2A-14D0-0EBB-EE1D7F0E5F24}"/>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5" name="Footer Placeholder 4">
            <a:extLst>
              <a:ext uri="{FF2B5EF4-FFF2-40B4-BE49-F238E27FC236}">
                <a16:creationId xmlns:a16="http://schemas.microsoft.com/office/drawing/2014/main" id="{D8F0EBC5-1949-1669-A5AA-18DE5E07A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C4FF1-207E-6A83-F632-2FA8181EB866}"/>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228749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C90D-25F7-5B4D-E114-3B5960BDFD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58901-AE57-CE30-E19E-42B3F03CA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FFBAC-79A1-E028-4953-453002A982E2}"/>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5" name="Footer Placeholder 4">
            <a:extLst>
              <a:ext uri="{FF2B5EF4-FFF2-40B4-BE49-F238E27FC236}">
                <a16:creationId xmlns:a16="http://schemas.microsoft.com/office/drawing/2014/main" id="{9E7BA434-64B7-4BFB-3468-108BA9357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09AD34-ABE1-FF5B-7BC3-5C829864BED0}"/>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350862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9841-7BCB-04FC-ADC1-0B1A2E686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E6B4C5-21F1-BA1F-9E67-21CECF151C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00BA7-5D14-C030-2F75-A58863A9585D}"/>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5" name="Footer Placeholder 4">
            <a:extLst>
              <a:ext uri="{FF2B5EF4-FFF2-40B4-BE49-F238E27FC236}">
                <a16:creationId xmlns:a16="http://schemas.microsoft.com/office/drawing/2014/main" id="{82755DF4-15EC-5FF2-75E7-888E99977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2B96D-A041-1104-F9CD-5C3554AF2299}"/>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18672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FDFA-6D66-1ADA-C2CD-BA2915D4FB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E67C4-3487-B422-984B-E8FFA56CD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7FB7A9-2473-AB8B-334F-7F0855EAF2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6CB0B3-82A6-0020-6B36-2985F8185DF1}"/>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6" name="Footer Placeholder 5">
            <a:extLst>
              <a:ext uri="{FF2B5EF4-FFF2-40B4-BE49-F238E27FC236}">
                <a16:creationId xmlns:a16="http://schemas.microsoft.com/office/drawing/2014/main" id="{6C61123B-E036-34C1-78EA-D7755C95A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B37E4-C574-B795-E201-11A9DAEE3B9A}"/>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163846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474B-5C14-94F5-3F93-879DDED06C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33988D-F394-3EF8-6B64-1B61AACA2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68F72-FAAD-BAA5-31D3-A5D50C77F9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1609CA-81D2-550D-7D04-0013D1D9E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7364-144B-8F4B-5E8D-592239935D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149FBF-417B-322C-656B-703D1EB7A0C2}"/>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8" name="Footer Placeholder 7">
            <a:extLst>
              <a:ext uri="{FF2B5EF4-FFF2-40B4-BE49-F238E27FC236}">
                <a16:creationId xmlns:a16="http://schemas.microsoft.com/office/drawing/2014/main" id="{3791D998-51BC-FB27-A015-5352086819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19709C-4B13-3FE9-F51B-2EDFCA3AB110}"/>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1467885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9532-04B0-8362-4A30-9E1C2DE205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55EDC5-8C18-4B9B-6F9C-B3E90FD43D5F}"/>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4" name="Footer Placeholder 3">
            <a:extLst>
              <a:ext uri="{FF2B5EF4-FFF2-40B4-BE49-F238E27FC236}">
                <a16:creationId xmlns:a16="http://schemas.microsoft.com/office/drawing/2014/main" id="{AAFE03CF-271E-16BA-868B-4D913F39A3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D38D1B-6283-42B8-5E45-B6E2BEFC06DB}"/>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5176607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27288-81A9-308C-14D5-55295429ADB9}"/>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3" name="Footer Placeholder 2">
            <a:extLst>
              <a:ext uri="{FF2B5EF4-FFF2-40B4-BE49-F238E27FC236}">
                <a16:creationId xmlns:a16="http://schemas.microsoft.com/office/drawing/2014/main" id="{01AAC5CF-8B10-1932-0718-C0DD6570C6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1B34C2-C6E8-571D-7B34-EC7B09F0BA0B}"/>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4199956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5F8F-87B3-DDE9-3A0C-E6CF19B03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F04E9E-A197-986D-7280-696962623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E30671-F37F-08BE-7772-12764BEEB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5155B-A15B-066D-596C-7CF25174B42B}"/>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6" name="Footer Placeholder 5">
            <a:extLst>
              <a:ext uri="{FF2B5EF4-FFF2-40B4-BE49-F238E27FC236}">
                <a16:creationId xmlns:a16="http://schemas.microsoft.com/office/drawing/2014/main" id="{6E69F99B-4CFC-C14B-7832-234D81F39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DDCEF1-126D-08EE-26AC-B9D8ECF05DF6}"/>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143935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762F-BF95-5466-CD5A-FF989A3F0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B4C548-070A-71C5-E017-60D11C10A7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BECEFA-50D8-CF21-6149-B2E34A369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02592-9C20-DF4B-8039-6FE792EB2BA0}"/>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6" name="Footer Placeholder 5">
            <a:extLst>
              <a:ext uri="{FF2B5EF4-FFF2-40B4-BE49-F238E27FC236}">
                <a16:creationId xmlns:a16="http://schemas.microsoft.com/office/drawing/2014/main" id="{7B8DDE84-9FBB-0741-7D2E-B5D2CBD0D4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0D0EDF-87D8-576E-136D-D0904B1EFAED}"/>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787603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7419-22F3-5227-FD02-5BD1FE2263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62ADEE-C993-67DC-22A7-385CD4E73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4ECBB7-214B-64B0-B2FB-8EBCEE6E4445}"/>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5" name="Footer Placeholder 4">
            <a:extLst>
              <a:ext uri="{FF2B5EF4-FFF2-40B4-BE49-F238E27FC236}">
                <a16:creationId xmlns:a16="http://schemas.microsoft.com/office/drawing/2014/main" id="{78F6214A-085E-2563-019E-DCF9F59D9E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52C61-5180-537D-E498-47EE025B3F3D}"/>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7338355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B230E7-63F4-97FB-CB3D-CD00785CD8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AC95FE-C749-C2A2-D29B-7AEAA2C29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5A3BB-D038-996F-B706-15841F1D3297}"/>
              </a:ext>
            </a:extLst>
          </p:cNvPr>
          <p:cNvSpPr>
            <a:spLocks noGrp="1"/>
          </p:cNvSpPr>
          <p:nvPr>
            <p:ph type="dt" sz="half" idx="10"/>
          </p:nvPr>
        </p:nvSpPr>
        <p:spPr/>
        <p:txBody>
          <a:bodyPr/>
          <a:lstStyle/>
          <a:p>
            <a:fld id="{7C3B2AF3-5FB4-41AE-9C35-A941369993B0}" type="datetimeFigureOut">
              <a:rPr lang="en-IN" smtClean="0"/>
              <a:t>25-06-2023</a:t>
            </a:fld>
            <a:endParaRPr lang="en-IN"/>
          </a:p>
        </p:txBody>
      </p:sp>
      <p:sp>
        <p:nvSpPr>
          <p:cNvPr id="5" name="Footer Placeholder 4">
            <a:extLst>
              <a:ext uri="{FF2B5EF4-FFF2-40B4-BE49-F238E27FC236}">
                <a16:creationId xmlns:a16="http://schemas.microsoft.com/office/drawing/2014/main" id="{9C7E167E-AC6F-DE3A-7A1E-B4B2E3DBD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70832-CF1C-54FD-82C9-9843A32650D7}"/>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16666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Picture Placeholder 2">
            <a:extLst>
              <a:ext uri="{FF2B5EF4-FFF2-40B4-BE49-F238E27FC236}">
                <a16:creationId xmlns:a16="http://schemas.microsoft.com/office/drawing/2014/main" id="{CE7E3DCA-86D6-4FDC-8410-483D394E8838}"/>
              </a:ext>
            </a:extLst>
          </p:cNvPr>
          <p:cNvSpPr>
            <a:spLocks noGrp="1"/>
          </p:cNvSpPr>
          <p:nvPr>
            <p:ph type="pic" idx="11" hasCustomPrompt="1"/>
          </p:nvPr>
        </p:nvSpPr>
        <p:spPr>
          <a:xfrm>
            <a:off x="903131"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5" name="Picture Placeholder 2">
            <a:extLst>
              <a:ext uri="{FF2B5EF4-FFF2-40B4-BE49-F238E27FC236}">
                <a16:creationId xmlns:a16="http://schemas.microsoft.com/office/drawing/2014/main" id="{365FC983-D283-482C-B524-538143538611}"/>
              </a:ext>
            </a:extLst>
          </p:cNvPr>
          <p:cNvSpPr>
            <a:spLocks noGrp="1"/>
          </p:cNvSpPr>
          <p:nvPr>
            <p:ph type="pic" idx="12" hasCustomPrompt="1"/>
          </p:nvPr>
        </p:nvSpPr>
        <p:spPr>
          <a:xfrm>
            <a:off x="3525365"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6" name="Picture Placeholder 2">
            <a:extLst>
              <a:ext uri="{FF2B5EF4-FFF2-40B4-BE49-F238E27FC236}">
                <a16:creationId xmlns:a16="http://schemas.microsoft.com/office/drawing/2014/main" id="{13196244-BBC5-47C6-86F5-9A396A60583E}"/>
              </a:ext>
            </a:extLst>
          </p:cNvPr>
          <p:cNvSpPr>
            <a:spLocks noGrp="1"/>
          </p:cNvSpPr>
          <p:nvPr>
            <p:ph type="pic" idx="13" hasCustomPrompt="1"/>
          </p:nvPr>
        </p:nvSpPr>
        <p:spPr>
          <a:xfrm>
            <a:off x="6147599"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7" name="Picture Placeholder 2">
            <a:extLst>
              <a:ext uri="{FF2B5EF4-FFF2-40B4-BE49-F238E27FC236}">
                <a16:creationId xmlns:a16="http://schemas.microsoft.com/office/drawing/2014/main" id="{AC78498C-F5F8-48D1-B226-3366F9FA0B41}"/>
              </a:ext>
            </a:extLst>
          </p:cNvPr>
          <p:cNvSpPr>
            <a:spLocks noGrp="1"/>
          </p:cNvSpPr>
          <p:nvPr>
            <p:ph type="pic" idx="14" hasCustomPrompt="1"/>
          </p:nvPr>
        </p:nvSpPr>
        <p:spPr>
          <a:xfrm>
            <a:off x="8769832"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A695027E-AB95-49DD-8397-858A506841D3}"/>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5B8C3BC-30AC-4B0F-BEBE-EE9F6776594E}"/>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527B471C-89AA-49D9-9452-73E8E148A9B9}"/>
              </a:ext>
            </a:extLst>
          </p:cNvPr>
          <p:cNvSpPr>
            <a:spLocks noGrp="1"/>
          </p:cNvSpPr>
          <p:nvPr>
            <p:ph type="pic" sz="quarter" idx="12" hasCustomPrompt="1"/>
          </p:nvPr>
        </p:nvSpPr>
        <p:spPr>
          <a:xfrm>
            <a:off x="6270170" y="3916392"/>
            <a:ext cx="5921830" cy="2941607"/>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1" r:id="rId1"/>
    <p:sldLayoutId id="214748369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9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C1075-F9BB-7695-0EE7-AE4AF135A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DE5156-AA47-1E7C-93BE-D721A6C12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801DB-874D-AE93-EF6A-883FFB97D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B2AF3-5FB4-41AE-9C35-A941369993B0}" type="datetimeFigureOut">
              <a:rPr lang="en-IN" smtClean="0"/>
              <a:t>25-06-2023</a:t>
            </a:fld>
            <a:endParaRPr lang="en-IN"/>
          </a:p>
        </p:txBody>
      </p:sp>
      <p:sp>
        <p:nvSpPr>
          <p:cNvPr id="5" name="Footer Placeholder 4">
            <a:extLst>
              <a:ext uri="{FF2B5EF4-FFF2-40B4-BE49-F238E27FC236}">
                <a16:creationId xmlns:a16="http://schemas.microsoft.com/office/drawing/2014/main" id="{31839926-C5EC-8C51-20B9-DC51CD1A8D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80AADE-077C-0B89-2CBF-E18D2C7431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7B5CF-68FB-4A43-AAD4-F04554C1E0D5}" type="slidenum">
              <a:rPr lang="en-IN" smtClean="0"/>
              <a:t>‹#›</a:t>
            </a:fld>
            <a:endParaRPr lang="en-IN"/>
          </a:p>
        </p:txBody>
      </p:sp>
    </p:spTree>
    <p:extLst>
      <p:ext uri="{BB962C8B-B14F-4D97-AF65-F5344CB8AC3E}">
        <p14:creationId xmlns:p14="http://schemas.microsoft.com/office/powerpoint/2010/main" val="2165225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aurora-jahan.github.io/radiant-power-website/" TargetMode="External"/><Relationship Id="rId1" Type="http://schemas.openxmlformats.org/officeDocument/2006/relationships/slideLayout" Target="../slideLayouts/slideLayout3.xml"/><Relationship Id="rId4" Type="http://schemas.openxmlformats.org/officeDocument/2006/relationships/image" Target="../media/image43.sv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Picture Placeholder 3" descr="A hexagon with green arrows&#10;&#10;Description automatically generated with low confidence">
            <a:extLst>
              <a:ext uri="{FF2B5EF4-FFF2-40B4-BE49-F238E27FC236}">
                <a16:creationId xmlns:a16="http://schemas.microsoft.com/office/drawing/2014/main" id="{8A33CD36-D1DB-FF11-9DF3-F77045715D9E}"/>
              </a:ext>
            </a:extLst>
          </p:cNvPr>
          <p:cNvPicPr>
            <a:picLocks noGrp="1" noChangeAspect="1"/>
          </p:cNvPicPr>
          <p:nvPr>
            <p:ph type="pic" idx="14"/>
          </p:nvPr>
        </p:nvPicPr>
        <p:blipFill>
          <a:blip r:embed="rId2">
            <a:extLst>
              <a:ext uri="{28A0092B-C50C-407E-A947-70E740481C1C}">
                <a14:useLocalDpi xmlns:a14="http://schemas.microsoft.com/office/drawing/2010/main" val="0"/>
              </a:ext>
            </a:extLst>
          </a:blip>
          <a:srcRect t="2077" b="2077"/>
          <a:stretch>
            <a:fillRect/>
          </a:stretch>
        </p:blipFill>
        <p:spPr>
          <a:xfrm>
            <a:off x="4083213" y="1201003"/>
            <a:ext cx="4286016" cy="4107976"/>
          </a:xfrm>
          <a:prstGeom prst="rect">
            <a:avLst/>
          </a:prstGeom>
        </p:spPr>
      </p:pic>
      <p:sp>
        <p:nvSpPr>
          <p:cNvPr id="5" name="TextBox 4">
            <a:extLst>
              <a:ext uri="{FF2B5EF4-FFF2-40B4-BE49-F238E27FC236}">
                <a16:creationId xmlns:a16="http://schemas.microsoft.com/office/drawing/2014/main" id="{143A7DA1-41E3-0DEA-E027-EDFA53F0313E}"/>
              </a:ext>
            </a:extLst>
          </p:cNvPr>
          <p:cNvSpPr txBox="1"/>
          <p:nvPr/>
        </p:nvSpPr>
        <p:spPr>
          <a:xfrm>
            <a:off x="1854319" y="5201729"/>
            <a:ext cx="9006338" cy="1366708"/>
          </a:xfrm>
          <a:prstGeom prst="rect">
            <a:avLst/>
          </a:prstGeom>
          <a:noFill/>
        </p:spPr>
        <p:txBody>
          <a:bodyPr wrap="square" rtlCol="0">
            <a:spAutoFit/>
          </a:bodyPr>
          <a:lstStyle/>
          <a:p>
            <a:pPr algn="ctr"/>
            <a:r>
              <a:rPr lang="en-US" sz="5400" b="1">
                <a:latin typeface="Aharoni" panose="020F0502020204030204" pitchFamily="2" charset="-79"/>
                <a:cs typeface="Aharoni" panose="020F0502020204030204" pitchFamily="2" charset="-79"/>
              </a:rPr>
              <a:t>RADIANT POWER</a:t>
            </a:r>
          </a:p>
          <a:p>
            <a:pPr algn="ctr"/>
            <a:r>
              <a:rPr lang="en-US">
                <a:latin typeface="Aharoni" panose="020F0502020204030204" pitchFamily="2" charset="-79"/>
                <a:cs typeface="Aharoni" panose="020F0502020204030204" pitchFamily="2" charset="-79"/>
              </a:rPr>
              <a:t>Waste</a:t>
            </a:r>
            <a:r>
              <a:rPr lang="en-US" sz="2800">
                <a:latin typeface="Aharoni" panose="020F0502020204030204" pitchFamily="2" charset="-79"/>
                <a:cs typeface="Aharoni" panose="020F0502020204030204" pitchFamily="2" charset="-79"/>
              </a:rPr>
              <a:t>2</a:t>
            </a:r>
            <a:r>
              <a:rPr lang="en-US">
                <a:latin typeface="Aharoni" panose="020F0502020204030204" pitchFamily="2" charset="-79"/>
                <a:cs typeface="Aharoni" panose="020F0502020204030204" pitchFamily="2" charset="-79"/>
              </a:rPr>
              <a:t>Watts Initiative</a:t>
            </a:r>
          </a:p>
        </p:txBody>
      </p:sp>
    </p:spTree>
    <p:extLst>
      <p:ext uri="{BB962C8B-B14F-4D97-AF65-F5344CB8AC3E}">
        <p14:creationId xmlns:p14="http://schemas.microsoft.com/office/powerpoint/2010/main" val="1413850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8660BB-E882-B807-A48D-08AF3C7FFA0E}"/>
              </a:ext>
            </a:extLst>
          </p:cNvPr>
          <p:cNvSpPr>
            <a:spLocks noGrp="1"/>
          </p:cNvSpPr>
          <p:nvPr>
            <p:ph type="body" sz="quarter" idx="10"/>
          </p:nvPr>
        </p:nvSpPr>
        <p:spPr/>
        <p:txBody>
          <a:bodyPr lIns="91440" tIns="45720" rIns="91440" bIns="45720" anchor="ctr"/>
          <a:lstStyle/>
          <a:p>
            <a:r>
              <a:rPr lang="en-US">
                <a:cs typeface="Arial"/>
              </a:rPr>
              <a:t>Business  Validation</a:t>
            </a:r>
            <a:endParaRPr lang="en-US"/>
          </a:p>
        </p:txBody>
      </p:sp>
      <p:pic>
        <p:nvPicPr>
          <p:cNvPr id="4" name="Graphic 4" descr="Questions with solid fill">
            <a:extLst>
              <a:ext uri="{FF2B5EF4-FFF2-40B4-BE49-F238E27FC236}">
                <a16:creationId xmlns:a16="http://schemas.microsoft.com/office/drawing/2014/main" id="{12139947-6A09-6F3E-0EDA-EE02CDF1E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44502" y="1772055"/>
            <a:ext cx="3321995" cy="3321995"/>
          </a:xfrm>
          <a:prstGeom prst="rect">
            <a:avLst/>
          </a:prstGeom>
        </p:spPr>
      </p:pic>
    </p:spTree>
    <p:extLst>
      <p:ext uri="{BB962C8B-B14F-4D97-AF65-F5344CB8AC3E}">
        <p14:creationId xmlns:p14="http://schemas.microsoft.com/office/powerpoint/2010/main" val="192635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4" descr="Diagram&#10;&#10;Description automatically generated">
            <a:extLst>
              <a:ext uri="{FF2B5EF4-FFF2-40B4-BE49-F238E27FC236}">
                <a16:creationId xmlns:a16="http://schemas.microsoft.com/office/drawing/2014/main" id="{B4FFF12C-9B6B-396E-C638-A10D14B6CBBD}"/>
              </a:ext>
            </a:extLst>
          </p:cNvPr>
          <p:cNvPicPr>
            <a:picLocks noChangeAspect="1"/>
          </p:cNvPicPr>
          <p:nvPr/>
        </p:nvPicPr>
        <p:blipFill>
          <a:blip r:embed="rId3"/>
          <a:stretch>
            <a:fillRect/>
          </a:stretch>
        </p:blipFill>
        <p:spPr>
          <a:xfrm>
            <a:off x="1361935" y="759748"/>
            <a:ext cx="9971901" cy="5781840"/>
          </a:xfrm>
          <a:prstGeom prst="rect">
            <a:avLst/>
          </a:prstGeom>
        </p:spPr>
      </p:pic>
      <p:pic>
        <p:nvPicPr>
          <p:cNvPr id="2" name="Picture 2" descr="Icon&#10;&#10;Description automatically generated">
            <a:extLst>
              <a:ext uri="{FF2B5EF4-FFF2-40B4-BE49-F238E27FC236}">
                <a16:creationId xmlns:a16="http://schemas.microsoft.com/office/drawing/2014/main" id="{F1ACD741-199D-7499-0218-7504DCAC2F04}"/>
              </a:ext>
            </a:extLst>
          </p:cNvPr>
          <p:cNvPicPr>
            <a:picLocks noChangeAspect="1"/>
          </p:cNvPicPr>
          <p:nvPr/>
        </p:nvPicPr>
        <p:blipFill>
          <a:blip r:embed="rId4"/>
          <a:stretch>
            <a:fillRect/>
          </a:stretch>
        </p:blipFill>
        <p:spPr>
          <a:xfrm>
            <a:off x="5864226" y="3650668"/>
            <a:ext cx="1034413" cy="1066339"/>
          </a:xfrm>
          <a:prstGeom prst="rect">
            <a:avLst/>
          </a:prstGeom>
        </p:spPr>
      </p:pic>
      <p:pic>
        <p:nvPicPr>
          <p:cNvPr id="5" name="Picture 4">
            <a:extLst>
              <a:ext uri="{FF2B5EF4-FFF2-40B4-BE49-F238E27FC236}">
                <a16:creationId xmlns:a16="http://schemas.microsoft.com/office/drawing/2014/main" id="{F0628C59-85B0-D59C-6E9A-01CF1D013361}"/>
              </a:ext>
            </a:extLst>
          </p:cNvPr>
          <p:cNvPicPr>
            <a:picLocks noChangeAspect="1"/>
          </p:cNvPicPr>
          <p:nvPr/>
        </p:nvPicPr>
        <p:blipFill>
          <a:blip r:embed="rId5"/>
          <a:stretch>
            <a:fillRect/>
          </a:stretch>
        </p:blipFill>
        <p:spPr>
          <a:xfrm>
            <a:off x="9851656" y="6194796"/>
            <a:ext cx="1482180" cy="426757"/>
          </a:xfrm>
          <a:prstGeom prst="rect">
            <a:avLst/>
          </a:prstGeom>
        </p:spPr>
      </p:pic>
    </p:spTree>
    <p:extLst>
      <p:ext uri="{BB962C8B-B14F-4D97-AF65-F5344CB8AC3E}">
        <p14:creationId xmlns:p14="http://schemas.microsoft.com/office/powerpoint/2010/main" val="196338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8660BB-E882-B807-A48D-08AF3C7FFA0E}"/>
              </a:ext>
            </a:extLst>
          </p:cNvPr>
          <p:cNvSpPr>
            <a:spLocks noGrp="1"/>
          </p:cNvSpPr>
          <p:nvPr>
            <p:ph type="body" sz="quarter" idx="10"/>
          </p:nvPr>
        </p:nvSpPr>
        <p:spPr/>
        <p:txBody>
          <a:bodyPr lIns="91440" tIns="45720" rIns="91440" bIns="45720" anchor="ctr"/>
          <a:lstStyle/>
          <a:p>
            <a:r>
              <a:rPr lang="en-US">
                <a:cs typeface="Arial"/>
              </a:rPr>
              <a:t> Business Model Canvas</a:t>
            </a:r>
            <a:endParaRPr lang="en-US"/>
          </a:p>
        </p:txBody>
      </p:sp>
      <p:pic>
        <p:nvPicPr>
          <p:cNvPr id="3" name="Graphic 4" descr="Puzzle pieces with solid fill">
            <a:extLst>
              <a:ext uri="{FF2B5EF4-FFF2-40B4-BE49-F238E27FC236}">
                <a16:creationId xmlns:a16="http://schemas.microsoft.com/office/drawing/2014/main" id="{518AB2B5-E345-F521-7DE2-E7F509CD91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3672" y="2055779"/>
            <a:ext cx="3419272" cy="3419272"/>
          </a:xfrm>
          <a:prstGeom prst="rect">
            <a:avLst/>
          </a:prstGeom>
        </p:spPr>
      </p:pic>
    </p:spTree>
    <p:extLst>
      <p:ext uri="{BB962C8B-B14F-4D97-AF65-F5344CB8AC3E}">
        <p14:creationId xmlns:p14="http://schemas.microsoft.com/office/powerpoint/2010/main" val="220109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7D7409C-FC01-A761-32D2-0FDE79829BCF}"/>
              </a:ext>
            </a:extLst>
          </p:cNvPr>
          <p:cNvGrpSpPr/>
          <p:nvPr/>
        </p:nvGrpSpPr>
        <p:grpSpPr>
          <a:xfrm>
            <a:off x="182880" y="101600"/>
            <a:ext cx="11487826" cy="6608216"/>
            <a:chOff x="1608489" y="696065"/>
            <a:chExt cx="8877300" cy="5467350"/>
          </a:xfrm>
        </p:grpSpPr>
        <p:pic>
          <p:nvPicPr>
            <p:cNvPr id="4" name="Picture 3">
              <a:extLst>
                <a:ext uri="{FF2B5EF4-FFF2-40B4-BE49-F238E27FC236}">
                  <a16:creationId xmlns:a16="http://schemas.microsoft.com/office/drawing/2014/main" id="{8FD8C4C3-65DA-851D-C5D0-2B00AA239807}"/>
                </a:ext>
              </a:extLst>
            </p:cNvPr>
            <p:cNvPicPr>
              <a:picLocks noChangeAspect="1"/>
            </p:cNvPicPr>
            <p:nvPr/>
          </p:nvPicPr>
          <p:blipFill>
            <a:blip r:embed="rId2"/>
            <a:stretch>
              <a:fillRect/>
            </a:stretch>
          </p:blipFill>
          <p:spPr>
            <a:xfrm>
              <a:off x="1608489" y="696065"/>
              <a:ext cx="8877300" cy="5467350"/>
            </a:xfrm>
            <a:prstGeom prst="rect">
              <a:avLst/>
            </a:prstGeom>
          </p:spPr>
        </p:pic>
        <p:sp>
          <p:nvSpPr>
            <p:cNvPr id="5" name="TextBox 4">
              <a:extLst>
                <a:ext uri="{FF2B5EF4-FFF2-40B4-BE49-F238E27FC236}">
                  <a16:creationId xmlns:a16="http://schemas.microsoft.com/office/drawing/2014/main" id="{E47DB92C-D052-EA3C-456A-352B4AF60F6E}"/>
                </a:ext>
              </a:extLst>
            </p:cNvPr>
            <p:cNvSpPr txBox="1"/>
            <p:nvPr/>
          </p:nvSpPr>
          <p:spPr>
            <a:xfrm>
              <a:off x="1891621" y="1284348"/>
              <a:ext cx="1361129" cy="1476917"/>
            </a:xfrm>
            <a:prstGeom prst="rect">
              <a:avLst/>
            </a:prstGeom>
            <a:noFill/>
          </p:spPr>
          <p:txBody>
            <a:bodyPr wrap="square" rtlCol="0">
              <a:spAutoFit/>
            </a:bodyPr>
            <a:lstStyle/>
            <a:p>
              <a:pPr marL="228600" indent="-22860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Microelectronics manufacturing company</a:t>
              </a:r>
            </a:p>
            <a:p>
              <a:pPr marL="228600" indent="-22860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228600" indent="-22860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SMR company</a:t>
              </a:r>
            </a:p>
            <a:p>
              <a:pPr marL="228600" indent="-22860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228600" indent="-22860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Space exploration </a:t>
              </a:r>
              <a:endParaRPr lang="en-IN" sz="1100">
                <a:solidFill>
                  <a:schemeClr val="accent2">
                    <a:lumMod val="50000"/>
                  </a:schemeClr>
                </a:solidFill>
                <a:latin typeface="Arial" panose="020B0604020202020204" pitchFamily="34" charset="0"/>
                <a:cs typeface="Arial" panose="020B0604020202020204" pitchFamily="34" charset="0"/>
              </a:endParaRPr>
            </a:p>
            <a:p>
              <a:pPr marL="228600" indent="-22860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228600" indent="-22860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Manufacturing Company</a:t>
              </a:r>
              <a:endParaRPr lang="en-GB" sz="1100">
                <a:solidFill>
                  <a:schemeClr val="accent2">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5CAD60-959E-2280-1DEA-8B84D8CB8FF4}"/>
                </a:ext>
              </a:extLst>
            </p:cNvPr>
            <p:cNvSpPr txBox="1"/>
            <p:nvPr/>
          </p:nvSpPr>
          <p:spPr>
            <a:xfrm>
              <a:off x="3616518" y="1284348"/>
              <a:ext cx="1361130" cy="1446550"/>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Seminars</a:t>
              </a:r>
            </a:p>
            <a:p>
              <a:pPr marL="171450" indent="-171450">
                <a:buFont typeface="Courier New" panose="02070309020205020404" pitchFamily="49" charset="0"/>
                <a:buChar char="o"/>
              </a:pP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R &amp; D</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Assembling batteries</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Reprocessing</a:t>
              </a:r>
              <a:endParaRPr lang="en-GB">
                <a:solidFill>
                  <a:schemeClr val="accent2">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C55A796-4BF8-8710-78C3-D7D04465F08F}"/>
                </a:ext>
              </a:extLst>
            </p:cNvPr>
            <p:cNvSpPr txBox="1"/>
            <p:nvPr/>
          </p:nvSpPr>
          <p:spPr>
            <a:xfrm>
              <a:off x="5388677" y="1769096"/>
              <a:ext cx="1361130" cy="1492716"/>
            </a:xfrm>
            <a:prstGeom prst="rect">
              <a:avLst/>
            </a:prstGeom>
            <a:noFill/>
          </p:spPr>
          <p:txBody>
            <a:bodyPr wrap="square" rtlCol="0">
              <a:spAutoFit/>
            </a:bodyPr>
            <a:lstStyle/>
            <a:p>
              <a:pPr algn="ctr"/>
              <a:r>
                <a:rPr lang="en-US" sz="1200">
                  <a:solidFill>
                    <a:schemeClr val="accent2">
                      <a:lumMod val="50000"/>
                    </a:schemeClr>
                  </a:solidFill>
                  <a:latin typeface="Arial" panose="020B0604020202020204" pitchFamily="34" charset="0"/>
                  <a:cs typeface="Arial" panose="020B0604020202020204" pitchFamily="34" charset="0"/>
                </a:rPr>
                <a:t>Nuclear battery </a:t>
              </a:r>
              <a:br>
                <a:rPr lang="en-US" sz="1200">
                  <a:solidFill>
                    <a:schemeClr val="accent2">
                      <a:lumMod val="50000"/>
                    </a:schemeClr>
                  </a:solidFill>
                  <a:latin typeface="Arial" panose="020B0604020202020204" pitchFamily="34" charset="0"/>
                  <a:cs typeface="Arial" panose="020B0604020202020204" pitchFamily="34" charset="0"/>
                </a:rPr>
              </a:br>
              <a:r>
                <a:rPr lang="en-US" sz="1200">
                  <a:solidFill>
                    <a:schemeClr val="accent2">
                      <a:lumMod val="50000"/>
                    </a:schemeClr>
                  </a:solidFill>
                  <a:latin typeface="Arial" panose="020B0604020202020204" pitchFamily="34" charset="0"/>
                  <a:cs typeface="Arial" panose="020B0604020202020204" pitchFamily="34" charset="0"/>
                </a:rPr>
                <a:t>(5-10 </a:t>
              </a:r>
              <a:r>
                <a:rPr lang="en-US" sz="1200" err="1">
                  <a:solidFill>
                    <a:schemeClr val="accent2">
                      <a:lumMod val="50000"/>
                    </a:schemeClr>
                  </a:solidFill>
                  <a:latin typeface="Arial" panose="020B0604020202020204" pitchFamily="34" charset="0"/>
                  <a:cs typeface="Arial" panose="020B0604020202020204" pitchFamily="34" charset="0"/>
                </a:rPr>
                <a:t>nW</a:t>
              </a:r>
              <a:r>
                <a:rPr lang="en-US" sz="1200">
                  <a:solidFill>
                    <a:schemeClr val="accent2">
                      <a:lumMod val="50000"/>
                    </a:schemeClr>
                  </a:solidFill>
                  <a:latin typeface="Arial" panose="020B0604020202020204" pitchFamily="34" charset="0"/>
                  <a:cs typeface="Arial" panose="020B0604020202020204" pitchFamily="34" charset="0"/>
                </a:rPr>
                <a:t>)</a:t>
              </a:r>
              <a:br>
                <a:rPr lang="en-US" sz="1200">
                  <a:solidFill>
                    <a:schemeClr val="accent2">
                      <a:lumMod val="50000"/>
                    </a:schemeClr>
                  </a:solidFill>
                  <a:latin typeface="Arial" panose="020B0604020202020204" pitchFamily="34" charset="0"/>
                  <a:cs typeface="Arial" panose="020B0604020202020204" pitchFamily="34" charset="0"/>
                </a:rPr>
              </a:br>
              <a:r>
                <a:rPr lang="en-US" sz="1200">
                  <a:solidFill>
                    <a:schemeClr val="accent2">
                      <a:lumMod val="50000"/>
                    </a:schemeClr>
                  </a:solidFill>
                  <a:latin typeface="Arial" panose="020B0604020202020204" pitchFamily="34" charset="0"/>
                  <a:cs typeface="Arial" panose="020B0604020202020204" pitchFamily="34" charset="0"/>
                </a:rPr>
                <a:t>Waste to Watts </a:t>
              </a:r>
              <a:endParaRPr lang="en-IN" sz="1200">
                <a:solidFill>
                  <a:schemeClr val="accent2">
                    <a:lumMod val="50000"/>
                  </a:schemeClr>
                </a:solidFill>
                <a:latin typeface="Arial" panose="020B0604020202020204" pitchFamily="34" charset="0"/>
                <a:cs typeface="Arial" panose="020B0604020202020204" pitchFamily="34" charset="0"/>
              </a:endParaRPr>
            </a:p>
            <a:p>
              <a:endParaRPr lang="en-US" sz="900">
                <a:solidFill>
                  <a:schemeClr val="accent2">
                    <a:lumMod val="50000"/>
                  </a:schemeClr>
                </a:solidFill>
              </a:endParaRPr>
            </a:p>
            <a:p>
              <a:endParaRPr lang="en-IN" sz="900"/>
            </a:p>
            <a:p>
              <a:endParaRPr lang="en-IN" sz="900"/>
            </a:p>
            <a:p>
              <a:endParaRPr lang="en-IN" sz="1000"/>
            </a:p>
            <a:p>
              <a:endParaRPr lang="en-GB"/>
            </a:p>
          </p:txBody>
        </p:sp>
        <p:sp>
          <p:nvSpPr>
            <p:cNvPr id="8" name="TextBox 7">
              <a:extLst>
                <a:ext uri="{FF2B5EF4-FFF2-40B4-BE49-F238E27FC236}">
                  <a16:creationId xmlns:a16="http://schemas.microsoft.com/office/drawing/2014/main" id="{4BA91F96-2A38-09C8-9843-8E114F3E0971}"/>
                </a:ext>
              </a:extLst>
            </p:cNvPr>
            <p:cNvSpPr txBox="1"/>
            <p:nvPr/>
          </p:nvSpPr>
          <p:spPr>
            <a:xfrm>
              <a:off x="7051153" y="1428450"/>
              <a:ext cx="1361130" cy="356497"/>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Seminars and Conferences</a:t>
              </a:r>
            </a:p>
          </p:txBody>
        </p:sp>
        <p:sp>
          <p:nvSpPr>
            <p:cNvPr id="9" name="TextBox 8">
              <a:extLst>
                <a:ext uri="{FF2B5EF4-FFF2-40B4-BE49-F238E27FC236}">
                  <a16:creationId xmlns:a16="http://schemas.microsoft.com/office/drawing/2014/main" id="{B95F496A-F102-B6F8-02BF-212E8DC8FEFC}"/>
                </a:ext>
              </a:extLst>
            </p:cNvPr>
            <p:cNvSpPr txBox="1"/>
            <p:nvPr/>
          </p:nvSpPr>
          <p:spPr>
            <a:xfrm>
              <a:off x="8885734" y="1428450"/>
              <a:ext cx="1361130" cy="3119090"/>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Government security companies.</a:t>
              </a:r>
              <a:br>
                <a:rPr lang="en-US" sz="1100">
                  <a:solidFill>
                    <a:schemeClr val="accent2">
                      <a:lumMod val="50000"/>
                    </a:schemeClr>
                  </a:solidFill>
                  <a:latin typeface="Arial" panose="020B0604020202020204" pitchFamily="34" charset="0"/>
                  <a:cs typeface="Arial" panose="020B0604020202020204" pitchFamily="34" charset="0"/>
                </a:rPr>
              </a:br>
              <a:r>
                <a:rPr lang="en-US" sz="1100">
                  <a:solidFill>
                    <a:schemeClr val="accent2">
                      <a:lumMod val="50000"/>
                    </a:schemeClr>
                  </a:solidFill>
                  <a:latin typeface="Arial" panose="020B0604020202020204" pitchFamily="34" charset="0"/>
                  <a:cs typeface="Arial" panose="020B0604020202020204" pitchFamily="34" charset="0"/>
                </a:rPr>
                <a:t>(e.g.: Defense)</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Companies with high regulatory tolerance.</a:t>
              </a:r>
              <a:br>
                <a:rPr lang="en-US" sz="1100">
                  <a:solidFill>
                    <a:schemeClr val="accent2">
                      <a:lumMod val="50000"/>
                    </a:schemeClr>
                  </a:solidFill>
                  <a:latin typeface="Arial" panose="020B0604020202020204" pitchFamily="34" charset="0"/>
                  <a:cs typeface="Arial" panose="020B0604020202020204" pitchFamily="34" charset="0"/>
                </a:rPr>
              </a:br>
              <a:r>
                <a:rPr lang="en-US" sz="1100">
                  <a:solidFill>
                    <a:schemeClr val="accent2">
                      <a:lumMod val="50000"/>
                    </a:schemeClr>
                  </a:solidFill>
                  <a:latin typeface="Arial" panose="020B0604020202020204" pitchFamily="34" charset="0"/>
                  <a:cs typeface="Arial" panose="020B0604020202020204" pitchFamily="34" charset="0"/>
                </a:rPr>
                <a:t>(e.g.: medical and sub-sea devices</a:t>
              </a: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Sensors companies for general use.</a:t>
              </a:r>
              <a:br>
                <a:rPr lang="en-US" sz="1100">
                  <a:solidFill>
                    <a:schemeClr val="accent2">
                      <a:lumMod val="50000"/>
                    </a:schemeClr>
                  </a:solidFill>
                  <a:latin typeface="Arial" panose="020B0604020202020204" pitchFamily="34" charset="0"/>
                  <a:cs typeface="Arial" panose="020B0604020202020204" pitchFamily="34" charset="0"/>
                </a:rPr>
              </a:br>
              <a:r>
                <a:rPr lang="en-US" sz="1100">
                  <a:solidFill>
                    <a:schemeClr val="accent2">
                      <a:lumMod val="50000"/>
                    </a:schemeClr>
                  </a:solidFill>
                  <a:latin typeface="Arial" panose="020B0604020202020204" pitchFamily="34" charset="0"/>
                  <a:cs typeface="Arial" panose="020B0604020202020204" pitchFamily="34" charset="0"/>
                </a:rPr>
                <a:t>(e.g.: Smoke detectors)</a:t>
              </a:r>
              <a:endParaRPr lang="en-GB" sz="1100">
                <a:solidFill>
                  <a:schemeClr val="accent2">
                    <a:lumMod val="50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23D3C31-FF92-F7AC-2949-6A19969864DE}"/>
                </a:ext>
              </a:extLst>
            </p:cNvPr>
            <p:cNvSpPr txBox="1"/>
            <p:nvPr/>
          </p:nvSpPr>
          <p:spPr>
            <a:xfrm>
              <a:off x="3495135" y="3463153"/>
              <a:ext cx="1627974" cy="496550"/>
            </a:xfrm>
            <a:prstGeom prst="rect">
              <a:avLst/>
            </a:prstGeom>
            <a:noFill/>
          </p:spPr>
          <p:txBody>
            <a:bodyPr wrap="square" rtlCol="0">
              <a:spAutoFit/>
            </a:bodyPr>
            <a:lstStyle/>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Engineering and scientist</a:t>
              </a: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Battery Technology</a:t>
              </a:r>
            </a:p>
          </p:txBody>
        </p:sp>
        <p:sp>
          <p:nvSpPr>
            <p:cNvPr id="11" name="TextBox 10">
              <a:extLst>
                <a:ext uri="{FF2B5EF4-FFF2-40B4-BE49-F238E27FC236}">
                  <a16:creationId xmlns:a16="http://schemas.microsoft.com/office/drawing/2014/main" id="{95981800-E251-4279-9CCE-866CF875DF0B}"/>
                </a:ext>
              </a:extLst>
            </p:cNvPr>
            <p:cNvSpPr txBox="1"/>
            <p:nvPr/>
          </p:nvSpPr>
          <p:spPr>
            <a:xfrm>
              <a:off x="7089944" y="3450650"/>
              <a:ext cx="1361130" cy="1107996"/>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Sales and marketing team</a:t>
              </a: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National and International conferences</a:t>
              </a:r>
              <a:endParaRPr lang="en-GB" sz="1100">
                <a:solidFill>
                  <a:schemeClr val="accent2">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8F4F736-BEF6-7B28-90A9-2554A6487072}"/>
                </a:ext>
              </a:extLst>
            </p:cNvPr>
            <p:cNvSpPr txBox="1"/>
            <p:nvPr/>
          </p:nvSpPr>
          <p:spPr>
            <a:xfrm>
              <a:off x="2604033" y="4884662"/>
              <a:ext cx="1361130" cy="1277273"/>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Manufacturing for batteries</a:t>
              </a: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Lab for R &amp; D</a:t>
              </a: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Reprocessing</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p>
          </p:txBody>
        </p:sp>
        <p:sp>
          <p:nvSpPr>
            <p:cNvPr id="13" name="TextBox 12">
              <a:extLst>
                <a:ext uri="{FF2B5EF4-FFF2-40B4-BE49-F238E27FC236}">
                  <a16:creationId xmlns:a16="http://schemas.microsoft.com/office/drawing/2014/main" id="{4D21327C-5938-EBA9-556D-3E0A8B783501}"/>
                </a:ext>
              </a:extLst>
            </p:cNvPr>
            <p:cNvSpPr txBox="1"/>
            <p:nvPr/>
          </p:nvSpPr>
          <p:spPr>
            <a:xfrm>
              <a:off x="3869328" y="4883183"/>
              <a:ext cx="1361131" cy="776655"/>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Microelectronics manufacturing companies </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Spent nuclear fuel </a:t>
              </a:r>
            </a:p>
          </p:txBody>
        </p:sp>
        <p:sp>
          <p:nvSpPr>
            <p:cNvPr id="14" name="TextBox 13">
              <a:extLst>
                <a:ext uri="{FF2B5EF4-FFF2-40B4-BE49-F238E27FC236}">
                  <a16:creationId xmlns:a16="http://schemas.microsoft.com/office/drawing/2014/main" id="{EEA9FE61-5B65-6536-5EFF-23DB8F80E2ED}"/>
                </a:ext>
              </a:extLst>
            </p:cNvPr>
            <p:cNvSpPr txBox="1"/>
            <p:nvPr/>
          </p:nvSpPr>
          <p:spPr>
            <a:xfrm>
              <a:off x="6923841" y="5097254"/>
              <a:ext cx="1436536" cy="769441"/>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Sales of batteries </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Technical visits from universities</a:t>
              </a:r>
              <a:endParaRPr lang="en-IN" sz="1100">
                <a:solidFill>
                  <a:schemeClr val="accent2">
                    <a:lumMod val="50000"/>
                  </a:scheme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309EA2F-92BE-DC53-6646-309031B0552F}"/>
                </a:ext>
              </a:extLst>
            </p:cNvPr>
            <p:cNvSpPr txBox="1"/>
            <p:nvPr/>
          </p:nvSpPr>
          <p:spPr>
            <a:xfrm>
              <a:off x="8499936" y="5097254"/>
              <a:ext cx="1361130" cy="769441"/>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Sales of other electronics made with the technology </a:t>
              </a:r>
              <a:endParaRPr lang="en-IN" sz="1100">
                <a:solidFill>
                  <a:schemeClr val="accent2">
                    <a:lumMod val="50000"/>
                  </a:schemeClr>
                </a:solidFill>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4D137358-461F-A254-CFE4-A84F2786446F}"/>
              </a:ext>
            </a:extLst>
          </p:cNvPr>
          <p:cNvSpPr txBox="1"/>
          <p:nvPr/>
        </p:nvSpPr>
        <p:spPr>
          <a:xfrm>
            <a:off x="537957" y="2871784"/>
            <a:ext cx="1773342" cy="415498"/>
          </a:xfrm>
          <a:prstGeom prst="rect">
            <a:avLst/>
          </a:prstGeom>
          <a:noFill/>
        </p:spPr>
        <p:txBody>
          <a:bodyPr wrap="square" rtlCol="0">
            <a:spAutoFit/>
          </a:bodyPr>
          <a:lstStyle/>
          <a:p>
            <a:pPr marL="285750" indent="-285750">
              <a:buFont typeface="Courier New" panose="02070309020205020404" pitchFamily="49" charset="0"/>
              <a:buChar char="o"/>
            </a:pPr>
            <a:r>
              <a:rPr lang="en-US" sz="1050">
                <a:solidFill>
                  <a:srgbClr val="00B050"/>
                </a:solidFill>
                <a:latin typeface="Arial" panose="020B0604020202020204" pitchFamily="34" charset="0"/>
                <a:cs typeface="Arial" panose="020B0604020202020204" pitchFamily="34" charset="0"/>
              </a:rPr>
              <a:t>Fuel suppliers</a:t>
            </a:r>
          </a:p>
          <a:p>
            <a:pPr marL="285750" indent="-285750">
              <a:buFont typeface="Courier New" panose="02070309020205020404" pitchFamily="49" charset="0"/>
              <a:buChar char="o"/>
            </a:pPr>
            <a:r>
              <a:rPr lang="en-US" sz="1050">
                <a:solidFill>
                  <a:srgbClr val="00B050"/>
                </a:solidFill>
              </a:rPr>
              <a:t>Regulatory bodies</a:t>
            </a:r>
          </a:p>
        </p:txBody>
      </p:sp>
      <p:sp>
        <p:nvSpPr>
          <p:cNvPr id="18" name="TextBox 17">
            <a:extLst>
              <a:ext uri="{FF2B5EF4-FFF2-40B4-BE49-F238E27FC236}">
                <a16:creationId xmlns:a16="http://schemas.microsoft.com/office/drawing/2014/main" id="{991A9B66-E280-5D1B-9E1B-78EA23011D39}"/>
              </a:ext>
            </a:extLst>
          </p:cNvPr>
          <p:cNvSpPr txBox="1"/>
          <p:nvPr/>
        </p:nvSpPr>
        <p:spPr>
          <a:xfrm>
            <a:off x="2622407" y="3966523"/>
            <a:ext cx="2018865" cy="415498"/>
          </a:xfrm>
          <a:prstGeom prst="rect">
            <a:avLst/>
          </a:prstGeom>
          <a:noFill/>
        </p:spPr>
        <p:txBody>
          <a:bodyPr wrap="square" rtlCol="0">
            <a:spAutoFit/>
          </a:bodyPr>
          <a:lstStyle/>
          <a:p>
            <a:pPr marL="171450" indent="-171450">
              <a:buFont typeface="Courier New" panose="02070309020205020404" pitchFamily="49" charset="0"/>
              <a:buChar char="o"/>
            </a:pPr>
            <a:r>
              <a:rPr lang="en-US" sz="1050">
                <a:solidFill>
                  <a:schemeClr val="accent2">
                    <a:lumMod val="50000"/>
                  </a:schemeClr>
                </a:solidFill>
                <a:latin typeface="Arial" panose="020B0604020202020204" pitchFamily="34" charset="0"/>
                <a:cs typeface="Arial" panose="020B0604020202020204" pitchFamily="34" charset="0"/>
              </a:rPr>
              <a:t>Assembly &amp; Reprocessing plant</a:t>
            </a:r>
            <a:endParaRPr lang="en-GB" sz="1050">
              <a:solidFill>
                <a:schemeClr val="accent2">
                  <a:lumMod val="50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8B1D741-5332-2396-09C2-A4BC81536ED6}"/>
              </a:ext>
            </a:extLst>
          </p:cNvPr>
          <p:cNvSpPr txBox="1"/>
          <p:nvPr/>
        </p:nvSpPr>
        <p:spPr>
          <a:xfrm>
            <a:off x="2638214" y="3955217"/>
            <a:ext cx="1388522" cy="253916"/>
          </a:xfrm>
          <a:prstGeom prst="rect">
            <a:avLst/>
          </a:prstGeom>
          <a:noFill/>
        </p:spPr>
        <p:txBody>
          <a:bodyPr wrap="none" rtlCol="0">
            <a:spAutoFit/>
          </a:bodyPr>
          <a:lstStyle/>
          <a:p>
            <a:pPr marL="285750" indent="-285750">
              <a:buFont typeface="Courier New" panose="02070309020205020404" pitchFamily="49" charset="0"/>
              <a:buChar char="o"/>
            </a:pPr>
            <a:r>
              <a:rPr lang="en-US" sz="1050">
                <a:solidFill>
                  <a:srgbClr val="00B050"/>
                </a:solidFill>
              </a:rPr>
              <a:t>Assembly plant</a:t>
            </a:r>
          </a:p>
        </p:txBody>
      </p:sp>
      <p:sp>
        <p:nvSpPr>
          <p:cNvPr id="22" name="TextBox 21">
            <a:extLst>
              <a:ext uri="{FF2B5EF4-FFF2-40B4-BE49-F238E27FC236}">
                <a16:creationId xmlns:a16="http://schemas.microsoft.com/office/drawing/2014/main" id="{EDAB4D09-87B8-2538-FB6C-241798FB5B71}"/>
              </a:ext>
            </a:extLst>
          </p:cNvPr>
          <p:cNvSpPr txBox="1"/>
          <p:nvPr/>
        </p:nvSpPr>
        <p:spPr>
          <a:xfrm>
            <a:off x="3108558" y="6056218"/>
            <a:ext cx="1637378" cy="253916"/>
          </a:xfrm>
          <a:prstGeom prst="rect">
            <a:avLst/>
          </a:prstGeom>
          <a:noFill/>
        </p:spPr>
        <p:txBody>
          <a:bodyPr wrap="square" rtlCol="0">
            <a:spAutoFit/>
          </a:bodyPr>
          <a:lstStyle/>
          <a:p>
            <a:pPr marL="171450" indent="-171450">
              <a:buFont typeface="Courier New" panose="02070309020205020404" pitchFamily="49" charset="0"/>
              <a:buChar char="o"/>
            </a:pPr>
            <a:r>
              <a:rPr lang="en-US" sz="1050">
                <a:solidFill>
                  <a:srgbClr val="00B050"/>
                </a:solidFill>
              </a:rPr>
              <a:t>Licensing fees</a:t>
            </a:r>
          </a:p>
        </p:txBody>
      </p:sp>
      <p:sp>
        <p:nvSpPr>
          <p:cNvPr id="23" name="TextBox 22">
            <a:extLst>
              <a:ext uri="{FF2B5EF4-FFF2-40B4-BE49-F238E27FC236}">
                <a16:creationId xmlns:a16="http://schemas.microsoft.com/office/drawing/2014/main" id="{6A000595-2FDE-C022-63A2-67137880C708}"/>
              </a:ext>
            </a:extLst>
          </p:cNvPr>
          <p:cNvSpPr txBox="1"/>
          <p:nvPr/>
        </p:nvSpPr>
        <p:spPr>
          <a:xfrm>
            <a:off x="7226055" y="1350836"/>
            <a:ext cx="1750800" cy="415498"/>
          </a:xfrm>
          <a:prstGeom prst="rect">
            <a:avLst/>
          </a:prstGeom>
          <a:noFill/>
        </p:spPr>
        <p:txBody>
          <a:bodyPr wrap="none" rtlCol="0">
            <a:spAutoFit/>
          </a:bodyPr>
          <a:lstStyle/>
          <a:p>
            <a:pPr marL="171450" indent="-171450">
              <a:buFont typeface="Courier New" panose="02070309020205020404" pitchFamily="49" charset="0"/>
              <a:buChar char="o"/>
            </a:pPr>
            <a:r>
              <a:rPr lang="en-US" sz="1050">
                <a:solidFill>
                  <a:srgbClr val="7030A0"/>
                </a:solidFill>
                <a:latin typeface="Arial" panose="020B0604020202020204" pitchFamily="34" charset="0"/>
                <a:cs typeface="Arial" panose="020B0604020202020204" pitchFamily="34" charset="0"/>
              </a:rPr>
              <a:t>Website for Information</a:t>
            </a:r>
            <a:endParaRPr lang="en-GB" sz="1050">
              <a:solidFill>
                <a:srgbClr val="7030A0"/>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US" sz="1050"/>
          </a:p>
        </p:txBody>
      </p:sp>
      <p:sp>
        <p:nvSpPr>
          <p:cNvPr id="24" name="TextBox 23">
            <a:extLst>
              <a:ext uri="{FF2B5EF4-FFF2-40B4-BE49-F238E27FC236}">
                <a16:creationId xmlns:a16="http://schemas.microsoft.com/office/drawing/2014/main" id="{CEC1CD13-DCCC-75E0-18AD-9984C4657826}"/>
              </a:ext>
            </a:extLst>
          </p:cNvPr>
          <p:cNvSpPr txBox="1"/>
          <p:nvPr/>
        </p:nvSpPr>
        <p:spPr>
          <a:xfrm>
            <a:off x="7231295" y="1344549"/>
            <a:ext cx="1391728" cy="253916"/>
          </a:xfrm>
          <a:prstGeom prst="rect">
            <a:avLst/>
          </a:prstGeom>
          <a:noFill/>
        </p:spPr>
        <p:txBody>
          <a:bodyPr wrap="none" rtlCol="0">
            <a:spAutoFit/>
          </a:bodyPr>
          <a:lstStyle/>
          <a:p>
            <a:pPr marL="171450" indent="-171450">
              <a:buFont typeface="Courier New" panose="02070309020205020404" pitchFamily="49" charset="0"/>
              <a:buChar char="o"/>
            </a:pPr>
            <a:r>
              <a:rPr lang="en-US" sz="1050">
                <a:solidFill>
                  <a:schemeClr val="accent2">
                    <a:lumMod val="50000"/>
                  </a:schemeClr>
                </a:solidFill>
                <a:latin typeface="Arial" panose="020B0604020202020204" pitchFamily="34" charset="0"/>
                <a:cs typeface="Arial" panose="020B0604020202020204" pitchFamily="34" charset="0"/>
              </a:rPr>
              <a:t>Website for sales</a:t>
            </a:r>
            <a:endParaRPr lang="en-GB" sz="1050">
              <a:solidFill>
                <a:schemeClr val="accent2">
                  <a:lumMod val="50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10EBED7-8431-2DAF-FF3C-D203894E91EE}"/>
              </a:ext>
            </a:extLst>
          </p:cNvPr>
          <p:cNvSpPr txBox="1"/>
          <p:nvPr/>
        </p:nvSpPr>
        <p:spPr>
          <a:xfrm>
            <a:off x="537957" y="2505956"/>
            <a:ext cx="1377300" cy="253916"/>
          </a:xfrm>
          <a:prstGeom prst="rect">
            <a:avLst/>
          </a:prstGeom>
          <a:noFill/>
        </p:spPr>
        <p:txBody>
          <a:bodyPr wrap="none" rtlCol="0">
            <a:spAutoFit/>
          </a:bodyPr>
          <a:lstStyle/>
          <a:p>
            <a:pPr marL="171450" indent="-171450">
              <a:buFont typeface="Courier New" panose="02070309020205020404" pitchFamily="49" charset="0"/>
              <a:buChar char="o"/>
            </a:pPr>
            <a:r>
              <a:rPr lang="en-US" sz="1050">
                <a:solidFill>
                  <a:schemeClr val="accent2">
                    <a:lumMod val="50000"/>
                  </a:schemeClr>
                </a:solidFill>
                <a:latin typeface="Arial" panose="020B0604020202020204" pitchFamily="34" charset="0"/>
                <a:cs typeface="Arial" panose="020B0604020202020204" pitchFamily="34" charset="0"/>
              </a:rPr>
              <a:t>Spent fuel facility</a:t>
            </a:r>
          </a:p>
        </p:txBody>
      </p:sp>
    </p:spTree>
    <p:extLst>
      <p:ext uri="{BB962C8B-B14F-4D97-AF65-F5344CB8AC3E}">
        <p14:creationId xmlns:p14="http://schemas.microsoft.com/office/powerpoint/2010/main" val="245620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2"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8660BB-E882-B807-A48D-08AF3C7FFA0E}"/>
              </a:ext>
            </a:extLst>
          </p:cNvPr>
          <p:cNvSpPr>
            <a:spLocks noGrp="1"/>
          </p:cNvSpPr>
          <p:nvPr>
            <p:ph type="body" sz="quarter" idx="10"/>
          </p:nvPr>
        </p:nvSpPr>
        <p:spPr/>
        <p:txBody>
          <a:bodyPr lIns="91440" tIns="45720" rIns="91440" bIns="45720" anchor="ctr"/>
          <a:lstStyle/>
          <a:p>
            <a:r>
              <a:rPr lang="en-US">
                <a:cs typeface="Arial"/>
              </a:rPr>
              <a:t>Minimum Viable Product</a:t>
            </a:r>
            <a:endParaRPr lang="en-US"/>
          </a:p>
        </p:txBody>
      </p:sp>
      <p:pic>
        <p:nvPicPr>
          <p:cNvPr id="4" name="Graphic 4" descr="Internet with solid fill">
            <a:hlinkClick r:id="rId2"/>
            <a:extLst>
              <a:ext uri="{FF2B5EF4-FFF2-40B4-BE49-F238E27FC236}">
                <a16:creationId xmlns:a16="http://schemas.microsoft.com/office/drawing/2014/main" id="{0EEB457E-6E1D-A7AD-75C3-D12AD12BC0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3375" y="1926076"/>
            <a:ext cx="3200400" cy="3200400"/>
          </a:xfrm>
          <a:prstGeom prst="rect">
            <a:avLst/>
          </a:prstGeom>
        </p:spPr>
      </p:pic>
    </p:spTree>
    <p:extLst>
      <p:ext uri="{BB962C8B-B14F-4D97-AF65-F5344CB8AC3E}">
        <p14:creationId xmlns:p14="http://schemas.microsoft.com/office/powerpoint/2010/main" val="383591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2">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직사각형 1">
            <a:extLst>
              <a:ext uri="{FF2B5EF4-FFF2-40B4-BE49-F238E27FC236}">
                <a16:creationId xmlns:a16="http://schemas.microsoft.com/office/drawing/2014/main" id="{AC5123E9-455A-4CAE-AE99-2DF96AE3E51F}"/>
              </a:ext>
            </a:extLst>
          </p:cNvPr>
          <p:cNvSpPr/>
          <p:nvPr/>
        </p:nvSpPr>
        <p:spPr>
          <a:xfrm>
            <a:off x="686897" y="4586900"/>
            <a:ext cx="9153179" cy="1366400"/>
          </a:xfrm>
          <a:prstGeom prst="rect">
            <a:avLst/>
          </a:prstGeom>
        </p:spPr>
        <p:txBody>
          <a:bodyPr wrap="square" lIns="91440" tIns="45720" rIns="91440" bIns="45720" anchor="t">
            <a:spAutoFit/>
          </a:bodyPr>
          <a:lstStyle/>
          <a:p>
            <a:pPr defTabSz="841248">
              <a:spcAft>
                <a:spcPts val="600"/>
              </a:spcAft>
            </a:pPr>
            <a:r>
              <a:rPr lang="en-US" sz="1656" kern="1200">
                <a:solidFill>
                  <a:schemeClr val="tx1"/>
                </a:solidFill>
                <a:latin typeface="+mn-lt"/>
                <a:ea typeface="+mn-lt"/>
                <a:cs typeface="+mn-lt"/>
              </a:rPr>
              <a:t>Radiant Power is a pioneering company that designs, develops, and produces cutting-edge Strontium-based nuclear batteries. Our advanced technology caters to prominent sectors such as microelectronics, small modular reactors (SMR), space exploration, and medical industries. Our mission is to harvest useful energy from spent nuclear fuel through our innovative battery technology, delivering decades of uninterrupted power without replacing or recharging. </a:t>
            </a:r>
            <a:endParaRPr lang="en-US">
              <a:cs typeface="Arial"/>
            </a:endParaRPr>
          </a:p>
        </p:txBody>
      </p:sp>
      <p:sp>
        <p:nvSpPr>
          <p:cNvPr id="3" name="TextBox 2">
            <a:extLst>
              <a:ext uri="{FF2B5EF4-FFF2-40B4-BE49-F238E27FC236}">
                <a16:creationId xmlns:a16="http://schemas.microsoft.com/office/drawing/2014/main" id="{0EBEB981-8546-4293-96F3-A07698F2C3BE}"/>
              </a:ext>
            </a:extLst>
          </p:cNvPr>
          <p:cNvSpPr txBox="1"/>
          <p:nvPr/>
        </p:nvSpPr>
        <p:spPr>
          <a:xfrm>
            <a:off x="690038" y="4149635"/>
            <a:ext cx="2390596" cy="342660"/>
          </a:xfrm>
          <a:prstGeom prst="rect">
            <a:avLst/>
          </a:prstGeom>
          <a:noFill/>
        </p:spPr>
        <p:txBody>
          <a:bodyPr wrap="square" lIns="36000" tIns="0" rIns="36000" bIns="0" rtlCol="0" anchor="ctr">
            <a:spAutoFit/>
          </a:bodyPr>
          <a:lstStyle/>
          <a:p>
            <a:pPr defTabSz="841248">
              <a:spcAft>
                <a:spcPts val="600"/>
              </a:spcAft>
            </a:pPr>
            <a:r>
              <a:rPr lang="en-US" altLang="ko-KR" sz="2208" kern="1200">
                <a:solidFill>
                  <a:schemeClr val="accent3"/>
                </a:solidFill>
                <a:latin typeface="+mn-lt"/>
                <a:ea typeface="+mn-ea"/>
                <a:cs typeface="Arial"/>
              </a:rPr>
              <a:t>About us </a:t>
            </a:r>
            <a:endParaRPr lang="en-US" altLang="ko-KR" sz="2400">
              <a:solidFill>
                <a:schemeClr val="accent3"/>
              </a:solidFill>
              <a:cs typeface="Arial"/>
            </a:endParaRPr>
          </a:p>
        </p:txBody>
      </p:sp>
      <p:pic>
        <p:nvPicPr>
          <p:cNvPr id="6" name="Picture 10" descr="Graphical user interface, text, website&#10;&#10;Description automatically generated">
            <a:extLst>
              <a:ext uri="{FF2B5EF4-FFF2-40B4-BE49-F238E27FC236}">
                <a16:creationId xmlns:a16="http://schemas.microsoft.com/office/drawing/2014/main" id="{49106CCD-36F4-F672-DC2D-62D72CD7AC26}"/>
              </a:ext>
            </a:extLst>
          </p:cNvPr>
          <p:cNvPicPr>
            <a:picLocks noGrp="1" noChangeAspect="1"/>
          </p:cNvPicPr>
          <p:nvPr>
            <p:ph type="pic" sz="quarter" idx="12"/>
          </p:nvPr>
        </p:nvPicPr>
        <p:blipFill rotWithShape="1">
          <a:blip r:embed="rId2"/>
          <a:srcRect l="11099" t="27158" r="65992" b="42684"/>
          <a:stretch/>
        </p:blipFill>
        <p:spPr>
          <a:xfrm>
            <a:off x="935819" y="643468"/>
            <a:ext cx="4295906" cy="3572705"/>
          </a:xfrm>
        </p:spPr>
      </p:pic>
      <p:sp>
        <p:nvSpPr>
          <p:cNvPr id="5" name="Text Placeholder 10">
            <a:extLst>
              <a:ext uri="{FF2B5EF4-FFF2-40B4-BE49-F238E27FC236}">
                <a16:creationId xmlns:a16="http://schemas.microsoft.com/office/drawing/2014/main" id="{7FE924CE-2EC7-8D15-0D6B-86063578A777}"/>
              </a:ext>
            </a:extLst>
          </p:cNvPr>
          <p:cNvSpPr txBox="1">
            <a:spLocks/>
          </p:cNvSpPr>
          <p:nvPr/>
        </p:nvSpPr>
        <p:spPr>
          <a:xfrm>
            <a:off x="5895484" y="1432165"/>
            <a:ext cx="4476409" cy="2010062"/>
          </a:xfrm>
          <a:prstGeom prst="rect">
            <a:avLst/>
          </a:prstGeom>
          <a:noFill/>
        </p:spPr>
        <p:txBody>
          <a:bodyPr lIns="91440" tIns="45720" rIns="91440" bIns="45720"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a:solidFill>
                  <a:schemeClr val="accent2"/>
                </a:solidFill>
                <a:latin typeface="+mj-lt"/>
                <a:cs typeface="Arial"/>
              </a:rPr>
              <a:t>Radiant Power </a:t>
            </a:r>
            <a:br>
              <a:rPr lang="en-US" altLang="ko-KR" sz="4400" b="1">
                <a:solidFill>
                  <a:schemeClr val="accent3"/>
                </a:solidFill>
                <a:latin typeface="+mj-lt"/>
                <a:cs typeface="Arial"/>
              </a:rPr>
            </a:br>
            <a:r>
              <a:rPr lang="en-US" altLang="ko-KR" sz="2800" b="1">
                <a:solidFill>
                  <a:schemeClr val="accent3"/>
                </a:solidFill>
                <a:latin typeface="+mj-lt"/>
                <a:cs typeface="Arial"/>
              </a:rPr>
              <a:t>Waste</a:t>
            </a:r>
            <a:r>
              <a:rPr lang="en-US" altLang="ko-KR" b="1">
                <a:solidFill>
                  <a:schemeClr val="accent3"/>
                </a:solidFill>
                <a:latin typeface="+mj-lt"/>
                <a:cs typeface="Arial"/>
              </a:rPr>
              <a:t>2</a:t>
            </a:r>
            <a:r>
              <a:rPr lang="en-US" altLang="ko-KR" sz="2800" b="1">
                <a:solidFill>
                  <a:schemeClr val="accent3"/>
                </a:solidFill>
                <a:latin typeface="+mj-lt"/>
                <a:cs typeface="Arial"/>
              </a:rPr>
              <a:t>Watts</a:t>
            </a:r>
          </a:p>
        </p:txBody>
      </p:sp>
    </p:spTree>
    <p:extLst>
      <p:ext uri="{BB962C8B-B14F-4D97-AF65-F5344CB8AC3E}">
        <p14:creationId xmlns:p14="http://schemas.microsoft.com/office/powerpoint/2010/main" val="72010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09401" y="238702"/>
            <a:ext cx="11573197" cy="724247"/>
          </a:xfrm>
        </p:spPr>
        <p:txBody>
          <a:bodyPr lIns="91440" tIns="45720" rIns="91440" bIns="45720" anchor="ctr"/>
          <a:lstStyle/>
          <a:p>
            <a:r>
              <a:rPr lang="en-US">
                <a:cs typeface="Arial"/>
              </a:rPr>
              <a:t>History</a:t>
            </a:r>
            <a:endParaRPr lang="en-US"/>
          </a:p>
        </p:txBody>
      </p:sp>
      <p:grpSp>
        <p:nvGrpSpPr>
          <p:cNvPr id="44" name="Group 43">
            <a:extLst>
              <a:ext uri="{FF2B5EF4-FFF2-40B4-BE49-F238E27FC236}">
                <a16:creationId xmlns:a16="http://schemas.microsoft.com/office/drawing/2014/main" id="{C27E747A-B3F7-CD81-28EB-30B723E4917C}"/>
              </a:ext>
            </a:extLst>
          </p:cNvPr>
          <p:cNvGrpSpPr/>
          <p:nvPr/>
        </p:nvGrpSpPr>
        <p:grpSpPr>
          <a:xfrm>
            <a:off x="1246698" y="1940680"/>
            <a:ext cx="9410401" cy="4114328"/>
            <a:chOff x="504826" y="1949306"/>
            <a:chExt cx="6604856" cy="4114328"/>
          </a:xfrm>
        </p:grpSpPr>
        <p:cxnSp>
          <p:nvCxnSpPr>
            <p:cNvPr id="3" name="Straight Connector 2">
              <a:extLst>
                <a:ext uri="{FF2B5EF4-FFF2-40B4-BE49-F238E27FC236}">
                  <a16:creationId xmlns:a16="http://schemas.microsoft.com/office/drawing/2014/main" id="{7ED90E28-FC0D-4C08-B0B7-5FE31526350E}"/>
                </a:ext>
              </a:extLst>
            </p:cNvPr>
            <p:cNvCxnSpPr>
              <a:cxnSpLocks/>
            </p:cNvCxnSpPr>
            <p:nvPr/>
          </p:nvCxnSpPr>
          <p:spPr>
            <a:xfrm flipV="1">
              <a:off x="913873" y="3866749"/>
              <a:ext cx="5799727" cy="21845"/>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그룹 4">
              <a:extLst>
                <a:ext uri="{FF2B5EF4-FFF2-40B4-BE49-F238E27FC236}">
                  <a16:creationId xmlns:a16="http://schemas.microsoft.com/office/drawing/2014/main" id="{E2815080-4736-4E11-B706-B401064672AE}"/>
                </a:ext>
              </a:extLst>
            </p:cNvPr>
            <p:cNvGrpSpPr/>
            <p:nvPr/>
          </p:nvGrpSpPr>
          <p:grpSpPr>
            <a:xfrm>
              <a:off x="1234621" y="3523936"/>
              <a:ext cx="648072" cy="1133328"/>
              <a:chOff x="1234621" y="3594272"/>
              <a:chExt cx="648072" cy="1133328"/>
            </a:xfrm>
          </p:grpSpPr>
          <p:cxnSp>
            <p:nvCxnSpPr>
              <p:cNvPr id="5" name="Straight Connector 4">
                <a:extLst>
                  <a:ext uri="{FF2B5EF4-FFF2-40B4-BE49-F238E27FC236}">
                    <a16:creationId xmlns:a16="http://schemas.microsoft.com/office/drawing/2014/main" id="{654B47D2-ABAA-4238-9393-9764CCB98911}"/>
                  </a:ext>
                </a:extLst>
              </p:cNvPr>
              <p:cNvCxnSpPr/>
              <p:nvPr/>
            </p:nvCxnSpPr>
            <p:spPr>
              <a:xfrm flipV="1">
                <a:off x="1558657" y="3946745"/>
                <a:ext cx="0" cy="780855"/>
              </a:xfrm>
              <a:prstGeom prst="line">
                <a:avLst/>
              </a:prstGeom>
              <a:ln w="63500">
                <a:solidFill>
                  <a:schemeClr val="accent1"/>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C7904EE-7A73-408E-9AE6-28F4B173947F}"/>
                  </a:ext>
                </a:extLst>
              </p:cNvPr>
              <p:cNvSpPr/>
              <p:nvPr/>
            </p:nvSpPr>
            <p:spPr>
              <a:xfrm>
                <a:off x="1234621" y="3594272"/>
                <a:ext cx="648072" cy="648072"/>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 name="그룹 5">
              <a:extLst>
                <a:ext uri="{FF2B5EF4-FFF2-40B4-BE49-F238E27FC236}">
                  <a16:creationId xmlns:a16="http://schemas.microsoft.com/office/drawing/2014/main" id="{15B33DB1-7100-440A-8609-B0A75A61DE0F}"/>
                </a:ext>
              </a:extLst>
            </p:cNvPr>
            <p:cNvGrpSpPr/>
            <p:nvPr/>
          </p:nvGrpSpPr>
          <p:grpSpPr>
            <a:xfrm>
              <a:off x="3483218" y="3062896"/>
              <a:ext cx="648072" cy="1109112"/>
              <a:chOff x="4137552" y="3133232"/>
              <a:chExt cx="648072" cy="1109112"/>
            </a:xfrm>
          </p:grpSpPr>
          <p:cxnSp>
            <p:nvCxnSpPr>
              <p:cNvPr id="8" name="Straight Connector 7">
                <a:extLst>
                  <a:ext uri="{FF2B5EF4-FFF2-40B4-BE49-F238E27FC236}">
                    <a16:creationId xmlns:a16="http://schemas.microsoft.com/office/drawing/2014/main" id="{CD889639-2B33-4806-8735-F720C8A72D7E}"/>
                  </a:ext>
                </a:extLst>
              </p:cNvPr>
              <p:cNvCxnSpPr/>
              <p:nvPr/>
            </p:nvCxnSpPr>
            <p:spPr>
              <a:xfrm flipV="1">
                <a:off x="4461588" y="3133232"/>
                <a:ext cx="0" cy="780855"/>
              </a:xfrm>
              <a:prstGeom prst="line">
                <a:avLst/>
              </a:prstGeom>
              <a:ln w="635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8CF9173-B0D7-4E20-8B02-6C5D15E41B8A}"/>
                  </a:ext>
                </a:extLst>
              </p:cNvPr>
              <p:cNvSpPr/>
              <p:nvPr/>
            </p:nvSpPr>
            <p:spPr>
              <a:xfrm>
                <a:off x="4137552" y="3594272"/>
                <a:ext cx="648072" cy="648072"/>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0" name="그룹 6">
              <a:extLst>
                <a:ext uri="{FF2B5EF4-FFF2-40B4-BE49-F238E27FC236}">
                  <a16:creationId xmlns:a16="http://schemas.microsoft.com/office/drawing/2014/main" id="{08A0AB13-FABC-4ABA-AC53-A849379EA3F8}"/>
                </a:ext>
              </a:extLst>
            </p:cNvPr>
            <p:cNvGrpSpPr/>
            <p:nvPr/>
          </p:nvGrpSpPr>
          <p:grpSpPr>
            <a:xfrm>
              <a:off x="5731815" y="3526126"/>
              <a:ext cx="648072" cy="1131139"/>
              <a:chOff x="5757732" y="3594272"/>
              <a:chExt cx="648072" cy="1131139"/>
            </a:xfrm>
          </p:grpSpPr>
          <p:cxnSp>
            <p:nvCxnSpPr>
              <p:cNvPr id="11" name="Straight Connector 10">
                <a:extLst>
                  <a:ext uri="{FF2B5EF4-FFF2-40B4-BE49-F238E27FC236}">
                    <a16:creationId xmlns:a16="http://schemas.microsoft.com/office/drawing/2014/main" id="{650FA1A4-F965-40CF-BD30-3458BA280085}"/>
                  </a:ext>
                </a:extLst>
              </p:cNvPr>
              <p:cNvCxnSpPr/>
              <p:nvPr/>
            </p:nvCxnSpPr>
            <p:spPr>
              <a:xfrm flipV="1">
                <a:off x="6082231" y="3944556"/>
                <a:ext cx="0" cy="780855"/>
              </a:xfrm>
              <a:prstGeom prst="line">
                <a:avLst/>
              </a:prstGeom>
              <a:ln w="63500">
                <a:solidFill>
                  <a:schemeClr val="accent3"/>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E7B0A68-6608-4CE0-A5DA-A6375E91DF8C}"/>
                  </a:ext>
                </a:extLst>
              </p:cNvPr>
              <p:cNvSpPr/>
              <p:nvPr/>
            </p:nvSpPr>
            <p:spPr>
              <a:xfrm>
                <a:off x="5757732" y="3594272"/>
                <a:ext cx="648072" cy="648072"/>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TextBox 22">
              <a:extLst>
                <a:ext uri="{FF2B5EF4-FFF2-40B4-BE49-F238E27FC236}">
                  <a16:creationId xmlns:a16="http://schemas.microsoft.com/office/drawing/2014/main" id="{C1C3DDC9-066D-49F6-B92C-CDC032D4B85D}"/>
                </a:ext>
              </a:extLst>
            </p:cNvPr>
            <p:cNvSpPr txBox="1"/>
            <p:nvPr/>
          </p:nvSpPr>
          <p:spPr>
            <a:xfrm>
              <a:off x="5515791" y="2686676"/>
              <a:ext cx="1080120" cy="830997"/>
            </a:xfrm>
            <a:prstGeom prst="rect">
              <a:avLst/>
            </a:prstGeom>
            <a:noFill/>
          </p:spPr>
          <p:txBody>
            <a:bodyPr wrap="square" lIns="91440" tIns="45720" rIns="91440" bIns="45720" rtlCol="0" anchor="ctr">
              <a:spAutoFit/>
            </a:bodyPr>
            <a:lstStyle/>
            <a:p>
              <a:pPr algn="ctr"/>
              <a:r>
                <a:rPr lang="en-US" altLang="ko-KR" sz="2400" b="1">
                  <a:solidFill>
                    <a:schemeClr val="accent3"/>
                  </a:solidFill>
                  <a:cs typeface="Arial"/>
                </a:rPr>
                <a:t>Final Step</a:t>
              </a:r>
              <a:endParaRPr lang="en-US" altLang="ko-KR" sz="2400" b="1">
                <a:solidFill>
                  <a:schemeClr val="accent3"/>
                </a:solidFill>
                <a:cs typeface="Arial" pitchFamily="34" charset="0"/>
              </a:endParaRPr>
            </a:p>
          </p:txBody>
        </p:sp>
        <p:grpSp>
          <p:nvGrpSpPr>
            <p:cNvPr id="24" name="Group 23">
              <a:extLst>
                <a:ext uri="{FF2B5EF4-FFF2-40B4-BE49-F238E27FC236}">
                  <a16:creationId xmlns:a16="http://schemas.microsoft.com/office/drawing/2014/main" id="{4B951685-1757-4341-B79F-19615D715095}"/>
                </a:ext>
              </a:extLst>
            </p:cNvPr>
            <p:cNvGrpSpPr/>
            <p:nvPr/>
          </p:nvGrpSpPr>
          <p:grpSpPr>
            <a:xfrm>
              <a:off x="5002020" y="4797981"/>
              <a:ext cx="2107662" cy="1263464"/>
              <a:chOff x="7026501" y="4509120"/>
              <a:chExt cx="1499710" cy="1263464"/>
            </a:xfrm>
          </p:grpSpPr>
          <p:sp>
            <p:nvSpPr>
              <p:cNvPr id="25" name="TextBox 24">
                <a:extLst>
                  <a:ext uri="{FF2B5EF4-FFF2-40B4-BE49-F238E27FC236}">
                    <a16:creationId xmlns:a16="http://schemas.microsoft.com/office/drawing/2014/main" id="{B9A681A7-63A7-4079-B138-7805540560C5}"/>
                  </a:ext>
                </a:extLst>
              </p:cNvPr>
              <p:cNvSpPr txBox="1"/>
              <p:nvPr/>
            </p:nvSpPr>
            <p:spPr>
              <a:xfrm>
                <a:off x="7026501" y="4509120"/>
                <a:ext cx="1499710" cy="307777"/>
              </a:xfrm>
              <a:prstGeom prst="rect">
                <a:avLst/>
              </a:prstGeom>
              <a:noFill/>
            </p:spPr>
            <p:txBody>
              <a:bodyPr wrap="square" lIns="91440" tIns="45720" rIns="91440" bIns="45720" rtlCol="0" anchor="t">
                <a:spAutoFit/>
              </a:bodyPr>
              <a:lstStyle/>
              <a:p>
                <a:pPr algn="ctr"/>
                <a:r>
                  <a:rPr lang="en-US" altLang="ko-KR" sz="1400">
                    <a:solidFill>
                      <a:schemeClr val="tx1">
                        <a:lumMod val="75000"/>
                        <a:lumOff val="25000"/>
                      </a:schemeClr>
                    </a:solidFill>
                    <a:cs typeface="Arial"/>
                  </a:rPr>
                  <a:t>Radiant Battery</a:t>
                </a:r>
                <a:endParaRPr lang="ko-KR" altLang="en-US" sz="140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CE858278-79CD-4A13-B613-3845F4F832A6}"/>
                  </a:ext>
                </a:extLst>
              </p:cNvPr>
              <p:cNvSpPr txBox="1"/>
              <p:nvPr/>
            </p:nvSpPr>
            <p:spPr>
              <a:xfrm>
                <a:off x="7026501" y="4756921"/>
                <a:ext cx="1499710" cy="1015663"/>
              </a:xfrm>
              <a:prstGeom prst="rect">
                <a:avLst/>
              </a:prstGeom>
              <a:noFill/>
            </p:spPr>
            <p:txBody>
              <a:bodyPr wrap="square" lIns="91440" tIns="45720" rIns="91440" bIns="45720" rtlCol="0" anchor="t">
                <a:spAutoFit/>
              </a:bodyPr>
              <a:lstStyle/>
              <a:p>
                <a:pPr algn="ctr"/>
                <a:r>
                  <a:rPr lang="en-US" sz="1200">
                    <a:latin typeface="Arial Narrow"/>
                    <a:cs typeface="Arial"/>
                  </a:rPr>
                  <a:t>Developing and commercializing long lasting strontium batteries, from spent nuclear fuel inventory to power small devices of varying functions</a:t>
                </a:r>
                <a:endParaRPr lang="en-US" sz="1200">
                  <a:solidFill>
                    <a:srgbClr val="000000"/>
                  </a:solidFill>
                  <a:latin typeface="Arial Narrow"/>
                  <a:cs typeface="Arial" pitchFamily="34" charset="0"/>
                </a:endParaRPr>
              </a:p>
            </p:txBody>
          </p:sp>
        </p:grpSp>
        <p:sp>
          <p:nvSpPr>
            <p:cNvPr id="27" name="TextBox 26">
              <a:extLst>
                <a:ext uri="{FF2B5EF4-FFF2-40B4-BE49-F238E27FC236}">
                  <a16:creationId xmlns:a16="http://schemas.microsoft.com/office/drawing/2014/main" id="{5DB78FB8-4471-46DB-AF0D-1B5369237FE7}"/>
                </a:ext>
              </a:extLst>
            </p:cNvPr>
            <p:cNvSpPr txBox="1"/>
            <p:nvPr/>
          </p:nvSpPr>
          <p:spPr>
            <a:xfrm>
              <a:off x="1018597" y="2685401"/>
              <a:ext cx="1128611" cy="830997"/>
            </a:xfrm>
            <a:prstGeom prst="rect">
              <a:avLst/>
            </a:prstGeom>
            <a:noFill/>
          </p:spPr>
          <p:txBody>
            <a:bodyPr wrap="square" lIns="91440" tIns="45720" rIns="91440" bIns="45720" rtlCol="0" anchor="ctr">
              <a:spAutoFit/>
            </a:bodyPr>
            <a:lstStyle/>
            <a:p>
              <a:pPr algn="ctr"/>
              <a:r>
                <a:rPr lang="en-US" altLang="ko-KR" sz="2400" b="1">
                  <a:solidFill>
                    <a:schemeClr val="accent1"/>
                  </a:solidFill>
                  <a:cs typeface="Arial"/>
                </a:rPr>
                <a:t>Initial</a:t>
              </a:r>
            </a:p>
            <a:p>
              <a:pPr algn="ctr"/>
              <a:r>
                <a:rPr lang="en-US" altLang="ko-KR" sz="2400" b="1">
                  <a:solidFill>
                    <a:schemeClr val="accent1"/>
                  </a:solidFill>
                  <a:cs typeface="Arial"/>
                </a:rPr>
                <a:t>Step</a:t>
              </a:r>
              <a:endParaRPr lang="en-US" altLang="ko-KR" sz="2400" b="1">
                <a:solidFill>
                  <a:schemeClr val="accent1"/>
                </a:solidFill>
                <a:cs typeface="Arial" pitchFamily="34" charset="0"/>
              </a:endParaRPr>
            </a:p>
          </p:txBody>
        </p:sp>
        <p:grpSp>
          <p:nvGrpSpPr>
            <p:cNvPr id="28" name="Group 27">
              <a:extLst>
                <a:ext uri="{FF2B5EF4-FFF2-40B4-BE49-F238E27FC236}">
                  <a16:creationId xmlns:a16="http://schemas.microsoft.com/office/drawing/2014/main" id="{7457F4B7-7254-4A2E-B1FB-A07CEBEA1D76}"/>
                </a:ext>
              </a:extLst>
            </p:cNvPr>
            <p:cNvGrpSpPr/>
            <p:nvPr/>
          </p:nvGrpSpPr>
          <p:grpSpPr>
            <a:xfrm>
              <a:off x="504826" y="4800170"/>
              <a:ext cx="2107662" cy="1263464"/>
              <a:chOff x="7026501" y="4509120"/>
              <a:chExt cx="1499710" cy="1263464"/>
            </a:xfrm>
          </p:grpSpPr>
          <p:sp>
            <p:nvSpPr>
              <p:cNvPr id="29" name="TextBox 28">
                <a:extLst>
                  <a:ext uri="{FF2B5EF4-FFF2-40B4-BE49-F238E27FC236}">
                    <a16:creationId xmlns:a16="http://schemas.microsoft.com/office/drawing/2014/main" id="{812DF45E-DA64-43DC-9398-3B55F40A4851}"/>
                  </a:ext>
                </a:extLst>
              </p:cNvPr>
              <p:cNvSpPr txBox="1"/>
              <p:nvPr/>
            </p:nvSpPr>
            <p:spPr>
              <a:xfrm>
                <a:off x="7026501" y="4509120"/>
                <a:ext cx="1499710" cy="307777"/>
              </a:xfrm>
              <a:prstGeom prst="rect">
                <a:avLst/>
              </a:prstGeom>
              <a:noFill/>
            </p:spPr>
            <p:txBody>
              <a:bodyPr wrap="square" lIns="91440" tIns="45720" rIns="91440" bIns="45720" rtlCol="0" anchor="t">
                <a:spAutoFit/>
              </a:bodyPr>
              <a:lstStyle/>
              <a:p>
                <a:pPr algn="ctr"/>
                <a:r>
                  <a:rPr lang="en-US" altLang="ko-KR" sz="1400">
                    <a:solidFill>
                      <a:schemeClr val="tx1">
                        <a:lumMod val="75000"/>
                        <a:lumOff val="25000"/>
                      </a:schemeClr>
                    </a:solidFill>
                    <a:cs typeface="Arial"/>
                  </a:rPr>
                  <a:t>Nuclear Battery</a:t>
                </a:r>
                <a:endParaRPr lang="en-US" altLang="ko-KR" sz="140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1E4805C9-313C-4BFD-9336-BE0983E11B2C}"/>
                  </a:ext>
                </a:extLst>
              </p:cNvPr>
              <p:cNvSpPr txBox="1"/>
              <p:nvPr/>
            </p:nvSpPr>
            <p:spPr>
              <a:xfrm>
                <a:off x="7026501" y="4756921"/>
                <a:ext cx="1499710" cy="1015663"/>
              </a:xfrm>
              <a:prstGeom prst="rect">
                <a:avLst/>
              </a:prstGeom>
              <a:noFill/>
            </p:spPr>
            <p:txBody>
              <a:bodyPr wrap="square" lIns="91440" tIns="45720" rIns="91440" bIns="45720" rtlCol="0" anchor="t">
                <a:spAutoFit/>
              </a:bodyPr>
              <a:lstStyle/>
              <a:p>
                <a:pPr algn="ctr"/>
                <a:r>
                  <a:rPr lang="en-US" sz="1200">
                    <a:latin typeface="Times New Roman"/>
                    <a:cs typeface="Times New Roman"/>
                  </a:rPr>
                  <a:t>To provide uninterrupted electricity to cellphone towers by harvesting decay heat from decaying nuclear waste (Pu-239)</a:t>
                </a:r>
                <a:endParaRPr lang="en-US" altLang="ko-KR"/>
              </a:p>
            </p:txBody>
          </p:sp>
        </p:grpSp>
        <p:grpSp>
          <p:nvGrpSpPr>
            <p:cNvPr id="31" name="Group 30">
              <a:extLst>
                <a:ext uri="{FF2B5EF4-FFF2-40B4-BE49-F238E27FC236}">
                  <a16:creationId xmlns:a16="http://schemas.microsoft.com/office/drawing/2014/main" id="{1ED06546-730A-4D4B-9E1F-CDC5ACCB9678}"/>
                </a:ext>
              </a:extLst>
            </p:cNvPr>
            <p:cNvGrpSpPr/>
            <p:nvPr/>
          </p:nvGrpSpPr>
          <p:grpSpPr>
            <a:xfrm>
              <a:off x="2510971" y="1949306"/>
              <a:ext cx="2585643" cy="880390"/>
              <a:chOff x="7026501" y="4865801"/>
              <a:chExt cx="1499710" cy="880390"/>
            </a:xfrm>
          </p:grpSpPr>
          <p:sp>
            <p:nvSpPr>
              <p:cNvPr id="32" name="TextBox 31">
                <a:extLst>
                  <a:ext uri="{FF2B5EF4-FFF2-40B4-BE49-F238E27FC236}">
                    <a16:creationId xmlns:a16="http://schemas.microsoft.com/office/drawing/2014/main" id="{86C53388-2587-4C73-B5A3-9766C682A699}"/>
                  </a:ext>
                </a:extLst>
              </p:cNvPr>
              <p:cNvSpPr txBox="1"/>
              <p:nvPr/>
            </p:nvSpPr>
            <p:spPr>
              <a:xfrm>
                <a:off x="7026501" y="4865801"/>
                <a:ext cx="1499710" cy="307777"/>
              </a:xfrm>
              <a:prstGeom prst="rect">
                <a:avLst/>
              </a:prstGeom>
              <a:noFill/>
            </p:spPr>
            <p:txBody>
              <a:bodyPr wrap="square" lIns="91440" tIns="45720" rIns="91440" bIns="45720" rtlCol="0" anchor="t">
                <a:spAutoFit/>
              </a:bodyPr>
              <a:lstStyle/>
              <a:p>
                <a:pPr algn="ctr"/>
                <a:r>
                  <a:rPr lang="en-US" altLang="ko-KR" sz="1400">
                    <a:solidFill>
                      <a:schemeClr val="tx1">
                        <a:lumMod val="75000"/>
                        <a:lumOff val="25000"/>
                      </a:schemeClr>
                    </a:solidFill>
                    <a:cs typeface="Arial"/>
                  </a:rPr>
                  <a:t>Nuclear Battery</a:t>
                </a:r>
                <a:endParaRPr lang="ko-KR" altLang="en-US" sz="140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6423CA77-062A-461E-99DE-B5B5E046BB41}"/>
                  </a:ext>
                </a:extLst>
              </p:cNvPr>
              <p:cNvSpPr txBox="1"/>
              <p:nvPr/>
            </p:nvSpPr>
            <p:spPr>
              <a:xfrm>
                <a:off x="7026501" y="5146027"/>
                <a:ext cx="1499710" cy="600164"/>
              </a:xfrm>
              <a:prstGeom prst="rect">
                <a:avLst/>
              </a:prstGeom>
              <a:noFill/>
            </p:spPr>
            <p:txBody>
              <a:bodyPr wrap="square" lIns="91440" tIns="45720" rIns="91440" bIns="45720" rtlCol="0" anchor="t">
                <a:spAutoFit/>
              </a:bodyPr>
              <a:lstStyle/>
              <a:p>
                <a:pPr algn="ctr"/>
                <a:r>
                  <a:rPr lang="en-US" sz="1100">
                    <a:ea typeface="+mn-lt"/>
                    <a:cs typeface="+mn-lt"/>
                  </a:rPr>
                  <a:t>To provide uninterrupted electricity to military off-grid sites for sea and air surveillance using Pu-238 and applying it to a Stirling engine to generate electricity. </a:t>
                </a:r>
              </a:p>
            </p:txBody>
          </p:sp>
        </p:grpSp>
        <p:sp>
          <p:nvSpPr>
            <p:cNvPr id="34" name="TextBox 33">
              <a:extLst>
                <a:ext uri="{FF2B5EF4-FFF2-40B4-BE49-F238E27FC236}">
                  <a16:creationId xmlns:a16="http://schemas.microsoft.com/office/drawing/2014/main" id="{86068F59-01CB-4FAC-BB57-85890E4357D3}"/>
                </a:ext>
              </a:extLst>
            </p:cNvPr>
            <p:cNvSpPr txBox="1"/>
            <p:nvPr/>
          </p:nvSpPr>
          <p:spPr>
            <a:xfrm>
              <a:off x="3267194" y="4261560"/>
              <a:ext cx="1080120" cy="830997"/>
            </a:xfrm>
            <a:prstGeom prst="rect">
              <a:avLst/>
            </a:prstGeom>
            <a:noFill/>
          </p:spPr>
          <p:txBody>
            <a:bodyPr wrap="square" lIns="91440" tIns="45720" rIns="91440" bIns="45720" rtlCol="0" anchor="ctr">
              <a:spAutoFit/>
            </a:bodyPr>
            <a:lstStyle/>
            <a:p>
              <a:pPr algn="ctr"/>
              <a:r>
                <a:rPr lang="en-US" altLang="ko-KR" sz="2400" b="1">
                  <a:solidFill>
                    <a:schemeClr val="accent2"/>
                  </a:solidFill>
                  <a:cs typeface="Arial"/>
                </a:rPr>
                <a:t>2</a:t>
              </a:r>
              <a:r>
                <a:rPr lang="en-US" altLang="ko-KR" sz="2400" b="1" baseline="30000">
                  <a:solidFill>
                    <a:schemeClr val="accent2"/>
                  </a:solidFill>
                  <a:cs typeface="Arial"/>
                </a:rPr>
                <a:t>nd</a:t>
              </a:r>
              <a:r>
                <a:rPr lang="en-US" altLang="ko-KR" sz="2400" b="1">
                  <a:solidFill>
                    <a:schemeClr val="accent2"/>
                  </a:solidFill>
                  <a:cs typeface="Arial"/>
                </a:rPr>
                <a:t> Step</a:t>
              </a:r>
              <a:endParaRPr lang="ko-KR" altLang="en-US" sz="2400" b="1">
                <a:solidFill>
                  <a:schemeClr val="accent2"/>
                </a:solidFill>
                <a:cs typeface="Arial" pitchFamily="34" charset="0"/>
              </a:endParaRPr>
            </a:p>
          </p:txBody>
        </p:sp>
        <p:sp>
          <p:nvSpPr>
            <p:cNvPr id="39" name="Rounded Rectangle 5">
              <a:extLst>
                <a:ext uri="{FF2B5EF4-FFF2-40B4-BE49-F238E27FC236}">
                  <a16:creationId xmlns:a16="http://schemas.microsoft.com/office/drawing/2014/main" id="{A86CE8DB-BCB9-494B-935E-F89FDEB2F5F9}"/>
                </a:ext>
              </a:extLst>
            </p:cNvPr>
            <p:cNvSpPr/>
            <p:nvPr/>
          </p:nvSpPr>
          <p:spPr>
            <a:xfrm flipH="1">
              <a:off x="1380839" y="3725342"/>
              <a:ext cx="355637" cy="293379"/>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40" name="Rectangle 9">
              <a:extLst>
                <a:ext uri="{FF2B5EF4-FFF2-40B4-BE49-F238E27FC236}">
                  <a16:creationId xmlns:a16="http://schemas.microsoft.com/office/drawing/2014/main" id="{2A103457-ECCA-4862-B4FD-1F9E73B7BB99}"/>
                </a:ext>
              </a:extLst>
            </p:cNvPr>
            <p:cNvSpPr/>
            <p:nvPr/>
          </p:nvSpPr>
          <p:spPr>
            <a:xfrm>
              <a:off x="5896180" y="3668189"/>
              <a:ext cx="318414" cy="317897"/>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42" name="Block Arc 25">
              <a:extLst>
                <a:ext uri="{FF2B5EF4-FFF2-40B4-BE49-F238E27FC236}">
                  <a16:creationId xmlns:a16="http://schemas.microsoft.com/office/drawing/2014/main" id="{C9663A2E-EC43-4EDB-91F7-D8B7E0A9364B}"/>
                </a:ext>
              </a:extLst>
            </p:cNvPr>
            <p:cNvSpPr/>
            <p:nvPr/>
          </p:nvSpPr>
          <p:spPr>
            <a:xfrm>
              <a:off x="3685732" y="3668189"/>
              <a:ext cx="243043" cy="35112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spTree>
    <p:extLst>
      <p:ext uri="{BB962C8B-B14F-4D97-AF65-F5344CB8AC3E}">
        <p14:creationId xmlns:p14="http://schemas.microsoft.com/office/powerpoint/2010/main" val="397964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F8B336-4B6B-58D2-5A80-E21A2A5E7EE6}"/>
              </a:ext>
            </a:extLst>
          </p:cNvPr>
          <p:cNvSpPr txBox="1"/>
          <p:nvPr/>
        </p:nvSpPr>
        <p:spPr>
          <a:xfrm>
            <a:off x="6191655" y="113827"/>
            <a:ext cx="5105398" cy="13852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PRODUCT</a:t>
            </a:r>
            <a:endParaRPr lang="en-US"/>
          </a:p>
          <a:p>
            <a:pPr>
              <a:lnSpc>
                <a:spcPct val="90000"/>
              </a:lnSpc>
              <a:spcBef>
                <a:spcPct val="0"/>
              </a:spcBef>
              <a:spcAft>
                <a:spcPts val="600"/>
              </a:spcAft>
            </a:pPr>
            <a:r>
              <a:rPr lang="en-US" sz="4400" b="1" kern="1200">
                <a:latin typeface="+mj-lt"/>
                <a:ea typeface="+mj-ea"/>
                <a:cs typeface="+mj-cs"/>
              </a:rPr>
              <a:t>DESCRIPTION</a:t>
            </a:r>
            <a:endParaRPr lang="en-US">
              <a:cs typeface="+mj-cs"/>
            </a:endParaRPr>
          </a:p>
        </p:txBody>
      </p:sp>
      <p:sp>
        <p:nvSpPr>
          <p:cNvPr id="40" name="Freeform: Shape 27">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6" name="Picture Placeholder 3" descr="A hexagon with green arrows&#10;&#10;Description automatically generated with low confidence">
            <a:extLst>
              <a:ext uri="{FF2B5EF4-FFF2-40B4-BE49-F238E27FC236}">
                <a16:creationId xmlns:a16="http://schemas.microsoft.com/office/drawing/2014/main" id="{ADD9FD70-449A-F199-2EF2-9F7B720A16FB}"/>
              </a:ext>
            </a:extLst>
          </p:cNvPr>
          <p:cNvPicPr>
            <a:picLocks noChangeAspect="1"/>
          </p:cNvPicPr>
          <p:nvPr/>
        </p:nvPicPr>
        <p:blipFill>
          <a:blip r:embed="rId2">
            <a:extLst>
              <a:ext uri="{28A0092B-C50C-407E-A947-70E740481C1C}">
                <a14:useLocalDpi xmlns:a14="http://schemas.microsoft.com/office/drawing/2010/main" val="0"/>
              </a:ext>
            </a:extLst>
          </a:blip>
          <a:srcRect t="2077" b="2077"/>
          <a:stretch>
            <a:fillRect/>
          </a:stretch>
        </p:blipFill>
        <p:spPr>
          <a:xfrm>
            <a:off x="601134" y="1984472"/>
            <a:ext cx="3195204" cy="3062475"/>
          </a:xfrm>
          <a:prstGeom prst="rect">
            <a:avLst/>
          </a:prstGeom>
        </p:spPr>
      </p:pic>
      <p:graphicFrame>
        <p:nvGraphicFramePr>
          <p:cNvPr id="10" name="TextBox 1">
            <a:extLst>
              <a:ext uri="{FF2B5EF4-FFF2-40B4-BE49-F238E27FC236}">
                <a16:creationId xmlns:a16="http://schemas.microsoft.com/office/drawing/2014/main" id="{CA0216F6-9912-B0B0-561B-0096A5319806}"/>
              </a:ext>
            </a:extLst>
          </p:cNvPr>
          <p:cNvGraphicFramePr/>
          <p:nvPr>
            <p:extLst>
              <p:ext uri="{D42A27DB-BD31-4B8C-83A1-F6EECF244321}">
                <p14:modId xmlns:p14="http://schemas.microsoft.com/office/powerpoint/2010/main" val="1331366779"/>
              </p:ext>
            </p:extLst>
          </p:nvPr>
        </p:nvGraphicFramePr>
        <p:xfrm>
          <a:off x="6248400" y="1824429"/>
          <a:ext cx="5105398" cy="435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054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2" descr="Customer review with solid fill">
            <a:extLst>
              <a:ext uri="{FF2B5EF4-FFF2-40B4-BE49-F238E27FC236}">
                <a16:creationId xmlns:a16="http://schemas.microsoft.com/office/drawing/2014/main" id="{D8EF059F-679E-F35E-E4AC-2F764CC7D2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0375" y="1431587"/>
            <a:ext cx="4975697" cy="4983804"/>
          </a:xfrm>
          <a:prstGeom prst="rect">
            <a:avLst/>
          </a:prstGeom>
        </p:spPr>
      </p:pic>
      <p:sp>
        <p:nvSpPr>
          <p:cNvPr id="3" name="TextBox 1">
            <a:extLst>
              <a:ext uri="{FF2B5EF4-FFF2-40B4-BE49-F238E27FC236}">
                <a16:creationId xmlns:a16="http://schemas.microsoft.com/office/drawing/2014/main" id="{7350DE9C-6F5A-6B24-A496-9A1C03A05C1B}"/>
              </a:ext>
            </a:extLst>
          </p:cNvPr>
          <p:cNvSpPr txBox="1"/>
          <p:nvPr/>
        </p:nvSpPr>
        <p:spPr>
          <a:xfrm>
            <a:off x="2245470" y="612482"/>
            <a:ext cx="7196666" cy="923330"/>
          </a:xfrm>
          <a:prstGeom prst="rect">
            <a:avLst/>
          </a:prstGeom>
          <a:noFill/>
        </p:spPr>
        <p:txBody>
          <a:bodyPr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a:latin typeface="+mj-lt"/>
              </a:rPr>
              <a:t>Customer Analysis </a:t>
            </a:r>
            <a:endParaRPr lang="en-US" sz="5400">
              <a:latin typeface="+mj-lt"/>
              <a:cs typeface="Calibri Light"/>
            </a:endParaRPr>
          </a:p>
        </p:txBody>
      </p:sp>
    </p:spTree>
    <p:extLst>
      <p:ext uri="{BB962C8B-B14F-4D97-AF65-F5344CB8AC3E}">
        <p14:creationId xmlns:p14="http://schemas.microsoft.com/office/powerpoint/2010/main" val="368601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lIns="91440" tIns="45720" rIns="91440" bIns="45720" anchor="ctr"/>
          <a:lstStyle/>
          <a:p>
            <a:r>
              <a:rPr lang="en-US">
                <a:cs typeface="Arial"/>
              </a:rPr>
              <a:t>Identified customer </a:t>
            </a:r>
            <a:endParaRPr lang="en-US"/>
          </a:p>
        </p:txBody>
      </p:sp>
      <p:grpSp>
        <p:nvGrpSpPr>
          <p:cNvPr id="18" name="Group 17">
            <a:extLst>
              <a:ext uri="{FF2B5EF4-FFF2-40B4-BE49-F238E27FC236}">
                <a16:creationId xmlns:a16="http://schemas.microsoft.com/office/drawing/2014/main" id="{28564D63-A7BD-4A28-AD69-6357F04E9BB7}"/>
              </a:ext>
            </a:extLst>
          </p:cNvPr>
          <p:cNvGrpSpPr/>
          <p:nvPr/>
        </p:nvGrpSpPr>
        <p:grpSpPr>
          <a:xfrm flipH="1" flipV="1">
            <a:off x="6578021" y="4002617"/>
            <a:ext cx="4749071" cy="491162"/>
            <a:chOff x="1257824" y="1275027"/>
            <a:chExt cx="5064638" cy="523799"/>
          </a:xfrm>
          <a:effectLst>
            <a:outerShdw blurRad="63500" sx="102000" sy="102000" algn="ctr" rotWithShape="0">
              <a:prstClr val="black">
                <a:alpha val="40000"/>
              </a:prstClr>
            </a:outerShdw>
          </a:effectLst>
        </p:grpSpPr>
        <p:sp>
          <p:nvSpPr>
            <p:cNvPr id="20" name="Rectangle 19">
              <a:extLst>
                <a:ext uri="{FF2B5EF4-FFF2-40B4-BE49-F238E27FC236}">
                  <a16:creationId xmlns:a16="http://schemas.microsoft.com/office/drawing/2014/main" id="{A21C7129-7A0C-495A-9522-A6BCA59D21AA}"/>
                </a:ext>
              </a:extLst>
            </p:cNvPr>
            <p:cNvSpPr/>
            <p:nvPr/>
          </p:nvSpPr>
          <p:spPr>
            <a:xfrm>
              <a:off x="1393836" y="1667274"/>
              <a:ext cx="2917803" cy="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0727090F-CD00-430E-A7C3-0B565F96E261}"/>
                </a:ext>
              </a:extLst>
            </p:cNvPr>
            <p:cNvSpPr/>
            <p:nvPr/>
          </p:nvSpPr>
          <p:spPr>
            <a:xfrm rot="9465174">
              <a:off x="4210894" y="1275027"/>
              <a:ext cx="2111568" cy="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a16="http://schemas.microsoft.com/office/drawing/2014/main" id="{B339CB50-5385-438E-8F3C-366CDEF7DDCD}"/>
                </a:ext>
              </a:extLst>
            </p:cNvPr>
            <p:cNvSpPr/>
            <p:nvPr/>
          </p:nvSpPr>
          <p:spPr>
            <a:xfrm>
              <a:off x="1257824" y="1606864"/>
              <a:ext cx="191961" cy="1919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3" name="그룹 91">
            <a:extLst>
              <a:ext uri="{FF2B5EF4-FFF2-40B4-BE49-F238E27FC236}">
                <a16:creationId xmlns:a16="http://schemas.microsoft.com/office/drawing/2014/main" id="{3863CBD8-419B-4C68-A0BF-EB6F5605630F}"/>
              </a:ext>
            </a:extLst>
          </p:cNvPr>
          <p:cNvGrpSpPr/>
          <p:nvPr/>
        </p:nvGrpSpPr>
        <p:grpSpPr>
          <a:xfrm>
            <a:off x="8889836" y="3931968"/>
            <a:ext cx="2072283" cy="2264696"/>
            <a:chOff x="2462461" y="1796253"/>
            <a:chExt cx="1851414" cy="2088000"/>
          </a:xfrm>
        </p:grpSpPr>
        <p:sp>
          <p:nvSpPr>
            <p:cNvPr id="24" name="Rounded Rectangle 14">
              <a:extLst>
                <a:ext uri="{FF2B5EF4-FFF2-40B4-BE49-F238E27FC236}">
                  <a16:creationId xmlns:a16="http://schemas.microsoft.com/office/drawing/2014/main" id="{98D3804D-D1B9-48BA-BCD6-13C892C08222}"/>
                </a:ext>
              </a:extLst>
            </p:cNvPr>
            <p:cNvSpPr/>
            <p:nvPr/>
          </p:nvSpPr>
          <p:spPr>
            <a:xfrm rot="5400000">
              <a:off x="2532454" y="1734703"/>
              <a:ext cx="133445" cy="273432"/>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자유형: 도형 93">
              <a:extLst>
                <a:ext uri="{FF2B5EF4-FFF2-40B4-BE49-F238E27FC236}">
                  <a16:creationId xmlns:a16="http://schemas.microsoft.com/office/drawing/2014/main" id="{724CC2B1-C705-431D-89A3-403F3F1C19C6}"/>
                </a:ext>
              </a:extLst>
            </p:cNvPr>
            <p:cNvSpPr/>
            <p:nvPr/>
          </p:nvSpPr>
          <p:spPr>
            <a:xfrm flipH="1">
              <a:off x="2599581" y="1796253"/>
              <a:ext cx="1714294" cy="2088000"/>
            </a:xfrm>
            <a:custGeom>
              <a:avLst/>
              <a:gdLst>
                <a:gd name="connsiteX0" fmla="*/ 1714294 w 1714294"/>
                <a:gd name="connsiteY0" fmla="*/ 0 h 1905362"/>
                <a:gd name="connsiteX1" fmla="*/ 131707 w 1714294"/>
                <a:gd name="connsiteY1" fmla="*/ 8140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0 h 1905362"/>
                <a:gd name="connsiteX1" fmla="*/ 131707 w 1714294"/>
                <a:gd name="connsiteY1" fmla="*/ 3116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1908 h 1907270"/>
                <a:gd name="connsiteX1" fmla="*/ 131707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603196 w 1733743"/>
                <a:gd name="connsiteY9" fmla="*/ 166045 h 1907270"/>
                <a:gd name="connsiteX10" fmla="*/ 1733743 w 1733743"/>
                <a:gd name="connsiteY10" fmla="*/ 1908 h 1907270"/>
                <a:gd name="connsiteX0" fmla="*/ 1733743 w 1817187"/>
                <a:gd name="connsiteY0" fmla="*/ 1908 h 1907270"/>
                <a:gd name="connsiteX1" fmla="*/ 171253 w 1817187"/>
                <a:gd name="connsiteY1" fmla="*/ 0 h 1907270"/>
                <a:gd name="connsiteX2" fmla="*/ 23689 w 1817187"/>
                <a:gd name="connsiteY2" fmla="*/ 212832 h 1907270"/>
                <a:gd name="connsiteX3" fmla="*/ 19449 w 1817187"/>
                <a:gd name="connsiteY3" fmla="*/ 212832 h 1907270"/>
                <a:gd name="connsiteX4" fmla="*/ 19449 w 1817187"/>
                <a:gd name="connsiteY4" fmla="*/ 1585606 h 1907270"/>
                <a:gd name="connsiteX5" fmla="*/ 811959 w 1817187"/>
                <a:gd name="connsiteY5" fmla="*/ 1907270 h 1907270"/>
                <a:gd name="connsiteX6" fmla="*/ 1604470 w 1817187"/>
                <a:gd name="connsiteY6" fmla="*/ 1585606 h 1907270"/>
                <a:gd name="connsiteX7" fmla="*/ 1604470 w 1817187"/>
                <a:gd name="connsiteY7" fmla="*/ 212832 h 1907270"/>
                <a:gd name="connsiteX8" fmla="*/ 1603696 w 1817187"/>
                <a:gd name="connsiteY8" fmla="*/ 212832 h 1907270"/>
                <a:gd name="connsiteX9" fmla="*/ 1733743 w 1817187"/>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593647 w 1733743"/>
                <a:gd name="connsiteY8" fmla="*/ 167614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14294 w 1714294"/>
                <a:gd name="connsiteY0" fmla="*/ 1908 h 1907270"/>
                <a:gd name="connsiteX1" fmla="*/ 151804 w 1714294"/>
                <a:gd name="connsiteY1" fmla="*/ 0 h 1907270"/>
                <a:gd name="connsiteX2" fmla="*/ 4240 w 1714294"/>
                <a:gd name="connsiteY2" fmla="*/ 212832 h 1907270"/>
                <a:gd name="connsiteX3" fmla="*/ 0 w 1714294"/>
                <a:gd name="connsiteY3" fmla="*/ 212832 h 1907270"/>
                <a:gd name="connsiteX4" fmla="*/ 0 w 1714294"/>
                <a:gd name="connsiteY4" fmla="*/ 1585606 h 1907270"/>
                <a:gd name="connsiteX5" fmla="*/ 792510 w 1714294"/>
                <a:gd name="connsiteY5" fmla="*/ 1907270 h 1907270"/>
                <a:gd name="connsiteX6" fmla="*/ 1585021 w 1714294"/>
                <a:gd name="connsiteY6" fmla="*/ 1585606 h 1907270"/>
                <a:gd name="connsiteX7" fmla="*/ 1585021 w 1714294"/>
                <a:gd name="connsiteY7" fmla="*/ 212832 h 1907270"/>
                <a:gd name="connsiteX8" fmla="*/ 1714294 w 1714294"/>
                <a:gd name="connsiteY8" fmla="*/ 1908 h 1907270"/>
                <a:gd name="connsiteX0" fmla="*/ 1714294 w 1714294"/>
                <a:gd name="connsiteY0" fmla="*/ 2010 h 1907372"/>
                <a:gd name="connsiteX1" fmla="*/ 15180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9318 w 1719318"/>
                <a:gd name="connsiteY0" fmla="*/ 2010 h 1907372"/>
                <a:gd name="connsiteX1" fmla="*/ 217118 w 1719318"/>
                <a:gd name="connsiteY1" fmla="*/ 102 h 1907372"/>
                <a:gd name="connsiteX2" fmla="*/ 9264 w 1719318"/>
                <a:gd name="connsiteY2" fmla="*/ 212934 h 1907372"/>
                <a:gd name="connsiteX3" fmla="*/ 0 w 1719318"/>
                <a:gd name="connsiteY3" fmla="*/ 152644 h 1907372"/>
                <a:gd name="connsiteX4" fmla="*/ 5024 w 1719318"/>
                <a:gd name="connsiteY4" fmla="*/ 1585708 h 1907372"/>
                <a:gd name="connsiteX5" fmla="*/ 797534 w 1719318"/>
                <a:gd name="connsiteY5" fmla="*/ 1907372 h 1907372"/>
                <a:gd name="connsiteX6" fmla="*/ 1590045 w 1719318"/>
                <a:gd name="connsiteY6" fmla="*/ 1585708 h 1907372"/>
                <a:gd name="connsiteX7" fmla="*/ 1590045 w 1719318"/>
                <a:gd name="connsiteY7" fmla="*/ 212934 h 1907372"/>
                <a:gd name="connsiteX8" fmla="*/ 1719318 w 1719318"/>
                <a:gd name="connsiteY8" fmla="*/ 2010 h 1907372"/>
                <a:gd name="connsiteX0" fmla="*/ 1854970 w 1854970"/>
                <a:gd name="connsiteY0" fmla="*/ 2010 h 1907372"/>
                <a:gd name="connsiteX1" fmla="*/ 352770 w 1854970"/>
                <a:gd name="connsiteY1" fmla="*/ 102 h 1907372"/>
                <a:gd name="connsiteX2" fmla="*/ 144916 w 1854970"/>
                <a:gd name="connsiteY2" fmla="*/ 212934 h 1907372"/>
                <a:gd name="connsiteX3" fmla="*/ 0 w 1854970"/>
                <a:gd name="connsiteY3" fmla="*/ 172741 h 1907372"/>
                <a:gd name="connsiteX4" fmla="*/ 140676 w 1854970"/>
                <a:gd name="connsiteY4" fmla="*/ 1585708 h 1907372"/>
                <a:gd name="connsiteX5" fmla="*/ 933186 w 1854970"/>
                <a:gd name="connsiteY5" fmla="*/ 1907372 h 1907372"/>
                <a:gd name="connsiteX6" fmla="*/ 1725697 w 1854970"/>
                <a:gd name="connsiteY6" fmla="*/ 1585708 h 1907372"/>
                <a:gd name="connsiteX7" fmla="*/ 1725697 w 1854970"/>
                <a:gd name="connsiteY7" fmla="*/ 212934 h 1907372"/>
                <a:gd name="connsiteX8" fmla="*/ 1854970 w 1854970"/>
                <a:gd name="connsiteY8" fmla="*/ 2010 h 1907372"/>
                <a:gd name="connsiteX0" fmla="*/ 1854970 w 1854970"/>
                <a:gd name="connsiteY0" fmla="*/ 2043 h 1907405"/>
                <a:gd name="connsiteX1" fmla="*/ 352770 w 1854970"/>
                <a:gd name="connsiteY1" fmla="*/ 135 h 1907405"/>
                <a:gd name="connsiteX2" fmla="*/ 144916 w 1854970"/>
                <a:gd name="connsiteY2" fmla="*/ 212967 h 1907405"/>
                <a:gd name="connsiteX3" fmla="*/ 0 w 1854970"/>
                <a:gd name="connsiteY3" fmla="*/ 172774 h 1907405"/>
                <a:gd name="connsiteX4" fmla="*/ 140676 w 1854970"/>
                <a:gd name="connsiteY4" fmla="*/ 1585741 h 1907405"/>
                <a:gd name="connsiteX5" fmla="*/ 933186 w 1854970"/>
                <a:gd name="connsiteY5" fmla="*/ 1907405 h 1907405"/>
                <a:gd name="connsiteX6" fmla="*/ 1725697 w 1854970"/>
                <a:gd name="connsiteY6" fmla="*/ 1585741 h 1907405"/>
                <a:gd name="connsiteX7" fmla="*/ 1725697 w 1854970"/>
                <a:gd name="connsiteY7" fmla="*/ 212967 h 1907405"/>
                <a:gd name="connsiteX8" fmla="*/ 1854970 w 1854970"/>
                <a:gd name="connsiteY8"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294" h="1907376">
                  <a:moveTo>
                    <a:pt x="1714294" y="2014"/>
                  </a:moveTo>
                  <a:lnTo>
                    <a:pt x="212094" y="106"/>
                  </a:lnTo>
                  <a:cubicBezTo>
                    <a:pt x="-22673" y="-4933"/>
                    <a:pt x="4419" y="172442"/>
                    <a:pt x="4240" y="212938"/>
                  </a:cubicBezTo>
                  <a:cubicBezTo>
                    <a:pt x="2827" y="670529"/>
                    <a:pt x="1413" y="1128121"/>
                    <a:pt x="0" y="1585712"/>
                  </a:cubicBezTo>
                  <a:lnTo>
                    <a:pt x="792510" y="1907376"/>
                  </a:lnTo>
                  <a:lnTo>
                    <a:pt x="1585021" y="1585712"/>
                  </a:lnTo>
                  <a:lnTo>
                    <a:pt x="1585021" y="212938"/>
                  </a:lnTo>
                  <a:cubicBezTo>
                    <a:pt x="1587919" y="137605"/>
                    <a:pt x="1570719" y="27105"/>
                    <a:pt x="1714294" y="201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6" name="Group 25">
            <a:extLst>
              <a:ext uri="{FF2B5EF4-FFF2-40B4-BE49-F238E27FC236}">
                <a16:creationId xmlns:a16="http://schemas.microsoft.com/office/drawing/2014/main" id="{F194E459-C7DA-4482-9AE1-32FCB0BA4B76}"/>
              </a:ext>
            </a:extLst>
          </p:cNvPr>
          <p:cNvGrpSpPr/>
          <p:nvPr/>
        </p:nvGrpSpPr>
        <p:grpSpPr>
          <a:xfrm flipV="1">
            <a:off x="894290" y="4030663"/>
            <a:ext cx="4131029" cy="565664"/>
            <a:chOff x="1013562" y="1198101"/>
            <a:chExt cx="4405523" cy="603256"/>
          </a:xfrm>
          <a:solidFill>
            <a:schemeClr val="accent1"/>
          </a:solidFill>
          <a:effectLst>
            <a:outerShdw blurRad="63500" sx="102000" sy="102000" algn="ctr" rotWithShape="0">
              <a:prstClr val="black">
                <a:alpha val="40000"/>
              </a:prstClr>
            </a:outerShdw>
          </a:effectLst>
        </p:grpSpPr>
        <p:sp>
          <p:nvSpPr>
            <p:cNvPr id="27" name="Rectangle 26">
              <a:extLst>
                <a:ext uri="{FF2B5EF4-FFF2-40B4-BE49-F238E27FC236}">
                  <a16:creationId xmlns:a16="http://schemas.microsoft.com/office/drawing/2014/main" id="{27533D75-8F19-44F5-9545-1467888647E8}"/>
                </a:ext>
              </a:extLst>
            </p:cNvPr>
            <p:cNvSpPr/>
            <p:nvPr/>
          </p:nvSpPr>
          <p:spPr>
            <a:xfrm>
              <a:off x="1146410" y="1667274"/>
              <a:ext cx="2341921" cy="72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Rectangle 27">
              <a:extLst>
                <a:ext uri="{FF2B5EF4-FFF2-40B4-BE49-F238E27FC236}">
                  <a16:creationId xmlns:a16="http://schemas.microsoft.com/office/drawing/2014/main" id="{65E0E663-0150-4633-8687-2D0B8AABA901}"/>
                </a:ext>
              </a:extLst>
            </p:cNvPr>
            <p:cNvSpPr/>
            <p:nvPr/>
          </p:nvSpPr>
          <p:spPr>
            <a:xfrm rot="19973726">
              <a:off x="3345912" y="1198101"/>
              <a:ext cx="2073173" cy="72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81F2B313-415F-4393-8433-8DCB3CA169FA}"/>
                </a:ext>
              </a:extLst>
            </p:cNvPr>
            <p:cNvSpPr/>
            <p:nvPr/>
          </p:nvSpPr>
          <p:spPr>
            <a:xfrm>
              <a:off x="1013562" y="1609395"/>
              <a:ext cx="191960" cy="191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0" name="그룹 95">
            <a:extLst>
              <a:ext uri="{FF2B5EF4-FFF2-40B4-BE49-F238E27FC236}">
                <a16:creationId xmlns:a16="http://schemas.microsoft.com/office/drawing/2014/main" id="{DF045C4B-CE54-44D2-AB03-2468F71BB57C}"/>
              </a:ext>
            </a:extLst>
          </p:cNvPr>
          <p:cNvGrpSpPr/>
          <p:nvPr/>
        </p:nvGrpSpPr>
        <p:grpSpPr>
          <a:xfrm>
            <a:off x="1059874" y="3932738"/>
            <a:ext cx="1983936" cy="2198434"/>
            <a:chOff x="2462461" y="1796253"/>
            <a:chExt cx="1851414" cy="2088000"/>
          </a:xfrm>
        </p:grpSpPr>
        <p:sp>
          <p:nvSpPr>
            <p:cNvPr id="31" name="Rounded Rectangle 14">
              <a:extLst>
                <a:ext uri="{FF2B5EF4-FFF2-40B4-BE49-F238E27FC236}">
                  <a16:creationId xmlns:a16="http://schemas.microsoft.com/office/drawing/2014/main" id="{15632F5B-C25C-49A2-8C04-04E045CDC5A0}"/>
                </a:ext>
              </a:extLst>
            </p:cNvPr>
            <p:cNvSpPr/>
            <p:nvPr/>
          </p:nvSpPr>
          <p:spPr>
            <a:xfrm rot="5400000">
              <a:off x="2532454" y="1734703"/>
              <a:ext cx="133445" cy="273432"/>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자유형: 도형 97">
              <a:extLst>
                <a:ext uri="{FF2B5EF4-FFF2-40B4-BE49-F238E27FC236}">
                  <a16:creationId xmlns:a16="http://schemas.microsoft.com/office/drawing/2014/main" id="{F980C217-A14A-46C2-B540-94E1AF11F674}"/>
                </a:ext>
              </a:extLst>
            </p:cNvPr>
            <p:cNvSpPr/>
            <p:nvPr/>
          </p:nvSpPr>
          <p:spPr>
            <a:xfrm flipH="1">
              <a:off x="2599581" y="1796253"/>
              <a:ext cx="1714294" cy="2088000"/>
            </a:xfrm>
            <a:custGeom>
              <a:avLst/>
              <a:gdLst>
                <a:gd name="connsiteX0" fmla="*/ 1714294 w 1714294"/>
                <a:gd name="connsiteY0" fmla="*/ 0 h 1905362"/>
                <a:gd name="connsiteX1" fmla="*/ 131707 w 1714294"/>
                <a:gd name="connsiteY1" fmla="*/ 8140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0 h 1905362"/>
                <a:gd name="connsiteX1" fmla="*/ 131707 w 1714294"/>
                <a:gd name="connsiteY1" fmla="*/ 3116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1908 h 1907270"/>
                <a:gd name="connsiteX1" fmla="*/ 131707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603196 w 1733743"/>
                <a:gd name="connsiteY9" fmla="*/ 166045 h 1907270"/>
                <a:gd name="connsiteX10" fmla="*/ 1733743 w 1733743"/>
                <a:gd name="connsiteY10" fmla="*/ 1908 h 1907270"/>
                <a:gd name="connsiteX0" fmla="*/ 1733743 w 1817187"/>
                <a:gd name="connsiteY0" fmla="*/ 1908 h 1907270"/>
                <a:gd name="connsiteX1" fmla="*/ 171253 w 1817187"/>
                <a:gd name="connsiteY1" fmla="*/ 0 h 1907270"/>
                <a:gd name="connsiteX2" fmla="*/ 23689 w 1817187"/>
                <a:gd name="connsiteY2" fmla="*/ 212832 h 1907270"/>
                <a:gd name="connsiteX3" fmla="*/ 19449 w 1817187"/>
                <a:gd name="connsiteY3" fmla="*/ 212832 h 1907270"/>
                <a:gd name="connsiteX4" fmla="*/ 19449 w 1817187"/>
                <a:gd name="connsiteY4" fmla="*/ 1585606 h 1907270"/>
                <a:gd name="connsiteX5" fmla="*/ 811959 w 1817187"/>
                <a:gd name="connsiteY5" fmla="*/ 1907270 h 1907270"/>
                <a:gd name="connsiteX6" fmla="*/ 1604470 w 1817187"/>
                <a:gd name="connsiteY6" fmla="*/ 1585606 h 1907270"/>
                <a:gd name="connsiteX7" fmla="*/ 1604470 w 1817187"/>
                <a:gd name="connsiteY7" fmla="*/ 212832 h 1907270"/>
                <a:gd name="connsiteX8" fmla="*/ 1603696 w 1817187"/>
                <a:gd name="connsiteY8" fmla="*/ 212832 h 1907270"/>
                <a:gd name="connsiteX9" fmla="*/ 1733743 w 1817187"/>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593647 w 1733743"/>
                <a:gd name="connsiteY8" fmla="*/ 167614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14294 w 1714294"/>
                <a:gd name="connsiteY0" fmla="*/ 1908 h 1907270"/>
                <a:gd name="connsiteX1" fmla="*/ 151804 w 1714294"/>
                <a:gd name="connsiteY1" fmla="*/ 0 h 1907270"/>
                <a:gd name="connsiteX2" fmla="*/ 4240 w 1714294"/>
                <a:gd name="connsiteY2" fmla="*/ 212832 h 1907270"/>
                <a:gd name="connsiteX3" fmla="*/ 0 w 1714294"/>
                <a:gd name="connsiteY3" fmla="*/ 212832 h 1907270"/>
                <a:gd name="connsiteX4" fmla="*/ 0 w 1714294"/>
                <a:gd name="connsiteY4" fmla="*/ 1585606 h 1907270"/>
                <a:gd name="connsiteX5" fmla="*/ 792510 w 1714294"/>
                <a:gd name="connsiteY5" fmla="*/ 1907270 h 1907270"/>
                <a:gd name="connsiteX6" fmla="*/ 1585021 w 1714294"/>
                <a:gd name="connsiteY6" fmla="*/ 1585606 h 1907270"/>
                <a:gd name="connsiteX7" fmla="*/ 1585021 w 1714294"/>
                <a:gd name="connsiteY7" fmla="*/ 212832 h 1907270"/>
                <a:gd name="connsiteX8" fmla="*/ 1714294 w 1714294"/>
                <a:gd name="connsiteY8" fmla="*/ 1908 h 1907270"/>
                <a:gd name="connsiteX0" fmla="*/ 1714294 w 1714294"/>
                <a:gd name="connsiteY0" fmla="*/ 2010 h 1907372"/>
                <a:gd name="connsiteX1" fmla="*/ 15180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9318 w 1719318"/>
                <a:gd name="connsiteY0" fmla="*/ 2010 h 1907372"/>
                <a:gd name="connsiteX1" fmla="*/ 217118 w 1719318"/>
                <a:gd name="connsiteY1" fmla="*/ 102 h 1907372"/>
                <a:gd name="connsiteX2" fmla="*/ 9264 w 1719318"/>
                <a:gd name="connsiteY2" fmla="*/ 212934 h 1907372"/>
                <a:gd name="connsiteX3" fmla="*/ 0 w 1719318"/>
                <a:gd name="connsiteY3" fmla="*/ 152644 h 1907372"/>
                <a:gd name="connsiteX4" fmla="*/ 5024 w 1719318"/>
                <a:gd name="connsiteY4" fmla="*/ 1585708 h 1907372"/>
                <a:gd name="connsiteX5" fmla="*/ 797534 w 1719318"/>
                <a:gd name="connsiteY5" fmla="*/ 1907372 h 1907372"/>
                <a:gd name="connsiteX6" fmla="*/ 1590045 w 1719318"/>
                <a:gd name="connsiteY6" fmla="*/ 1585708 h 1907372"/>
                <a:gd name="connsiteX7" fmla="*/ 1590045 w 1719318"/>
                <a:gd name="connsiteY7" fmla="*/ 212934 h 1907372"/>
                <a:gd name="connsiteX8" fmla="*/ 1719318 w 1719318"/>
                <a:gd name="connsiteY8" fmla="*/ 2010 h 1907372"/>
                <a:gd name="connsiteX0" fmla="*/ 1854970 w 1854970"/>
                <a:gd name="connsiteY0" fmla="*/ 2010 h 1907372"/>
                <a:gd name="connsiteX1" fmla="*/ 352770 w 1854970"/>
                <a:gd name="connsiteY1" fmla="*/ 102 h 1907372"/>
                <a:gd name="connsiteX2" fmla="*/ 144916 w 1854970"/>
                <a:gd name="connsiteY2" fmla="*/ 212934 h 1907372"/>
                <a:gd name="connsiteX3" fmla="*/ 0 w 1854970"/>
                <a:gd name="connsiteY3" fmla="*/ 172741 h 1907372"/>
                <a:gd name="connsiteX4" fmla="*/ 140676 w 1854970"/>
                <a:gd name="connsiteY4" fmla="*/ 1585708 h 1907372"/>
                <a:gd name="connsiteX5" fmla="*/ 933186 w 1854970"/>
                <a:gd name="connsiteY5" fmla="*/ 1907372 h 1907372"/>
                <a:gd name="connsiteX6" fmla="*/ 1725697 w 1854970"/>
                <a:gd name="connsiteY6" fmla="*/ 1585708 h 1907372"/>
                <a:gd name="connsiteX7" fmla="*/ 1725697 w 1854970"/>
                <a:gd name="connsiteY7" fmla="*/ 212934 h 1907372"/>
                <a:gd name="connsiteX8" fmla="*/ 1854970 w 1854970"/>
                <a:gd name="connsiteY8" fmla="*/ 2010 h 1907372"/>
                <a:gd name="connsiteX0" fmla="*/ 1854970 w 1854970"/>
                <a:gd name="connsiteY0" fmla="*/ 2043 h 1907405"/>
                <a:gd name="connsiteX1" fmla="*/ 352770 w 1854970"/>
                <a:gd name="connsiteY1" fmla="*/ 135 h 1907405"/>
                <a:gd name="connsiteX2" fmla="*/ 144916 w 1854970"/>
                <a:gd name="connsiteY2" fmla="*/ 212967 h 1907405"/>
                <a:gd name="connsiteX3" fmla="*/ 0 w 1854970"/>
                <a:gd name="connsiteY3" fmla="*/ 172774 h 1907405"/>
                <a:gd name="connsiteX4" fmla="*/ 140676 w 1854970"/>
                <a:gd name="connsiteY4" fmla="*/ 1585741 h 1907405"/>
                <a:gd name="connsiteX5" fmla="*/ 933186 w 1854970"/>
                <a:gd name="connsiteY5" fmla="*/ 1907405 h 1907405"/>
                <a:gd name="connsiteX6" fmla="*/ 1725697 w 1854970"/>
                <a:gd name="connsiteY6" fmla="*/ 1585741 h 1907405"/>
                <a:gd name="connsiteX7" fmla="*/ 1725697 w 1854970"/>
                <a:gd name="connsiteY7" fmla="*/ 212967 h 1907405"/>
                <a:gd name="connsiteX8" fmla="*/ 1854970 w 1854970"/>
                <a:gd name="connsiteY8"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294" h="1907376">
                  <a:moveTo>
                    <a:pt x="1714294" y="2014"/>
                  </a:moveTo>
                  <a:lnTo>
                    <a:pt x="212094" y="106"/>
                  </a:lnTo>
                  <a:cubicBezTo>
                    <a:pt x="-22673" y="-4933"/>
                    <a:pt x="4419" y="172442"/>
                    <a:pt x="4240" y="212938"/>
                  </a:cubicBezTo>
                  <a:cubicBezTo>
                    <a:pt x="2827" y="670529"/>
                    <a:pt x="1413" y="1128121"/>
                    <a:pt x="0" y="1585712"/>
                  </a:cubicBezTo>
                  <a:lnTo>
                    <a:pt x="792510" y="1907376"/>
                  </a:lnTo>
                  <a:lnTo>
                    <a:pt x="1585021" y="1585712"/>
                  </a:lnTo>
                  <a:lnTo>
                    <a:pt x="1585021" y="212938"/>
                  </a:lnTo>
                  <a:cubicBezTo>
                    <a:pt x="1587919" y="137605"/>
                    <a:pt x="1570719" y="27105"/>
                    <a:pt x="1714294" y="20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3" name="Group 32">
            <a:extLst>
              <a:ext uri="{FF2B5EF4-FFF2-40B4-BE49-F238E27FC236}">
                <a16:creationId xmlns:a16="http://schemas.microsoft.com/office/drawing/2014/main" id="{0C93E698-3E43-40DC-82C2-AD79CF66C913}"/>
              </a:ext>
            </a:extLst>
          </p:cNvPr>
          <p:cNvGrpSpPr/>
          <p:nvPr/>
        </p:nvGrpSpPr>
        <p:grpSpPr>
          <a:xfrm>
            <a:off x="2225359" y="1749160"/>
            <a:ext cx="3103675" cy="1789117"/>
            <a:chOff x="838341" y="1459091"/>
            <a:chExt cx="3309902" cy="1907993"/>
          </a:xfrm>
          <a:effectLst>
            <a:outerShdw blurRad="63500" sx="102000" sy="102000" algn="ctr" rotWithShape="0">
              <a:prstClr val="black">
                <a:alpha val="40000"/>
              </a:prstClr>
            </a:outerShdw>
          </a:effectLst>
        </p:grpSpPr>
        <p:sp>
          <p:nvSpPr>
            <p:cNvPr id="34" name="Rectangle 33">
              <a:extLst>
                <a:ext uri="{FF2B5EF4-FFF2-40B4-BE49-F238E27FC236}">
                  <a16:creationId xmlns:a16="http://schemas.microsoft.com/office/drawing/2014/main" id="{D30807F7-E84F-42B2-BF50-7D0E04CE43F2}"/>
                </a:ext>
              </a:extLst>
            </p:cNvPr>
            <p:cNvSpPr/>
            <p:nvPr/>
          </p:nvSpPr>
          <p:spPr>
            <a:xfrm>
              <a:off x="955120" y="1667270"/>
              <a:ext cx="2572266" cy="72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Rectangle 34">
              <a:extLst>
                <a:ext uri="{FF2B5EF4-FFF2-40B4-BE49-F238E27FC236}">
                  <a16:creationId xmlns:a16="http://schemas.microsoft.com/office/drawing/2014/main" id="{6F652C86-F305-4AC8-AE3C-B0B1909D99E1}"/>
                </a:ext>
              </a:extLst>
            </p:cNvPr>
            <p:cNvSpPr/>
            <p:nvPr/>
          </p:nvSpPr>
          <p:spPr>
            <a:xfrm rot="2968114">
              <a:off x="3158246" y="2377088"/>
              <a:ext cx="1907993" cy="72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BF837B37-846F-4418-A397-342E8A939F69}"/>
                </a:ext>
              </a:extLst>
            </p:cNvPr>
            <p:cNvSpPr/>
            <p:nvPr/>
          </p:nvSpPr>
          <p:spPr>
            <a:xfrm>
              <a:off x="838341" y="1600399"/>
              <a:ext cx="191960" cy="1919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그룹 10">
            <a:extLst>
              <a:ext uri="{FF2B5EF4-FFF2-40B4-BE49-F238E27FC236}">
                <a16:creationId xmlns:a16="http://schemas.microsoft.com/office/drawing/2014/main" id="{B0654DBD-30D5-4379-B26D-FBE01D4FB8FB}"/>
              </a:ext>
            </a:extLst>
          </p:cNvPr>
          <p:cNvGrpSpPr/>
          <p:nvPr/>
        </p:nvGrpSpPr>
        <p:grpSpPr>
          <a:xfrm>
            <a:off x="2462464" y="1796253"/>
            <a:ext cx="1851414" cy="2088000"/>
            <a:chOff x="2462461" y="1796253"/>
            <a:chExt cx="1851414" cy="2088000"/>
          </a:xfrm>
        </p:grpSpPr>
        <p:sp>
          <p:nvSpPr>
            <p:cNvPr id="38" name="Rounded Rectangle 14">
              <a:extLst>
                <a:ext uri="{FF2B5EF4-FFF2-40B4-BE49-F238E27FC236}">
                  <a16:creationId xmlns:a16="http://schemas.microsoft.com/office/drawing/2014/main" id="{34E69735-7D4F-4BC2-887E-5BF2BF48AF5A}"/>
                </a:ext>
              </a:extLst>
            </p:cNvPr>
            <p:cNvSpPr/>
            <p:nvPr/>
          </p:nvSpPr>
          <p:spPr>
            <a:xfrm rot="5400000">
              <a:off x="2532454" y="1734703"/>
              <a:ext cx="133445" cy="273432"/>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자유형: 도형 90">
              <a:extLst>
                <a:ext uri="{FF2B5EF4-FFF2-40B4-BE49-F238E27FC236}">
                  <a16:creationId xmlns:a16="http://schemas.microsoft.com/office/drawing/2014/main" id="{122DF3E7-7AFF-4441-B8D8-63500E2E3D58}"/>
                </a:ext>
              </a:extLst>
            </p:cNvPr>
            <p:cNvSpPr/>
            <p:nvPr/>
          </p:nvSpPr>
          <p:spPr>
            <a:xfrm flipH="1">
              <a:off x="2599581" y="1796253"/>
              <a:ext cx="1714294" cy="2088000"/>
            </a:xfrm>
            <a:custGeom>
              <a:avLst/>
              <a:gdLst>
                <a:gd name="connsiteX0" fmla="*/ 1714294 w 1714294"/>
                <a:gd name="connsiteY0" fmla="*/ 0 h 1905362"/>
                <a:gd name="connsiteX1" fmla="*/ 131707 w 1714294"/>
                <a:gd name="connsiteY1" fmla="*/ 8140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0 h 1905362"/>
                <a:gd name="connsiteX1" fmla="*/ 131707 w 1714294"/>
                <a:gd name="connsiteY1" fmla="*/ 3116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1908 h 1907270"/>
                <a:gd name="connsiteX1" fmla="*/ 131707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603196 w 1733743"/>
                <a:gd name="connsiteY9" fmla="*/ 166045 h 1907270"/>
                <a:gd name="connsiteX10" fmla="*/ 1733743 w 1733743"/>
                <a:gd name="connsiteY10" fmla="*/ 1908 h 1907270"/>
                <a:gd name="connsiteX0" fmla="*/ 1733743 w 1817187"/>
                <a:gd name="connsiteY0" fmla="*/ 1908 h 1907270"/>
                <a:gd name="connsiteX1" fmla="*/ 171253 w 1817187"/>
                <a:gd name="connsiteY1" fmla="*/ 0 h 1907270"/>
                <a:gd name="connsiteX2" fmla="*/ 23689 w 1817187"/>
                <a:gd name="connsiteY2" fmla="*/ 212832 h 1907270"/>
                <a:gd name="connsiteX3" fmla="*/ 19449 w 1817187"/>
                <a:gd name="connsiteY3" fmla="*/ 212832 h 1907270"/>
                <a:gd name="connsiteX4" fmla="*/ 19449 w 1817187"/>
                <a:gd name="connsiteY4" fmla="*/ 1585606 h 1907270"/>
                <a:gd name="connsiteX5" fmla="*/ 811959 w 1817187"/>
                <a:gd name="connsiteY5" fmla="*/ 1907270 h 1907270"/>
                <a:gd name="connsiteX6" fmla="*/ 1604470 w 1817187"/>
                <a:gd name="connsiteY6" fmla="*/ 1585606 h 1907270"/>
                <a:gd name="connsiteX7" fmla="*/ 1604470 w 1817187"/>
                <a:gd name="connsiteY7" fmla="*/ 212832 h 1907270"/>
                <a:gd name="connsiteX8" fmla="*/ 1603696 w 1817187"/>
                <a:gd name="connsiteY8" fmla="*/ 212832 h 1907270"/>
                <a:gd name="connsiteX9" fmla="*/ 1733743 w 1817187"/>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593647 w 1733743"/>
                <a:gd name="connsiteY8" fmla="*/ 167614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14294 w 1714294"/>
                <a:gd name="connsiteY0" fmla="*/ 1908 h 1907270"/>
                <a:gd name="connsiteX1" fmla="*/ 151804 w 1714294"/>
                <a:gd name="connsiteY1" fmla="*/ 0 h 1907270"/>
                <a:gd name="connsiteX2" fmla="*/ 4240 w 1714294"/>
                <a:gd name="connsiteY2" fmla="*/ 212832 h 1907270"/>
                <a:gd name="connsiteX3" fmla="*/ 0 w 1714294"/>
                <a:gd name="connsiteY3" fmla="*/ 212832 h 1907270"/>
                <a:gd name="connsiteX4" fmla="*/ 0 w 1714294"/>
                <a:gd name="connsiteY4" fmla="*/ 1585606 h 1907270"/>
                <a:gd name="connsiteX5" fmla="*/ 792510 w 1714294"/>
                <a:gd name="connsiteY5" fmla="*/ 1907270 h 1907270"/>
                <a:gd name="connsiteX6" fmla="*/ 1585021 w 1714294"/>
                <a:gd name="connsiteY6" fmla="*/ 1585606 h 1907270"/>
                <a:gd name="connsiteX7" fmla="*/ 1585021 w 1714294"/>
                <a:gd name="connsiteY7" fmla="*/ 212832 h 1907270"/>
                <a:gd name="connsiteX8" fmla="*/ 1714294 w 1714294"/>
                <a:gd name="connsiteY8" fmla="*/ 1908 h 1907270"/>
                <a:gd name="connsiteX0" fmla="*/ 1714294 w 1714294"/>
                <a:gd name="connsiteY0" fmla="*/ 2010 h 1907372"/>
                <a:gd name="connsiteX1" fmla="*/ 15180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9318 w 1719318"/>
                <a:gd name="connsiteY0" fmla="*/ 2010 h 1907372"/>
                <a:gd name="connsiteX1" fmla="*/ 217118 w 1719318"/>
                <a:gd name="connsiteY1" fmla="*/ 102 h 1907372"/>
                <a:gd name="connsiteX2" fmla="*/ 9264 w 1719318"/>
                <a:gd name="connsiteY2" fmla="*/ 212934 h 1907372"/>
                <a:gd name="connsiteX3" fmla="*/ 0 w 1719318"/>
                <a:gd name="connsiteY3" fmla="*/ 152644 h 1907372"/>
                <a:gd name="connsiteX4" fmla="*/ 5024 w 1719318"/>
                <a:gd name="connsiteY4" fmla="*/ 1585708 h 1907372"/>
                <a:gd name="connsiteX5" fmla="*/ 797534 w 1719318"/>
                <a:gd name="connsiteY5" fmla="*/ 1907372 h 1907372"/>
                <a:gd name="connsiteX6" fmla="*/ 1590045 w 1719318"/>
                <a:gd name="connsiteY6" fmla="*/ 1585708 h 1907372"/>
                <a:gd name="connsiteX7" fmla="*/ 1590045 w 1719318"/>
                <a:gd name="connsiteY7" fmla="*/ 212934 h 1907372"/>
                <a:gd name="connsiteX8" fmla="*/ 1719318 w 1719318"/>
                <a:gd name="connsiteY8" fmla="*/ 2010 h 1907372"/>
                <a:gd name="connsiteX0" fmla="*/ 1854970 w 1854970"/>
                <a:gd name="connsiteY0" fmla="*/ 2010 h 1907372"/>
                <a:gd name="connsiteX1" fmla="*/ 352770 w 1854970"/>
                <a:gd name="connsiteY1" fmla="*/ 102 h 1907372"/>
                <a:gd name="connsiteX2" fmla="*/ 144916 w 1854970"/>
                <a:gd name="connsiteY2" fmla="*/ 212934 h 1907372"/>
                <a:gd name="connsiteX3" fmla="*/ 0 w 1854970"/>
                <a:gd name="connsiteY3" fmla="*/ 172741 h 1907372"/>
                <a:gd name="connsiteX4" fmla="*/ 140676 w 1854970"/>
                <a:gd name="connsiteY4" fmla="*/ 1585708 h 1907372"/>
                <a:gd name="connsiteX5" fmla="*/ 933186 w 1854970"/>
                <a:gd name="connsiteY5" fmla="*/ 1907372 h 1907372"/>
                <a:gd name="connsiteX6" fmla="*/ 1725697 w 1854970"/>
                <a:gd name="connsiteY6" fmla="*/ 1585708 h 1907372"/>
                <a:gd name="connsiteX7" fmla="*/ 1725697 w 1854970"/>
                <a:gd name="connsiteY7" fmla="*/ 212934 h 1907372"/>
                <a:gd name="connsiteX8" fmla="*/ 1854970 w 1854970"/>
                <a:gd name="connsiteY8" fmla="*/ 2010 h 1907372"/>
                <a:gd name="connsiteX0" fmla="*/ 1854970 w 1854970"/>
                <a:gd name="connsiteY0" fmla="*/ 2043 h 1907405"/>
                <a:gd name="connsiteX1" fmla="*/ 352770 w 1854970"/>
                <a:gd name="connsiteY1" fmla="*/ 135 h 1907405"/>
                <a:gd name="connsiteX2" fmla="*/ 144916 w 1854970"/>
                <a:gd name="connsiteY2" fmla="*/ 212967 h 1907405"/>
                <a:gd name="connsiteX3" fmla="*/ 0 w 1854970"/>
                <a:gd name="connsiteY3" fmla="*/ 172774 h 1907405"/>
                <a:gd name="connsiteX4" fmla="*/ 140676 w 1854970"/>
                <a:gd name="connsiteY4" fmla="*/ 1585741 h 1907405"/>
                <a:gd name="connsiteX5" fmla="*/ 933186 w 1854970"/>
                <a:gd name="connsiteY5" fmla="*/ 1907405 h 1907405"/>
                <a:gd name="connsiteX6" fmla="*/ 1725697 w 1854970"/>
                <a:gd name="connsiteY6" fmla="*/ 1585741 h 1907405"/>
                <a:gd name="connsiteX7" fmla="*/ 1725697 w 1854970"/>
                <a:gd name="connsiteY7" fmla="*/ 212967 h 1907405"/>
                <a:gd name="connsiteX8" fmla="*/ 1854970 w 1854970"/>
                <a:gd name="connsiteY8"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294" h="1907376">
                  <a:moveTo>
                    <a:pt x="1714294" y="2014"/>
                  </a:moveTo>
                  <a:lnTo>
                    <a:pt x="212094" y="106"/>
                  </a:lnTo>
                  <a:cubicBezTo>
                    <a:pt x="-22673" y="-4933"/>
                    <a:pt x="4419" y="172442"/>
                    <a:pt x="4240" y="212938"/>
                  </a:cubicBezTo>
                  <a:cubicBezTo>
                    <a:pt x="2827" y="670529"/>
                    <a:pt x="1413" y="1128121"/>
                    <a:pt x="0" y="1585712"/>
                  </a:cubicBezTo>
                  <a:lnTo>
                    <a:pt x="792510" y="1907376"/>
                  </a:lnTo>
                  <a:lnTo>
                    <a:pt x="1585021" y="1585712"/>
                  </a:lnTo>
                  <a:lnTo>
                    <a:pt x="1585021" y="212938"/>
                  </a:lnTo>
                  <a:cubicBezTo>
                    <a:pt x="1587919" y="137605"/>
                    <a:pt x="1570719" y="27105"/>
                    <a:pt x="1714294" y="201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0" name="Group 39">
            <a:extLst>
              <a:ext uri="{FF2B5EF4-FFF2-40B4-BE49-F238E27FC236}">
                <a16:creationId xmlns:a16="http://schemas.microsoft.com/office/drawing/2014/main" id="{F1A5EEB3-5BBF-436E-B9DB-6749457157C0}"/>
              </a:ext>
            </a:extLst>
          </p:cNvPr>
          <p:cNvGrpSpPr/>
          <p:nvPr/>
        </p:nvGrpSpPr>
        <p:grpSpPr>
          <a:xfrm flipH="1" flipV="1">
            <a:off x="6369723" y="1893397"/>
            <a:ext cx="3793510" cy="590077"/>
            <a:chOff x="1060740" y="1178376"/>
            <a:chExt cx="4045580" cy="629290"/>
          </a:xfrm>
          <a:effectLst>
            <a:outerShdw blurRad="63500" sx="102000" sy="102000" algn="ctr" rotWithShape="0">
              <a:prstClr val="black">
                <a:alpha val="40000"/>
              </a:prstClr>
            </a:outerShdw>
          </a:effectLst>
        </p:grpSpPr>
        <p:sp>
          <p:nvSpPr>
            <p:cNvPr id="41" name="Rectangle 40">
              <a:extLst>
                <a:ext uri="{FF2B5EF4-FFF2-40B4-BE49-F238E27FC236}">
                  <a16:creationId xmlns:a16="http://schemas.microsoft.com/office/drawing/2014/main" id="{F93A418C-ADB5-441C-973A-FE4E8CA62EE9}"/>
                </a:ext>
              </a:extLst>
            </p:cNvPr>
            <p:cNvSpPr/>
            <p:nvPr/>
          </p:nvSpPr>
          <p:spPr>
            <a:xfrm>
              <a:off x="1095924" y="1667274"/>
              <a:ext cx="2418705" cy="72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ectangle 41">
              <a:extLst>
                <a:ext uri="{FF2B5EF4-FFF2-40B4-BE49-F238E27FC236}">
                  <a16:creationId xmlns:a16="http://schemas.microsoft.com/office/drawing/2014/main" id="{B60DEA27-A8D8-4FC6-93F6-2462988C726E}"/>
                </a:ext>
              </a:extLst>
            </p:cNvPr>
            <p:cNvSpPr/>
            <p:nvPr/>
          </p:nvSpPr>
          <p:spPr>
            <a:xfrm rot="8732331">
              <a:off x="3342320" y="1178376"/>
              <a:ext cx="1764000" cy="72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42">
              <a:extLst>
                <a:ext uri="{FF2B5EF4-FFF2-40B4-BE49-F238E27FC236}">
                  <a16:creationId xmlns:a16="http://schemas.microsoft.com/office/drawing/2014/main" id="{C2865962-FA14-428E-91DF-3D65C0C41869}"/>
                </a:ext>
              </a:extLst>
            </p:cNvPr>
            <p:cNvSpPr/>
            <p:nvPr/>
          </p:nvSpPr>
          <p:spPr>
            <a:xfrm>
              <a:off x="1060740" y="1615705"/>
              <a:ext cx="191961" cy="1919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4" name="그룹 8">
            <a:extLst>
              <a:ext uri="{FF2B5EF4-FFF2-40B4-BE49-F238E27FC236}">
                <a16:creationId xmlns:a16="http://schemas.microsoft.com/office/drawing/2014/main" id="{B8CA9085-3B38-4999-86E8-3C1E3C9E12D9}"/>
              </a:ext>
            </a:extLst>
          </p:cNvPr>
          <p:cNvGrpSpPr/>
          <p:nvPr/>
        </p:nvGrpSpPr>
        <p:grpSpPr>
          <a:xfrm>
            <a:off x="7966619" y="1821070"/>
            <a:ext cx="1851414" cy="2088000"/>
            <a:chOff x="7966616" y="1821070"/>
            <a:chExt cx="1851414" cy="2088000"/>
          </a:xfrm>
        </p:grpSpPr>
        <p:sp>
          <p:nvSpPr>
            <p:cNvPr id="45" name="Rounded Rectangle 14">
              <a:extLst>
                <a:ext uri="{FF2B5EF4-FFF2-40B4-BE49-F238E27FC236}">
                  <a16:creationId xmlns:a16="http://schemas.microsoft.com/office/drawing/2014/main" id="{2CDA5569-51AB-4BDE-9B0B-6A0991178CBC}"/>
                </a:ext>
              </a:extLst>
            </p:cNvPr>
            <p:cNvSpPr/>
            <p:nvPr/>
          </p:nvSpPr>
          <p:spPr>
            <a:xfrm rot="5400000">
              <a:off x="8036609" y="1759520"/>
              <a:ext cx="133445" cy="273432"/>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자유형: 도형 83">
              <a:extLst>
                <a:ext uri="{FF2B5EF4-FFF2-40B4-BE49-F238E27FC236}">
                  <a16:creationId xmlns:a16="http://schemas.microsoft.com/office/drawing/2014/main" id="{180CB5B1-CDBE-4268-8FF7-59CA24A39F71}"/>
                </a:ext>
              </a:extLst>
            </p:cNvPr>
            <p:cNvSpPr/>
            <p:nvPr/>
          </p:nvSpPr>
          <p:spPr>
            <a:xfrm flipH="1">
              <a:off x="8103736" y="1821070"/>
              <a:ext cx="1714294" cy="2088000"/>
            </a:xfrm>
            <a:custGeom>
              <a:avLst/>
              <a:gdLst>
                <a:gd name="connsiteX0" fmla="*/ 1714294 w 1714294"/>
                <a:gd name="connsiteY0" fmla="*/ 0 h 1905362"/>
                <a:gd name="connsiteX1" fmla="*/ 131707 w 1714294"/>
                <a:gd name="connsiteY1" fmla="*/ 8140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0 h 1905362"/>
                <a:gd name="connsiteX1" fmla="*/ 131707 w 1714294"/>
                <a:gd name="connsiteY1" fmla="*/ 3116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1908 h 1907270"/>
                <a:gd name="connsiteX1" fmla="*/ 131707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603196 w 1733743"/>
                <a:gd name="connsiteY9" fmla="*/ 166045 h 1907270"/>
                <a:gd name="connsiteX10" fmla="*/ 1733743 w 1733743"/>
                <a:gd name="connsiteY10" fmla="*/ 1908 h 1907270"/>
                <a:gd name="connsiteX0" fmla="*/ 1733743 w 1817187"/>
                <a:gd name="connsiteY0" fmla="*/ 1908 h 1907270"/>
                <a:gd name="connsiteX1" fmla="*/ 171253 w 1817187"/>
                <a:gd name="connsiteY1" fmla="*/ 0 h 1907270"/>
                <a:gd name="connsiteX2" fmla="*/ 23689 w 1817187"/>
                <a:gd name="connsiteY2" fmla="*/ 212832 h 1907270"/>
                <a:gd name="connsiteX3" fmla="*/ 19449 w 1817187"/>
                <a:gd name="connsiteY3" fmla="*/ 212832 h 1907270"/>
                <a:gd name="connsiteX4" fmla="*/ 19449 w 1817187"/>
                <a:gd name="connsiteY4" fmla="*/ 1585606 h 1907270"/>
                <a:gd name="connsiteX5" fmla="*/ 811959 w 1817187"/>
                <a:gd name="connsiteY5" fmla="*/ 1907270 h 1907270"/>
                <a:gd name="connsiteX6" fmla="*/ 1604470 w 1817187"/>
                <a:gd name="connsiteY6" fmla="*/ 1585606 h 1907270"/>
                <a:gd name="connsiteX7" fmla="*/ 1604470 w 1817187"/>
                <a:gd name="connsiteY7" fmla="*/ 212832 h 1907270"/>
                <a:gd name="connsiteX8" fmla="*/ 1603696 w 1817187"/>
                <a:gd name="connsiteY8" fmla="*/ 212832 h 1907270"/>
                <a:gd name="connsiteX9" fmla="*/ 1733743 w 1817187"/>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593647 w 1733743"/>
                <a:gd name="connsiteY8" fmla="*/ 167614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14294 w 1714294"/>
                <a:gd name="connsiteY0" fmla="*/ 1908 h 1907270"/>
                <a:gd name="connsiteX1" fmla="*/ 151804 w 1714294"/>
                <a:gd name="connsiteY1" fmla="*/ 0 h 1907270"/>
                <a:gd name="connsiteX2" fmla="*/ 4240 w 1714294"/>
                <a:gd name="connsiteY2" fmla="*/ 212832 h 1907270"/>
                <a:gd name="connsiteX3" fmla="*/ 0 w 1714294"/>
                <a:gd name="connsiteY3" fmla="*/ 212832 h 1907270"/>
                <a:gd name="connsiteX4" fmla="*/ 0 w 1714294"/>
                <a:gd name="connsiteY4" fmla="*/ 1585606 h 1907270"/>
                <a:gd name="connsiteX5" fmla="*/ 792510 w 1714294"/>
                <a:gd name="connsiteY5" fmla="*/ 1907270 h 1907270"/>
                <a:gd name="connsiteX6" fmla="*/ 1585021 w 1714294"/>
                <a:gd name="connsiteY6" fmla="*/ 1585606 h 1907270"/>
                <a:gd name="connsiteX7" fmla="*/ 1585021 w 1714294"/>
                <a:gd name="connsiteY7" fmla="*/ 212832 h 1907270"/>
                <a:gd name="connsiteX8" fmla="*/ 1714294 w 1714294"/>
                <a:gd name="connsiteY8" fmla="*/ 1908 h 1907270"/>
                <a:gd name="connsiteX0" fmla="*/ 1714294 w 1714294"/>
                <a:gd name="connsiteY0" fmla="*/ 2010 h 1907372"/>
                <a:gd name="connsiteX1" fmla="*/ 15180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9318 w 1719318"/>
                <a:gd name="connsiteY0" fmla="*/ 2010 h 1907372"/>
                <a:gd name="connsiteX1" fmla="*/ 217118 w 1719318"/>
                <a:gd name="connsiteY1" fmla="*/ 102 h 1907372"/>
                <a:gd name="connsiteX2" fmla="*/ 9264 w 1719318"/>
                <a:gd name="connsiteY2" fmla="*/ 212934 h 1907372"/>
                <a:gd name="connsiteX3" fmla="*/ 0 w 1719318"/>
                <a:gd name="connsiteY3" fmla="*/ 152644 h 1907372"/>
                <a:gd name="connsiteX4" fmla="*/ 5024 w 1719318"/>
                <a:gd name="connsiteY4" fmla="*/ 1585708 h 1907372"/>
                <a:gd name="connsiteX5" fmla="*/ 797534 w 1719318"/>
                <a:gd name="connsiteY5" fmla="*/ 1907372 h 1907372"/>
                <a:gd name="connsiteX6" fmla="*/ 1590045 w 1719318"/>
                <a:gd name="connsiteY6" fmla="*/ 1585708 h 1907372"/>
                <a:gd name="connsiteX7" fmla="*/ 1590045 w 1719318"/>
                <a:gd name="connsiteY7" fmla="*/ 212934 h 1907372"/>
                <a:gd name="connsiteX8" fmla="*/ 1719318 w 1719318"/>
                <a:gd name="connsiteY8" fmla="*/ 2010 h 1907372"/>
                <a:gd name="connsiteX0" fmla="*/ 1854970 w 1854970"/>
                <a:gd name="connsiteY0" fmla="*/ 2010 h 1907372"/>
                <a:gd name="connsiteX1" fmla="*/ 352770 w 1854970"/>
                <a:gd name="connsiteY1" fmla="*/ 102 h 1907372"/>
                <a:gd name="connsiteX2" fmla="*/ 144916 w 1854970"/>
                <a:gd name="connsiteY2" fmla="*/ 212934 h 1907372"/>
                <a:gd name="connsiteX3" fmla="*/ 0 w 1854970"/>
                <a:gd name="connsiteY3" fmla="*/ 172741 h 1907372"/>
                <a:gd name="connsiteX4" fmla="*/ 140676 w 1854970"/>
                <a:gd name="connsiteY4" fmla="*/ 1585708 h 1907372"/>
                <a:gd name="connsiteX5" fmla="*/ 933186 w 1854970"/>
                <a:gd name="connsiteY5" fmla="*/ 1907372 h 1907372"/>
                <a:gd name="connsiteX6" fmla="*/ 1725697 w 1854970"/>
                <a:gd name="connsiteY6" fmla="*/ 1585708 h 1907372"/>
                <a:gd name="connsiteX7" fmla="*/ 1725697 w 1854970"/>
                <a:gd name="connsiteY7" fmla="*/ 212934 h 1907372"/>
                <a:gd name="connsiteX8" fmla="*/ 1854970 w 1854970"/>
                <a:gd name="connsiteY8" fmla="*/ 2010 h 1907372"/>
                <a:gd name="connsiteX0" fmla="*/ 1854970 w 1854970"/>
                <a:gd name="connsiteY0" fmla="*/ 2043 h 1907405"/>
                <a:gd name="connsiteX1" fmla="*/ 352770 w 1854970"/>
                <a:gd name="connsiteY1" fmla="*/ 135 h 1907405"/>
                <a:gd name="connsiteX2" fmla="*/ 144916 w 1854970"/>
                <a:gd name="connsiteY2" fmla="*/ 212967 h 1907405"/>
                <a:gd name="connsiteX3" fmla="*/ 0 w 1854970"/>
                <a:gd name="connsiteY3" fmla="*/ 172774 h 1907405"/>
                <a:gd name="connsiteX4" fmla="*/ 140676 w 1854970"/>
                <a:gd name="connsiteY4" fmla="*/ 1585741 h 1907405"/>
                <a:gd name="connsiteX5" fmla="*/ 933186 w 1854970"/>
                <a:gd name="connsiteY5" fmla="*/ 1907405 h 1907405"/>
                <a:gd name="connsiteX6" fmla="*/ 1725697 w 1854970"/>
                <a:gd name="connsiteY6" fmla="*/ 1585741 h 1907405"/>
                <a:gd name="connsiteX7" fmla="*/ 1725697 w 1854970"/>
                <a:gd name="connsiteY7" fmla="*/ 212967 h 1907405"/>
                <a:gd name="connsiteX8" fmla="*/ 1854970 w 1854970"/>
                <a:gd name="connsiteY8"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294" h="1907376">
                  <a:moveTo>
                    <a:pt x="1714294" y="2014"/>
                  </a:moveTo>
                  <a:lnTo>
                    <a:pt x="212094" y="106"/>
                  </a:lnTo>
                  <a:cubicBezTo>
                    <a:pt x="-22673" y="-4933"/>
                    <a:pt x="4419" y="172442"/>
                    <a:pt x="4240" y="212938"/>
                  </a:cubicBezTo>
                  <a:cubicBezTo>
                    <a:pt x="2827" y="670529"/>
                    <a:pt x="1413" y="1128121"/>
                    <a:pt x="0" y="1585712"/>
                  </a:cubicBezTo>
                  <a:lnTo>
                    <a:pt x="792510" y="1907376"/>
                  </a:lnTo>
                  <a:lnTo>
                    <a:pt x="1585021" y="1585712"/>
                  </a:lnTo>
                  <a:lnTo>
                    <a:pt x="1585021" y="212938"/>
                  </a:lnTo>
                  <a:cubicBezTo>
                    <a:pt x="1587919" y="137605"/>
                    <a:pt x="1570719" y="27105"/>
                    <a:pt x="1714294" y="201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7" name="Group 46">
            <a:extLst>
              <a:ext uri="{FF2B5EF4-FFF2-40B4-BE49-F238E27FC236}">
                <a16:creationId xmlns:a16="http://schemas.microsoft.com/office/drawing/2014/main" id="{F17E7FCE-10DA-493F-A597-A517EAA63FBC}"/>
              </a:ext>
            </a:extLst>
          </p:cNvPr>
          <p:cNvGrpSpPr/>
          <p:nvPr/>
        </p:nvGrpSpPr>
        <p:grpSpPr>
          <a:xfrm rot="2700000">
            <a:off x="4897822" y="2001617"/>
            <a:ext cx="2396362" cy="3933622"/>
            <a:chOff x="1589533" y="1116515"/>
            <a:chExt cx="3026614" cy="4968176"/>
          </a:xfrm>
          <a:effectLst>
            <a:outerShdw blurRad="50800" dist="38100" dir="2700000" algn="tl" rotWithShape="0">
              <a:prstClr val="black">
                <a:alpha val="40000"/>
              </a:prstClr>
            </a:outerShdw>
          </a:effectLst>
        </p:grpSpPr>
        <p:sp>
          <p:nvSpPr>
            <p:cNvPr id="48" name="Oval 17">
              <a:extLst>
                <a:ext uri="{FF2B5EF4-FFF2-40B4-BE49-F238E27FC236}">
                  <a16:creationId xmlns:a16="http://schemas.microsoft.com/office/drawing/2014/main" id="{C5070811-FAC2-42EB-A45F-66B777C05ADF}"/>
                </a:ext>
              </a:extLst>
            </p:cNvPr>
            <p:cNvSpPr/>
            <p:nvPr/>
          </p:nvSpPr>
          <p:spPr>
            <a:xfrm>
              <a:off x="2132802" y="2924944"/>
              <a:ext cx="1926584" cy="1846330"/>
            </a:xfrm>
            <a:custGeom>
              <a:avLst/>
              <a:gdLst/>
              <a:ahLst/>
              <a:cxnLst/>
              <a:rect l="l" t="t" r="r" b="b"/>
              <a:pathLst>
                <a:path w="1926584" h="1846330">
                  <a:moveTo>
                    <a:pt x="1089951" y="1842682"/>
                  </a:moveTo>
                  <a:lnTo>
                    <a:pt x="1097532" y="1846330"/>
                  </a:lnTo>
                  <a:lnTo>
                    <a:pt x="1093652" y="1846330"/>
                  </a:lnTo>
                  <a:cubicBezTo>
                    <a:pt x="1092687" y="1844762"/>
                    <a:pt x="1091322" y="1843713"/>
                    <a:pt x="1089951" y="1842682"/>
                  </a:cubicBezTo>
                  <a:close/>
                  <a:moveTo>
                    <a:pt x="465856" y="1495303"/>
                  </a:moveTo>
                  <a:lnTo>
                    <a:pt x="1467054" y="1495303"/>
                  </a:lnTo>
                  <a:lnTo>
                    <a:pt x="1233836" y="1811603"/>
                  </a:lnTo>
                  <a:lnTo>
                    <a:pt x="699074" y="1811603"/>
                  </a:lnTo>
                  <a:close/>
                  <a:moveTo>
                    <a:pt x="0" y="0"/>
                  </a:moveTo>
                  <a:lnTo>
                    <a:pt x="706150" y="0"/>
                  </a:lnTo>
                  <a:cubicBezTo>
                    <a:pt x="688007" y="36121"/>
                    <a:pt x="678316" y="76955"/>
                    <a:pt x="678316" y="120053"/>
                  </a:cubicBezTo>
                  <a:cubicBezTo>
                    <a:pt x="678316" y="275422"/>
                    <a:pt x="804268" y="401374"/>
                    <a:pt x="959637" y="401374"/>
                  </a:cubicBezTo>
                  <a:cubicBezTo>
                    <a:pt x="1115006" y="401374"/>
                    <a:pt x="1240958" y="275422"/>
                    <a:pt x="1240958" y="120053"/>
                  </a:cubicBezTo>
                  <a:cubicBezTo>
                    <a:pt x="1240958" y="76955"/>
                    <a:pt x="1231267" y="36121"/>
                    <a:pt x="1213124" y="0"/>
                  </a:cubicBezTo>
                  <a:lnTo>
                    <a:pt x="1926584" y="0"/>
                  </a:lnTo>
                  <a:cubicBezTo>
                    <a:pt x="1925444" y="144359"/>
                    <a:pt x="1883779" y="344931"/>
                    <a:pt x="1823215" y="551899"/>
                  </a:cubicBezTo>
                  <a:cubicBezTo>
                    <a:pt x="1795312" y="517144"/>
                    <a:pt x="1757916" y="489629"/>
                    <a:pt x="1713591" y="472119"/>
                  </a:cubicBezTo>
                  <a:cubicBezTo>
                    <a:pt x="1569089" y="415034"/>
                    <a:pt x="1405670" y="485901"/>
                    <a:pt x="1348585" y="630403"/>
                  </a:cubicBezTo>
                  <a:cubicBezTo>
                    <a:pt x="1291501" y="774905"/>
                    <a:pt x="1362367" y="938324"/>
                    <a:pt x="1506869" y="995409"/>
                  </a:cubicBezTo>
                  <a:cubicBezTo>
                    <a:pt x="1554590" y="1014260"/>
                    <a:pt x="1604374" y="1019158"/>
                    <a:pt x="1651530" y="1010859"/>
                  </a:cubicBezTo>
                  <a:lnTo>
                    <a:pt x="1566591" y="1237129"/>
                  </a:lnTo>
                  <a:cubicBezTo>
                    <a:pt x="1534342" y="1304822"/>
                    <a:pt x="1503291" y="1361947"/>
                    <a:pt x="1475612" y="1404265"/>
                  </a:cubicBezTo>
                  <a:lnTo>
                    <a:pt x="450971" y="1404265"/>
                  </a:lnTo>
                  <a:cubicBezTo>
                    <a:pt x="423328" y="1362000"/>
                    <a:pt x="392320" y="1304965"/>
                    <a:pt x="360116" y="1237384"/>
                  </a:cubicBezTo>
                  <a:lnTo>
                    <a:pt x="271026" y="1000106"/>
                  </a:lnTo>
                  <a:cubicBezTo>
                    <a:pt x="328356" y="1014395"/>
                    <a:pt x="390560" y="1009724"/>
                    <a:pt x="448647" y="983756"/>
                  </a:cubicBezTo>
                  <a:cubicBezTo>
                    <a:pt x="590487" y="920346"/>
                    <a:pt x="654067" y="753956"/>
                    <a:pt x="590657" y="612116"/>
                  </a:cubicBezTo>
                  <a:cubicBezTo>
                    <a:pt x="527246" y="470276"/>
                    <a:pt x="360857" y="406696"/>
                    <a:pt x="219017" y="470106"/>
                  </a:cubicBezTo>
                  <a:cubicBezTo>
                    <a:pt x="172166" y="491051"/>
                    <a:pt x="133853" y="523232"/>
                    <a:pt x="106817" y="562760"/>
                  </a:cubicBezTo>
                  <a:lnTo>
                    <a:pt x="105084" y="558146"/>
                  </a:lnTo>
                  <a:cubicBezTo>
                    <a:pt x="43643" y="348954"/>
                    <a:pt x="1152" y="145804"/>
                    <a:pt x="0"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17">
              <a:extLst>
                <a:ext uri="{FF2B5EF4-FFF2-40B4-BE49-F238E27FC236}">
                  <a16:creationId xmlns:a16="http://schemas.microsoft.com/office/drawing/2014/main" id="{49A55D96-EABB-4357-95BB-32349F2BF430}"/>
                </a:ext>
              </a:extLst>
            </p:cNvPr>
            <p:cNvSpPr/>
            <p:nvPr/>
          </p:nvSpPr>
          <p:spPr>
            <a:xfrm>
              <a:off x="2569504" y="4788517"/>
              <a:ext cx="1269711" cy="1296174"/>
            </a:xfrm>
            <a:custGeom>
              <a:avLst/>
              <a:gdLst/>
              <a:ahLst/>
              <a:cxnLst/>
              <a:rect l="l" t="t" r="r" b="b"/>
              <a:pathLst>
                <a:path w="1020942" h="1042219">
                  <a:moveTo>
                    <a:pt x="598154" y="0"/>
                  </a:moveTo>
                  <a:lnTo>
                    <a:pt x="602034" y="0"/>
                  </a:lnTo>
                  <a:cubicBezTo>
                    <a:pt x="732545" y="48130"/>
                    <a:pt x="851964" y="153955"/>
                    <a:pt x="948095" y="335846"/>
                  </a:cubicBezTo>
                  <a:cubicBezTo>
                    <a:pt x="978843" y="400651"/>
                    <a:pt x="1074165" y="613050"/>
                    <a:pt x="981303" y="723974"/>
                  </a:cubicBezTo>
                  <a:cubicBezTo>
                    <a:pt x="873097" y="539136"/>
                    <a:pt x="886508" y="512529"/>
                    <a:pt x="761589" y="478328"/>
                  </a:cubicBezTo>
                  <a:cubicBezTo>
                    <a:pt x="754102" y="579795"/>
                    <a:pt x="721375" y="679980"/>
                    <a:pt x="714168" y="719738"/>
                  </a:cubicBezTo>
                  <a:cubicBezTo>
                    <a:pt x="628200" y="910870"/>
                    <a:pt x="649237" y="899056"/>
                    <a:pt x="469174" y="1042219"/>
                  </a:cubicBezTo>
                  <a:cubicBezTo>
                    <a:pt x="470908" y="800421"/>
                    <a:pt x="373014" y="748650"/>
                    <a:pt x="282500" y="696880"/>
                  </a:cubicBezTo>
                  <a:cubicBezTo>
                    <a:pt x="223160" y="674502"/>
                    <a:pt x="189098" y="616202"/>
                    <a:pt x="179009" y="547569"/>
                  </a:cubicBezTo>
                  <a:cubicBezTo>
                    <a:pt x="129468" y="579663"/>
                    <a:pt x="78120" y="590821"/>
                    <a:pt x="28383" y="622928"/>
                  </a:cubicBezTo>
                  <a:cubicBezTo>
                    <a:pt x="28383" y="549752"/>
                    <a:pt x="-45416" y="410156"/>
                    <a:pt x="44988" y="257647"/>
                  </a:cubicBezTo>
                  <a:cubicBezTo>
                    <a:pt x="86462" y="192778"/>
                    <a:pt x="162388" y="97808"/>
                    <a:pt x="252225" y="34529"/>
                  </a:cubicBezTo>
                  <a:lnTo>
                    <a:pt x="215398" y="84251"/>
                  </a:lnTo>
                  <a:cubicBezTo>
                    <a:pt x="167064" y="165792"/>
                    <a:pt x="206521" y="240427"/>
                    <a:pt x="206521" y="279552"/>
                  </a:cubicBezTo>
                  <a:cubicBezTo>
                    <a:pt x="233112" y="262386"/>
                    <a:pt x="260566" y="256420"/>
                    <a:pt x="287054" y="239261"/>
                  </a:cubicBezTo>
                  <a:cubicBezTo>
                    <a:pt x="292448" y="275956"/>
                    <a:pt x="310660" y="307127"/>
                    <a:pt x="342388" y="319091"/>
                  </a:cubicBezTo>
                  <a:cubicBezTo>
                    <a:pt x="390781" y="346770"/>
                    <a:pt x="443121" y="374450"/>
                    <a:pt x="442194" y="503730"/>
                  </a:cubicBezTo>
                  <a:cubicBezTo>
                    <a:pt x="538467" y="427187"/>
                    <a:pt x="527219" y="433503"/>
                    <a:pt x="573183" y="331312"/>
                  </a:cubicBezTo>
                  <a:cubicBezTo>
                    <a:pt x="577036" y="310054"/>
                    <a:pt x="594533" y="256491"/>
                    <a:pt x="598537" y="202239"/>
                  </a:cubicBezTo>
                  <a:cubicBezTo>
                    <a:pt x="665326" y="220526"/>
                    <a:pt x="658156" y="234752"/>
                    <a:pt x="716010" y="333576"/>
                  </a:cubicBezTo>
                  <a:cubicBezTo>
                    <a:pt x="765659" y="274270"/>
                    <a:pt x="714694" y="160709"/>
                    <a:pt x="698255" y="126060"/>
                  </a:cubicBezTo>
                  <a:cubicBezTo>
                    <a:pt x="669077" y="70854"/>
                    <a:pt x="635888" y="28754"/>
                    <a:pt x="598154"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Oval 17">
              <a:extLst>
                <a:ext uri="{FF2B5EF4-FFF2-40B4-BE49-F238E27FC236}">
                  <a16:creationId xmlns:a16="http://schemas.microsoft.com/office/drawing/2014/main" id="{C1A067D7-9BE9-49D2-8EC7-3D4A0D8381E6}"/>
                </a:ext>
              </a:extLst>
            </p:cNvPr>
            <p:cNvSpPr/>
            <p:nvPr/>
          </p:nvSpPr>
          <p:spPr>
            <a:xfrm>
              <a:off x="2131996" y="1116515"/>
              <a:ext cx="1928194" cy="2147820"/>
            </a:xfrm>
            <a:custGeom>
              <a:avLst/>
              <a:gdLst/>
              <a:ahLst/>
              <a:cxnLst/>
              <a:rect l="l" t="t" r="r" b="b"/>
              <a:pathLst>
                <a:path w="1928194" h="2147820">
                  <a:moveTo>
                    <a:pt x="967261" y="833968"/>
                  </a:moveTo>
                  <a:cubicBezTo>
                    <a:pt x="1092352" y="833968"/>
                    <a:pt x="1193758" y="935374"/>
                    <a:pt x="1193758" y="1060466"/>
                  </a:cubicBezTo>
                  <a:cubicBezTo>
                    <a:pt x="1193758" y="1185557"/>
                    <a:pt x="1092352" y="1286963"/>
                    <a:pt x="967261" y="1286963"/>
                  </a:cubicBezTo>
                  <a:cubicBezTo>
                    <a:pt x="842169" y="1286963"/>
                    <a:pt x="740763" y="1185557"/>
                    <a:pt x="740763" y="1060466"/>
                  </a:cubicBezTo>
                  <a:cubicBezTo>
                    <a:pt x="740763" y="935374"/>
                    <a:pt x="842169" y="833968"/>
                    <a:pt x="967261" y="833968"/>
                  </a:cubicBezTo>
                  <a:close/>
                  <a:moveTo>
                    <a:pt x="967261" y="676961"/>
                  </a:moveTo>
                  <a:cubicBezTo>
                    <a:pt x="755457" y="676961"/>
                    <a:pt x="583756" y="848662"/>
                    <a:pt x="583756" y="1060466"/>
                  </a:cubicBezTo>
                  <a:cubicBezTo>
                    <a:pt x="583756" y="1272269"/>
                    <a:pt x="755457" y="1443970"/>
                    <a:pt x="967261" y="1443970"/>
                  </a:cubicBezTo>
                  <a:cubicBezTo>
                    <a:pt x="1179064" y="1443970"/>
                    <a:pt x="1350765" y="1272269"/>
                    <a:pt x="1350765" y="1060466"/>
                  </a:cubicBezTo>
                  <a:cubicBezTo>
                    <a:pt x="1350765" y="848662"/>
                    <a:pt x="1179064" y="676961"/>
                    <a:pt x="967261" y="676961"/>
                  </a:cubicBezTo>
                  <a:close/>
                  <a:moveTo>
                    <a:pt x="950055" y="2168"/>
                  </a:moveTo>
                  <a:cubicBezTo>
                    <a:pt x="1242977" y="152649"/>
                    <a:pt x="1536140" y="521630"/>
                    <a:pt x="1696441" y="779728"/>
                  </a:cubicBezTo>
                  <a:cubicBezTo>
                    <a:pt x="1833936" y="1038333"/>
                    <a:pt x="1933792" y="1407364"/>
                    <a:pt x="1927951" y="1727638"/>
                  </a:cubicBezTo>
                  <a:lnTo>
                    <a:pt x="1927390" y="1736421"/>
                  </a:lnTo>
                  <a:lnTo>
                    <a:pt x="1077865" y="1736421"/>
                  </a:lnTo>
                  <a:lnTo>
                    <a:pt x="1077865" y="1773357"/>
                  </a:lnTo>
                  <a:cubicBezTo>
                    <a:pt x="1131585" y="1808489"/>
                    <a:pt x="1165002" y="1869686"/>
                    <a:pt x="1165002" y="1938688"/>
                  </a:cubicBezTo>
                  <a:cubicBezTo>
                    <a:pt x="1165002" y="2054189"/>
                    <a:pt x="1071372" y="2147820"/>
                    <a:pt x="955874" y="2147820"/>
                  </a:cubicBezTo>
                  <a:cubicBezTo>
                    <a:pt x="840375" y="2147820"/>
                    <a:pt x="746746" y="2054189"/>
                    <a:pt x="746746" y="1938688"/>
                  </a:cubicBezTo>
                  <a:cubicBezTo>
                    <a:pt x="746746" y="1869686"/>
                    <a:pt x="780162" y="1808489"/>
                    <a:pt x="833882" y="1773357"/>
                  </a:cubicBezTo>
                  <a:lnTo>
                    <a:pt x="833882" y="1736421"/>
                  </a:lnTo>
                  <a:lnTo>
                    <a:pt x="806" y="1736421"/>
                  </a:lnTo>
                  <a:cubicBezTo>
                    <a:pt x="261" y="1733474"/>
                    <a:pt x="244" y="1730544"/>
                    <a:pt x="244" y="1727638"/>
                  </a:cubicBezTo>
                  <a:cubicBezTo>
                    <a:pt x="-5597" y="1407364"/>
                    <a:pt x="94259" y="1038333"/>
                    <a:pt x="231753" y="779728"/>
                  </a:cubicBezTo>
                  <a:cubicBezTo>
                    <a:pt x="391561" y="522427"/>
                    <a:pt x="638473" y="114130"/>
                    <a:pt x="950055" y="2168"/>
                  </a:cubicBezTo>
                  <a:close/>
                  <a:moveTo>
                    <a:pt x="954612" y="0"/>
                  </a:moveTo>
                  <a:cubicBezTo>
                    <a:pt x="953033" y="554"/>
                    <a:pt x="951456" y="1115"/>
                    <a:pt x="950055" y="2168"/>
                  </a:cubicBezTo>
                  <a:lnTo>
                    <a:pt x="948393" y="117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1" name="Oval 17">
              <a:extLst>
                <a:ext uri="{FF2B5EF4-FFF2-40B4-BE49-F238E27FC236}">
                  <a16:creationId xmlns:a16="http://schemas.microsoft.com/office/drawing/2014/main" id="{B5479DA2-7404-403D-99BA-9BB7134D6979}"/>
                </a:ext>
              </a:extLst>
            </p:cNvPr>
            <p:cNvSpPr/>
            <p:nvPr/>
          </p:nvSpPr>
          <p:spPr>
            <a:xfrm>
              <a:off x="3519472" y="3388516"/>
              <a:ext cx="1096675" cy="977555"/>
            </a:xfrm>
            <a:custGeom>
              <a:avLst/>
              <a:gdLst/>
              <a:ahLst/>
              <a:cxnLst/>
              <a:rect l="l" t="t" r="r" b="b"/>
              <a:pathLst>
                <a:path w="1096675" h="977555">
                  <a:moveTo>
                    <a:pt x="1096675" y="977555"/>
                  </a:moveTo>
                  <a:lnTo>
                    <a:pt x="294755" y="679396"/>
                  </a:lnTo>
                  <a:cubicBezTo>
                    <a:pt x="317745" y="611708"/>
                    <a:pt x="345100" y="533141"/>
                    <a:pt x="375325" y="450303"/>
                  </a:cubicBezTo>
                  <a:lnTo>
                    <a:pt x="323464" y="431646"/>
                  </a:lnTo>
                  <a:cubicBezTo>
                    <a:pt x="272223" y="470302"/>
                    <a:pt x="203326" y="481030"/>
                    <a:pt x="138398" y="457673"/>
                  </a:cubicBezTo>
                  <a:cubicBezTo>
                    <a:pt x="29715" y="418576"/>
                    <a:pt x="-26695" y="298780"/>
                    <a:pt x="12402" y="190099"/>
                  </a:cubicBezTo>
                  <a:cubicBezTo>
                    <a:pt x="51498" y="81420"/>
                    <a:pt x="171296" y="25011"/>
                    <a:pt x="279978" y="64109"/>
                  </a:cubicBezTo>
                  <a:cubicBezTo>
                    <a:pt x="344907" y="87466"/>
                    <a:pt x="391180" y="139626"/>
                    <a:pt x="406053" y="202066"/>
                  </a:cubicBezTo>
                  <a:lnTo>
                    <a:pt x="460561" y="221675"/>
                  </a:lnTo>
                  <a:cubicBezTo>
                    <a:pt x="489741" y="145000"/>
                    <a:pt x="520036" y="69608"/>
                    <a:pt x="549792" y="0"/>
                  </a:cubicBezTo>
                  <a:lnTo>
                    <a:pt x="799950" y="152882"/>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17">
              <a:extLst>
                <a:ext uri="{FF2B5EF4-FFF2-40B4-BE49-F238E27FC236}">
                  <a16:creationId xmlns:a16="http://schemas.microsoft.com/office/drawing/2014/main" id="{BB57C8E4-5032-4FFD-AD2D-95E1345F05C4}"/>
                </a:ext>
              </a:extLst>
            </p:cNvPr>
            <p:cNvSpPr/>
            <p:nvPr/>
          </p:nvSpPr>
          <p:spPr>
            <a:xfrm flipH="1">
              <a:off x="1589533" y="3388516"/>
              <a:ext cx="1096675" cy="977555"/>
            </a:xfrm>
            <a:custGeom>
              <a:avLst/>
              <a:gdLst/>
              <a:ahLst/>
              <a:cxnLst/>
              <a:rect l="l" t="t" r="r" b="b"/>
              <a:pathLst>
                <a:path w="1096675" h="977555">
                  <a:moveTo>
                    <a:pt x="1096675" y="977555"/>
                  </a:moveTo>
                  <a:lnTo>
                    <a:pt x="294755" y="679396"/>
                  </a:lnTo>
                  <a:cubicBezTo>
                    <a:pt x="317745" y="611708"/>
                    <a:pt x="345100" y="533141"/>
                    <a:pt x="375325" y="450303"/>
                  </a:cubicBezTo>
                  <a:lnTo>
                    <a:pt x="323464" y="431646"/>
                  </a:lnTo>
                  <a:cubicBezTo>
                    <a:pt x="272223" y="470302"/>
                    <a:pt x="203326" y="481030"/>
                    <a:pt x="138398" y="457673"/>
                  </a:cubicBezTo>
                  <a:cubicBezTo>
                    <a:pt x="29715" y="418576"/>
                    <a:pt x="-26695" y="298780"/>
                    <a:pt x="12402" y="190099"/>
                  </a:cubicBezTo>
                  <a:cubicBezTo>
                    <a:pt x="51498" y="81420"/>
                    <a:pt x="171296" y="25011"/>
                    <a:pt x="279978" y="64109"/>
                  </a:cubicBezTo>
                  <a:cubicBezTo>
                    <a:pt x="344907" y="87466"/>
                    <a:pt x="391180" y="139626"/>
                    <a:pt x="406053" y="202066"/>
                  </a:cubicBezTo>
                  <a:lnTo>
                    <a:pt x="460561" y="221675"/>
                  </a:lnTo>
                  <a:cubicBezTo>
                    <a:pt x="489741" y="145000"/>
                    <a:pt x="520036" y="69608"/>
                    <a:pt x="549792" y="0"/>
                  </a:cubicBezTo>
                  <a:lnTo>
                    <a:pt x="799950" y="152882"/>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53" name="TextBox 52">
            <a:extLst>
              <a:ext uri="{FF2B5EF4-FFF2-40B4-BE49-F238E27FC236}">
                <a16:creationId xmlns:a16="http://schemas.microsoft.com/office/drawing/2014/main" id="{4DC86DFD-E64D-4B26-BFCD-ECE5AC7BE1EA}"/>
              </a:ext>
            </a:extLst>
          </p:cNvPr>
          <p:cNvSpPr txBox="1"/>
          <p:nvPr/>
        </p:nvSpPr>
        <p:spPr>
          <a:xfrm>
            <a:off x="3101876" y="1797757"/>
            <a:ext cx="900503" cy="769441"/>
          </a:xfrm>
          <a:prstGeom prst="rect">
            <a:avLst/>
          </a:prstGeom>
          <a:noFill/>
        </p:spPr>
        <p:txBody>
          <a:bodyPr wrap="square" rtlCol="0">
            <a:spAutoFit/>
          </a:bodyPr>
          <a:lstStyle/>
          <a:p>
            <a:pPr algn="ctr"/>
            <a:r>
              <a:rPr lang="en-US" altLang="ko-KR" sz="4400" b="1">
                <a:ln w="12700">
                  <a:solidFill>
                    <a:schemeClr val="bg1"/>
                  </a:solidFill>
                </a:ln>
                <a:solidFill>
                  <a:schemeClr val="bg1"/>
                </a:solidFill>
                <a:cs typeface="Arial" pitchFamily="34" charset="0"/>
              </a:rPr>
              <a:t>01</a:t>
            </a:r>
            <a:endParaRPr lang="ko-KR" altLang="en-US" sz="4400" b="1">
              <a:ln w="12700">
                <a:solidFill>
                  <a:schemeClr val="bg1"/>
                </a:solidFill>
              </a:ln>
              <a:solidFill>
                <a:schemeClr val="bg1"/>
              </a:solidFill>
              <a:cs typeface="Arial" pitchFamily="34" charset="0"/>
            </a:endParaRPr>
          </a:p>
        </p:txBody>
      </p:sp>
      <p:grpSp>
        <p:nvGrpSpPr>
          <p:cNvPr id="54" name="Group 53">
            <a:extLst>
              <a:ext uri="{FF2B5EF4-FFF2-40B4-BE49-F238E27FC236}">
                <a16:creationId xmlns:a16="http://schemas.microsoft.com/office/drawing/2014/main" id="{33FBB20F-E55D-4724-AFC0-809F2F6CEBCE}"/>
              </a:ext>
            </a:extLst>
          </p:cNvPr>
          <p:cNvGrpSpPr/>
          <p:nvPr/>
        </p:nvGrpSpPr>
        <p:grpSpPr>
          <a:xfrm>
            <a:off x="2930768" y="2506088"/>
            <a:ext cx="1208445" cy="906070"/>
            <a:chOff x="2551705" y="4283314"/>
            <a:chExt cx="2357003" cy="966277"/>
          </a:xfrm>
        </p:grpSpPr>
        <p:sp>
          <p:nvSpPr>
            <p:cNvPr id="55" name="TextBox 54">
              <a:extLst>
                <a:ext uri="{FF2B5EF4-FFF2-40B4-BE49-F238E27FC236}">
                  <a16:creationId xmlns:a16="http://schemas.microsoft.com/office/drawing/2014/main" id="{541FD975-6823-4856-9EEC-434A4AE9476D}"/>
                </a:ext>
              </a:extLst>
            </p:cNvPr>
            <p:cNvSpPr txBox="1"/>
            <p:nvPr/>
          </p:nvSpPr>
          <p:spPr>
            <a:xfrm>
              <a:off x="2551709" y="4560313"/>
              <a:ext cx="2356999" cy="689278"/>
            </a:xfrm>
            <a:prstGeom prst="rect">
              <a:avLst/>
            </a:prstGeom>
            <a:noFill/>
          </p:spPr>
          <p:txBody>
            <a:bodyPr wrap="square" lIns="91440" tIns="45720" rIns="91440" bIns="45720" rtlCol="0" anchor="t">
              <a:spAutoFit/>
            </a:bodyPr>
            <a:lstStyle/>
            <a:p>
              <a:pPr algn="ctr"/>
              <a:r>
                <a:rPr lang="en-US" altLang="ko-KR" sz="1200">
                  <a:solidFill>
                    <a:schemeClr val="bg1"/>
                  </a:solidFill>
                  <a:cs typeface="Arial"/>
                </a:rPr>
                <a:t>Our early adaptors for sensors. </a:t>
              </a:r>
              <a:endParaRPr lang="en-US" altLang="ko-KR" sz="1200">
                <a:solidFill>
                  <a:schemeClr val="bg1"/>
                </a:solidFill>
                <a:cs typeface="Arial" pitchFamily="34" charset="0"/>
              </a:endParaRPr>
            </a:p>
          </p:txBody>
        </p:sp>
        <p:sp>
          <p:nvSpPr>
            <p:cNvPr id="56" name="TextBox 55">
              <a:extLst>
                <a:ext uri="{FF2B5EF4-FFF2-40B4-BE49-F238E27FC236}">
                  <a16:creationId xmlns:a16="http://schemas.microsoft.com/office/drawing/2014/main" id="{8B96166F-5782-4497-ADA1-D3EFCAB7BB65}"/>
                </a:ext>
              </a:extLst>
            </p:cNvPr>
            <p:cNvSpPr txBox="1"/>
            <p:nvPr/>
          </p:nvSpPr>
          <p:spPr>
            <a:xfrm>
              <a:off x="2551705" y="4283314"/>
              <a:ext cx="2336964" cy="295405"/>
            </a:xfrm>
            <a:prstGeom prst="rect">
              <a:avLst/>
            </a:prstGeom>
            <a:noFill/>
          </p:spPr>
          <p:txBody>
            <a:bodyPr wrap="square" lIns="91440" tIns="45720" rIns="91440" bIns="45720" rtlCol="0" anchor="t">
              <a:spAutoFit/>
            </a:bodyPr>
            <a:lstStyle/>
            <a:p>
              <a:pPr algn="ctr"/>
              <a:r>
                <a:rPr lang="en-US" altLang="ko-KR" sz="1200" b="1">
                  <a:solidFill>
                    <a:schemeClr val="bg1"/>
                  </a:solidFill>
                  <a:cs typeface="Arial"/>
                </a:rPr>
                <a:t>SMR</a:t>
              </a:r>
            </a:p>
          </p:txBody>
        </p:sp>
      </p:grpSp>
      <p:sp>
        <p:nvSpPr>
          <p:cNvPr id="57" name="TextBox 56">
            <a:extLst>
              <a:ext uri="{FF2B5EF4-FFF2-40B4-BE49-F238E27FC236}">
                <a16:creationId xmlns:a16="http://schemas.microsoft.com/office/drawing/2014/main" id="{B0130037-3CD2-4251-9522-D742EC1EB795}"/>
              </a:ext>
            </a:extLst>
          </p:cNvPr>
          <p:cNvSpPr txBox="1"/>
          <p:nvPr/>
        </p:nvSpPr>
        <p:spPr>
          <a:xfrm>
            <a:off x="1755500" y="3819980"/>
            <a:ext cx="900503" cy="769441"/>
          </a:xfrm>
          <a:prstGeom prst="rect">
            <a:avLst/>
          </a:prstGeom>
          <a:noFill/>
        </p:spPr>
        <p:txBody>
          <a:bodyPr wrap="square" rtlCol="0">
            <a:spAutoFit/>
          </a:bodyPr>
          <a:lstStyle/>
          <a:p>
            <a:pPr algn="ctr"/>
            <a:r>
              <a:rPr lang="en-US" altLang="ko-KR" sz="4400" b="1">
                <a:ln w="12700">
                  <a:solidFill>
                    <a:schemeClr val="bg1"/>
                  </a:solidFill>
                </a:ln>
                <a:solidFill>
                  <a:schemeClr val="bg1"/>
                </a:solidFill>
                <a:cs typeface="Arial" pitchFamily="34" charset="0"/>
              </a:rPr>
              <a:t>03</a:t>
            </a:r>
            <a:endParaRPr lang="ko-KR" altLang="en-US" sz="4400" b="1">
              <a:ln w="12700">
                <a:solidFill>
                  <a:schemeClr val="bg1"/>
                </a:solidFill>
              </a:ln>
              <a:solidFill>
                <a:schemeClr val="bg1"/>
              </a:solidFill>
              <a:cs typeface="Arial" pitchFamily="34" charset="0"/>
            </a:endParaRPr>
          </a:p>
        </p:txBody>
      </p:sp>
      <p:grpSp>
        <p:nvGrpSpPr>
          <p:cNvPr id="58" name="Group 57">
            <a:extLst>
              <a:ext uri="{FF2B5EF4-FFF2-40B4-BE49-F238E27FC236}">
                <a16:creationId xmlns:a16="http://schemas.microsoft.com/office/drawing/2014/main" id="{BF951317-2CEA-4CFB-B66B-3B813461BA39}"/>
              </a:ext>
            </a:extLst>
          </p:cNvPr>
          <p:cNvGrpSpPr/>
          <p:nvPr/>
        </p:nvGrpSpPr>
        <p:grpSpPr>
          <a:xfrm>
            <a:off x="1451871" y="4428921"/>
            <a:ext cx="1507388" cy="1581545"/>
            <a:chOff x="2163990" y="4035990"/>
            <a:chExt cx="2940074" cy="1686636"/>
          </a:xfrm>
        </p:grpSpPr>
        <p:sp>
          <p:nvSpPr>
            <p:cNvPr id="59" name="TextBox 58">
              <a:extLst>
                <a:ext uri="{FF2B5EF4-FFF2-40B4-BE49-F238E27FC236}">
                  <a16:creationId xmlns:a16="http://schemas.microsoft.com/office/drawing/2014/main" id="{A57329FE-7361-42B2-85D1-C0DCC3F7A03B}"/>
                </a:ext>
              </a:extLst>
            </p:cNvPr>
            <p:cNvSpPr txBox="1"/>
            <p:nvPr/>
          </p:nvSpPr>
          <p:spPr>
            <a:xfrm>
              <a:off x="2357852" y="4442537"/>
              <a:ext cx="2550855" cy="1280089"/>
            </a:xfrm>
            <a:prstGeom prst="rect">
              <a:avLst/>
            </a:prstGeom>
            <a:noFill/>
          </p:spPr>
          <p:txBody>
            <a:bodyPr wrap="square" lIns="91440" tIns="45720" rIns="91440" bIns="45720" rtlCol="0" anchor="t">
              <a:spAutoFit/>
            </a:bodyPr>
            <a:lstStyle/>
            <a:p>
              <a:pPr algn="ctr"/>
              <a:r>
                <a:rPr lang="en-US" altLang="ko-KR" sz="1200">
                  <a:solidFill>
                    <a:schemeClr val="bg1"/>
                  </a:solidFill>
                  <a:cs typeface="Arial"/>
                </a:rPr>
                <a:t>Military application equipment has more lenient laws than civilian laws.</a:t>
              </a:r>
              <a:endParaRPr lang="en-US" altLang="ko-KR" sz="1200">
                <a:solidFill>
                  <a:schemeClr val="bg1"/>
                </a:solidFill>
                <a:cs typeface="Arial" pitchFamily="34" charset="0"/>
              </a:endParaRPr>
            </a:p>
          </p:txBody>
        </p:sp>
        <p:sp>
          <p:nvSpPr>
            <p:cNvPr id="60" name="TextBox 59">
              <a:extLst>
                <a:ext uri="{FF2B5EF4-FFF2-40B4-BE49-F238E27FC236}">
                  <a16:creationId xmlns:a16="http://schemas.microsoft.com/office/drawing/2014/main" id="{39EB540E-3CB2-41E2-8369-08592846A95E}"/>
                </a:ext>
              </a:extLst>
            </p:cNvPr>
            <p:cNvSpPr txBox="1"/>
            <p:nvPr/>
          </p:nvSpPr>
          <p:spPr>
            <a:xfrm>
              <a:off x="2163990" y="4035990"/>
              <a:ext cx="2940074" cy="492342"/>
            </a:xfrm>
            <a:prstGeom prst="rect">
              <a:avLst/>
            </a:prstGeom>
            <a:noFill/>
          </p:spPr>
          <p:txBody>
            <a:bodyPr wrap="square" lIns="91440" tIns="45720" rIns="91440" bIns="45720" rtlCol="0" anchor="t">
              <a:spAutoFit/>
            </a:bodyPr>
            <a:lstStyle/>
            <a:p>
              <a:pPr algn="ctr"/>
              <a:r>
                <a:rPr lang="en-US" altLang="ko-KR" sz="1200" b="1">
                  <a:solidFill>
                    <a:schemeClr val="bg1"/>
                  </a:solidFill>
                  <a:cs typeface="Arial"/>
                </a:rPr>
                <a:t>Military applications</a:t>
              </a:r>
            </a:p>
          </p:txBody>
        </p:sp>
      </p:grpSp>
      <p:sp>
        <p:nvSpPr>
          <p:cNvPr id="61" name="TextBox 60">
            <a:extLst>
              <a:ext uri="{FF2B5EF4-FFF2-40B4-BE49-F238E27FC236}">
                <a16:creationId xmlns:a16="http://schemas.microsoft.com/office/drawing/2014/main" id="{8C369F09-04CC-4E88-874A-B9105FB88DAD}"/>
              </a:ext>
            </a:extLst>
          </p:cNvPr>
          <p:cNvSpPr txBox="1"/>
          <p:nvPr/>
        </p:nvSpPr>
        <p:spPr>
          <a:xfrm>
            <a:off x="9579032" y="3878194"/>
            <a:ext cx="900503" cy="769441"/>
          </a:xfrm>
          <a:prstGeom prst="rect">
            <a:avLst/>
          </a:prstGeom>
          <a:noFill/>
        </p:spPr>
        <p:txBody>
          <a:bodyPr wrap="square" rtlCol="0">
            <a:spAutoFit/>
          </a:bodyPr>
          <a:lstStyle/>
          <a:p>
            <a:pPr algn="ctr"/>
            <a:r>
              <a:rPr lang="en-US" altLang="ko-KR" sz="4400" b="1">
                <a:ln w="12700">
                  <a:solidFill>
                    <a:schemeClr val="bg1"/>
                  </a:solidFill>
                </a:ln>
                <a:solidFill>
                  <a:schemeClr val="bg1"/>
                </a:solidFill>
                <a:cs typeface="Arial" pitchFamily="34" charset="0"/>
              </a:rPr>
              <a:t>04</a:t>
            </a:r>
            <a:endParaRPr lang="ko-KR" altLang="en-US" sz="4400" b="1">
              <a:ln w="12700">
                <a:solidFill>
                  <a:schemeClr val="bg1"/>
                </a:solidFill>
              </a:ln>
              <a:solidFill>
                <a:schemeClr val="bg1"/>
              </a:solidFill>
              <a:cs typeface="Arial" pitchFamily="34" charset="0"/>
            </a:endParaRPr>
          </a:p>
        </p:txBody>
      </p:sp>
      <p:grpSp>
        <p:nvGrpSpPr>
          <p:cNvPr id="62" name="Group 61">
            <a:extLst>
              <a:ext uri="{FF2B5EF4-FFF2-40B4-BE49-F238E27FC236}">
                <a16:creationId xmlns:a16="http://schemas.microsoft.com/office/drawing/2014/main" id="{55530D77-FE8B-41D5-AC12-09375A9E108C}"/>
              </a:ext>
            </a:extLst>
          </p:cNvPr>
          <p:cNvGrpSpPr/>
          <p:nvPr/>
        </p:nvGrpSpPr>
        <p:grpSpPr>
          <a:xfrm>
            <a:off x="9396884" y="4564437"/>
            <a:ext cx="1407225" cy="964362"/>
            <a:chOff x="2422472" y="4212650"/>
            <a:chExt cx="2744712" cy="1028443"/>
          </a:xfrm>
        </p:grpSpPr>
        <p:sp>
          <p:nvSpPr>
            <p:cNvPr id="63" name="TextBox 62">
              <a:extLst>
                <a:ext uri="{FF2B5EF4-FFF2-40B4-BE49-F238E27FC236}">
                  <a16:creationId xmlns:a16="http://schemas.microsoft.com/office/drawing/2014/main" id="{832182B7-17D3-426C-8030-0215D6991670}"/>
                </a:ext>
              </a:extLst>
            </p:cNvPr>
            <p:cNvSpPr txBox="1"/>
            <p:nvPr/>
          </p:nvSpPr>
          <p:spPr>
            <a:xfrm>
              <a:off x="2422472" y="4748751"/>
              <a:ext cx="2744712" cy="492342"/>
            </a:xfrm>
            <a:prstGeom prst="rect">
              <a:avLst/>
            </a:prstGeom>
            <a:noFill/>
          </p:spPr>
          <p:txBody>
            <a:bodyPr wrap="square" lIns="91440" tIns="45720" rIns="91440" bIns="45720" rtlCol="0" anchor="t">
              <a:spAutoFit/>
            </a:bodyPr>
            <a:lstStyle/>
            <a:p>
              <a:pPr algn="ctr"/>
              <a:r>
                <a:rPr lang="en-US" altLang="ko-KR" sz="1200">
                  <a:solidFill>
                    <a:schemeClr val="bg1"/>
                  </a:solidFill>
                  <a:cs typeface="Arial"/>
                </a:rPr>
                <a:t>These would be our prospects.</a:t>
              </a:r>
              <a:endParaRPr lang="en-US" altLang="ko-KR" sz="1200">
                <a:solidFill>
                  <a:schemeClr val="bg1"/>
                </a:solidFill>
                <a:cs typeface="Arial" pitchFamily="34" charset="0"/>
              </a:endParaRPr>
            </a:p>
          </p:txBody>
        </p:sp>
        <p:sp>
          <p:nvSpPr>
            <p:cNvPr id="64" name="TextBox 63">
              <a:extLst>
                <a:ext uri="{FF2B5EF4-FFF2-40B4-BE49-F238E27FC236}">
                  <a16:creationId xmlns:a16="http://schemas.microsoft.com/office/drawing/2014/main" id="{D2C878D3-DD33-4225-B0FE-754F08BFAB55}"/>
                </a:ext>
              </a:extLst>
            </p:cNvPr>
            <p:cNvSpPr txBox="1"/>
            <p:nvPr/>
          </p:nvSpPr>
          <p:spPr>
            <a:xfrm>
              <a:off x="2637864" y="4212650"/>
              <a:ext cx="2336964" cy="492341"/>
            </a:xfrm>
            <a:prstGeom prst="rect">
              <a:avLst/>
            </a:prstGeom>
            <a:noFill/>
          </p:spPr>
          <p:txBody>
            <a:bodyPr wrap="square" lIns="91440" tIns="45720" rIns="91440" bIns="45720" rtlCol="0" anchor="t">
              <a:spAutoFit/>
            </a:bodyPr>
            <a:lstStyle/>
            <a:p>
              <a:pPr algn="ctr"/>
              <a:r>
                <a:rPr lang="en-US" altLang="ko-KR" sz="1200" b="1">
                  <a:solidFill>
                    <a:schemeClr val="bg1"/>
                  </a:solidFill>
                  <a:cs typeface="Arial"/>
                </a:rPr>
                <a:t>Medical applications</a:t>
              </a:r>
            </a:p>
          </p:txBody>
        </p:sp>
      </p:grpSp>
      <p:sp>
        <p:nvSpPr>
          <p:cNvPr id="65" name="TextBox 64">
            <a:extLst>
              <a:ext uri="{FF2B5EF4-FFF2-40B4-BE49-F238E27FC236}">
                <a16:creationId xmlns:a16="http://schemas.microsoft.com/office/drawing/2014/main" id="{6A60E72A-1AC7-482D-ADAD-4A84F1209F08}"/>
              </a:ext>
            </a:extLst>
          </p:cNvPr>
          <p:cNvSpPr txBox="1"/>
          <p:nvPr/>
        </p:nvSpPr>
        <p:spPr>
          <a:xfrm>
            <a:off x="8597047" y="1823872"/>
            <a:ext cx="900503" cy="769441"/>
          </a:xfrm>
          <a:prstGeom prst="rect">
            <a:avLst/>
          </a:prstGeom>
          <a:noFill/>
        </p:spPr>
        <p:txBody>
          <a:bodyPr wrap="square" rtlCol="0">
            <a:spAutoFit/>
          </a:bodyPr>
          <a:lstStyle/>
          <a:p>
            <a:pPr algn="ctr"/>
            <a:r>
              <a:rPr lang="en-US" altLang="ko-KR" sz="4400" b="1">
                <a:ln w="12700">
                  <a:solidFill>
                    <a:schemeClr val="bg1"/>
                  </a:solidFill>
                </a:ln>
                <a:solidFill>
                  <a:schemeClr val="bg1"/>
                </a:solidFill>
                <a:cs typeface="Arial" pitchFamily="34" charset="0"/>
              </a:rPr>
              <a:t>02</a:t>
            </a:r>
            <a:endParaRPr lang="ko-KR" altLang="en-US" sz="4400" b="1">
              <a:ln w="12700">
                <a:solidFill>
                  <a:schemeClr val="bg1"/>
                </a:solidFill>
              </a:ln>
              <a:solidFill>
                <a:schemeClr val="bg1"/>
              </a:solidFill>
              <a:cs typeface="Arial" pitchFamily="34" charset="0"/>
            </a:endParaRPr>
          </a:p>
        </p:txBody>
      </p:sp>
      <p:grpSp>
        <p:nvGrpSpPr>
          <p:cNvPr id="66" name="Group 65">
            <a:extLst>
              <a:ext uri="{FF2B5EF4-FFF2-40B4-BE49-F238E27FC236}">
                <a16:creationId xmlns:a16="http://schemas.microsoft.com/office/drawing/2014/main" id="{4EF03353-4076-4215-8868-4302BCE3839D}"/>
              </a:ext>
            </a:extLst>
          </p:cNvPr>
          <p:cNvGrpSpPr/>
          <p:nvPr/>
        </p:nvGrpSpPr>
        <p:grpSpPr>
          <a:xfrm>
            <a:off x="8425940" y="2488031"/>
            <a:ext cx="1220256" cy="1082766"/>
            <a:chOff x="2551709" y="4236205"/>
            <a:chExt cx="2380039" cy="1154714"/>
          </a:xfrm>
        </p:grpSpPr>
        <p:sp>
          <p:nvSpPr>
            <p:cNvPr id="67" name="TextBox 66">
              <a:extLst>
                <a:ext uri="{FF2B5EF4-FFF2-40B4-BE49-F238E27FC236}">
                  <a16:creationId xmlns:a16="http://schemas.microsoft.com/office/drawing/2014/main" id="{0F2BDFAA-F57D-4550-8DE0-807E4AB7C65B}"/>
                </a:ext>
              </a:extLst>
            </p:cNvPr>
            <p:cNvSpPr txBox="1"/>
            <p:nvPr/>
          </p:nvSpPr>
          <p:spPr>
            <a:xfrm>
              <a:off x="2551709" y="4701641"/>
              <a:ext cx="2356998" cy="689278"/>
            </a:xfrm>
            <a:prstGeom prst="rect">
              <a:avLst/>
            </a:prstGeom>
            <a:noFill/>
          </p:spPr>
          <p:txBody>
            <a:bodyPr wrap="square" lIns="91440" tIns="45720" rIns="91440" bIns="45720" rtlCol="0" anchor="t">
              <a:spAutoFit/>
            </a:bodyPr>
            <a:lstStyle/>
            <a:p>
              <a:pPr algn="ctr"/>
              <a:r>
                <a:rPr lang="en-US" altLang="ko-KR" sz="1200">
                  <a:solidFill>
                    <a:schemeClr val="bg1"/>
                  </a:solidFill>
                  <a:cs typeface="Arial"/>
                </a:rPr>
                <a:t>They are also our early adaptors.</a:t>
              </a:r>
            </a:p>
          </p:txBody>
        </p:sp>
        <p:sp>
          <p:nvSpPr>
            <p:cNvPr id="68" name="TextBox 67">
              <a:extLst>
                <a:ext uri="{FF2B5EF4-FFF2-40B4-BE49-F238E27FC236}">
                  <a16:creationId xmlns:a16="http://schemas.microsoft.com/office/drawing/2014/main" id="{D6A4E9DE-B41E-465D-957B-F84B3BBAE4EC}"/>
                </a:ext>
              </a:extLst>
            </p:cNvPr>
            <p:cNvSpPr txBox="1"/>
            <p:nvPr/>
          </p:nvSpPr>
          <p:spPr>
            <a:xfrm>
              <a:off x="2594784" y="4236205"/>
              <a:ext cx="2336964" cy="492341"/>
            </a:xfrm>
            <a:prstGeom prst="rect">
              <a:avLst/>
            </a:prstGeom>
            <a:noFill/>
          </p:spPr>
          <p:txBody>
            <a:bodyPr wrap="square" lIns="91440" tIns="45720" rIns="91440" bIns="45720" rtlCol="0" anchor="t">
              <a:spAutoFit/>
            </a:bodyPr>
            <a:lstStyle/>
            <a:p>
              <a:pPr algn="ctr"/>
              <a:r>
                <a:rPr lang="en-US" altLang="ko-KR" sz="1200" b="1">
                  <a:solidFill>
                    <a:schemeClr val="bg1"/>
                  </a:solidFill>
                  <a:cs typeface="Arial"/>
                </a:rPr>
                <a:t>Space exploration</a:t>
              </a:r>
            </a:p>
          </p:txBody>
        </p:sp>
      </p:grpSp>
    </p:spTree>
    <p:extLst>
      <p:ext uri="{BB962C8B-B14F-4D97-AF65-F5344CB8AC3E}">
        <p14:creationId xmlns:p14="http://schemas.microsoft.com/office/powerpoint/2010/main" val="115874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256A3-2061-A6C8-CC78-178E8E77829D}"/>
              </a:ext>
            </a:extLst>
          </p:cNvPr>
          <p:cNvSpPr>
            <a:spLocks noGrp="1"/>
          </p:cNvSpPr>
          <p:nvPr>
            <p:ph type="body" sz="quarter" idx="10"/>
          </p:nvPr>
        </p:nvSpPr>
        <p:spPr/>
        <p:txBody>
          <a:bodyPr/>
          <a:lstStyle/>
          <a:p>
            <a:r>
              <a:rPr lang="en-US"/>
              <a:t>CUSTOMER ANALYSIS</a:t>
            </a:r>
          </a:p>
        </p:txBody>
      </p:sp>
      <p:graphicFrame>
        <p:nvGraphicFramePr>
          <p:cNvPr id="6" name="TextBox 2">
            <a:extLst>
              <a:ext uri="{FF2B5EF4-FFF2-40B4-BE49-F238E27FC236}">
                <a16:creationId xmlns:a16="http://schemas.microsoft.com/office/drawing/2014/main" id="{8EE3CF0A-A8D4-8EB6-AF4E-C9A1D5B1E8FF}"/>
              </a:ext>
            </a:extLst>
          </p:cNvPr>
          <p:cNvGraphicFramePr/>
          <p:nvPr>
            <p:extLst>
              <p:ext uri="{D42A27DB-BD31-4B8C-83A1-F6EECF244321}">
                <p14:modId xmlns:p14="http://schemas.microsoft.com/office/powerpoint/2010/main" val="6241170"/>
              </p:ext>
            </p:extLst>
          </p:nvPr>
        </p:nvGraphicFramePr>
        <p:xfrm>
          <a:off x="687916" y="1428749"/>
          <a:ext cx="11027833" cy="4062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727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8660BB-E882-B807-A48D-08AF3C7FFA0E}"/>
              </a:ext>
            </a:extLst>
          </p:cNvPr>
          <p:cNvSpPr>
            <a:spLocks noGrp="1"/>
          </p:cNvSpPr>
          <p:nvPr>
            <p:ph type="body" sz="quarter" idx="10"/>
          </p:nvPr>
        </p:nvSpPr>
        <p:spPr/>
        <p:txBody>
          <a:bodyPr lIns="91440" tIns="45720" rIns="91440" bIns="45720" anchor="ctr"/>
          <a:lstStyle/>
          <a:p>
            <a:r>
              <a:rPr lang="en-US">
                <a:cs typeface="Arial"/>
              </a:rPr>
              <a:t>Industry Analysis</a:t>
            </a:r>
            <a:endParaRPr lang="en-US"/>
          </a:p>
        </p:txBody>
      </p:sp>
      <p:pic>
        <p:nvPicPr>
          <p:cNvPr id="3" name="Graphic 3" descr="Factory with solid fill">
            <a:extLst>
              <a:ext uri="{FF2B5EF4-FFF2-40B4-BE49-F238E27FC236}">
                <a16:creationId xmlns:a16="http://schemas.microsoft.com/office/drawing/2014/main" id="{91D669DC-546F-6499-CED4-E175744823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7821" y="1504545"/>
            <a:ext cx="4002931" cy="4002931"/>
          </a:xfrm>
          <a:prstGeom prst="rect">
            <a:avLst/>
          </a:prstGeom>
        </p:spPr>
      </p:pic>
    </p:spTree>
    <p:extLst>
      <p:ext uri="{BB962C8B-B14F-4D97-AF65-F5344CB8AC3E}">
        <p14:creationId xmlns:p14="http://schemas.microsoft.com/office/powerpoint/2010/main" val="88448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94087E04-C99E-4195-8EBA-1BD4C451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9" name="Group 58">
            <a:extLst>
              <a:ext uri="{FF2B5EF4-FFF2-40B4-BE49-F238E27FC236}">
                <a16:creationId xmlns:a16="http://schemas.microsoft.com/office/drawing/2014/main" id="{3BB791AC-7337-46DA-B66B-FDB89A4937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60" name="Rectangle 59">
              <a:extLst>
                <a:ext uri="{FF2B5EF4-FFF2-40B4-BE49-F238E27FC236}">
                  <a16:creationId xmlns:a16="http://schemas.microsoft.com/office/drawing/2014/main" id="{833FF6E8-7D52-4189-A347-8A63C30CA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B1C304A-C36A-4CD1-8AB4-EA545D38E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3" name="Freeform: Shape 62">
            <a:extLst>
              <a:ext uri="{FF2B5EF4-FFF2-40B4-BE49-F238E27FC236}">
                <a16:creationId xmlns:a16="http://schemas.microsoft.com/office/drawing/2014/main" id="{2FEFA492-1F90-4DD2-B51D-E6471B05E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picture containing text, line, diagram, plot">
            <a:extLst>
              <a:ext uri="{FF2B5EF4-FFF2-40B4-BE49-F238E27FC236}">
                <a16:creationId xmlns:a16="http://schemas.microsoft.com/office/drawing/2014/main" id="{26CA4D6A-B882-D478-B190-6BE00DEED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
            <a:ext cx="12192000" cy="6850380"/>
          </a:xfrm>
          <a:prstGeom prst="rect">
            <a:avLst/>
          </a:prstGeom>
        </p:spPr>
      </p:pic>
    </p:spTree>
    <p:extLst>
      <p:ext uri="{BB962C8B-B14F-4D97-AF65-F5344CB8AC3E}">
        <p14:creationId xmlns:p14="http://schemas.microsoft.com/office/powerpoint/2010/main" val="2145621850"/>
      </p:ext>
    </p:extLst>
  </p:cSld>
  <p:clrMapOvr>
    <a:masterClrMapping/>
  </p:clrMapOvr>
</p:sld>
</file>

<file path=ppt/theme/theme1.xml><?xml version="1.0" encoding="utf-8"?>
<a:theme xmlns:a="http://schemas.openxmlformats.org/drawingml/2006/main" name="Cover and End Slide Master">
  <a:themeElements>
    <a:clrScheme name="ALLPPT-209">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000000"/>
      </a:hlink>
      <a:folHlink>
        <a:srgbClr val="00000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9">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3</Notes>
  <HiddenSlides>0</HiddenSlide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Cover and End Slide Master</vt:lpstr>
      <vt:lpstr>Contents Slide Master</vt:lpstr>
      <vt:lpstr>Section Break Slide Master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revision>1</cp:revision>
  <dcterms:created xsi:type="dcterms:W3CDTF">2020-01-20T05:08:25Z</dcterms:created>
  <dcterms:modified xsi:type="dcterms:W3CDTF">2023-06-25T22:18:56Z</dcterms:modified>
</cp:coreProperties>
</file>