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6052" r:id="rId3"/>
  </p:sldIdLst>
  <p:sldSz cx="9144000" cy="6858000" type="screen4x3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7D3F7-CA43-428B-BE2B-7F8245CA7BD0}" v="18" dt="2023-04-10T02:36:3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3568" autoAdjust="0"/>
  </p:normalViewPr>
  <p:slideViewPr>
    <p:cSldViewPr>
      <p:cViewPr varScale="1">
        <p:scale>
          <a:sx n="89" d="100"/>
          <a:sy n="89" d="100"/>
        </p:scale>
        <p:origin x="15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Ahmed Moshiur" userId="87f47cbd7190d7c9" providerId="LiveId" clId="{CD27D3F7-CA43-428B-BE2B-7F8245CA7BD0}"/>
    <pc:docChg chg="undo custSel modSld">
      <pc:chgData name="Faisal Ahmed Moshiur" userId="87f47cbd7190d7c9" providerId="LiveId" clId="{CD27D3F7-CA43-428B-BE2B-7F8245CA7BD0}" dt="2023-04-10T04:06:27.970" v="385" actId="20577"/>
      <pc:docMkLst>
        <pc:docMk/>
      </pc:docMkLst>
      <pc:sldChg chg="delSp modSp mod modNotesTx">
        <pc:chgData name="Faisal Ahmed Moshiur" userId="87f47cbd7190d7c9" providerId="LiveId" clId="{CD27D3F7-CA43-428B-BE2B-7F8245CA7BD0}" dt="2023-04-10T04:06:27.970" v="385" actId="20577"/>
        <pc:sldMkLst>
          <pc:docMk/>
          <pc:sldMk cId="0" sldId="264"/>
        </pc:sldMkLst>
        <pc:spChg chg="mod">
          <ac:chgData name="Faisal Ahmed Moshiur" userId="87f47cbd7190d7c9" providerId="LiveId" clId="{CD27D3F7-CA43-428B-BE2B-7F8245CA7BD0}" dt="2023-04-10T02:30:40.279" v="229" actId="1076"/>
          <ac:spMkLst>
            <pc:docMk/>
            <pc:sldMk cId="0" sldId="264"/>
            <ac:spMk id="25" creationId="{00000000-0000-0000-0000-000000000000}"/>
          </ac:spMkLst>
        </pc:spChg>
        <pc:grpChg chg="del">
          <ac:chgData name="Faisal Ahmed Moshiur" userId="87f47cbd7190d7c9" providerId="LiveId" clId="{CD27D3F7-CA43-428B-BE2B-7F8245CA7BD0}" dt="2023-04-10T02:18:20.341" v="2" actId="478"/>
          <ac:grpSpMkLst>
            <pc:docMk/>
            <pc:sldMk cId="0" sldId="264"/>
            <ac:grpSpMk id="26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18:17.867" v="1" actId="478"/>
          <ac:grpSpMkLst>
            <pc:docMk/>
            <pc:sldMk cId="0" sldId="264"/>
            <ac:grpSpMk id="29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2:07.999" v="110" actId="478"/>
          <ac:grpSpMkLst>
            <pc:docMk/>
            <pc:sldMk cId="0" sldId="264"/>
            <ac:grpSpMk id="32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3:14.621" v="118" actId="478"/>
          <ac:grpSpMkLst>
            <pc:docMk/>
            <pc:sldMk cId="0" sldId="264"/>
            <ac:grpSpMk id="35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2:47.245" v="116" actId="478"/>
          <ac:grpSpMkLst>
            <pc:docMk/>
            <pc:sldMk cId="0" sldId="264"/>
            <ac:grpSpMk id="38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1:38.219" v="106" actId="478"/>
          <ac:grpSpMkLst>
            <pc:docMk/>
            <pc:sldMk cId="0" sldId="264"/>
            <ac:grpSpMk id="41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6:51.141" v="210" actId="478"/>
          <ac:grpSpMkLst>
            <pc:docMk/>
            <pc:sldMk cId="0" sldId="264"/>
            <ac:grpSpMk id="44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6:53.312" v="211" actId="478"/>
          <ac:grpSpMkLst>
            <pc:docMk/>
            <pc:sldMk cId="0" sldId="264"/>
            <ac:grpSpMk id="47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5:20.181" v="154" actId="478"/>
          <ac:grpSpMkLst>
            <pc:docMk/>
            <pc:sldMk cId="0" sldId="264"/>
            <ac:grpSpMk id="53" creationId="{00000000-0000-0000-0000-000000000000}"/>
          </ac:grpSpMkLst>
        </pc:grpChg>
        <pc:grpChg chg="del mod">
          <ac:chgData name="Faisal Ahmed Moshiur" userId="87f47cbd7190d7c9" providerId="LiveId" clId="{CD27D3F7-CA43-428B-BE2B-7F8245CA7BD0}" dt="2023-04-10T02:24:20.363" v="147" actId="478"/>
          <ac:grpSpMkLst>
            <pc:docMk/>
            <pc:sldMk cId="0" sldId="264"/>
            <ac:grpSpMk id="56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4:23.346" v="148" actId="478"/>
          <ac:grpSpMkLst>
            <pc:docMk/>
            <pc:sldMk cId="0" sldId="264"/>
            <ac:grpSpMk id="59" creationId="{00000000-0000-0000-0000-000000000000}"/>
          </ac:grpSpMkLst>
        </pc:grpChg>
        <pc:grpChg chg="del">
          <ac:chgData name="Faisal Ahmed Moshiur" userId="87f47cbd7190d7c9" providerId="LiveId" clId="{CD27D3F7-CA43-428B-BE2B-7F8245CA7BD0}" dt="2023-04-10T02:20:17.284" v="63" actId="478"/>
          <ac:grpSpMkLst>
            <pc:docMk/>
            <pc:sldMk cId="0" sldId="264"/>
            <ac:grpSpMk id="248" creationId="{00000000-0000-0000-0000-000000000000}"/>
          </ac:grpSpMkLst>
        </pc:grpChg>
        <pc:graphicFrameChg chg="mod modGraphic">
          <ac:chgData name="Faisal Ahmed Moshiur" userId="87f47cbd7190d7c9" providerId="LiveId" clId="{CD27D3F7-CA43-428B-BE2B-7F8245CA7BD0}" dt="2023-04-10T03:15:40.546" v="384" actId="20577"/>
          <ac:graphicFrameMkLst>
            <pc:docMk/>
            <pc:sldMk cId="0" sldId="264"/>
            <ac:graphicFrameMk id="4" creationId="{00000000-0000-0000-0000-000000000000}"/>
          </ac:graphicFrameMkLst>
        </pc:graphicFrameChg>
      </pc:sldChg>
    </pc:docChg>
  </pc:docChgLst>
  <pc:docChgLst>
    <pc:chgData name="Vinaixa Serra, Jordi" userId="1c5326900236d5ae" providerId="OrgId" clId="{05AC4479-D2CE-4521-B83F-D89D7EEBCB39}"/>
    <pc:docChg chg="delSld modSld">
      <pc:chgData name="Vinaixa Serra, Jordi" userId="1c5326900236d5ae" providerId="OrgId" clId="{05AC4479-D2CE-4521-B83F-D89D7EEBCB39}" dt="2021-03-23T16:44:50.652" v="3" actId="113"/>
      <pc:docMkLst>
        <pc:docMk/>
      </pc:docMkLst>
      <pc:sldChg chg="modSp del">
        <pc:chgData name="Vinaixa Serra, Jordi" userId="1c5326900236d5ae" providerId="OrgId" clId="{05AC4479-D2CE-4521-B83F-D89D7EEBCB39}" dt="2021-03-23T16:44:50.652" v="3" actId="113"/>
        <pc:sldMkLst>
          <pc:docMk/>
          <pc:sldMk cId="697825166" sldId="6052"/>
        </pc:sldMkLst>
        <pc:spChg chg="mod">
          <ac:chgData name="Vinaixa Serra, Jordi" userId="1c5326900236d5ae" providerId="OrgId" clId="{05AC4479-D2CE-4521-B83F-D89D7EEBCB39}" dt="2021-03-23T16:44:50.652" v="3" actId="113"/>
          <ac:spMkLst>
            <pc:docMk/>
            <pc:sldMk cId="697825166" sldId="6052"/>
            <ac:spMk id="17172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1533-8EA0-4E08-A5A9-02404D30F2CC}" type="datetimeFigureOut">
              <a:rPr lang="es-ES" smtClean="0"/>
              <a:t>10/04/2023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13E38-C12B-464F-B9F7-48A5730438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72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13E38-C12B-464F-B9F7-48A5730438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4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BCCBE-3F6F-4278-8284-8D017C879C13}" type="slidenum">
              <a:rPr lang="es-ES" smtClean="0">
                <a:latin typeface="Arial" pitchFamily="34" charset="0"/>
              </a:rPr>
              <a:pPr/>
              <a:t>2</a:t>
            </a:fld>
            <a:endParaRPr lang="es-ES">
              <a:latin typeface="Arial" pitchFamily="34" charset="0"/>
            </a:endParaRPr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0463" cy="3729038"/>
          </a:xfrm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62" y="4723569"/>
            <a:ext cx="5444490" cy="4474290"/>
          </a:xfrm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10/04/2023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://www.businessmodelgenerati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7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8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1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086350" y="122238"/>
            <a:ext cx="3905250" cy="251002"/>
          </a:xfrm>
        </p:spPr>
        <p:txBody>
          <a:bodyPr/>
          <a:lstStyle/>
          <a:p>
            <a:pPr algn="r"/>
            <a:r>
              <a:rPr lang="en-US" sz="2000" dirty="0"/>
              <a:t>Business Model Canvas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8150"/>
              </p:ext>
            </p:extLst>
          </p:nvPr>
        </p:nvGraphicFramePr>
        <p:xfrm>
          <a:off x="0" y="469901"/>
          <a:ext cx="9144000" cy="66580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8396">
                <a:tc rowSpan="2">
                  <a:txBody>
                    <a:bodyPr/>
                    <a:lstStyle/>
                    <a:p>
                      <a:r>
                        <a:rPr lang="en-AU" sz="1100" b="1" dirty="0">
                          <a:latin typeface="Arial Narrow" panose="020B0606020202030204" pitchFamily="34" charset="0"/>
                        </a:rPr>
                        <a:t>           Key</a:t>
                      </a:r>
                      <a:r>
                        <a:rPr lang="en-AU" sz="1100" b="1" baseline="0" dirty="0">
                          <a:latin typeface="Arial Narrow" panose="020B0606020202030204" pitchFamily="34" charset="0"/>
                        </a:rPr>
                        <a:t> Partners</a:t>
                      </a:r>
                      <a:endParaRPr lang="en-AU" sz="105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05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Key partners: Suppliers of high-quality materials, transportation, and logistics companies, skilled labor and fabrication subcontractors, and marketing and sales agencies.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Key resources acquired from partners: High-quality materials, transportation and logistics services, fabrication expertise and labor, and marketing and sales support.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Key activities partners perform fabricating and installing temporary structures, transportation and logistics support, marketing, and sales</a:t>
                      </a:r>
                      <a:r>
                        <a:rPr lang="en-US" sz="900" b="0" dirty="0">
                          <a:latin typeface="Arial Narrow" panose="020B0606020202030204" pitchFamily="34" charset="0"/>
                        </a:rPr>
                        <a:t>.</a:t>
                      </a:r>
                      <a:endParaRPr lang="en-AU" sz="9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Key Activities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Key activities: Design, engineering, fabrication, and installation of temporary structures, as well as maintenance and repair services.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Distribution channels: Direct sales, website and online presence, social media, referrals, events, and trade shows.</a:t>
                      </a:r>
                      <a:endParaRPr lang="en-AU" sz="800" b="0" baseline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b="1" dirty="0">
                          <a:latin typeface="Arial Narrow" panose="020B0606020202030204" pitchFamily="34" charset="0"/>
                        </a:rPr>
                        <a:t>          Value Propositions</a:t>
                      </a: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Value delivered: High-quality, customizable temporary structures for various events, quick turnaround times, and reliable delivery.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Problems solved: Customers need temporary structures for events, which can be expensive and time-consuming to build from scratch.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Bundles of products and services: Customized design, engineering, fabrication, and installation of temporary structures, along with maintenance and repair services.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Customer needs to be satisfied: High-quality, customizable structures that meet their specific event requirements, with reliable and quick service.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Customer </a:t>
                      </a:r>
                    </a:p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Relationships</a:t>
                      </a:r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They create value for event organizers and managers, airlines, and governments.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Most important customers: Large event organizers and managers, government agencies, and airlines requiring temporary events and operations structures.</a:t>
                      </a:r>
                      <a:endParaRPr lang="en-AU" sz="8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Customer Segments</a:t>
                      </a:r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The main customer segments are event organizers, managers, airlines, and governments.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Customers require high-quality, customizable temporary structures for various events.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Customers are cost-sensitive but value quality and reliability.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Integration with the rest of the model: Customers are the business’s primary revenue source, and key activities and resources are centered around meeting their needs.</a:t>
                      </a:r>
                      <a:endParaRPr lang="en-AU" sz="8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0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latin typeface="Arial Narrow" panose="020B0606020202030204" pitchFamily="34" charset="0"/>
                        </a:rPr>
                        <a:t>        Key Resources</a:t>
                      </a:r>
                    </a:p>
                    <a:p>
                      <a:endParaRPr lang="en-AU" sz="11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05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05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05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BuildAir relies heavily on building strong customer relationships to maintain repeat business and positive referrals.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Revenue streams: BuildAir generates revenue from selling and maintaining temporary structures.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Key resources: Skilled design and engineering personnel, high-quality fabrication equipment and materials, reliable transportation and logistics systems, and effective marketing and sales strategies.</a:t>
                      </a:r>
                      <a:endParaRPr lang="en-AU" sz="8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Channels</a:t>
                      </a:r>
                    </a:p>
                    <a:p>
                      <a:endParaRPr lang="en-AU" sz="12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Channels used: Direct sales, website and online presence, social media, referrals, events, and trade shows.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latin typeface="Arial Narrow" panose="020B0606020202030204" pitchFamily="34" charset="0"/>
                        </a:rPr>
                        <a:t>Integration: Channels are integrated with the rest of the model through targeted marketing and communication to reach and engage with the right customer segments.</a:t>
                      </a:r>
                      <a:endParaRPr lang="en-AU" sz="8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4156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Arial Narrow" panose="020B0606020202030204" pitchFamily="34" charset="0"/>
                        </a:rPr>
                        <a:t>              Cost Structure</a:t>
                      </a:r>
                    </a:p>
                    <a:p>
                      <a:endParaRPr lang="en-AU" sz="1200" b="1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1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1" dirty="0">
                        <a:latin typeface="Arial Narrow" panose="020B0606020202030204" pitchFamily="34" charset="0"/>
                      </a:endParaRPr>
                    </a:p>
                    <a:p>
                      <a:endParaRPr lang="en-AU" sz="1200" b="1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The most important costs include skilled labor, high-quality materials, transportation and logistics, and marketing and sales efforts.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Key resources such as skilled labor and high-quality materials are the most expensive.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Key activities such as fabrication and installation can also be expensive due to the complexity of the structures and the need for specialized expertise.</a:t>
                      </a:r>
                      <a:endParaRPr lang="en-AU" sz="800" b="0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1100" b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900" b="1" dirty="0">
                          <a:latin typeface="Arial Narrow" panose="020B0606020202030204" pitchFamily="34" charset="0"/>
                        </a:rPr>
                        <a:t>           Revenue Streams</a:t>
                      </a:r>
                    </a:p>
                    <a:p>
                      <a:endParaRPr lang="en-AU" sz="9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1" baseline="0" dirty="0">
                        <a:latin typeface="Arial Narrow" panose="020B0606020202030204" pitchFamily="34" charset="0"/>
                      </a:endParaRPr>
                    </a:p>
                    <a:p>
                      <a:endParaRPr lang="en-AU" sz="900" b="0" baseline="0" dirty="0">
                        <a:latin typeface="Arial Narrow" panose="020B060602020203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Customers are willing to pay for high-quality, reliable temporary structures that meet their specific event needs.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Revenue streams come from the sale and maintenance of temporary structures, with additional potential for revenue from expanded services such as event planning and logistics support.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baseline="0" dirty="0">
                          <a:latin typeface="Arial Narrow" panose="020B0606020202030204" pitchFamily="34" charset="0"/>
                        </a:rPr>
                        <a:t>Each revenue stream contributes to overall revenues depending on the size and complexity of the project.</a:t>
                      </a:r>
                      <a:endParaRPr lang="en-AU" sz="800" b="0" baseline="0" dirty="0">
                        <a:latin typeface="Arial Narrow" panose="020B0606020202030204" pitchFamily="34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00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2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0" name="Imagen 49">
            <a:extLst>
              <a:ext uri="{FF2B5EF4-FFF2-40B4-BE49-F238E27FC236}">
                <a16:creationId xmlns:a16="http://schemas.microsoft.com/office/drawing/2014/main" id="{D649A86C-4A52-4D1F-9614-86569C474FC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33" y="-150235"/>
            <a:ext cx="1078605" cy="737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63163"/>
            <a:ext cx="7416824" cy="834678"/>
          </a:xfrm>
        </p:spPr>
        <p:txBody>
          <a:bodyPr/>
          <a:lstStyle/>
          <a:p>
            <a:r>
              <a:rPr lang="en-US" sz="4000" b="1" dirty="0">
                <a:solidFill>
                  <a:srgbClr val="0091CC"/>
                </a:solidFill>
                <a:latin typeface="Arial Narrow" panose="020B0606020202030204" pitchFamily="34" charset="0"/>
              </a:rPr>
              <a:t>Business Model Canvas </a:t>
            </a:r>
          </a:p>
        </p:txBody>
      </p:sp>
      <p:pic>
        <p:nvPicPr>
          <p:cNvPr id="1798146" name="Picture 2" descr="Resultat d'imatges de value propos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78240" cy="53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CuadroTexto"/>
          <p:cNvSpPr txBox="1"/>
          <p:nvPr/>
        </p:nvSpPr>
        <p:spPr>
          <a:xfrm>
            <a:off x="4932040" y="5673442"/>
            <a:ext cx="42981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8</a:t>
            </a:r>
          </a:p>
        </p:txBody>
      </p:sp>
      <p:sp>
        <p:nvSpPr>
          <p:cNvPr id="5" name="5 CuadroTexto"/>
          <p:cNvSpPr txBox="1"/>
          <p:nvPr/>
        </p:nvSpPr>
        <p:spPr>
          <a:xfrm>
            <a:off x="8333868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6" name="6 CuadroTexto"/>
          <p:cNvSpPr txBox="1"/>
          <p:nvPr/>
        </p:nvSpPr>
        <p:spPr>
          <a:xfrm>
            <a:off x="6228184" y="263691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4</a:t>
            </a:r>
          </a:p>
        </p:txBody>
      </p:sp>
      <p:sp>
        <p:nvSpPr>
          <p:cNvPr id="7" name="7 CuadroTexto"/>
          <p:cNvSpPr txBox="1"/>
          <p:nvPr/>
        </p:nvSpPr>
        <p:spPr>
          <a:xfrm>
            <a:off x="4426884" y="164099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8" name="8 CuadroTexto"/>
          <p:cNvSpPr txBox="1"/>
          <p:nvPr/>
        </p:nvSpPr>
        <p:spPr>
          <a:xfrm>
            <a:off x="6257446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9" name="9 CuadroTexto"/>
          <p:cNvSpPr txBox="1"/>
          <p:nvPr/>
        </p:nvSpPr>
        <p:spPr>
          <a:xfrm>
            <a:off x="2677908" y="263917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5</a:t>
            </a:r>
          </a:p>
        </p:txBody>
      </p:sp>
      <p:sp>
        <p:nvSpPr>
          <p:cNvPr id="10" name="10 CuadroTexto"/>
          <p:cNvSpPr txBox="1"/>
          <p:nvPr/>
        </p:nvSpPr>
        <p:spPr>
          <a:xfrm>
            <a:off x="2634204" y="4365104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1" name="11 CuadroTexto"/>
          <p:cNvSpPr txBox="1"/>
          <p:nvPr/>
        </p:nvSpPr>
        <p:spPr>
          <a:xfrm>
            <a:off x="467544" y="1700808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7</a:t>
            </a:r>
          </a:p>
        </p:txBody>
      </p:sp>
      <p:sp>
        <p:nvSpPr>
          <p:cNvPr id="12" name="12 CuadroTexto"/>
          <p:cNvSpPr txBox="1"/>
          <p:nvPr/>
        </p:nvSpPr>
        <p:spPr>
          <a:xfrm>
            <a:off x="3958832" y="5673442"/>
            <a:ext cx="3971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latin typeface="+mn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78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9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0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584</Words>
  <Application>Microsoft Office PowerPoint</Application>
  <PresentationFormat>On-screen Show (4:3)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Business Model Canvas</vt:lpstr>
      <vt:lpstr>Business Model Canvas 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Faisal Ahmed Moshiur</cp:lastModifiedBy>
  <cp:revision>58</cp:revision>
  <cp:lastPrinted>2017-05-15T16:42:21Z</cp:lastPrinted>
  <dcterms:created xsi:type="dcterms:W3CDTF">2011-03-15T01:24:59Z</dcterms:created>
  <dcterms:modified xsi:type="dcterms:W3CDTF">2023-04-10T04:06:38Z</dcterms:modified>
</cp:coreProperties>
</file>