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6052" r:id="rId3"/>
  </p:sldIdLst>
  <p:sldSz cx="9144000" cy="6858000" type="screen4x3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3606" autoAdjust="0"/>
  </p:normalViewPr>
  <p:slideViewPr>
    <p:cSldViewPr>
      <p:cViewPr varScale="1">
        <p:scale>
          <a:sx n="83" d="100"/>
          <a:sy n="83" d="100"/>
        </p:scale>
        <p:origin x="17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ixa Serra, Jordi" userId="1c5326900236d5ae" providerId="OrgId" clId="{05AC4479-D2CE-4521-B83F-D89D7EEBCB39}"/>
    <pc:docChg chg="delSld modSld">
      <pc:chgData name="Vinaixa Serra, Jordi" userId="1c5326900236d5ae" providerId="OrgId" clId="{05AC4479-D2CE-4521-B83F-D89D7EEBCB39}" dt="2021-03-23T16:44:50.652" v="3" actId="113"/>
      <pc:docMkLst>
        <pc:docMk/>
      </pc:docMkLst>
      <pc:sldChg chg="modSp del">
        <pc:chgData name="Vinaixa Serra, Jordi" userId="1c5326900236d5ae" providerId="OrgId" clId="{05AC4479-D2CE-4521-B83F-D89D7EEBCB39}" dt="2021-03-23T16:44:50.652" v="3" actId="113"/>
        <pc:sldMkLst>
          <pc:docMk/>
          <pc:sldMk cId="697825166" sldId="6052"/>
        </pc:sldMkLst>
        <pc:spChg chg="mod">
          <ac:chgData name="Vinaixa Serra, Jordi" userId="1c5326900236d5ae" providerId="OrgId" clId="{05AC4479-D2CE-4521-B83F-D89D7EEBCB39}" dt="2021-03-23T16:44:50.652" v="3" actId="113"/>
          <ac:spMkLst>
            <pc:docMk/>
            <pc:sldMk cId="697825166" sldId="6052"/>
            <ac:spMk id="1717250" creationId="{00000000-0000-0000-0000-000000000000}"/>
          </ac:spMkLst>
        </pc:spChg>
      </pc:sldChg>
    </pc:docChg>
  </pc:docChgLst>
  <pc:docChgLst>
    <pc:chgData name="Faisal Ahmed Moshiur" userId="87f47cbd7190d7c9" providerId="LiveId" clId="{E2C0D4FF-1BD6-4B42-9B97-E7E4CF60FBAF}"/>
    <pc:docChg chg="modSld">
      <pc:chgData name="Faisal Ahmed Moshiur" userId="87f47cbd7190d7c9" providerId="LiveId" clId="{E2C0D4FF-1BD6-4B42-9B97-E7E4CF60FBAF}" dt="2023-04-10T03:08:30.373" v="0" actId="1076"/>
      <pc:docMkLst>
        <pc:docMk/>
      </pc:docMkLst>
      <pc:sldChg chg="modSp mod">
        <pc:chgData name="Faisal Ahmed Moshiur" userId="87f47cbd7190d7c9" providerId="LiveId" clId="{E2C0D4FF-1BD6-4B42-9B97-E7E4CF60FBAF}" dt="2023-04-10T03:08:30.373" v="0" actId="1076"/>
        <pc:sldMkLst>
          <pc:docMk/>
          <pc:sldMk cId="0" sldId="264"/>
        </pc:sldMkLst>
        <pc:spChg chg="mod">
          <ac:chgData name="Faisal Ahmed Moshiur" userId="87f47cbd7190d7c9" providerId="LiveId" clId="{E2C0D4FF-1BD6-4B42-9B97-E7E4CF60FBAF}" dt="2023-04-10T03:08:30.373" v="0" actId="1076"/>
          <ac:spMkLst>
            <pc:docMk/>
            <pc:sldMk cId="0" sldId="264"/>
            <ac:spMk id="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1533-8EA0-4E08-A5A9-02404D30F2CC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13E38-C12B-464F-B9F7-48A5730438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72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(*): COGS: </a:t>
            </a:r>
            <a:r>
              <a:rPr lang="es-ES" dirty="0" err="1"/>
              <a:t>Cost</a:t>
            </a:r>
            <a:r>
              <a:rPr lang="es-ES" dirty="0"/>
              <a:t> of</a:t>
            </a:r>
            <a:r>
              <a:rPr lang="es-ES" baseline="0" dirty="0"/>
              <a:t> </a:t>
            </a:r>
            <a:r>
              <a:rPr lang="es-ES" baseline="0" dirty="0" err="1"/>
              <a:t>Good</a:t>
            </a:r>
            <a:r>
              <a:rPr lang="es-ES" baseline="0" dirty="0"/>
              <a:t> </a:t>
            </a:r>
            <a:r>
              <a:rPr lang="es-ES" baseline="0" dirty="0" err="1"/>
              <a:t>Sold</a:t>
            </a:r>
            <a:r>
              <a:rPr lang="es-ES" baseline="0" dirty="0"/>
              <a:t> (</a:t>
            </a:r>
            <a:r>
              <a:rPr lang="es-ES" baseline="0" dirty="0" err="1"/>
              <a:t>Includes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manufacturing</a:t>
            </a:r>
            <a:r>
              <a:rPr lang="es-ES" baseline="0" dirty="0"/>
              <a:t> </a:t>
            </a:r>
            <a:r>
              <a:rPr lang="es-ES" baseline="0" dirty="0" err="1"/>
              <a:t>costs</a:t>
            </a:r>
            <a:r>
              <a:rPr lang="es-ES" baseline="0"/>
              <a:t>)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13E38-C12B-464F-B9F7-48A57304386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41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BCCBE-3F6F-4278-8284-8D017C879C13}" type="slidenum">
              <a:rPr lang="es-ES" smtClean="0">
                <a:latin typeface="Arial" pitchFamily="34" charset="0"/>
              </a:rPr>
              <a:pPr/>
              <a:t>2</a:t>
            </a:fld>
            <a:endParaRPr lang="es-ES">
              <a:latin typeface="Arial" pitchFamily="34" charset="0"/>
            </a:endParaRPr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0463" cy="3729038"/>
          </a:xfrm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62" y="4723569"/>
            <a:ext cx="5444490" cy="4474290"/>
          </a:xfrm>
          <a:noFill/>
          <a:ln/>
        </p:spPr>
        <p:txBody>
          <a:bodyPr/>
          <a:lstStyle/>
          <a:p>
            <a:pPr eaLnBrk="1" hangingPunct="1"/>
            <a:endParaRPr lang="es-ES_trad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://www.businessmodelgenerati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7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8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1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086350" y="122238"/>
            <a:ext cx="3905250" cy="251002"/>
          </a:xfrm>
        </p:spPr>
        <p:txBody>
          <a:bodyPr/>
          <a:lstStyle/>
          <a:p>
            <a:pPr algn="r"/>
            <a:r>
              <a:rPr lang="en-US" sz="2000" dirty="0"/>
              <a:t>Business Model Canvas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87530"/>
              </p:ext>
            </p:extLst>
          </p:nvPr>
        </p:nvGraphicFramePr>
        <p:xfrm>
          <a:off x="152400" y="457200"/>
          <a:ext cx="8839200" cy="6416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Key</a:t>
                      </a:r>
                      <a:r>
                        <a:rPr lang="en-AU" sz="1200" b="1" baseline="0" dirty="0">
                          <a:latin typeface="Arial Narrow" panose="020B0606020202030204" pitchFamily="34" charset="0"/>
                        </a:rPr>
                        <a:t> Partners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Key Activities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Customer </a:t>
                      </a:r>
                    </a:p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Relationships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Customer Segments</a:t>
                      </a:r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  Key Resources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  Channels</a:t>
                      </a:r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   Cost Structure</a:t>
                      </a:r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Revenue Streams</a:t>
                      </a:r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hlinkClick r:id="rId12"/>
                        </a:rPr>
                        <a:t>http://www.businessmodelgeneration.com</a:t>
                      </a: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8" name="Group 247"/>
          <p:cNvGrpSpPr/>
          <p:nvPr/>
        </p:nvGrpSpPr>
        <p:grpSpPr>
          <a:xfrm>
            <a:off x="3810000" y="2057399"/>
            <a:ext cx="1508125" cy="1311275"/>
            <a:chOff x="5410200" y="2819400"/>
            <a:chExt cx="1508125" cy="1074738"/>
          </a:xfrm>
        </p:grpSpPr>
        <p:pic>
          <p:nvPicPr>
            <p:cNvPr id="24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" name="TextBox 246"/>
            <p:cNvSpPr txBox="1"/>
            <p:nvPr/>
          </p:nvSpPr>
          <p:spPr>
            <a:xfrm rot="21423860">
              <a:off x="5438775" y="2855825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6" name="Group 247"/>
          <p:cNvGrpSpPr/>
          <p:nvPr/>
        </p:nvGrpSpPr>
        <p:grpSpPr>
          <a:xfrm>
            <a:off x="7315200" y="1874837"/>
            <a:ext cx="1508125" cy="1167763"/>
            <a:chOff x="5410200" y="2819400"/>
            <a:chExt cx="1508125" cy="1167763"/>
          </a:xfrm>
        </p:grpSpPr>
        <p:pic>
          <p:nvPicPr>
            <p:cNvPr id="27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46"/>
            <p:cNvSpPr txBox="1"/>
            <p:nvPr/>
          </p:nvSpPr>
          <p:spPr>
            <a:xfrm rot="21423860">
              <a:off x="5438775" y="2996563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Group 247"/>
          <p:cNvGrpSpPr/>
          <p:nvPr/>
        </p:nvGrpSpPr>
        <p:grpSpPr>
          <a:xfrm>
            <a:off x="7391400" y="2949575"/>
            <a:ext cx="1508125" cy="1074738"/>
            <a:chOff x="5410200" y="2819400"/>
            <a:chExt cx="1508125" cy="1074738"/>
          </a:xfrm>
        </p:grpSpPr>
        <p:pic>
          <p:nvPicPr>
            <p:cNvPr id="30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246"/>
            <p:cNvSpPr txBox="1"/>
            <p:nvPr/>
          </p:nvSpPr>
          <p:spPr>
            <a:xfrm rot="21423860">
              <a:off x="5438775" y="2878050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2" name="Group 247"/>
          <p:cNvGrpSpPr/>
          <p:nvPr/>
        </p:nvGrpSpPr>
        <p:grpSpPr>
          <a:xfrm>
            <a:off x="5614005" y="3733800"/>
            <a:ext cx="1508125" cy="1074738"/>
            <a:chOff x="5410200" y="2808462"/>
            <a:chExt cx="1508125" cy="1074738"/>
          </a:xfrm>
        </p:grpSpPr>
        <p:pic>
          <p:nvPicPr>
            <p:cNvPr id="33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08462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246"/>
            <p:cNvSpPr txBox="1"/>
            <p:nvPr/>
          </p:nvSpPr>
          <p:spPr>
            <a:xfrm rot="21423860">
              <a:off x="5438775" y="2852825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endParaRPr lang="en-AU" sz="1400" b="1" dirty="0">
                <a:latin typeface="Bradley Hand ITC" pitchFamily="66" charset="0"/>
              </a:endParaRPr>
            </a:p>
          </p:txBody>
        </p:sp>
      </p:grpSp>
      <p:grpSp>
        <p:nvGrpSpPr>
          <p:cNvPr id="35" name="Group 247"/>
          <p:cNvGrpSpPr/>
          <p:nvPr/>
        </p:nvGrpSpPr>
        <p:grpSpPr>
          <a:xfrm>
            <a:off x="5585430" y="1271587"/>
            <a:ext cx="1508125" cy="1130388"/>
            <a:chOff x="5410200" y="2819400"/>
            <a:chExt cx="1508125" cy="1130388"/>
          </a:xfrm>
        </p:grpSpPr>
        <p:pic>
          <p:nvPicPr>
            <p:cNvPr id="36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Box 246"/>
            <p:cNvSpPr txBox="1"/>
            <p:nvPr/>
          </p:nvSpPr>
          <p:spPr>
            <a:xfrm rot="21423860">
              <a:off x="5438775" y="2959188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8" name="Group 247"/>
          <p:cNvGrpSpPr/>
          <p:nvPr/>
        </p:nvGrpSpPr>
        <p:grpSpPr>
          <a:xfrm>
            <a:off x="6172200" y="5454651"/>
            <a:ext cx="1508125" cy="1134973"/>
            <a:chOff x="5410200" y="2819400"/>
            <a:chExt cx="1508125" cy="1134973"/>
          </a:xfrm>
        </p:grpSpPr>
        <p:pic>
          <p:nvPicPr>
            <p:cNvPr id="39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246"/>
            <p:cNvSpPr txBox="1"/>
            <p:nvPr/>
          </p:nvSpPr>
          <p:spPr>
            <a:xfrm rot="21423860">
              <a:off x="5438775" y="2963773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endParaRPr lang="en-AU" sz="1400" b="1" dirty="0">
                <a:latin typeface="Bradley Hand ITC" pitchFamily="66" charset="0"/>
              </a:endParaRPr>
            </a:p>
          </p:txBody>
        </p:sp>
      </p:grpSp>
      <p:grpSp>
        <p:nvGrpSpPr>
          <p:cNvPr id="41" name="Group 247"/>
          <p:cNvGrpSpPr/>
          <p:nvPr/>
        </p:nvGrpSpPr>
        <p:grpSpPr>
          <a:xfrm>
            <a:off x="1524000" y="5454651"/>
            <a:ext cx="3048000" cy="1098243"/>
            <a:chOff x="5410200" y="2819400"/>
            <a:chExt cx="1508125" cy="1098243"/>
          </a:xfrm>
        </p:grpSpPr>
        <p:pic>
          <p:nvPicPr>
            <p:cNvPr id="42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46"/>
            <p:cNvSpPr txBox="1"/>
            <p:nvPr/>
          </p:nvSpPr>
          <p:spPr>
            <a:xfrm rot="21423860">
              <a:off x="5438754" y="2927043"/>
              <a:ext cx="1478992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72000" indent="-72000">
                <a:buFont typeface="Wingdings" panose="05000000000000000000" pitchFamily="2" charset="2"/>
                <a:buChar char="§"/>
              </a:pPr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4" name="Group 247"/>
          <p:cNvGrpSpPr/>
          <p:nvPr/>
        </p:nvGrpSpPr>
        <p:grpSpPr>
          <a:xfrm>
            <a:off x="190664" y="922408"/>
            <a:ext cx="1694091" cy="1981130"/>
            <a:chOff x="5342464" y="1913008"/>
            <a:chExt cx="1575861" cy="1981130"/>
          </a:xfrm>
        </p:grpSpPr>
        <p:pic>
          <p:nvPicPr>
            <p:cNvPr id="45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246"/>
            <p:cNvSpPr txBox="1"/>
            <p:nvPr/>
          </p:nvSpPr>
          <p:spPr>
            <a:xfrm rot="21423860">
              <a:off x="5342464" y="1913008"/>
              <a:ext cx="1549772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7" name="Group 247"/>
          <p:cNvGrpSpPr/>
          <p:nvPr/>
        </p:nvGrpSpPr>
        <p:grpSpPr>
          <a:xfrm>
            <a:off x="251258" y="3151012"/>
            <a:ext cx="1508125" cy="1116188"/>
            <a:chOff x="5410200" y="2819400"/>
            <a:chExt cx="1508125" cy="1116188"/>
          </a:xfrm>
        </p:grpSpPr>
        <p:pic>
          <p:nvPicPr>
            <p:cNvPr id="48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246"/>
            <p:cNvSpPr txBox="1"/>
            <p:nvPr/>
          </p:nvSpPr>
          <p:spPr>
            <a:xfrm rot="21423860">
              <a:off x="5434617" y="2944988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endParaRPr lang="en-AU" sz="1400" b="1" dirty="0">
                <a:latin typeface="Arial Narrow" panose="020B0606020202030204" pitchFamily="34" charset="0"/>
              </a:endParaRPr>
            </a:p>
            <a:p>
              <a:pPr algn="ctr"/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3" name="Group 247"/>
          <p:cNvGrpSpPr/>
          <p:nvPr/>
        </p:nvGrpSpPr>
        <p:grpSpPr>
          <a:xfrm>
            <a:off x="2011138" y="3416037"/>
            <a:ext cx="1508125" cy="1116188"/>
            <a:chOff x="5410200" y="2819400"/>
            <a:chExt cx="1508125" cy="1116188"/>
          </a:xfrm>
        </p:grpSpPr>
        <p:pic>
          <p:nvPicPr>
            <p:cNvPr id="54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246"/>
            <p:cNvSpPr txBox="1"/>
            <p:nvPr/>
          </p:nvSpPr>
          <p:spPr>
            <a:xfrm rot="21423860">
              <a:off x="5434617" y="2944988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endParaRPr lang="en-AU" sz="14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6" name="Group 247"/>
          <p:cNvGrpSpPr/>
          <p:nvPr/>
        </p:nvGrpSpPr>
        <p:grpSpPr>
          <a:xfrm>
            <a:off x="1981200" y="998912"/>
            <a:ext cx="1652100" cy="1058488"/>
            <a:chOff x="5410200" y="2819400"/>
            <a:chExt cx="1508125" cy="1074738"/>
          </a:xfrm>
        </p:grpSpPr>
        <p:pic>
          <p:nvPicPr>
            <p:cNvPr id="57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Box 246"/>
            <p:cNvSpPr txBox="1"/>
            <p:nvPr/>
          </p:nvSpPr>
          <p:spPr>
            <a:xfrm rot="21423860">
              <a:off x="5432031" y="2945080"/>
              <a:ext cx="1447800" cy="85319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72000" indent="-72000"/>
              <a:endParaRPr lang="en-AU" sz="1400" b="1" dirty="0">
                <a:latin typeface="Bradley Hand ITC" pitchFamily="66" charset="0"/>
              </a:endParaRPr>
            </a:p>
          </p:txBody>
        </p:sp>
      </p:grpSp>
      <p:grpSp>
        <p:nvGrpSpPr>
          <p:cNvPr id="59" name="Group 247"/>
          <p:cNvGrpSpPr/>
          <p:nvPr/>
        </p:nvGrpSpPr>
        <p:grpSpPr>
          <a:xfrm>
            <a:off x="2059062" y="2131291"/>
            <a:ext cx="1508125" cy="611909"/>
            <a:chOff x="5410200" y="2819400"/>
            <a:chExt cx="1508125" cy="1078654"/>
          </a:xfrm>
        </p:grpSpPr>
        <p:pic>
          <p:nvPicPr>
            <p:cNvPr id="60" name="Picture 43" descr="trans_postit_pink.gif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Box 246"/>
            <p:cNvSpPr txBox="1"/>
            <p:nvPr/>
          </p:nvSpPr>
          <p:spPr>
            <a:xfrm rot="21423860">
              <a:off x="5435502" y="2860368"/>
              <a:ext cx="1447800" cy="10376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72000" indent="-72000"/>
              <a:endParaRPr lang="en-AU" sz="1400" b="1" dirty="0">
                <a:latin typeface="Bradley Hand ITC" pitchFamily="66" charset="0"/>
              </a:endParaRPr>
            </a:p>
          </p:txBody>
        </p:sp>
      </p:grpSp>
      <p:pic>
        <p:nvPicPr>
          <p:cNvPr id="50" name="Imagen 49">
            <a:extLst>
              <a:ext uri="{FF2B5EF4-FFF2-40B4-BE49-F238E27FC236}">
                <a16:creationId xmlns:a16="http://schemas.microsoft.com/office/drawing/2014/main" id="{D649A86C-4A52-4D1F-9614-86569C474FC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3" y="-150235"/>
            <a:ext cx="1078605" cy="737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3163"/>
            <a:ext cx="7416824" cy="834678"/>
          </a:xfrm>
        </p:spPr>
        <p:txBody>
          <a:bodyPr/>
          <a:lstStyle/>
          <a:p>
            <a:r>
              <a:rPr lang="en-US" sz="4000" b="1" dirty="0">
                <a:solidFill>
                  <a:srgbClr val="0091CC"/>
                </a:solidFill>
                <a:latin typeface="Arial Narrow" panose="020B0606020202030204" pitchFamily="34" charset="0"/>
              </a:rPr>
              <a:t>Business Model Canvas </a:t>
            </a:r>
          </a:p>
        </p:txBody>
      </p:sp>
      <p:pic>
        <p:nvPicPr>
          <p:cNvPr id="1798146" name="Picture 2" descr="Resultat d'imatges de value propos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78240" cy="537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CuadroTexto"/>
          <p:cNvSpPr txBox="1"/>
          <p:nvPr/>
        </p:nvSpPr>
        <p:spPr>
          <a:xfrm>
            <a:off x="4932040" y="5673442"/>
            <a:ext cx="42981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8</a:t>
            </a:r>
          </a:p>
        </p:txBody>
      </p:sp>
      <p:sp>
        <p:nvSpPr>
          <p:cNvPr id="5" name="5 CuadroTexto"/>
          <p:cNvSpPr txBox="1"/>
          <p:nvPr/>
        </p:nvSpPr>
        <p:spPr>
          <a:xfrm>
            <a:off x="8333868" y="1700808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6" name="6 CuadroTexto"/>
          <p:cNvSpPr txBox="1"/>
          <p:nvPr/>
        </p:nvSpPr>
        <p:spPr>
          <a:xfrm>
            <a:off x="6228184" y="2636912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4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4426884" y="164099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8" name="8 CuadroTexto"/>
          <p:cNvSpPr txBox="1"/>
          <p:nvPr/>
        </p:nvSpPr>
        <p:spPr>
          <a:xfrm>
            <a:off x="6257446" y="436510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9" name="9 CuadroTexto"/>
          <p:cNvSpPr txBox="1"/>
          <p:nvPr/>
        </p:nvSpPr>
        <p:spPr>
          <a:xfrm>
            <a:off x="2677908" y="263917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10" name="10 CuadroTexto"/>
          <p:cNvSpPr txBox="1"/>
          <p:nvPr/>
        </p:nvSpPr>
        <p:spPr>
          <a:xfrm>
            <a:off x="2634204" y="436510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11" name="11 CuadroTexto"/>
          <p:cNvSpPr txBox="1"/>
          <p:nvPr/>
        </p:nvSpPr>
        <p:spPr>
          <a:xfrm>
            <a:off x="467544" y="1700808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7</a:t>
            </a:r>
          </a:p>
        </p:txBody>
      </p:sp>
      <p:sp>
        <p:nvSpPr>
          <p:cNvPr id="12" name="12 CuadroTexto"/>
          <p:cNvSpPr txBox="1"/>
          <p:nvPr/>
        </p:nvSpPr>
        <p:spPr>
          <a:xfrm>
            <a:off x="3958832" y="5673442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978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9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50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Bradley Hand ITC</vt:lpstr>
      <vt:lpstr>Calibri</vt:lpstr>
      <vt:lpstr>Wingdings</vt:lpstr>
      <vt:lpstr>Office Theme</vt:lpstr>
      <vt:lpstr>Business Model Canvas</vt:lpstr>
      <vt:lpstr>Business Model Canvas 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Faisal Ahmed Moshiur</cp:lastModifiedBy>
  <cp:revision>58</cp:revision>
  <cp:lastPrinted>2017-05-15T16:42:21Z</cp:lastPrinted>
  <dcterms:created xsi:type="dcterms:W3CDTF">2011-03-15T01:24:59Z</dcterms:created>
  <dcterms:modified xsi:type="dcterms:W3CDTF">2023-04-10T03:08:30Z</dcterms:modified>
</cp:coreProperties>
</file>