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65A18-FECE-4907-94A2-0517DA48125D}" v="1" dt="2023-04-06T09:03:28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Ahmed Moshiur" userId="87f47cbd7190d7c9" providerId="LiveId" clId="{59E65A18-FECE-4907-94A2-0517DA48125D}"/>
    <pc:docChg chg="modSld">
      <pc:chgData name="Faisal Ahmed Moshiur" userId="87f47cbd7190d7c9" providerId="LiveId" clId="{59E65A18-FECE-4907-94A2-0517DA48125D}" dt="2023-04-06T09:03:28.758" v="0" actId="1076"/>
      <pc:docMkLst>
        <pc:docMk/>
      </pc:docMkLst>
      <pc:sldChg chg="modSp">
        <pc:chgData name="Faisal Ahmed Moshiur" userId="87f47cbd7190d7c9" providerId="LiveId" clId="{59E65A18-FECE-4907-94A2-0517DA48125D}" dt="2023-04-06T09:03:28.758" v="0" actId="1076"/>
        <pc:sldMkLst>
          <pc:docMk/>
          <pc:sldMk cId="3225648513" sldId="260"/>
        </pc:sldMkLst>
        <pc:picChg chg="mod">
          <ac:chgData name="Faisal Ahmed Moshiur" userId="87f47cbd7190d7c9" providerId="LiveId" clId="{59E65A18-FECE-4907-94A2-0517DA48125D}" dt="2023-04-06T09:03:28.758" v="0" actId="1076"/>
          <ac:picMkLst>
            <pc:docMk/>
            <pc:sldMk cId="3225648513" sldId="260"/>
            <ac:picMk id="54374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25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793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26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6334" y="6648846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BNEN Course: Nuclear Materials II – </a:t>
            </a:r>
            <a:r>
              <a:rPr lang="en-GB" dirty="0" err="1"/>
              <a:t>SCK</a:t>
            </a:r>
            <a:r>
              <a:rPr lang="en-GB" dirty="0" err="1">
                <a:sym typeface="Symbol"/>
              </a:rPr>
              <a:t></a:t>
            </a:r>
            <a:r>
              <a:rPr lang="en-GB" dirty="0" err="1"/>
              <a:t>CEN</a:t>
            </a:r>
            <a:r>
              <a:rPr lang="en-GB" dirty="0"/>
              <a:t>, </a:t>
            </a:r>
            <a:r>
              <a:rPr lang="en-GB" dirty="0" err="1"/>
              <a:t>Mol</a:t>
            </a:r>
            <a:r>
              <a:rPr lang="en-GB" dirty="0"/>
              <a:t>, 10 November 2010  – L. Malerba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BD4D5-8719-4359-B179-57DB14C2D31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66334" y="6648846"/>
            <a:ext cx="7561263" cy="215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7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6334" y="6648846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BNEN Course: Nuclear Materials II – </a:t>
            </a:r>
            <a:r>
              <a:rPr lang="en-GB" dirty="0" err="1"/>
              <a:t>SCK</a:t>
            </a:r>
            <a:r>
              <a:rPr lang="en-GB" dirty="0" err="1">
                <a:sym typeface="Symbol"/>
              </a:rPr>
              <a:t></a:t>
            </a:r>
            <a:r>
              <a:rPr lang="en-GB" dirty="0" err="1"/>
              <a:t>CEN</a:t>
            </a:r>
            <a:r>
              <a:rPr lang="en-GB" dirty="0"/>
              <a:t>, </a:t>
            </a:r>
            <a:r>
              <a:rPr lang="en-GB" dirty="0" err="1"/>
              <a:t>Mol</a:t>
            </a:r>
            <a:r>
              <a:rPr lang="en-GB" dirty="0"/>
              <a:t>, 10 November 2010  – L. Malerba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BD4D5-8719-4359-B179-57DB14C2D31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66334" y="6648846"/>
            <a:ext cx="7561263" cy="215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7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7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89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0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0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6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6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13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822B-8C94-4B42-8EC8-7FDBDD15B414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4.wmf"/><Relationship Id="rId3" Type="http://schemas.openxmlformats.org/officeDocument/2006/relationships/image" Target="../media/image22.wmf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4.bin"/><Relationship Id="rId2" Type="http://schemas.openxmlformats.org/officeDocument/2006/relationships/oleObject" Target="../embeddings/oleObject4.bin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Documents%20and%20Settings\lmalerba\My%20Documents\_BIBLIO\Movies\TEMdislounpinning.wmv" TargetMode="External"/><Relationship Id="rId1" Type="http://schemas.microsoft.com/office/2007/relationships/media" Target="file:///C:\Documents%20and%20Settings\lmalerba\My%20Documents\_BIBLIO\Movies\TEMdislounpinning.wmv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Dislocations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6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121E7-A2D0-4D68-8918-9B1BC3156266}" type="slidenum">
              <a:rPr lang="en-GB"/>
              <a:pPr/>
              <a:t>10</a:t>
            </a:fld>
            <a:endParaRPr lang="en-GB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Impenetrable</a:t>
            </a:r>
            <a:r>
              <a:rPr lang="nl-BE" dirty="0"/>
              <a:t> </a:t>
            </a:r>
            <a:r>
              <a:rPr lang="nl-BE" dirty="0" err="1"/>
              <a:t>obstacles</a:t>
            </a:r>
            <a:endParaRPr lang="en-GB" dirty="0"/>
          </a:p>
        </p:txBody>
      </p:sp>
      <p:pic>
        <p:nvPicPr>
          <p:cNvPr id="540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190625"/>
            <a:ext cx="5364162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39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DAF8B-2B0D-4112-A0BB-C821E5994BD3}" type="slidenum">
              <a:rPr lang="en-GB"/>
              <a:pPr/>
              <a:t>11</a:t>
            </a:fld>
            <a:endParaRPr lang="en-GB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Impenetrable</a:t>
            </a:r>
            <a:r>
              <a:rPr lang="nl-BE" dirty="0"/>
              <a:t> </a:t>
            </a:r>
            <a:r>
              <a:rPr lang="nl-BE" dirty="0" err="1"/>
              <a:t>obstacles</a:t>
            </a:r>
            <a:endParaRPr lang="en-GB" dirty="0"/>
          </a:p>
        </p:txBody>
      </p:sp>
      <p:pic>
        <p:nvPicPr>
          <p:cNvPr id="541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71600"/>
            <a:ext cx="5257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365625"/>
            <a:ext cx="1676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1042988" y="3998913"/>
            <a:ext cx="496887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BE"/>
              <a:t>The bigger the spacing between obstacles, the easier for the dislocation to squeeze through the gaps.</a:t>
            </a:r>
          </a:p>
          <a:p>
            <a:pPr algn="l">
              <a:spcBef>
                <a:spcPct val="50000"/>
              </a:spcBef>
            </a:pPr>
            <a:r>
              <a:rPr lang="nl-BE"/>
              <a:t>Each ‘bypass’ event leaves a dislocation loop behind, narrowing the gaps and increasing hardening.</a:t>
            </a:r>
            <a:endParaRPr lang="en-GB"/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2195513" y="1989138"/>
            <a:ext cx="12969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971550" y="1492250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/>
              <a:t>Orowan loop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60630C-0260-48F3-B37E-20B289C40FD3}" type="slidenum">
              <a:rPr lang="en-GB"/>
              <a:pPr/>
              <a:t>12</a:t>
            </a:fld>
            <a:endParaRPr lang="en-GB"/>
          </a:p>
        </p:txBody>
      </p:sp>
      <p:grpSp>
        <p:nvGrpSpPr>
          <p:cNvPr id="542722" name="Group 2"/>
          <p:cNvGrpSpPr>
            <a:grpSpLocks/>
          </p:cNvGrpSpPr>
          <p:nvPr/>
        </p:nvGrpSpPr>
        <p:grpSpPr bwMode="auto">
          <a:xfrm>
            <a:off x="5614988" y="742950"/>
            <a:ext cx="2514600" cy="1431925"/>
            <a:chOff x="1488" y="960"/>
            <a:chExt cx="1584" cy="902"/>
          </a:xfrm>
        </p:grpSpPr>
        <p:sp>
          <p:nvSpPr>
            <p:cNvPr id="542723" name="Oval 3" descr="Light downward diagonal"/>
            <p:cNvSpPr>
              <a:spLocks noChangeArrowheads="1"/>
            </p:cNvSpPr>
            <p:nvPr/>
          </p:nvSpPr>
          <p:spPr bwMode="auto">
            <a:xfrm>
              <a:off x="2112" y="960"/>
              <a:ext cx="327" cy="336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542724" name="Arc 4"/>
            <p:cNvSpPr>
              <a:spLocks/>
            </p:cNvSpPr>
            <p:nvPr/>
          </p:nvSpPr>
          <p:spPr bwMode="auto">
            <a:xfrm>
              <a:off x="1728" y="1057"/>
              <a:ext cx="1103" cy="278"/>
            </a:xfrm>
            <a:custGeom>
              <a:avLst/>
              <a:gdLst>
                <a:gd name="G0" fmla="+- 21600 0 0"/>
                <a:gd name="G1" fmla="+- 20351 0 0"/>
                <a:gd name="G2" fmla="+- 21600 0 0"/>
                <a:gd name="T0" fmla="*/ 29669 w 43200"/>
                <a:gd name="T1" fmla="*/ 315 h 41951"/>
                <a:gd name="T2" fmla="*/ 14362 w 43200"/>
                <a:gd name="T3" fmla="*/ 0 h 41951"/>
                <a:gd name="T4" fmla="*/ 21600 w 43200"/>
                <a:gd name="T5" fmla="*/ 20351 h 4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951" fill="none" extrusionOk="0">
                  <a:moveTo>
                    <a:pt x="29669" y="314"/>
                  </a:moveTo>
                  <a:cubicBezTo>
                    <a:pt x="37844" y="3607"/>
                    <a:pt x="43200" y="11537"/>
                    <a:pt x="43200" y="20351"/>
                  </a:cubicBezTo>
                  <a:cubicBezTo>
                    <a:pt x="43200" y="32280"/>
                    <a:pt x="33529" y="41951"/>
                    <a:pt x="21600" y="41951"/>
                  </a:cubicBezTo>
                  <a:cubicBezTo>
                    <a:pt x="9670" y="41951"/>
                    <a:pt x="0" y="32280"/>
                    <a:pt x="0" y="20351"/>
                  </a:cubicBezTo>
                  <a:cubicBezTo>
                    <a:pt x="-1" y="11212"/>
                    <a:pt x="5751" y="3062"/>
                    <a:pt x="14361" y="-1"/>
                  </a:cubicBezTo>
                </a:path>
                <a:path w="43200" h="41951" stroke="0" extrusionOk="0">
                  <a:moveTo>
                    <a:pt x="29669" y="314"/>
                  </a:moveTo>
                  <a:cubicBezTo>
                    <a:pt x="37844" y="3607"/>
                    <a:pt x="43200" y="11537"/>
                    <a:pt x="43200" y="20351"/>
                  </a:cubicBezTo>
                  <a:cubicBezTo>
                    <a:pt x="43200" y="32280"/>
                    <a:pt x="33529" y="41951"/>
                    <a:pt x="21600" y="41951"/>
                  </a:cubicBezTo>
                  <a:cubicBezTo>
                    <a:pt x="9670" y="41951"/>
                    <a:pt x="0" y="32280"/>
                    <a:pt x="0" y="20351"/>
                  </a:cubicBezTo>
                  <a:cubicBezTo>
                    <a:pt x="-1" y="11212"/>
                    <a:pt x="5751" y="3062"/>
                    <a:pt x="14361" y="-1"/>
                  </a:cubicBezTo>
                  <a:lnTo>
                    <a:pt x="21600" y="2035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542725" name="Group 5"/>
            <p:cNvGrpSpPr>
              <a:grpSpLocks/>
            </p:cNvGrpSpPr>
            <p:nvPr/>
          </p:nvGrpSpPr>
          <p:grpSpPr bwMode="auto">
            <a:xfrm>
              <a:off x="1488" y="1008"/>
              <a:ext cx="1584" cy="384"/>
              <a:chOff x="3264" y="2304"/>
              <a:chExt cx="1584" cy="384"/>
            </a:xfrm>
          </p:grpSpPr>
          <p:grpSp>
            <p:nvGrpSpPr>
              <p:cNvPr id="542726" name="Group 6"/>
              <p:cNvGrpSpPr>
                <a:grpSpLocks/>
              </p:cNvGrpSpPr>
              <p:nvPr/>
            </p:nvGrpSpPr>
            <p:grpSpPr bwMode="auto">
              <a:xfrm>
                <a:off x="3264" y="2304"/>
                <a:ext cx="192" cy="192"/>
                <a:chOff x="3216" y="3072"/>
                <a:chExt cx="192" cy="192"/>
              </a:xfrm>
            </p:grpSpPr>
            <p:sp>
              <p:nvSpPr>
                <p:cNvPr id="542727" name="Line 7"/>
                <p:cNvSpPr>
                  <a:spLocks noChangeShapeType="1"/>
                </p:cNvSpPr>
                <p:nvPr/>
              </p:nvSpPr>
              <p:spPr bwMode="auto">
                <a:xfrm>
                  <a:off x="3216" y="32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54272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12" y="307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grpSp>
            <p:nvGrpSpPr>
              <p:cNvPr id="542729" name="Group 9"/>
              <p:cNvGrpSpPr>
                <a:grpSpLocks/>
              </p:cNvGrpSpPr>
              <p:nvPr/>
            </p:nvGrpSpPr>
            <p:grpSpPr bwMode="auto">
              <a:xfrm flipH="1" flipV="1">
                <a:off x="4656" y="2496"/>
                <a:ext cx="192" cy="192"/>
                <a:chOff x="3216" y="3072"/>
                <a:chExt cx="192" cy="192"/>
              </a:xfrm>
            </p:grpSpPr>
            <p:sp>
              <p:nvSpPr>
                <p:cNvPr id="542730" name="Line 10"/>
                <p:cNvSpPr>
                  <a:spLocks noChangeShapeType="1"/>
                </p:cNvSpPr>
                <p:nvPr/>
              </p:nvSpPr>
              <p:spPr bwMode="auto">
                <a:xfrm>
                  <a:off x="3216" y="32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54273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12" y="307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</p:grpSp>
        <p:sp>
          <p:nvSpPr>
            <p:cNvPr id="542732" name="Text Box 12"/>
            <p:cNvSpPr txBox="1">
              <a:spLocks noChangeArrowheads="1"/>
            </p:cNvSpPr>
            <p:nvPr/>
          </p:nvSpPr>
          <p:spPr bwMode="auto">
            <a:xfrm>
              <a:off x="1759" y="1574"/>
              <a:ext cx="1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Orowan loops</a:t>
              </a:r>
            </a:p>
          </p:txBody>
        </p:sp>
      </p:grpSp>
      <p:sp>
        <p:nvSpPr>
          <p:cNvPr id="542733" name="Rectangle 13"/>
          <p:cNvSpPr>
            <a:spLocks noChangeArrowheads="1"/>
          </p:cNvSpPr>
          <p:nvPr/>
        </p:nvSpPr>
        <p:spPr bwMode="auto">
          <a:xfrm>
            <a:off x="4902200" y="2635250"/>
            <a:ext cx="3141663" cy="3746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4" name="Oval 14" descr="Light upward diagonal"/>
          <p:cNvSpPr>
            <a:spLocks noChangeArrowheads="1"/>
          </p:cNvSpPr>
          <p:nvPr/>
        </p:nvSpPr>
        <p:spPr bwMode="auto">
          <a:xfrm>
            <a:off x="6278563" y="3489325"/>
            <a:ext cx="228600" cy="2286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5" name="Oval 15" descr="Light upward diagonal"/>
          <p:cNvSpPr>
            <a:spLocks noChangeArrowheads="1"/>
          </p:cNvSpPr>
          <p:nvPr/>
        </p:nvSpPr>
        <p:spPr bwMode="auto">
          <a:xfrm>
            <a:off x="6278563" y="4403725"/>
            <a:ext cx="228600" cy="2286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6" name="Oval 16" descr="Light upward diagonal"/>
          <p:cNvSpPr>
            <a:spLocks noChangeArrowheads="1"/>
          </p:cNvSpPr>
          <p:nvPr/>
        </p:nvSpPr>
        <p:spPr bwMode="auto">
          <a:xfrm>
            <a:off x="6278563" y="5368925"/>
            <a:ext cx="228600" cy="2286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>
            <a:off x="6399213" y="30638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38" name="Object 18"/>
          <p:cNvGraphicFramePr>
            <a:graphicFrameLocks noChangeAspect="1"/>
          </p:cNvGraphicFramePr>
          <p:nvPr/>
        </p:nvGraphicFramePr>
        <p:xfrm>
          <a:off x="6007100" y="2674938"/>
          <a:ext cx="417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15640" progId="Equation.3">
                  <p:embed/>
                </p:oleObj>
              </mc:Choice>
              <mc:Fallback>
                <p:oleObj name="Equation" r:id="rId2" imgW="139680" imgH="215640" progId="Equation.3">
                  <p:embed/>
                  <p:pic>
                    <p:nvPicPr>
                      <p:cNvPr id="5427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674938"/>
                        <a:ext cx="4175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9" name="Line 19"/>
          <p:cNvSpPr>
            <a:spLocks noChangeShapeType="1"/>
          </p:cNvSpPr>
          <p:nvPr/>
        </p:nvSpPr>
        <p:spPr bwMode="auto">
          <a:xfrm flipV="1">
            <a:off x="6307138" y="5834063"/>
            <a:ext cx="2524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40" name="Object 20"/>
          <p:cNvGraphicFramePr>
            <a:graphicFrameLocks noChangeAspect="1"/>
          </p:cNvGraphicFramePr>
          <p:nvPr/>
        </p:nvGraphicFramePr>
        <p:xfrm>
          <a:off x="6604000" y="5702300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241200" progId="Equation.3">
                  <p:embed/>
                </p:oleObj>
              </mc:Choice>
              <mc:Fallback>
                <p:oleObj name="Equation" r:id="rId4" imgW="126720" imgH="241200" progId="Equation.3">
                  <p:embed/>
                  <p:pic>
                    <p:nvPicPr>
                      <p:cNvPr id="5427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702300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145213" y="3308350"/>
            <a:ext cx="5080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2" name="Oval 22"/>
          <p:cNvSpPr>
            <a:spLocks noChangeArrowheads="1"/>
          </p:cNvSpPr>
          <p:nvPr/>
        </p:nvSpPr>
        <p:spPr bwMode="auto">
          <a:xfrm>
            <a:off x="6153150" y="4244975"/>
            <a:ext cx="5080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3" name="Oval 23"/>
          <p:cNvSpPr>
            <a:spLocks noChangeArrowheads="1"/>
          </p:cNvSpPr>
          <p:nvPr/>
        </p:nvSpPr>
        <p:spPr bwMode="auto">
          <a:xfrm>
            <a:off x="6140450" y="5160963"/>
            <a:ext cx="5080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 flipV="1">
            <a:off x="6335713" y="4892675"/>
            <a:ext cx="2524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45" name="Object 25"/>
          <p:cNvGraphicFramePr>
            <a:graphicFrameLocks noChangeAspect="1"/>
          </p:cNvGraphicFramePr>
          <p:nvPr/>
        </p:nvGraphicFramePr>
        <p:xfrm>
          <a:off x="6653213" y="4657725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41200" progId="Equation.3">
                  <p:embed/>
                </p:oleObj>
              </mc:Choice>
              <mc:Fallback>
                <p:oleObj name="Equation" r:id="rId6" imgW="126720" imgH="241200" progId="Equation.3">
                  <p:embed/>
                  <p:pic>
                    <p:nvPicPr>
                      <p:cNvPr id="5427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4657725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6" name="Object 26"/>
          <p:cNvGraphicFramePr>
            <a:graphicFrameLocks noChangeAspect="1"/>
          </p:cNvGraphicFramePr>
          <p:nvPr/>
        </p:nvGraphicFramePr>
        <p:xfrm>
          <a:off x="6619875" y="3675063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241200" progId="Equation.3">
                  <p:embed/>
                </p:oleObj>
              </mc:Choice>
              <mc:Fallback>
                <p:oleObj name="Equation" r:id="rId7" imgW="126720" imgH="241200" progId="Equation.3">
                  <p:embed/>
                  <p:pic>
                    <p:nvPicPr>
                      <p:cNvPr id="5427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3675063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7" name="Line 27"/>
          <p:cNvSpPr>
            <a:spLocks noChangeShapeType="1"/>
          </p:cNvSpPr>
          <p:nvPr/>
        </p:nvSpPr>
        <p:spPr bwMode="auto">
          <a:xfrm flipV="1">
            <a:off x="6323013" y="3971925"/>
            <a:ext cx="2524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8" name="Line 28"/>
          <p:cNvSpPr>
            <a:spLocks noChangeShapeType="1"/>
          </p:cNvSpPr>
          <p:nvPr/>
        </p:nvSpPr>
        <p:spPr bwMode="auto">
          <a:xfrm>
            <a:off x="7664450" y="31575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>
            <a:off x="7512050" y="345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50" name="Object 30"/>
          <p:cNvGraphicFramePr>
            <a:graphicFrameLocks noChangeAspect="1"/>
          </p:cNvGraphicFramePr>
          <p:nvPr/>
        </p:nvGraphicFramePr>
        <p:xfrm>
          <a:off x="7308850" y="2814638"/>
          <a:ext cx="417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215640" progId="Equation.3">
                  <p:embed/>
                </p:oleObj>
              </mc:Choice>
              <mc:Fallback>
                <p:oleObj name="Equation" r:id="rId8" imgW="139680" imgH="215640" progId="Equation.3">
                  <p:embed/>
                  <p:pic>
                    <p:nvPicPr>
                      <p:cNvPr id="5427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814638"/>
                        <a:ext cx="4175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1" name="Object 31"/>
          <p:cNvGraphicFramePr>
            <a:graphicFrameLocks noChangeAspect="1"/>
          </p:cNvGraphicFramePr>
          <p:nvPr/>
        </p:nvGraphicFramePr>
        <p:xfrm>
          <a:off x="7351713" y="4948238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241200" progId="Equation.3">
                  <p:embed/>
                </p:oleObj>
              </mc:Choice>
              <mc:Fallback>
                <p:oleObj name="Equation" r:id="rId9" imgW="126720" imgH="241200" progId="Equation.3">
                  <p:embed/>
                  <p:pic>
                    <p:nvPicPr>
                      <p:cNvPr id="5427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4948238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2" name="Line 32"/>
          <p:cNvSpPr>
            <a:spLocks noChangeShapeType="1"/>
          </p:cNvSpPr>
          <p:nvPr/>
        </p:nvSpPr>
        <p:spPr bwMode="auto">
          <a:xfrm>
            <a:off x="7664450" y="52149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53" name="Line 33"/>
          <p:cNvSpPr>
            <a:spLocks noChangeShapeType="1"/>
          </p:cNvSpPr>
          <p:nvPr/>
        </p:nvSpPr>
        <p:spPr bwMode="auto">
          <a:xfrm>
            <a:off x="5410200" y="32194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54" name="Line 34"/>
          <p:cNvSpPr>
            <a:spLocks noChangeShapeType="1"/>
          </p:cNvSpPr>
          <p:nvPr/>
        </p:nvSpPr>
        <p:spPr bwMode="auto">
          <a:xfrm>
            <a:off x="5257800" y="35163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55" name="Object 35"/>
          <p:cNvGraphicFramePr>
            <a:graphicFrameLocks noChangeAspect="1"/>
          </p:cNvGraphicFramePr>
          <p:nvPr/>
        </p:nvGraphicFramePr>
        <p:xfrm>
          <a:off x="5054600" y="2876550"/>
          <a:ext cx="4175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215640" progId="Equation.3">
                  <p:embed/>
                </p:oleObj>
              </mc:Choice>
              <mc:Fallback>
                <p:oleObj name="Equation" r:id="rId10" imgW="139680" imgH="215640" progId="Equation.3">
                  <p:embed/>
                  <p:pic>
                    <p:nvPicPr>
                      <p:cNvPr id="5427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876550"/>
                        <a:ext cx="4175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6" name="Object 36"/>
          <p:cNvGraphicFramePr>
            <a:graphicFrameLocks noChangeAspect="1"/>
          </p:cNvGraphicFramePr>
          <p:nvPr/>
        </p:nvGraphicFramePr>
        <p:xfrm>
          <a:off x="5097463" y="5010150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241200" progId="Equation.3">
                  <p:embed/>
                </p:oleObj>
              </mc:Choice>
              <mc:Fallback>
                <p:oleObj name="Equation" r:id="rId11" imgW="126720" imgH="241200" progId="Equation.3">
                  <p:embed/>
                  <p:pic>
                    <p:nvPicPr>
                      <p:cNvPr id="5427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010150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7" name="Line 37"/>
          <p:cNvSpPr>
            <a:spLocks noChangeShapeType="1"/>
          </p:cNvSpPr>
          <p:nvPr/>
        </p:nvSpPr>
        <p:spPr bwMode="auto">
          <a:xfrm>
            <a:off x="5410200" y="52768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58" name="AutoShape 38"/>
          <p:cNvSpPr>
            <a:spLocks noChangeArrowheads="1"/>
          </p:cNvSpPr>
          <p:nvPr/>
        </p:nvSpPr>
        <p:spPr bwMode="auto">
          <a:xfrm>
            <a:off x="5588000" y="4248150"/>
            <a:ext cx="304800" cy="533400"/>
          </a:xfrm>
          <a:prstGeom prst="rightArrow">
            <a:avLst>
              <a:gd name="adj1" fmla="val 50000"/>
              <a:gd name="adj2" fmla="val 4895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42759" name="Freeform 39"/>
          <p:cNvSpPr>
            <a:spLocks/>
          </p:cNvSpPr>
          <p:nvPr/>
        </p:nvSpPr>
        <p:spPr bwMode="auto">
          <a:xfrm>
            <a:off x="5440363" y="1276350"/>
            <a:ext cx="604837" cy="673100"/>
          </a:xfrm>
          <a:custGeom>
            <a:avLst/>
            <a:gdLst>
              <a:gd name="T0" fmla="*/ 205 w 381"/>
              <a:gd name="T1" fmla="*/ 423 h 424"/>
              <a:gd name="T2" fmla="*/ 4 w 381"/>
              <a:gd name="T3" fmla="*/ 386 h 424"/>
              <a:gd name="T4" fmla="*/ 178 w 381"/>
              <a:gd name="T5" fmla="*/ 194 h 424"/>
              <a:gd name="T6" fmla="*/ 205 w 381"/>
              <a:gd name="T7" fmla="*/ 94 h 424"/>
              <a:gd name="T8" fmla="*/ 381 w 381"/>
              <a:gd name="T9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424">
                <a:moveTo>
                  <a:pt x="205" y="423"/>
                </a:moveTo>
                <a:cubicBezTo>
                  <a:pt x="172" y="417"/>
                  <a:pt x="8" y="424"/>
                  <a:pt x="4" y="386"/>
                </a:cubicBezTo>
                <a:cubicBezTo>
                  <a:pt x="0" y="348"/>
                  <a:pt x="145" y="243"/>
                  <a:pt x="178" y="194"/>
                </a:cubicBezTo>
                <a:cubicBezTo>
                  <a:pt x="211" y="145"/>
                  <a:pt x="171" y="126"/>
                  <a:pt x="205" y="94"/>
                </a:cubicBezTo>
                <a:cubicBezTo>
                  <a:pt x="239" y="62"/>
                  <a:pt x="344" y="20"/>
                  <a:pt x="3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42760" name="Freeform 40"/>
          <p:cNvSpPr>
            <a:spLocks/>
          </p:cNvSpPr>
          <p:nvPr/>
        </p:nvSpPr>
        <p:spPr bwMode="auto">
          <a:xfrm>
            <a:off x="5715000" y="2114550"/>
            <a:ext cx="330200" cy="1295400"/>
          </a:xfrm>
          <a:custGeom>
            <a:avLst/>
            <a:gdLst>
              <a:gd name="T0" fmla="*/ 160 w 208"/>
              <a:gd name="T1" fmla="*/ 0 h 816"/>
              <a:gd name="T2" fmla="*/ 16 w 208"/>
              <a:gd name="T3" fmla="*/ 192 h 816"/>
              <a:gd name="T4" fmla="*/ 64 w 208"/>
              <a:gd name="T5" fmla="*/ 528 h 816"/>
              <a:gd name="T6" fmla="*/ 16 w 208"/>
              <a:gd name="T7" fmla="*/ 576 h 816"/>
              <a:gd name="T8" fmla="*/ 64 w 208"/>
              <a:gd name="T9" fmla="*/ 672 h 816"/>
              <a:gd name="T10" fmla="*/ 208 w 208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816">
                <a:moveTo>
                  <a:pt x="160" y="0"/>
                </a:moveTo>
                <a:cubicBezTo>
                  <a:pt x="96" y="52"/>
                  <a:pt x="32" y="104"/>
                  <a:pt x="16" y="192"/>
                </a:cubicBezTo>
                <a:cubicBezTo>
                  <a:pt x="0" y="280"/>
                  <a:pt x="64" y="464"/>
                  <a:pt x="64" y="528"/>
                </a:cubicBezTo>
                <a:cubicBezTo>
                  <a:pt x="64" y="592"/>
                  <a:pt x="16" y="552"/>
                  <a:pt x="16" y="576"/>
                </a:cubicBezTo>
                <a:cubicBezTo>
                  <a:pt x="16" y="600"/>
                  <a:pt x="32" y="632"/>
                  <a:pt x="64" y="672"/>
                </a:cubicBezTo>
                <a:cubicBezTo>
                  <a:pt x="96" y="712"/>
                  <a:pt x="152" y="764"/>
                  <a:pt x="2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42761" name="Rectangle 41"/>
          <p:cNvSpPr>
            <a:spLocks noGrp="1" noChangeArrowheads="1"/>
          </p:cNvSpPr>
          <p:nvPr>
            <p:ph type="title"/>
          </p:nvPr>
        </p:nvSpPr>
        <p:spPr>
          <a:xfrm>
            <a:off x="865188" y="171426"/>
            <a:ext cx="7378700" cy="449262"/>
          </a:xfrm>
        </p:spPr>
        <p:txBody>
          <a:bodyPr>
            <a:noAutofit/>
          </a:bodyPr>
          <a:lstStyle/>
          <a:p>
            <a:r>
              <a:rPr lang="nl-BE" sz="2800" dirty="0"/>
              <a:t>Orowan loops are NOT ‘prismatic’ loops</a:t>
            </a:r>
            <a:endParaRPr lang="en-GB" sz="2800" dirty="0"/>
          </a:p>
        </p:txBody>
      </p:sp>
      <p:grpSp>
        <p:nvGrpSpPr>
          <p:cNvPr id="542762" name="Group 42"/>
          <p:cNvGrpSpPr>
            <a:grpSpLocks/>
          </p:cNvGrpSpPr>
          <p:nvPr/>
        </p:nvGrpSpPr>
        <p:grpSpPr bwMode="auto">
          <a:xfrm>
            <a:off x="971550" y="3559175"/>
            <a:ext cx="3230563" cy="1881188"/>
            <a:chOff x="612" y="2659"/>
            <a:chExt cx="2262" cy="1312"/>
          </a:xfrm>
        </p:grpSpPr>
        <p:sp>
          <p:nvSpPr>
            <p:cNvPr id="542763" name="AutoShape 43"/>
            <p:cNvSpPr>
              <a:spLocks noChangeArrowheads="1"/>
            </p:cNvSpPr>
            <p:nvPr/>
          </p:nvSpPr>
          <p:spPr bwMode="auto">
            <a:xfrm rot="286327">
              <a:off x="975" y="3067"/>
              <a:ext cx="1551" cy="192"/>
            </a:xfrm>
            <a:prstGeom prst="can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BE"/>
            </a:p>
          </p:txBody>
        </p:sp>
        <p:grpSp>
          <p:nvGrpSpPr>
            <p:cNvPr id="542764" name="Group 44"/>
            <p:cNvGrpSpPr>
              <a:grpSpLocks/>
            </p:cNvGrpSpPr>
            <p:nvPr/>
          </p:nvGrpSpPr>
          <p:grpSpPr bwMode="auto">
            <a:xfrm>
              <a:off x="612" y="3339"/>
              <a:ext cx="2262" cy="632"/>
              <a:chOff x="612" y="3385"/>
              <a:chExt cx="2262" cy="632"/>
            </a:xfrm>
          </p:grpSpPr>
          <p:grpSp>
            <p:nvGrpSpPr>
              <p:cNvPr id="542765" name="Group 45"/>
              <p:cNvGrpSpPr>
                <a:grpSpLocks/>
              </p:cNvGrpSpPr>
              <p:nvPr/>
            </p:nvGrpSpPr>
            <p:grpSpPr bwMode="auto">
              <a:xfrm>
                <a:off x="748" y="3385"/>
                <a:ext cx="1981" cy="632"/>
                <a:chOff x="1392" y="2688"/>
                <a:chExt cx="2208" cy="768"/>
              </a:xfrm>
            </p:grpSpPr>
            <p:grpSp>
              <p:nvGrpSpPr>
                <p:cNvPr id="542766" name="Group 46"/>
                <p:cNvGrpSpPr>
                  <a:grpSpLocks/>
                </p:cNvGrpSpPr>
                <p:nvPr/>
              </p:nvGrpSpPr>
              <p:grpSpPr bwMode="auto">
                <a:xfrm>
                  <a:off x="1536" y="2688"/>
                  <a:ext cx="1776" cy="624"/>
                  <a:chOff x="1536" y="2688"/>
                  <a:chExt cx="1776" cy="624"/>
                </a:xfrm>
              </p:grpSpPr>
              <p:sp>
                <p:nvSpPr>
                  <p:cNvPr id="54276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688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6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6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32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542771" name="Group 51"/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776" cy="624"/>
                  <a:chOff x="1536" y="2688"/>
                  <a:chExt cx="1776" cy="624"/>
                </a:xfrm>
              </p:grpSpPr>
              <p:sp>
                <p:nvSpPr>
                  <p:cNvPr id="54277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688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32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</p:grpSp>
            <p:sp>
              <p:nvSpPr>
                <p:cNvPr id="542776" name="Oval 56"/>
                <p:cNvSpPr>
                  <a:spLocks noChangeArrowheads="1"/>
                </p:cNvSpPr>
                <p:nvPr/>
              </p:nvSpPr>
              <p:spPr bwMode="auto">
                <a:xfrm>
                  <a:off x="3120" y="2928"/>
                  <a:ext cx="480" cy="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542777" name="Group 57"/>
                <p:cNvGrpSpPr>
                  <a:grpSpLocks/>
                </p:cNvGrpSpPr>
                <p:nvPr/>
              </p:nvGrpSpPr>
              <p:grpSpPr bwMode="auto">
                <a:xfrm>
                  <a:off x="1536" y="2832"/>
                  <a:ext cx="1776" cy="624"/>
                  <a:chOff x="1536" y="2688"/>
                  <a:chExt cx="1776" cy="624"/>
                </a:xfrm>
              </p:grpSpPr>
              <p:sp>
                <p:nvSpPr>
                  <p:cNvPr id="54277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688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8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8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32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</p:grpSp>
          </p:grpSp>
          <p:grpSp>
            <p:nvGrpSpPr>
              <p:cNvPr id="542782" name="Group 62"/>
              <p:cNvGrpSpPr>
                <a:grpSpLocks/>
              </p:cNvGrpSpPr>
              <p:nvPr/>
            </p:nvGrpSpPr>
            <p:grpSpPr bwMode="auto">
              <a:xfrm rot="-15696724">
                <a:off x="588" y="3499"/>
                <a:ext cx="192" cy="144"/>
                <a:chOff x="384" y="2880"/>
                <a:chExt cx="192" cy="144"/>
              </a:xfrm>
            </p:grpSpPr>
            <p:sp>
              <p:nvSpPr>
                <p:cNvPr id="542783" name="Line 63"/>
                <p:cNvSpPr>
                  <a:spLocks noChangeShapeType="1"/>
                </p:cNvSpPr>
                <p:nvPr/>
              </p:nvSpPr>
              <p:spPr bwMode="auto">
                <a:xfrm>
                  <a:off x="480" y="28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2784" name="Line 64"/>
                <p:cNvSpPr>
                  <a:spLocks noChangeShapeType="1"/>
                </p:cNvSpPr>
                <p:nvPr/>
              </p:nvSpPr>
              <p:spPr bwMode="auto">
                <a:xfrm>
                  <a:off x="384" y="302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</p:grpSp>
          <p:grpSp>
            <p:nvGrpSpPr>
              <p:cNvPr id="542785" name="Group 65"/>
              <p:cNvGrpSpPr>
                <a:grpSpLocks/>
              </p:cNvGrpSpPr>
              <p:nvPr/>
            </p:nvGrpSpPr>
            <p:grpSpPr bwMode="auto">
              <a:xfrm rot="5903276" flipV="1">
                <a:off x="2706" y="3772"/>
                <a:ext cx="192" cy="144"/>
                <a:chOff x="384" y="2880"/>
                <a:chExt cx="192" cy="144"/>
              </a:xfrm>
            </p:grpSpPr>
            <p:sp>
              <p:nvSpPr>
                <p:cNvPr id="542786" name="Line 66"/>
                <p:cNvSpPr>
                  <a:spLocks noChangeShapeType="1"/>
                </p:cNvSpPr>
                <p:nvPr/>
              </p:nvSpPr>
              <p:spPr bwMode="auto">
                <a:xfrm>
                  <a:off x="480" y="28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2787" name="Line 67"/>
                <p:cNvSpPr>
                  <a:spLocks noChangeShapeType="1"/>
                </p:cNvSpPr>
                <p:nvPr/>
              </p:nvSpPr>
              <p:spPr bwMode="auto">
                <a:xfrm>
                  <a:off x="384" y="302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</p:grpSp>
        </p:grpSp>
        <p:graphicFrame>
          <p:nvGraphicFramePr>
            <p:cNvPr id="542788" name="Object 68"/>
            <p:cNvGraphicFramePr>
              <a:graphicFrameLocks noChangeAspect="1"/>
            </p:cNvGraphicFramePr>
            <p:nvPr/>
          </p:nvGraphicFramePr>
          <p:xfrm>
            <a:off x="2420" y="3173"/>
            <a:ext cx="24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241200" progId="Equation.3">
                    <p:embed/>
                  </p:oleObj>
                </mc:Choice>
                <mc:Fallback>
                  <p:oleObj name="Equation" r:id="rId12" imgW="139680" imgH="241200" progId="Equation.3">
                    <p:embed/>
                    <p:pic>
                      <p:nvPicPr>
                        <p:cNvPr id="54278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3173"/>
                          <a:ext cx="246" cy="453"/>
                        </a:xfrm>
                        <a:prstGeom prst="rect">
                          <a:avLst/>
                        </a:prstGeom>
                        <a:solidFill>
                          <a:srgbClr val="FFFFCC">
                            <a:alpha val="53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9" name="Line 69"/>
            <p:cNvSpPr>
              <a:spLocks noChangeShapeType="1"/>
            </p:cNvSpPr>
            <p:nvPr/>
          </p:nvSpPr>
          <p:spPr bwMode="auto">
            <a:xfrm>
              <a:off x="1767" y="3210"/>
              <a:ext cx="635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2790" name="Line 70"/>
            <p:cNvSpPr>
              <a:spLocks noChangeShapeType="1"/>
            </p:cNvSpPr>
            <p:nvPr/>
          </p:nvSpPr>
          <p:spPr bwMode="auto">
            <a:xfrm flipV="1">
              <a:off x="1786" y="2659"/>
              <a:ext cx="45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graphicFrame>
          <p:nvGraphicFramePr>
            <p:cNvPr id="542791" name="Object 71"/>
            <p:cNvGraphicFramePr>
              <a:graphicFrameLocks noChangeAspect="1"/>
            </p:cNvGraphicFramePr>
            <p:nvPr/>
          </p:nvGraphicFramePr>
          <p:xfrm>
            <a:off x="1423" y="2689"/>
            <a:ext cx="26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680" imgH="215640" progId="Equation.3">
                    <p:embed/>
                  </p:oleObj>
                </mc:Choice>
                <mc:Fallback>
                  <p:oleObj name="Equation" r:id="rId14" imgW="139680" imgH="215640" progId="Equation.3">
                    <p:embed/>
                    <p:pic>
                      <p:nvPicPr>
                        <p:cNvPr id="54279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689"/>
                          <a:ext cx="264" cy="435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1763713" y="5661025"/>
            <a:ext cx="18716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000" dirty="0" err="1"/>
              <a:t>Interstitial</a:t>
            </a:r>
            <a:r>
              <a:rPr lang="nl-BE" sz="2000" dirty="0"/>
              <a:t>-type </a:t>
            </a:r>
            <a:r>
              <a:rPr lang="nl-BE" sz="2000" dirty="0" err="1"/>
              <a:t>prismatic</a:t>
            </a:r>
            <a:r>
              <a:rPr lang="nl-BE" sz="2000" dirty="0"/>
              <a:t> loop</a:t>
            </a:r>
            <a:endParaRPr lang="en-GB" sz="2000" dirty="0"/>
          </a:p>
        </p:txBody>
      </p:sp>
      <p:sp>
        <p:nvSpPr>
          <p:cNvPr id="542793" name="Text Box 73"/>
          <p:cNvSpPr txBox="1">
            <a:spLocks noChangeArrowheads="1"/>
          </p:cNvSpPr>
          <p:nvPr/>
        </p:nvSpPr>
        <p:spPr bwMode="auto">
          <a:xfrm>
            <a:off x="1619250" y="2492375"/>
            <a:ext cx="1871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000" dirty="0" err="1"/>
              <a:t>Vacancy</a:t>
            </a:r>
            <a:r>
              <a:rPr lang="nl-BE" sz="2000" dirty="0"/>
              <a:t>-type </a:t>
            </a:r>
            <a:r>
              <a:rPr lang="nl-BE" sz="2000" dirty="0" err="1"/>
              <a:t>prismatic</a:t>
            </a:r>
            <a:r>
              <a:rPr lang="nl-BE" sz="2000" dirty="0"/>
              <a:t> loop</a:t>
            </a:r>
            <a:endParaRPr lang="en-GB" sz="2000" dirty="0"/>
          </a:p>
        </p:txBody>
      </p:sp>
      <p:pic>
        <p:nvPicPr>
          <p:cNvPr id="542794" name="Picture 7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36613"/>
            <a:ext cx="2767012" cy="17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2518900" y="971550"/>
            <a:ext cx="0" cy="745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14406"/>
              </p:ext>
            </p:extLst>
          </p:nvPr>
        </p:nvGraphicFramePr>
        <p:xfrm>
          <a:off x="2627784" y="1005083"/>
          <a:ext cx="377042" cy="62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82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05083"/>
                        <a:ext cx="377042" cy="62371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2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3" grpId="0" animBg="1"/>
      <p:bldP spid="542734" grpId="0" animBg="1"/>
      <p:bldP spid="542735" grpId="0" animBg="1"/>
      <p:bldP spid="542736" grpId="0" animBg="1"/>
      <p:bldP spid="542737" grpId="0" animBg="1"/>
      <p:bldP spid="542739" grpId="0" animBg="1"/>
      <p:bldP spid="542741" grpId="0" animBg="1"/>
      <p:bldP spid="542742" grpId="0" animBg="1"/>
      <p:bldP spid="542743" grpId="0" animBg="1"/>
      <p:bldP spid="542744" grpId="0" animBg="1"/>
      <p:bldP spid="542747" grpId="0" animBg="1"/>
      <p:bldP spid="542748" grpId="0" animBg="1"/>
      <p:bldP spid="542749" grpId="0" animBg="1"/>
      <p:bldP spid="542752" grpId="0" animBg="1"/>
      <p:bldP spid="542753" grpId="0" animBg="1"/>
      <p:bldP spid="542754" grpId="0" animBg="1"/>
      <p:bldP spid="542757" grpId="0" animBg="1"/>
      <p:bldP spid="542758" grpId="0" animBg="1"/>
      <p:bldP spid="542759" grpId="0" animBg="1"/>
      <p:bldP spid="542760" grpId="0" animBg="1"/>
      <p:bldP spid="542792" grpId="0"/>
      <p:bldP spid="5427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5F07DD-1B10-4402-A3B5-B02D1FE635F3}" type="slidenum">
              <a:rPr lang="en-GB"/>
              <a:pPr/>
              <a:t>13</a:t>
            </a:fld>
            <a:endParaRPr lang="en-GB"/>
          </a:p>
        </p:txBody>
      </p:sp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2307828" y="1299020"/>
            <a:ext cx="4784452" cy="4074196"/>
            <a:chOff x="3242" y="935"/>
            <a:chExt cx="2087" cy="1769"/>
          </a:xfrm>
        </p:grpSpPr>
        <p:pic>
          <p:nvPicPr>
            <p:cNvPr id="5734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" y="935"/>
              <a:ext cx="1674" cy="176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3444" name="Line 4"/>
            <p:cNvSpPr>
              <a:spLocks noChangeShapeType="1"/>
            </p:cNvSpPr>
            <p:nvPr/>
          </p:nvSpPr>
          <p:spPr bwMode="auto">
            <a:xfrm flipV="1">
              <a:off x="3807" y="1068"/>
              <a:ext cx="304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445" name="Line 5"/>
            <p:cNvSpPr>
              <a:spLocks noChangeShapeType="1"/>
            </p:cNvSpPr>
            <p:nvPr/>
          </p:nvSpPr>
          <p:spPr bwMode="auto">
            <a:xfrm flipV="1">
              <a:off x="4198" y="2314"/>
              <a:ext cx="305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446" name="Line 6"/>
            <p:cNvSpPr>
              <a:spLocks noChangeShapeType="1"/>
            </p:cNvSpPr>
            <p:nvPr/>
          </p:nvSpPr>
          <p:spPr bwMode="auto">
            <a:xfrm flipH="1" flipV="1">
              <a:off x="4198" y="1869"/>
              <a:ext cx="609" cy="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447" name="Text Box 7"/>
            <p:cNvSpPr txBox="1">
              <a:spLocks noChangeArrowheads="1"/>
            </p:cNvSpPr>
            <p:nvPr/>
          </p:nvSpPr>
          <p:spPr bwMode="auto">
            <a:xfrm>
              <a:off x="4589" y="1787"/>
              <a:ext cx="74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2000"/>
                <a:t>pinned dislocation</a:t>
              </a:r>
              <a:endParaRPr lang="en-GB" sz="2000"/>
            </a:p>
          </p:txBody>
        </p:sp>
        <p:sp>
          <p:nvSpPr>
            <p:cNvPr id="573448" name="Text Box 8"/>
            <p:cNvSpPr txBox="1">
              <a:spLocks noChangeArrowheads="1"/>
            </p:cNvSpPr>
            <p:nvPr/>
          </p:nvSpPr>
          <p:spPr bwMode="auto">
            <a:xfrm>
              <a:off x="3242" y="1024"/>
              <a:ext cx="74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2000" dirty="0" err="1"/>
                <a:t>applied</a:t>
              </a:r>
              <a:r>
                <a:rPr lang="nl-BE" sz="2000" dirty="0"/>
                <a:t> </a:t>
              </a:r>
              <a:r>
                <a:rPr lang="nl-BE" sz="2000" dirty="0" err="1"/>
                <a:t>shear</a:t>
              </a:r>
              <a:endParaRPr lang="en-GB" sz="2000" dirty="0"/>
            </a:p>
          </p:txBody>
        </p:sp>
      </p:grpSp>
      <p:sp>
        <p:nvSpPr>
          <p:cNvPr id="573449" name="Rectangle 9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6864" cy="449263"/>
          </a:xfrm>
        </p:spPr>
        <p:txBody>
          <a:bodyPr/>
          <a:lstStyle/>
          <a:p>
            <a:r>
              <a:rPr lang="nl-BE" sz="2200" dirty="0" err="1"/>
              <a:t>Why</a:t>
            </a:r>
            <a:r>
              <a:rPr lang="nl-BE" sz="2200" dirty="0"/>
              <a:t> does the </a:t>
            </a:r>
            <a:r>
              <a:rPr lang="nl-BE" sz="2200" dirty="0" err="1"/>
              <a:t>yield</a:t>
            </a:r>
            <a:r>
              <a:rPr lang="nl-BE" sz="2200" dirty="0"/>
              <a:t> </a:t>
            </a:r>
            <a:r>
              <a:rPr lang="nl-BE" sz="2200" dirty="0" err="1"/>
              <a:t>strength</a:t>
            </a:r>
            <a:r>
              <a:rPr lang="nl-BE" sz="2200" dirty="0"/>
              <a:t> </a:t>
            </a:r>
            <a:r>
              <a:rPr lang="nl-BE" sz="2200" dirty="0" err="1"/>
              <a:t>increase</a:t>
            </a:r>
            <a:r>
              <a:rPr lang="nl-BE" sz="2200" dirty="0"/>
              <a:t> </a:t>
            </a:r>
            <a:r>
              <a:rPr lang="nl-BE" sz="2200" dirty="0" err="1"/>
              <a:t>after</a:t>
            </a:r>
            <a:r>
              <a:rPr lang="nl-BE" sz="2200" dirty="0"/>
              <a:t> </a:t>
            </a:r>
            <a:r>
              <a:rPr lang="nl-BE" sz="2200" dirty="0" err="1"/>
              <a:t>irradiation</a:t>
            </a:r>
            <a:r>
              <a:rPr lang="nl-BE" sz="2200" dirty="0"/>
              <a:t>?</a:t>
            </a:r>
            <a:endParaRPr lang="en-GB" sz="2200" dirty="0"/>
          </a:p>
        </p:txBody>
      </p:sp>
      <p:sp>
        <p:nvSpPr>
          <p:cNvPr id="573473" name="Text Box 33"/>
          <p:cNvSpPr txBox="1">
            <a:spLocks noChangeArrowheads="1"/>
          </p:cNvSpPr>
          <p:nvPr/>
        </p:nvSpPr>
        <p:spPr bwMode="auto">
          <a:xfrm>
            <a:off x="8013700" y="4648200"/>
            <a:ext cx="1995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nl-BE"/>
          </a:p>
        </p:txBody>
      </p:sp>
      <p:sp>
        <p:nvSpPr>
          <p:cNvPr id="573483" name="Text Box 43"/>
          <p:cNvSpPr txBox="1">
            <a:spLocks noChangeArrowheads="1"/>
          </p:cNvSpPr>
          <p:nvPr/>
        </p:nvSpPr>
        <p:spPr bwMode="auto">
          <a:xfrm>
            <a:off x="899592" y="5765194"/>
            <a:ext cx="7416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000" b="1" dirty="0">
                <a:solidFill>
                  <a:srgbClr val="0070C0"/>
                </a:solidFill>
              </a:rPr>
              <a:t>Defect </a:t>
            </a:r>
            <a:r>
              <a:rPr lang="nl-BE" sz="2000" b="1" dirty="0" err="1">
                <a:solidFill>
                  <a:srgbClr val="0070C0"/>
                </a:solidFill>
              </a:rPr>
              <a:t>populations</a:t>
            </a:r>
            <a:r>
              <a:rPr lang="nl-BE" sz="2000" b="1" dirty="0">
                <a:solidFill>
                  <a:srgbClr val="0070C0"/>
                </a:solidFill>
              </a:rPr>
              <a:t> act as </a:t>
            </a:r>
            <a:r>
              <a:rPr lang="nl-BE" sz="2000" b="1" dirty="0" err="1">
                <a:solidFill>
                  <a:srgbClr val="0070C0"/>
                </a:solidFill>
              </a:rPr>
              <a:t>obstacles</a:t>
            </a:r>
            <a:r>
              <a:rPr lang="nl-BE" sz="2000" b="1" dirty="0">
                <a:solidFill>
                  <a:srgbClr val="0070C0"/>
                </a:solidFill>
              </a:rPr>
              <a:t> </a:t>
            </a:r>
            <a:r>
              <a:rPr lang="nl-BE" sz="2000" b="1" dirty="0" err="1">
                <a:solidFill>
                  <a:srgbClr val="0070C0"/>
                </a:solidFill>
              </a:rPr>
              <a:t>for</a:t>
            </a:r>
            <a:r>
              <a:rPr lang="nl-BE" sz="2000" b="1" dirty="0">
                <a:solidFill>
                  <a:srgbClr val="0070C0"/>
                </a:solidFill>
              </a:rPr>
              <a:t> </a:t>
            </a:r>
            <a:r>
              <a:rPr lang="nl-BE" sz="2000" b="1" dirty="0" err="1">
                <a:solidFill>
                  <a:srgbClr val="0070C0"/>
                </a:solidFill>
              </a:rPr>
              <a:t>dislocations</a:t>
            </a:r>
            <a:endParaRPr lang="nl-BE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CAF64-D31A-43D6-AAFF-5EA99E1D5A2A}" type="slidenum">
              <a:rPr lang="en-GB"/>
              <a:pPr/>
              <a:t>14</a:t>
            </a:fld>
            <a:endParaRPr lang="en-GB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71438"/>
            <a:ext cx="7240588" cy="449262"/>
          </a:xfrm>
        </p:spPr>
        <p:txBody>
          <a:bodyPr>
            <a:noAutofit/>
          </a:bodyPr>
          <a:lstStyle/>
          <a:p>
            <a:r>
              <a:rPr lang="nl-BE" sz="2800" dirty="0"/>
              <a:t>Dislocations pinned by obstacles: the movie</a:t>
            </a:r>
            <a:endParaRPr lang="en-GB" sz="2800" dirty="0"/>
          </a:p>
        </p:txBody>
      </p:sp>
      <p:pic>
        <p:nvPicPr>
          <p:cNvPr id="544771" name="TEMdislounpinning.wmv">
            <a:hlinkClick r:id="" action="ppaction://media"/>
          </p:cNvPr>
          <p:cNvPicPr>
            <a:picLocks noGrp="1"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692696"/>
            <a:ext cx="7128272" cy="534581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619250" y="6374655"/>
            <a:ext cx="6048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/>
              <a:t>In-situ </a:t>
            </a:r>
            <a:r>
              <a:rPr lang="nl-BE" dirty="0" err="1"/>
              <a:t>straining</a:t>
            </a:r>
            <a:r>
              <a:rPr lang="nl-BE" dirty="0"/>
              <a:t> TEM – </a:t>
            </a:r>
            <a:r>
              <a:rPr lang="nl-BE" dirty="0" err="1"/>
              <a:t>Courtesy</a:t>
            </a:r>
            <a:r>
              <a:rPr lang="nl-BE" dirty="0"/>
              <a:t> Prof. </a:t>
            </a:r>
            <a:r>
              <a:rPr lang="nl-BE" dirty="0" err="1"/>
              <a:t>Matsui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47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4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477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44771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 home </a:t>
            </a:r>
            <a:r>
              <a:rPr lang="nl-BE" dirty="0" err="1"/>
              <a:t>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err="1"/>
              <a:t>Dislocations</a:t>
            </a:r>
            <a:r>
              <a:rPr lang="nl-BE" dirty="0"/>
              <a:t> are defects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exist</a:t>
            </a:r>
            <a:r>
              <a:rPr lang="nl-BE" dirty="0"/>
              <a:t> in </a:t>
            </a:r>
            <a:r>
              <a:rPr lang="nl-BE" dirty="0" err="1"/>
              <a:t>metals</a:t>
            </a:r>
            <a:r>
              <a:rPr lang="nl-BE" dirty="0"/>
              <a:t>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materials</a:t>
            </a:r>
            <a:r>
              <a:rPr lang="nl-BE" dirty="0"/>
              <a:t>) </a:t>
            </a:r>
            <a:r>
              <a:rPr lang="nl-BE" dirty="0" err="1"/>
              <a:t>and</a:t>
            </a:r>
            <a:r>
              <a:rPr lang="nl-BE" dirty="0"/>
              <a:t> make </a:t>
            </a:r>
            <a:r>
              <a:rPr lang="nl-BE" dirty="0" err="1"/>
              <a:t>irreversible</a:t>
            </a:r>
            <a:r>
              <a:rPr lang="nl-BE" dirty="0"/>
              <a:t> (plastic) </a:t>
            </a:r>
            <a:r>
              <a:rPr lang="nl-BE" dirty="0" err="1"/>
              <a:t>deformation</a:t>
            </a:r>
            <a:r>
              <a:rPr lang="nl-BE" dirty="0"/>
              <a:t> </a:t>
            </a:r>
            <a:r>
              <a:rPr lang="nl-BE" dirty="0" err="1"/>
              <a:t>possible</a:t>
            </a:r>
            <a:endParaRPr lang="nl-BE" dirty="0"/>
          </a:p>
          <a:p>
            <a:pPr lvl="1"/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metals</a:t>
            </a:r>
            <a:r>
              <a:rPr lang="nl-BE" dirty="0"/>
              <a:t> are </a:t>
            </a:r>
            <a:r>
              <a:rPr lang="nl-BE" dirty="0" err="1"/>
              <a:t>ductile</a:t>
            </a:r>
            <a:r>
              <a:rPr lang="nl-BE" dirty="0"/>
              <a:t>: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deform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breaking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The </a:t>
            </a:r>
            <a:r>
              <a:rPr lang="nl-BE" dirty="0" err="1"/>
              <a:t>yield</a:t>
            </a:r>
            <a:r>
              <a:rPr lang="nl-BE" dirty="0"/>
              <a:t> </a:t>
            </a:r>
            <a:r>
              <a:rPr lang="nl-BE" dirty="0" err="1"/>
              <a:t>strength</a:t>
            </a:r>
            <a:r>
              <a:rPr lang="nl-BE" dirty="0"/>
              <a:t> is the stress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applied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dislocations</a:t>
            </a:r>
            <a:r>
              <a:rPr lang="nl-BE" dirty="0"/>
              <a:t> move in a </a:t>
            </a:r>
            <a:r>
              <a:rPr lang="nl-BE" dirty="0" err="1"/>
              <a:t>material</a:t>
            </a:r>
            <a:endParaRPr lang="nl-BE" dirty="0"/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The </a:t>
            </a:r>
            <a:r>
              <a:rPr lang="nl-BE" dirty="0" err="1">
                <a:sym typeface="Wingdings" pitchFamily="2" charset="2"/>
              </a:rPr>
              <a:t>presence</a:t>
            </a:r>
            <a:r>
              <a:rPr lang="nl-BE" dirty="0">
                <a:sym typeface="Wingdings" pitchFamily="2" charset="2"/>
              </a:rPr>
              <a:t> of defects (loops, </a:t>
            </a:r>
            <a:r>
              <a:rPr lang="nl-BE" dirty="0" err="1">
                <a:sym typeface="Wingdings" pitchFamily="2" charset="2"/>
              </a:rPr>
              <a:t>voids</a:t>
            </a:r>
            <a:r>
              <a:rPr lang="nl-BE" dirty="0">
                <a:sym typeface="Wingdings" pitchFamily="2" charset="2"/>
              </a:rPr>
              <a:t>, </a:t>
            </a:r>
            <a:r>
              <a:rPr lang="nl-BE" dirty="0" err="1">
                <a:sym typeface="Wingdings" pitchFamily="2" charset="2"/>
              </a:rPr>
              <a:t>precipitates</a:t>
            </a:r>
            <a:r>
              <a:rPr lang="nl-BE" dirty="0">
                <a:sym typeface="Wingdings" pitchFamily="2" charset="2"/>
              </a:rPr>
              <a:t>, …) </a:t>
            </a:r>
            <a:r>
              <a:rPr lang="nl-BE" dirty="0" err="1">
                <a:sym typeface="Wingdings" pitchFamily="2" charset="2"/>
              </a:rPr>
              <a:t>from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irradiation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makes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dislocation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glide</a:t>
            </a:r>
            <a:r>
              <a:rPr lang="nl-BE" dirty="0">
                <a:sym typeface="Wingdings" pitchFamily="2" charset="2"/>
              </a:rPr>
              <a:t> more </a:t>
            </a:r>
            <a:r>
              <a:rPr lang="nl-BE" dirty="0" err="1">
                <a:sym typeface="Wingdings" pitchFamily="2" charset="2"/>
              </a:rPr>
              <a:t>difficult</a:t>
            </a:r>
            <a:r>
              <a:rPr lang="nl-BE" dirty="0">
                <a:sym typeface="Wingdings" pitchFamily="2" charset="2"/>
              </a:rPr>
              <a:t>  the </a:t>
            </a:r>
            <a:r>
              <a:rPr lang="nl-BE" dirty="0" err="1">
                <a:sym typeface="Wingdings" pitchFamily="2" charset="2"/>
              </a:rPr>
              <a:t>yield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strength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increases</a:t>
            </a:r>
            <a:r>
              <a:rPr lang="nl-BE" dirty="0">
                <a:sym typeface="Wingdings" pitchFamily="2" charset="2"/>
              </a:rPr>
              <a:t>, the </a:t>
            </a:r>
            <a:r>
              <a:rPr lang="nl-BE" dirty="0" err="1">
                <a:sym typeface="Wingdings" pitchFamily="2" charset="2"/>
              </a:rPr>
              <a:t>material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becomes</a:t>
            </a:r>
            <a:r>
              <a:rPr lang="nl-BE" dirty="0">
                <a:sym typeface="Wingdings" pitchFamily="2" charset="2"/>
              </a:rPr>
              <a:t> </a:t>
            </a:r>
            <a:r>
              <a:rPr lang="nl-BE" u="sng" dirty="0">
                <a:sym typeface="Wingdings" pitchFamily="2" charset="2"/>
              </a:rPr>
              <a:t>harder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1953E-6B3C-42DE-B570-F6C4BAC1032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463" y="6719267"/>
            <a:ext cx="704850" cy="238125"/>
          </a:xfrm>
        </p:spPr>
        <p:txBody>
          <a:bodyPr/>
          <a:lstStyle/>
          <a:p>
            <a:fld id="{402064AD-01CB-4C0C-A3AF-1239FFCFEAE6}" type="slidenum">
              <a:rPr lang="en-GB"/>
              <a:pPr/>
              <a:t>2</a:t>
            </a:fld>
            <a:endParaRPr lang="en-GB"/>
          </a:p>
        </p:txBody>
      </p:sp>
      <p:sp>
        <p:nvSpPr>
          <p:cNvPr id="530434" name="Text Box 2"/>
          <p:cNvSpPr txBox="1">
            <a:spLocks noChangeArrowheads="1"/>
          </p:cNvSpPr>
          <p:nvPr/>
        </p:nvSpPr>
        <p:spPr bwMode="auto">
          <a:xfrm>
            <a:off x="6770688" y="574054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nl-BE" sz="3200">
              <a:latin typeface="Times New Roman" pitchFamily="18" charset="0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-39411"/>
            <a:ext cx="8229600" cy="1143000"/>
          </a:xfrm>
        </p:spPr>
        <p:txBody>
          <a:bodyPr/>
          <a:lstStyle/>
          <a:p>
            <a:r>
              <a:rPr lang="nl-BE" dirty="0" err="1"/>
              <a:t>Dislocations</a:t>
            </a:r>
            <a:endParaRPr lang="en-GB" dirty="0"/>
          </a:p>
        </p:txBody>
      </p:sp>
      <p:pic>
        <p:nvPicPr>
          <p:cNvPr id="530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1034509"/>
            <a:ext cx="215265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92" y="3861048"/>
            <a:ext cx="530775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983709"/>
            <a:ext cx="2667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43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005934"/>
            <a:ext cx="2592388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4284663" y="3215734"/>
            <a:ext cx="2879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/>
              <a:t>Burgers circuit &amp; vector</a:t>
            </a:r>
          </a:p>
        </p:txBody>
      </p:sp>
      <p:graphicFrame>
        <p:nvGraphicFramePr>
          <p:cNvPr id="530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72938"/>
              </p:ext>
            </p:extLst>
          </p:nvPr>
        </p:nvGraphicFramePr>
        <p:xfrm>
          <a:off x="971550" y="3071272"/>
          <a:ext cx="3159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41200" progId="Equation.3">
                  <p:embed/>
                </p:oleObj>
              </mc:Choice>
              <mc:Fallback>
                <p:oleObj name="Equation" r:id="rId6" imgW="126720" imgH="241200" progId="Equation.3">
                  <p:embed/>
                  <p:pic>
                    <p:nvPicPr>
                      <p:cNvPr id="530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71272"/>
                        <a:ext cx="315913" cy="619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2" name="Line 10"/>
          <p:cNvSpPr>
            <a:spLocks noChangeShapeType="1"/>
          </p:cNvSpPr>
          <p:nvPr/>
        </p:nvSpPr>
        <p:spPr bwMode="auto">
          <a:xfrm flipV="1">
            <a:off x="7308850" y="3215734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30443" name="Rectangle 11"/>
          <p:cNvSpPr>
            <a:spLocks noChangeArrowheads="1"/>
          </p:cNvSpPr>
          <p:nvPr/>
        </p:nvSpPr>
        <p:spPr bwMode="auto">
          <a:xfrm>
            <a:off x="6156325" y="2568034"/>
            <a:ext cx="503238" cy="431800"/>
          </a:xfrm>
          <a:prstGeom prst="rect">
            <a:avLst/>
          </a:prstGeom>
          <a:solidFill>
            <a:srgbClr val="6699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1187624" y="3142709"/>
            <a:ext cx="22329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dislocation</a:t>
            </a:r>
            <a:r>
              <a:rPr lang="nl-BE" dirty="0"/>
              <a:t>: line </a:t>
            </a:r>
            <a:r>
              <a:rPr lang="nl-BE" dirty="0" err="1"/>
              <a:t>normal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slide</a:t>
            </a:r>
            <a:endParaRPr lang="en-GB" dirty="0"/>
          </a:p>
        </p:txBody>
      </p:sp>
      <p:pic>
        <p:nvPicPr>
          <p:cNvPr id="15" name="Picture 29" descr="edge_dislocationBis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7584" y="4025230"/>
            <a:ext cx="21209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13814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>
                <a:solidFill>
                  <a:srgbClr val="0070C0"/>
                </a:solidFill>
              </a:rPr>
              <a:t>Dislocation</a:t>
            </a:r>
            <a:r>
              <a:rPr lang="nl-BE" b="1" dirty="0">
                <a:solidFill>
                  <a:srgbClr val="0070C0"/>
                </a:solidFill>
              </a:rPr>
              <a:t> </a:t>
            </a:r>
            <a:r>
              <a:rPr lang="nl-BE" b="1" dirty="0" err="1">
                <a:solidFill>
                  <a:srgbClr val="0070C0"/>
                </a:solidFill>
              </a:rPr>
              <a:t>glide</a:t>
            </a:r>
            <a:r>
              <a:rPr lang="nl-BE" b="1" dirty="0">
                <a:solidFill>
                  <a:srgbClr val="0070C0"/>
                </a:solidFill>
              </a:rPr>
              <a:t> </a:t>
            </a:r>
            <a:r>
              <a:rPr lang="nl-BE" b="1" dirty="0" err="1">
                <a:solidFill>
                  <a:srgbClr val="0070C0"/>
                </a:solidFill>
              </a:rPr>
              <a:t>under</a:t>
            </a:r>
            <a:r>
              <a:rPr lang="nl-BE" b="1" dirty="0">
                <a:solidFill>
                  <a:srgbClr val="0070C0"/>
                </a:solidFill>
              </a:rPr>
              <a:t> </a:t>
            </a:r>
            <a:r>
              <a:rPr lang="nl-BE" b="1" dirty="0" err="1">
                <a:solidFill>
                  <a:srgbClr val="0070C0"/>
                </a:solidFill>
              </a:rPr>
              <a:t>shear</a:t>
            </a:r>
            <a:r>
              <a:rPr lang="nl-BE" b="1" dirty="0">
                <a:solidFill>
                  <a:srgbClr val="0070C0"/>
                </a:solidFill>
              </a:rPr>
              <a:t> is the most frequent </a:t>
            </a:r>
            <a:r>
              <a:rPr lang="nl-BE" b="1" dirty="0" err="1">
                <a:solidFill>
                  <a:srgbClr val="0070C0"/>
                </a:solidFill>
              </a:rPr>
              <a:t>mechanism</a:t>
            </a:r>
            <a:r>
              <a:rPr lang="nl-BE" b="1" dirty="0">
                <a:solidFill>
                  <a:srgbClr val="0070C0"/>
                </a:solidFill>
              </a:rPr>
              <a:t> </a:t>
            </a:r>
            <a:r>
              <a:rPr lang="nl-BE" b="1" dirty="0" err="1">
                <a:solidFill>
                  <a:srgbClr val="0070C0"/>
                </a:solidFill>
              </a:rPr>
              <a:t>whereby</a:t>
            </a:r>
            <a:r>
              <a:rPr lang="nl-BE" b="1" dirty="0">
                <a:solidFill>
                  <a:srgbClr val="0070C0"/>
                </a:solidFill>
              </a:rPr>
              <a:t> </a:t>
            </a:r>
            <a:r>
              <a:rPr lang="nl-BE" b="1" dirty="0" err="1">
                <a:solidFill>
                  <a:srgbClr val="0070C0"/>
                </a:solidFill>
              </a:rPr>
              <a:t>metals</a:t>
            </a:r>
            <a:r>
              <a:rPr lang="nl-BE" b="1" dirty="0">
                <a:solidFill>
                  <a:srgbClr val="0070C0"/>
                </a:solidFill>
              </a:rPr>
              <a:t> are </a:t>
            </a:r>
            <a:r>
              <a:rPr lang="nl-BE" b="1" u="sng" dirty="0" err="1">
                <a:solidFill>
                  <a:srgbClr val="0070C0"/>
                </a:solidFill>
              </a:rPr>
              <a:t>irreversibly</a:t>
            </a:r>
            <a:r>
              <a:rPr lang="nl-BE" b="1" u="sng" dirty="0">
                <a:solidFill>
                  <a:srgbClr val="0070C0"/>
                </a:solidFill>
              </a:rPr>
              <a:t> </a:t>
            </a:r>
            <a:r>
              <a:rPr lang="nl-BE" b="1" u="sng" dirty="0" err="1">
                <a:solidFill>
                  <a:srgbClr val="0070C0"/>
                </a:solidFill>
              </a:rPr>
              <a:t>deformed</a:t>
            </a:r>
            <a:r>
              <a:rPr lang="nl-BE" b="1" dirty="0">
                <a:solidFill>
                  <a:srgbClr val="0070C0"/>
                </a:solidFill>
              </a:rPr>
              <a:t> (</a:t>
            </a:r>
            <a:r>
              <a:rPr lang="nl-BE" b="1" u="sng" dirty="0">
                <a:solidFill>
                  <a:srgbClr val="0070C0"/>
                </a:solidFill>
              </a:rPr>
              <a:t>plastic </a:t>
            </a:r>
            <a:r>
              <a:rPr lang="nl-BE" b="1" u="sng" dirty="0" err="1">
                <a:solidFill>
                  <a:srgbClr val="0070C0"/>
                </a:solidFill>
              </a:rPr>
              <a:t>deformation</a:t>
            </a:r>
            <a:r>
              <a:rPr lang="nl-BE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9054" y="20647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err="1">
                <a:solidFill>
                  <a:srgbClr val="0070C0"/>
                </a:solidFill>
              </a:rPr>
              <a:t>Edge</a:t>
            </a:r>
            <a:r>
              <a:rPr lang="nl-BE" b="1" dirty="0">
                <a:solidFill>
                  <a:srgbClr val="0070C0"/>
                </a:solidFill>
              </a:rPr>
              <a:t>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9952" y="36357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Shear</a:t>
            </a:r>
            <a:r>
              <a:rPr lang="nl-BE" sz="1400" dirty="0"/>
              <a:t> </a:t>
            </a:r>
            <a:r>
              <a:rPr lang="nl-BE" sz="1400" dirty="0" err="1"/>
              <a:t>along</a:t>
            </a:r>
            <a:r>
              <a:rPr lang="nl-BE" sz="1400" dirty="0"/>
              <a:t> Burgers vector</a:t>
            </a:r>
          </a:p>
        </p:txBody>
      </p:sp>
    </p:spTree>
    <p:extLst>
      <p:ext uri="{BB962C8B-B14F-4D97-AF65-F5344CB8AC3E}">
        <p14:creationId xmlns:p14="http://schemas.microsoft.com/office/powerpoint/2010/main" val="12897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0" grpId="0"/>
      <p:bldP spid="530442" grpId="0" animBg="1"/>
      <p:bldP spid="530443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26304-69DA-40D3-B687-7CDD1BAAC14F}" type="slidenum">
              <a:rPr lang="en-GB"/>
              <a:pPr/>
              <a:t>3</a:t>
            </a:fld>
            <a:endParaRPr lang="en-GB"/>
          </a:p>
        </p:txBody>
      </p:sp>
      <p:grpSp>
        <p:nvGrpSpPr>
          <p:cNvPr id="531458" name="Group 2"/>
          <p:cNvGrpSpPr>
            <a:grpSpLocks/>
          </p:cNvGrpSpPr>
          <p:nvPr/>
        </p:nvGrpSpPr>
        <p:grpSpPr bwMode="auto">
          <a:xfrm>
            <a:off x="1187450" y="1052513"/>
            <a:ext cx="7199313" cy="5330825"/>
            <a:chOff x="432" y="384"/>
            <a:chExt cx="4896" cy="3546"/>
          </a:xfrm>
        </p:grpSpPr>
        <p:pic>
          <p:nvPicPr>
            <p:cNvPr id="531459" name="Picture 3" descr="screw disloc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84"/>
              <a:ext cx="4896" cy="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2112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BE"/>
            </a:p>
          </p:txBody>
        </p:sp>
        <p:graphicFrame>
          <p:nvGraphicFramePr>
            <p:cNvPr id="531461" name="Object 5"/>
            <p:cNvGraphicFramePr>
              <a:graphicFrameLocks noChangeAspect="1"/>
            </p:cNvGraphicFramePr>
            <p:nvPr/>
          </p:nvGraphicFramePr>
          <p:xfrm>
            <a:off x="1488" y="2640"/>
            <a:ext cx="215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6720" imgH="241200" progId="Equation.3">
                    <p:embed/>
                  </p:oleObj>
                </mc:Choice>
                <mc:Fallback>
                  <p:oleObj name="Equation" r:id="rId3" imgW="126720" imgH="241200" progId="Equation.3">
                    <p:embed/>
                    <p:pic>
                      <p:nvPicPr>
                        <p:cNvPr id="5314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40"/>
                          <a:ext cx="215" cy="41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BE"/>
            </a:p>
          </p:txBody>
        </p:sp>
        <p:graphicFrame>
          <p:nvGraphicFramePr>
            <p:cNvPr id="531463" name="Object 7"/>
            <p:cNvGraphicFramePr>
              <a:graphicFrameLocks noChangeAspect="1"/>
            </p:cNvGraphicFramePr>
            <p:nvPr/>
          </p:nvGraphicFramePr>
          <p:xfrm>
            <a:off x="1776" y="1584"/>
            <a:ext cx="24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53146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84"/>
                          <a:ext cx="240" cy="36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464" name="Freeform 8"/>
            <p:cNvSpPr>
              <a:spLocks/>
            </p:cNvSpPr>
            <p:nvPr/>
          </p:nvSpPr>
          <p:spPr bwMode="auto">
            <a:xfrm>
              <a:off x="2064" y="816"/>
              <a:ext cx="2112" cy="1152"/>
            </a:xfrm>
            <a:custGeom>
              <a:avLst/>
              <a:gdLst>
                <a:gd name="T0" fmla="*/ 480 w 2112"/>
                <a:gd name="T1" fmla="*/ 864 h 1152"/>
                <a:gd name="T2" fmla="*/ 1152 w 2112"/>
                <a:gd name="T3" fmla="*/ 1152 h 1152"/>
                <a:gd name="T4" fmla="*/ 2112 w 2112"/>
                <a:gd name="T5" fmla="*/ 336 h 1152"/>
                <a:gd name="T6" fmla="*/ 960 w 2112"/>
                <a:gd name="T7" fmla="*/ 0 h 1152"/>
                <a:gd name="T8" fmla="*/ 0 w 2112"/>
                <a:gd name="T9" fmla="*/ 432 h 1152"/>
                <a:gd name="T10" fmla="*/ 432 w 2112"/>
                <a:gd name="T11" fmla="*/ 62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2" h="1152">
                  <a:moveTo>
                    <a:pt x="480" y="864"/>
                  </a:moveTo>
                  <a:lnTo>
                    <a:pt x="1152" y="1152"/>
                  </a:lnTo>
                  <a:lnTo>
                    <a:pt x="2112" y="336"/>
                  </a:lnTo>
                  <a:lnTo>
                    <a:pt x="960" y="0"/>
                  </a:lnTo>
                  <a:lnTo>
                    <a:pt x="0" y="432"/>
                  </a:lnTo>
                  <a:lnTo>
                    <a:pt x="432" y="62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4489450" y="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nl-BE" sz="3200">
              <a:latin typeface="Times New Roman" pitchFamily="18" charset="0"/>
            </a:endParaRPr>
          </a:p>
        </p:txBody>
      </p:sp>
      <p:sp>
        <p:nvSpPr>
          <p:cNvPr id="5314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1143000"/>
          </a:xfrm>
        </p:spPr>
        <p:txBody>
          <a:bodyPr/>
          <a:lstStyle/>
          <a:p>
            <a:r>
              <a:rPr lang="nl-BE" dirty="0" err="1"/>
              <a:t>Dislocations</a:t>
            </a:r>
            <a:endParaRPr lang="en-GB" dirty="0"/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1403350" y="5380038"/>
            <a:ext cx="28813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 err="1"/>
              <a:t>Dislocation</a:t>
            </a:r>
            <a:r>
              <a:rPr lang="nl-BE" dirty="0"/>
              <a:t> line parallel </a:t>
            </a:r>
            <a:r>
              <a:rPr lang="nl-BE" dirty="0" err="1"/>
              <a:t>to</a:t>
            </a:r>
            <a:r>
              <a:rPr lang="nl-BE" dirty="0"/>
              <a:t> Burgers vector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shear</a:t>
            </a:r>
            <a:r>
              <a:rPr lang="nl-BE" dirty="0"/>
              <a:t> </a:t>
            </a:r>
            <a:r>
              <a:rPr lang="nl-BE" dirty="0" err="1"/>
              <a:t>direction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403350" y="210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err="1">
                <a:solidFill>
                  <a:srgbClr val="0070C0"/>
                </a:solidFill>
              </a:rPr>
              <a:t>Screw</a:t>
            </a:r>
            <a:r>
              <a:rPr lang="nl-BE" b="1" dirty="0">
                <a:solidFill>
                  <a:srgbClr val="0070C0"/>
                </a:solidFill>
              </a:rPr>
              <a:t> type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04248" y="2028580"/>
            <a:ext cx="0" cy="14353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267744" y="3645024"/>
            <a:ext cx="0" cy="14353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65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683568" y="116632"/>
            <a:ext cx="777686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nl-BE" sz="2400" dirty="0" err="1">
                <a:solidFill>
                  <a:srgbClr val="004386"/>
                </a:solidFill>
              </a:rPr>
              <a:t>Metals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deform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plastically</a:t>
            </a:r>
            <a:r>
              <a:rPr lang="nl-BE" sz="2400" dirty="0">
                <a:solidFill>
                  <a:srgbClr val="004386"/>
                </a:solidFill>
              </a:rPr>
              <a:t> via </a:t>
            </a:r>
            <a:r>
              <a:rPr lang="nl-BE" sz="2400" dirty="0" err="1">
                <a:solidFill>
                  <a:srgbClr val="004386"/>
                </a:solidFill>
              </a:rPr>
              <a:t>dislocation</a:t>
            </a:r>
            <a:r>
              <a:rPr lang="nl-BE" sz="2400" dirty="0">
                <a:solidFill>
                  <a:srgbClr val="004386"/>
                </a:solidFill>
              </a:rPr>
              <a:t> motion</a:t>
            </a:r>
            <a:endParaRPr lang="en-GB" sz="2400" dirty="0">
              <a:solidFill>
                <a:srgbClr val="004386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30" y="979989"/>
            <a:ext cx="2764074" cy="367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60877" y="4623519"/>
            <a:ext cx="2375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Compression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test on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nano-pillar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in single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grain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2204864"/>
            <a:ext cx="2872878" cy="239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9410" y="4870900"/>
            <a:ext cx="334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Mixed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dislocation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line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inside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a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grain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gliding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on a slip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plane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  <p:pic>
        <p:nvPicPr>
          <p:cNvPr id="9" name="Picture 2" descr="C:\Users\lmalerba\Pictures\Figures\diagram00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1845894" cy="20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malerba\Pictures\Figures\diagram00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6"/>
            <a:ext cx="2757314" cy="37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5371" y="5600670"/>
            <a:ext cx="33416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Deformation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under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tension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of single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crystal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along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slip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planes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7" name="Edge-loop_600K.wmv">
            <a:hlinkClick r:id="" action="ppaction://media"/>
          </p:cNvPr>
          <p:cNvPicPr>
            <a:picLocks noGrp="1"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8107" y="980728"/>
            <a:ext cx="6767785" cy="50765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018039" y="6288515"/>
            <a:ext cx="712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Edge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dislocation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interacting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with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SIA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loop at 600 K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  <p:sp>
        <p:nvSpPr>
          <p:cNvPr id="8" name="Rectangle 19"/>
          <p:cNvSpPr txBox="1">
            <a:spLocks noChangeArrowheads="1"/>
          </p:cNvSpPr>
          <p:nvPr/>
        </p:nvSpPr>
        <p:spPr bwMode="auto">
          <a:xfrm>
            <a:off x="827584" y="116632"/>
            <a:ext cx="748883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nl-BE" sz="2400" dirty="0" err="1">
                <a:solidFill>
                  <a:srgbClr val="004386"/>
                </a:solidFill>
              </a:rPr>
              <a:t>What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happens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when</a:t>
            </a:r>
            <a:r>
              <a:rPr lang="nl-BE" sz="2400" dirty="0">
                <a:solidFill>
                  <a:srgbClr val="004386"/>
                </a:solidFill>
              </a:rPr>
              <a:t> a </a:t>
            </a:r>
            <a:r>
              <a:rPr lang="nl-BE" sz="2400" dirty="0" err="1">
                <a:solidFill>
                  <a:srgbClr val="004386"/>
                </a:solidFill>
              </a:rPr>
              <a:t>dislocation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meets</a:t>
            </a:r>
            <a:r>
              <a:rPr lang="nl-BE" sz="2400" dirty="0">
                <a:solidFill>
                  <a:srgbClr val="004386"/>
                </a:solidFill>
              </a:rPr>
              <a:t> a loop</a:t>
            </a:r>
            <a:endParaRPr lang="en-GB" sz="2400" dirty="0">
              <a:solidFill>
                <a:srgbClr val="00438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6543149" y="310583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Courtesy of L. Malerba and D. Terentyev (SCK-CEN)</a:t>
            </a:r>
          </a:p>
        </p:txBody>
      </p:sp>
    </p:spTree>
    <p:extLst>
      <p:ext uri="{BB962C8B-B14F-4D97-AF65-F5344CB8AC3E}">
        <p14:creationId xmlns:p14="http://schemas.microsoft.com/office/powerpoint/2010/main" val="32256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3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37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374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4374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0BFB3-FF4B-4488-B965-2202FB198124}" type="slidenum">
              <a:rPr lang="en-GB"/>
              <a:pPr/>
              <a:t>6</a:t>
            </a:fld>
            <a:endParaRPr lang="en-GB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Shearable</a:t>
            </a:r>
            <a:r>
              <a:rPr lang="nl-BE" dirty="0"/>
              <a:t> </a:t>
            </a:r>
            <a:r>
              <a:rPr lang="nl-BE" dirty="0" err="1"/>
              <a:t>obstacles</a:t>
            </a:r>
            <a:endParaRPr lang="en-GB" dirty="0"/>
          </a:p>
        </p:txBody>
      </p:sp>
      <p:pic>
        <p:nvPicPr>
          <p:cNvPr id="536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88000"/>
            <a:ext cx="53721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58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590F2F-F048-4058-B21D-0419D2DC326C}" type="slidenum">
              <a:rPr lang="en-GB"/>
              <a:pPr/>
              <a:t>7</a:t>
            </a:fld>
            <a:endParaRPr lang="en-GB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Shearable</a:t>
            </a:r>
            <a:r>
              <a:rPr lang="nl-BE" dirty="0"/>
              <a:t> </a:t>
            </a:r>
            <a:r>
              <a:rPr lang="nl-BE" dirty="0" err="1"/>
              <a:t>obstacles</a:t>
            </a:r>
            <a:endParaRPr lang="en-GB" dirty="0"/>
          </a:p>
        </p:txBody>
      </p:sp>
      <p:pic>
        <p:nvPicPr>
          <p:cNvPr id="537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88000"/>
            <a:ext cx="5371200" cy="242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2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DDF440-C468-4CD9-BA85-F8D3502D75BB}" type="slidenum">
              <a:rPr lang="en-GB"/>
              <a:pPr/>
              <a:t>8</a:t>
            </a:fld>
            <a:endParaRPr lang="en-GB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Shearable (weak) obstacles</a:t>
            </a:r>
            <a:endParaRPr lang="en-GB"/>
          </a:p>
        </p:txBody>
      </p:sp>
      <p:pic>
        <p:nvPicPr>
          <p:cNvPr id="538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1548000"/>
            <a:ext cx="5371200" cy="18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124450"/>
            <a:ext cx="1592263" cy="11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900113" y="3429000"/>
            <a:ext cx="7488237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BE"/>
              <a:t>Dislocations can cut through the obstacle: the bigger, the more difficult to cut it through</a:t>
            </a:r>
          </a:p>
          <a:p>
            <a:pPr algn="l">
              <a:spcBef>
                <a:spcPct val="50000"/>
              </a:spcBef>
            </a:pPr>
            <a:r>
              <a:rPr lang="nl-BE"/>
              <a:t>Elastic, chemical, and phase stability effects also play a role to determine obstacle strength </a:t>
            </a:r>
            <a:endParaRPr lang="en-GB"/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429125" y="5373688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/>
              <a:t>Increasing strain ‘chops up’ sheareable obstacles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7309C-B069-4844-9E0F-87C622D136A8}" type="slidenum">
              <a:rPr lang="en-GB"/>
              <a:pPr/>
              <a:t>9</a:t>
            </a:fld>
            <a:endParaRPr lang="en-GB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Impenetrable</a:t>
            </a:r>
            <a:r>
              <a:rPr lang="nl-BE" dirty="0"/>
              <a:t> </a:t>
            </a:r>
            <a:r>
              <a:rPr lang="nl-BE" dirty="0" err="1"/>
              <a:t>obstacles</a:t>
            </a:r>
            <a:endParaRPr lang="en-GB" dirty="0"/>
          </a:p>
        </p:txBody>
      </p:sp>
      <p:pic>
        <p:nvPicPr>
          <p:cNvPr id="539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41438"/>
            <a:ext cx="53181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7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350</Words>
  <Application>Microsoft Office PowerPoint</Application>
  <PresentationFormat>On-screen Show (4:3)</PresentationFormat>
  <Paragraphs>58</Paragraphs>
  <Slides>15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Office Theme</vt:lpstr>
      <vt:lpstr>Equation</vt:lpstr>
      <vt:lpstr>Dislocations</vt:lpstr>
      <vt:lpstr>Dislocations</vt:lpstr>
      <vt:lpstr>Dislocations</vt:lpstr>
      <vt:lpstr>PowerPoint Presentation</vt:lpstr>
      <vt:lpstr>PowerPoint Presentation</vt:lpstr>
      <vt:lpstr>Shearable obstacles</vt:lpstr>
      <vt:lpstr>Shearable obstacles</vt:lpstr>
      <vt:lpstr>Shearable (weak) obstacles</vt:lpstr>
      <vt:lpstr>Impenetrable obstacles</vt:lpstr>
      <vt:lpstr>Impenetrable obstacles</vt:lpstr>
      <vt:lpstr>Impenetrable obstacles</vt:lpstr>
      <vt:lpstr>Orowan loops are NOT ‘prismatic’ loops</vt:lpstr>
      <vt:lpstr>Why does the yield strength increase after irradiation?</vt:lpstr>
      <vt:lpstr>Dislocations pinned by obstacles: the movie</vt:lpstr>
      <vt:lpstr>Take 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Dislocations</dc:title>
  <dc:creator>Pär Olsson</dc:creator>
  <cp:lastModifiedBy>Faisal Ahmed Moshiur</cp:lastModifiedBy>
  <cp:revision>1</cp:revision>
  <dcterms:created xsi:type="dcterms:W3CDTF">2014-02-19T06:58:41Z</dcterms:created>
  <dcterms:modified xsi:type="dcterms:W3CDTF">2023-04-06T09:03:37Z</dcterms:modified>
</cp:coreProperties>
</file>