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2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177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336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1438"/>
            <a:ext cx="7058025" cy="449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8712" cy="5761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3668713" cy="2803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3668713" cy="2805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33425" y="6657975"/>
            <a:ext cx="7561263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Joint ICTP-IAEA Workshop on Multiscale Modelling, 12-23 April, 2010 – L. Malerba – Fundamentals of Radiation Damage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7463" y="6602413"/>
            <a:ext cx="704850" cy="238125"/>
          </a:xfrm>
        </p:spPr>
        <p:txBody>
          <a:bodyPr/>
          <a:lstStyle>
            <a:lvl1pPr>
              <a:defRPr/>
            </a:lvl1pPr>
          </a:lstStyle>
          <a:p>
            <a:fld id="{755B775F-A2D4-403E-9097-2C6D61DA90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3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0" y="466725"/>
            <a:ext cx="6719888" cy="912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86868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4000500"/>
            <a:ext cx="86868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49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7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5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092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60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30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44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88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8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DB70-C574-4032-BA70-06F7E5225A66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B70F-B47A-4BC4-ABDE-E3775EAFE0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718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../FZK_Sept07_SummerSchool/soisson_movie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\\vmware-host\Shared%20Folders\home\TEACHING\Radiation%20damage\Lorenzo\Movies\FeCr300CMerche.WMV" TargetMode="External"/><Relationship Id="rId1" Type="http://schemas.openxmlformats.org/officeDocument/2006/relationships/video" Target="file:///\\vmware-host\Shared%20Folders\home\TEACHING\Radiation%20damage\Lorenzo\Movies\UHPFe300CMerche.WMV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Summary of modelling</a:t>
            </a:r>
            <a:br>
              <a:rPr lang="sv-SE" dirty="0" smtClean="0"/>
            </a:br>
            <a:r>
              <a:rPr lang="sv-SE" sz="3200" dirty="0" smtClean="0"/>
              <a:t>- and an example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12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Vacanc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338263"/>
            <a:ext cx="3455988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17813" y="17240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0.06 dpa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308100" y="1254125"/>
            <a:ext cx="259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Lambrecht, PhD thesis, 2009</a:t>
            </a:r>
          </a:p>
        </p:txBody>
      </p:sp>
      <p:sp>
        <p:nvSpPr>
          <p:cNvPr id="301062" name="Oval 6"/>
          <p:cNvSpPr>
            <a:spLocks noChangeArrowheads="1"/>
          </p:cNvSpPr>
          <p:nvPr/>
        </p:nvSpPr>
        <p:spPr bwMode="auto">
          <a:xfrm>
            <a:off x="3067050" y="4832350"/>
            <a:ext cx="387350" cy="3603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pSp>
        <p:nvGrpSpPr>
          <p:cNvPr id="301063" name="Group 7"/>
          <p:cNvGrpSpPr>
            <a:grpSpLocks/>
          </p:cNvGrpSpPr>
          <p:nvPr/>
        </p:nvGrpSpPr>
        <p:grpSpPr bwMode="auto">
          <a:xfrm>
            <a:off x="6919913" y="5235575"/>
            <a:ext cx="990600" cy="1223963"/>
            <a:chOff x="4224" y="3352"/>
            <a:chExt cx="624" cy="771"/>
          </a:xfrm>
        </p:grpSpPr>
        <p:grpSp>
          <p:nvGrpSpPr>
            <p:cNvPr id="301064" name="Group 8"/>
            <p:cNvGrpSpPr>
              <a:grpSpLocks/>
            </p:cNvGrpSpPr>
            <p:nvPr/>
          </p:nvGrpSpPr>
          <p:grpSpPr bwMode="auto">
            <a:xfrm>
              <a:off x="4285" y="3352"/>
              <a:ext cx="427" cy="209"/>
              <a:chOff x="4285" y="3352"/>
              <a:chExt cx="427" cy="209"/>
            </a:xfrm>
          </p:grpSpPr>
          <p:sp>
            <p:nvSpPr>
              <p:cNvPr id="301065" name="Oval 9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66" name="Oval 10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67" name="Group 11"/>
            <p:cNvGrpSpPr>
              <a:grpSpLocks/>
            </p:cNvGrpSpPr>
            <p:nvPr/>
          </p:nvGrpSpPr>
          <p:grpSpPr bwMode="auto">
            <a:xfrm>
              <a:off x="4421" y="3488"/>
              <a:ext cx="427" cy="209"/>
              <a:chOff x="4285" y="3352"/>
              <a:chExt cx="427" cy="209"/>
            </a:xfrm>
          </p:grpSpPr>
          <p:sp>
            <p:nvSpPr>
              <p:cNvPr id="301068" name="Oval 12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69" name="Oval 13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70" name="Group 14"/>
            <p:cNvGrpSpPr>
              <a:grpSpLocks/>
            </p:cNvGrpSpPr>
            <p:nvPr/>
          </p:nvGrpSpPr>
          <p:grpSpPr bwMode="auto">
            <a:xfrm>
              <a:off x="4224" y="3642"/>
              <a:ext cx="427" cy="209"/>
              <a:chOff x="4285" y="3352"/>
              <a:chExt cx="427" cy="209"/>
            </a:xfrm>
          </p:grpSpPr>
          <p:sp>
            <p:nvSpPr>
              <p:cNvPr id="301071" name="Oval 15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72" name="Oval 16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73" name="Group 17"/>
            <p:cNvGrpSpPr>
              <a:grpSpLocks/>
            </p:cNvGrpSpPr>
            <p:nvPr/>
          </p:nvGrpSpPr>
          <p:grpSpPr bwMode="auto">
            <a:xfrm>
              <a:off x="4369" y="3760"/>
              <a:ext cx="427" cy="209"/>
              <a:chOff x="4285" y="3352"/>
              <a:chExt cx="427" cy="209"/>
            </a:xfrm>
          </p:grpSpPr>
          <p:sp>
            <p:nvSpPr>
              <p:cNvPr id="301074" name="Oval 18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75" name="Oval 19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76" name="Group 20"/>
            <p:cNvGrpSpPr>
              <a:grpSpLocks/>
            </p:cNvGrpSpPr>
            <p:nvPr/>
          </p:nvGrpSpPr>
          <p:grpSpPr bwMode="auto">
            <a:xfrm>
              <a:off x="4298" y="3914"/>
              <a:ext cx="427" cy="209"/>
              <a:chOff x="4285" y="3352"/>
              <a:chExt cx="427" cy="209"/>
            </a:xfrm>
          </p:grpSpPr>
          <p:sp>
            <p:nvSpPr>
              <p:cNvPr id="301077" name="Oval 21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78" name="Oval 22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900113" y="4403725"/>
            <a:ext cx="10255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b="1">
                <a:latin typeface="Arial" pitchFamily="34" charset="0"/>
              </a:rPr>
              <a:t>FeCr</a:t>
            </a:r>
          </a:p>
        </p:txBody>
      </p:sp>
      <p:grpSp>
        <p:nvGrpSpPr>
          <p:cNvPr id="301080" name="Group 24"/>
          <p:cNvGrpSpPr>
            <a:grpSpLocks/>
          </p:cNvGrpSpPr>
          <p:nvPr/>
        </p:nvGrpSpPr>
        <p:grpSpPr bwMode="auto">
          <a:xfrm>
            <a:off x="4184650" y="5248275"/>
            <a:ext cx="990600" cy="1223963"/>
            <a:chOff x="4224" y="3352"/>
            <a:chExt cx="624" cy="771"/>
          </a:xfrm>
        </p:grpSpPr>
        <p:grpSp>
          <p:nvGrpSpPr>
            <p:cNvPr id="301081" name="Group 25"/>
            <p:cNvGrpSpPr>
              <a:grpSpLocks/>
            </p:cNvGrpSpPr>
            <p:nvPr/>
          </p:nvGrpSpPr>
          <p:grpSpPr bwMode="auto">
            <a:xfrm>
              <a:off x="4285" y="3352"/>
              <a:ext cx="427" cy="209"/>
              <a:chOff x="4285" y="3352"/>
              <a:chExt cx="427" cy="209"/>
            </a:xfrm>
          </p:grpSpPr>
          <p:sp>
            <p:nvSpPr>
              <p:cNvPr id="301082" name="Oval 26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83" name="Oval 27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84" name="Group 28"/>
            <p:cNvGrpSpPr>
              <a:grpSpLocks/>
            </p:cNvGrpSpPr>
            <p:nvPr/>
          </p:nvGrpSpPr>
          <p:grpSpPr bwMode="auto">
            <a:xfrm>
              <a:off x="4421" y="3488"/>
              <a:ext cx="427" cy="209"/>
              <a:chOff x="4285" y="3352"/>
              <a:chExt cx="427" cy="209"/>
            </a:xfrm>
          </p:grpSpPr>
          <p:sp>
            <p:nvSpPr>
              <p:cNvPr id="301085" name="Oval 29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86" name="Oval 30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87" name="Group 31"/>
            <p:cNvGrpSpPr>
              <a:grpSpLocks/>
            </p:cNvGrpSpPr>
            <p:nvPr/>
          </p:nvGrpSpPr>
          <p:grpSpPr bwMode="auto">
            <a:xfrm>
              <a:off x="4224" y="3642"/>
              <a:ext cx="427" cy="209"/>
              <a:chOff x="4285" y="3352"/>
              <a:chExt cx="427" cy="209"/>
            </a:xfrm>
          </p:grpSpPr>
          <p:sp>
            <p:nvSpPr>
              <p:cNvPr id="301088" name="Oval 32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89" name="Oval 33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90" name="Group 34"/>
            <p:cNvGrpSpPr>
              <a:grpSpLocks/>
            </p:cNvGrpSpPr>
            <p:nvPr/>
          </p:nvGrpSpPr>
          <p:grpSpPr bwMode="auto">
            <a:xfrm>
              <a:off x="4369" y="3760"/>
              <a:ext cx="427" cy="209"/>
              <a:chOff x="4285" y="3352"/>
              <a:chExt cx="427" cy="209"/>
            </a:xfrm>
          </p:grpSpPr>
          <p:sp>
            <p:nvSpPr>
              <p:cNvPr id="301091" name="Oval 35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92" name="Oval 36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1093" name="Group 37"/>
            <p:cNvGrpSpPr>
              <a:grpSpLocks/>
            </p:cNvGrpSpPr>
            <p:nvPr/>
          </p:nvGrpSpPr>
          <p:grpSpPr bwMode="auto">
            <a:xfrm>
              <a:off x="4298" y="3914"/>
              <a:ext cx="427" cy="209"/>
              <a:chOff x="4285" y="3352"/>
              <a:chExt cx="427" cy="209"/>
            </a:xfrm>
          </p:grpSpPr>
          <p:sp>
            <p:nvSpPr>
              <p:cNvPr id="301094" name="Oval 38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1095" name="Oval 39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900114" y="116632"/>
            <a:ext cx="7416302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1275" rIns="84138" bIns="41275" anchor="ctr"/>
          <a:lstStyle/>
          <a:p>
            <a:pPr defTabSz="692150">
              <a:tabLst>
                <a:tab pos="6221413" algn="l"/>
              </a:tabLst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Enhanced recombination proven by positron </a:t>
            </a: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annihilation spectroscopy</a:t>
            </a:r>
            <a:endParaRPr lang="en-US" sz="24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4618204" y="1762125"/>
            <a:ext cx="34559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Positron annihilation studies show that</a:t>
            </a:r>
            <a:r>
              <a:rPr lang="en-US" sz="2000" b="1" dirty="0">
                <a:latin typeface="Arial" pitchFamily="34" charset="0"/>
              </a:rPr>
              <a:t> total amount of vacancies </a:t>
            </a:r>
            <a:r>
              <a:rPr lang="en-US" sz="2000" dirty="0">
                <a:latin typeface="Arial" pitchFamily="34" charset="0"/>
              </a:rPr>
              <a:t>in n-irradiated </a:t>
            </a:r>
            <a:r>
              <a:rPr lang="en-US" sz="2000" dirty="0" err="1">
                <a:latin typeface="Arial" pitchFamily="34" charset="0"/>
              </a:rPr>
              <a:t>FeCr</a:t>
            </a:r>
            <a:r>
              <a:rPr lang="en-US" sz="2000" dirty="0">
                <a:latin typeface="Arial" pitchFamily="34" charset="0"/>
              </a:rPr>
              <a:t> alloys</a:t>
            </a:r>
            <a:r>
              <a:rPr lang="en-US" sz="2000" b="1" dirty="0">
                <a:latin typeface="Arial" pitchFamily="34" charset="0"/>
              </a:rPr>
              <a:t> </a:t>
            </a:r>
            <a:r>
              <a:rPr lang="en-US" sz="2000" b="1" u="sng" dirty="0">
                <a:latin typeface="Arial" pitchFamily="34" charset="0"/>
              </a:rPr>
              <a:t>decreases</a:t>
            </a:r>
            <a:r>
              <a:rPr lang="en-US" sz="2000" b="1" dirty="0">
                <a:latin typeface="Arial" pitchFamily="34" charset="0"/>
              </a:rPr>
              <a:t>  with Cr content</a:t>
            </a:r>
          </a:p>
        </p:txBody>
      </p:sp>
    </p:spTree>
    <p:extLst>
      <p:ext uri="{BB962C8B-B14F-4D97-AF65-F5344CB8AC3E}">
        <p14:creationId xmlns:p14="http://schemas.microsoft.com/office/powerpoint/2010/main" val="26185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1203 C 0.01059 0.00069 0.02917 -0.04213 0.04878 -0.05648 C 0.0684 -0.07084 0.10156 -0.07755 0.12118 -0.07385 C 0.1408 -0.07014 0.15955 -0.06621 0.16667 -0.03403 C 0.17378 -0.00186 0.16597 0.09676 0.16406 0.11921 C 0.16215 0.14166 0.15538 0.10023 0.15486 0.10092 C 0.15434 0.10162 0.1599 0.11967 0.16094 0.12314 C 0.16198 0.12662 0.16215 0.12338 0.16094 0.12129 C 0.15972 0.11921 0.15503 0.11319 0.15347 0.11111 " pathEditMode="relative" rAng="0" ptsTypes="aaaaaaaaa">
                                      <p:cBhvr>
                                        <p:cTn id="6" dur="50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31354 0.00208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28941 3.7037E-7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  <p:bldP spid="3010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Vacanc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338263"/>
            <a:ext cx="3455988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17813" y="17240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0.06 dpa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308100" y="1254125"/>
            <a:ext cx="259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Lambrecht, PhD thesis, 2009</a:t>
            </a: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900114" y="116632"/>
            <a:ext cx="7416302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1275" rIns="84138" bIns="41275" anchor="ctr"/>
          <a:lstStyle/>
          <a:p>
            <a:pPr defTabSz="692150">
              <a:tabLst>
                <a:tab pos="6221413" algn="l"/>
              </a:tabLst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Enhanced recombination proven by positron </a:t>
            </a: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annihilation spectroscopy</a:t>
            </a:r>
            <a:endParaRPr lang="en-US" sz="24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4618204" y="1762125"/>
            <a:ext cx="34559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Positron annihilation studies show that</a:t>
            </a:r>
            <a:r>
              <a:rPr lang="en-US" sz="2000" b="1" dirty="0">
                <a:latin typeface="Arial" pitchFamily="34" charset="0"/>
              </a:rPr>
              <a:t> total amount of vacancies </a:t>
            </a:r>
            <a:r>
              <a:rPr lang="en-US" sz="2000" dirty="0">
                <a:latin typeface="Arial" pitchFamily="34" charset="0"/>
              </a:rPr>
              <a:t>in n-irradiated </a:t>
            </a:r>
            <a:r>
              <a:rPr lang="en-US" sz="2000" dirty="0" err="1">
                <a:latin typeface="Arial" pitchFamily="34" charset="0"/>
              </a:rPr>
              <a:t>FeCr</a:t>
            </a:r>
            <a:r>
              <a:rPr lang="en-US" sz="2000" dirty="0">
                <a:latin typeface="Arial" pitchFamily="34" charset="0"/>
              </a:rPr>
              <a:t> alloys</a:t>
            </a:r>
            <a:r>
              <a:rPr lang="en-US" sz="2000" b="1" dirty="0">
                <a:latin typeface="Arial" pitchFamily="34" charset="0"/>
              </a:rPr>
              <a:t> </a:t>
            </a:r>
            <a:r>
              <a:rPr lang="en-US" sz="2000" b="1" u="sng" dirty="0">
                <a:latin typeface="Arial" pitchFamily="34" charset="0"/>
              </a:rPr>
              <a:t>decreases</a:t>
            </a:r>
            <a:r>
              <a:rPr lang="en-US" sz="2000" b="1" dirty="0">
                <a:latin typeface="Arial" pitchFamily="34" charset="0"/>
              </a:rPr>
              <a:t>  with Cr content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4820959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These </a:t>
            </a:r>
            <a:r>
              <a:rPr lang="nl-BE" dirty="0" err="1" smtClean="0"/>
              <a:t>mechanisms</a:t>
            </a:r>
            <a:r>
              <a:rPr lang="nl-BE" dirty="0" smtClean="0"/>
              <a:t>,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properly</a:t>
            </a:r>
            <a:r>
              <a:rPr lang="nl-BE" dirty="0" smtClean="0"/>
              <a:t> </a:t>
            </a:r>
            <a:r>
              <a:rPr lang="nl-BE" dirty="0" err="1" smtClean="0"/>
              <a:t>parameterised</a:t>
            </a:r>
            <a:r>
              <a:rPr lang="nl-BE" dirty="0" smtClean="0"/>
              <a:t>,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introduced</a:t>
            </a:r>
            <a:r>
              <a:rPr lang="nl-BE" dirty="0" smtClean="0"/>
              <a:t> in a </a:t>
            </a:r>
            <a:r>
              <a:rPr lang="nl-BE" dirty="0" err="1" smtClean="0"/>
              <a:t>rate</a:t>
            </a:r>
            <a:r>
              <a:rPr lang="nl-BE" dirty="0" smtClean="0"/>
              <a:t> </a:t>
            </a:r>
            <a:r>
              <a:rPr lang="nl-BE" dirty="0" err="1" smtClean="0"/>
              <a:t>theory</a:t>
            </a:r>
            <a:r>
              <a:rPr lang="nl-BE" dirty="0" smtClean="0"/>
              <a:t> or in </a:t>
            </a:r>
            <a:r>
              <a:rPr lang="nl-BE" dirty="0" err="1" smtClean="0"/>
              <a:t>kinetic</a:t>
            </a:r>
            <a:r>
              <a:rPr lang="nl-BE" dirty="0" smtClean="0"/>
              <a:t> Monte Carlo model </a:t>
            </a:r>
            <a:r>
              <a:rPr lang="nl-BE" dirty="0" err="1" smtClean="0"/>
              <a:t>which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provide</a:t>
            </a:r>
            <a:r>
              <a:rPr lang="nl-BE" dirty="0" smtClean="0"/>
              <a:t> a </a:t>
            </a:r>
            <a:r>
              <a:rPr lang="nl-BE" dirty="0" err="1" smtClean="0"/>
              <a:t>quantitative</a:t>
            </a:r>
            <a:r>
              <a:rPr lang="nl-BE" dirty="0" smtClean="0"/>
              <a:t> </a:t>
            </a:r>
            <a:r>
              <a:rPr lang="nl-BE" dirty="0" err="1" smtClean="0"/>
              <a:t>prediction</a:t>
            </a:r>
            <a:r>
              <a:rPr lang="nl-BE" dirty="0" smtClean="0"/>
              <a:t> of the </a:t>
            </a:r>
            <a:r>
              <a:rPr lang="nl-BE" dirty="0" err="1" smtClean="0"/>
              <a:t>actual</a:t>
            </a:r>
            <a:r>
              <a:rPr lang="nl-BE" dirty="0" smtClean="0"/>
              <a:t> </a:t>
            </a:r>
            <a:r>
              <a:rPr lang="nl-BE" dirty="0" err="1" smtClean="0"/>
              <a:t>concentration</a:t>
            </a:r>
            <a:r>
              <a:rPr lang="nl-BE" dirty="0" smtClean="0"/>
              <a:t> of point-defects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their</a:t>
            </a:r>
            <a:r>
              <a:rPr lang="nl-BE" dirty="0" smtClean="0"/>
              <a:t> clusters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08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However, the comparison between models and experiments is not always easy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84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60279-FDD3-4BBB-ACFA-670A96B46A10}" type="slidenum">
              <a:rPr lang="en-GB"/>
              <a:pPr/>
              <a:t>13</a:t>
            </a:fld>
            <a:endParaRPr lang="en-GB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“Experimental validation”</a:t>
            </a:r>
            <a:endParaRPr lang="en-GB"/>
          </a:p>
        </p:txBody>
      </p:sp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1233488" y="1220788"/>
            <a:ext cx="6897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BE" sz="2000" b="1" i="1">
                <a:solidFill>
                  <a:schemeClr val="accent2"/>
                </a:solidFill>
              </a:rPr>
              <a:t>Build a picture: Simulation results</a:t>
            </a:r>
            <a:endParaRPr lang="en-GB" sz="2000" b="1" i="1">
              <a:solidFill>
                <a:schemeClr val="accent2"/>
              </a:solidFill>
            </a:endParaRPr>
          </a:p>
        </p:txBody>
      </p:sp>
      <p:pic>
        <p:nvPicPr>
          <p:cNvPr id="831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2101850"/>
            <a:ext cx="7715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</a14:hiddenEffects>
            </a:ext>
          </a:extLst>
        </p:spPr>
      </p:pic>
      <p:pic>
        <p:nvPicPr>
          <p:cNvPr id="83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5092700"/>
            <a:ext cx="1846263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</a14:hiddenEffects>
            </a:ext>
          </a:extLst>
        </p:spPr>
      </p:pic>
      <p:sp>
        <p:nvSpPr>
          <p:cNvPr id="831494" name="Freeform 6"/>
          <p:cNvSpPr>
            <a:spLocks/>
          </p:cNvSpPr>
          <p:nvPr/>
        </p:nvSpPr>
        <p:spPr bwMode="auto">
          <a:xfrm>
            <a:off x="4364038" y="3819525"/>
            <a:ext cx="768350" cy="1376363"/>
          </a:xfrm>
          <a:custGeom>
            <a:avLst/>
            <a:gdLst>
              <a:gd name="T0" fmla="*/ 255 w 484"/>
              <a:gd name="T1" fmla="*/ 0 h 867"/>
              <a:gd name="T2" fmla="*/ 379 w 484"/>
              <a:gd name="T3" fmla="*/ 80 h 867"/>
              <a:gd name="T4" fmla="*/ 430 w 484"/>
              <a:gd name="T5" fmla="*/ 204 h 867"/>
              <a:gd name="T6" fmla="*/ 466 w 484"/>
              <a:gd name="T7" fmla="*/ 335 h 867"/>
              <a:gd name="T8" fmla="*/ 437 w 484"/>
              <a:gd name="T9" fmla="*/ 554 h 867"/>
              <a:gd name="T10" fmla="*/ 291 w 484"/>
              <a:gd name="T11" fmla="*/ 773 h 867"/>
              <a:gd name="T12" fmla="*/ 248 w 484"/>
              <a:gd name="T13" fmla="*/ 788 h 867"/>
              <a:gd name="T14" fmla="*/ 95 w 484"/>
              <a:gd name="T15" fmla="*/ 853 h 867"/>
              <a:gd name="T16" fmla="*/ 0 w 484"/>
              <a:gd name="T17" fmla="*/ 86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4" h="867">
                <a:moveTo>
                  <a:pt x="255" y="0"/>
                </a:moveTo>
                <a:cubicBezTo>
                  <a:pt x="289" y="34"/>
                  <a:pt x="335" y="59"/>
                  <a:pt x="379" y="80"/>
                </a:cubicBezTo>
                <a:cubicBezTo>
                  <a:pt x="413" y="114"/>
                  <a:pt x="419" y="159"/>
                  <a:pt x="430" y="204"/>
                </a:cubicBezTo>
                <a:cubicBezTo>
                  <a:pt x="441" y="248"/>
                  <a:pt x="457" y="290"/>
                  <a:pt x="466" y="335"/>
                </a:cubicBezTo>
                <a:cubicBezTo>
                  <a:pt x="462" y="435"/>
                  <a:pt x="484" y="486"/>
                  <a:pt x="437" y="554"/>
                </a:cubicBezTo>
                <a:cubicBezTo>
                  <a:pt x="421" y="619"/>
                  <a:pt x="351" y="739"/>
                  <a:pt x="291" y="773"/>
                </a:cubicBezTo>
                <a:cubicBezTo>
                  <a:pt x="278" y="781"/>
                  <a:pt x="261" y="780"/>
                  <a:pt x="248" y="788"/>
                </a:cubicBezTo>
                <a:cubicBezTo>
                  <a:pt x="185" y="829"/>
                  <a:pt x="174" y="843"/>
                  <a:pt x="95" y="853"/>
                </a:cubicBezTo>
                <a:cubicBezTo>
                  <a:pt x="50" y="867"/>
                  <a:pt x="81" y="860"/>
                  <a:pt x="0" y="86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495" name="Freeform 7"/>
          <p:cNvSpPr>
            <a:spLocks/>
          </p:cNvSpPr>
          <p:nvPr/>
        </p:nvSpPr>
        <p:spPr bwMode="auto">
          <a:xfrm>
            <a:off x="3427413" y="2233613"/>
            <a:ext cx="590550" cy="1539875"/>
          </a:xfrm>
          <a:custGeom>
            <a:avLst/>
            <a:gdLst>
              <a:gd name="T0" fmla="*/ 306 w 358"/>
              <a:gd name="T1" fmla="*/ 955 h 955"/>
              <a:gd name="T2" fmla="*/ 262 w 358"/>
              <a:gd name="T3" fmla="*/ 270 h 955"/>
              <a:gd name="T4" fmla="*/ 240 w 358"/>
              <a:gd name="T5" fmla="*/ 182 h 955"/>
              <a:gd name="T6" fmla="*/ 211 w 358"/>
              <a:gd name="T7" fmla="*/ 138 h 955"/>
              <a:gd name="T8" fmla="*/ 167 w 358"/>
              <a:gd name="T9" fmla="*/ 51 h 955"/>
              <a:gd name="T10" fmla="*/ 36 w 358"/>
              <a:gd name="T11" fmla="*/ 22 h 955"/>
              <a:gd name="T12" fmla="*/ 0 w 358"/>
              <a:gd name="T13" fmla="*/ 0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" h="955">
                <a:moveTo>
                  <a:pt x="306" y="955"/>
                </a:moveTo>
                <a:cubicBezTo>
                  <a:pt x="305" y="865"/>
                  <a:pt x="358" y="456"/>
                  <a:pt x="262" y="270"/>
                </a:cubicBezTo>
                <a:cubicBezTo>
                  <a:pt x="255" y="241"/>
                  <a:pt x="254" y="209"/>
                  <a:pt x="240" y="182"/>
                </a:cubicBezTo>
                <a:cubicBezTo>
                  <a:pt x="232" y="166"/>
                  <a:pt x="211" y="138"/>
                  <a:pt x="211" y="138"/>
                </a:cubicBezTo>
                <a:cubicBezTo>
                  <a:pt x="205" y="120"/>
                  <a:pt x="190" y="59"/>
                  <a:pt x="167" y="51"/>
                </a:cubicBezTo>
                <a:cubicBezTo>
                  <a:pt x="124" y="37"/>
                  <a:pt x="81" y="28"/>
                  <a:pt x="36" y="22"/>
                </a:cubicBezTo>
                <a:cubicBezTo>
                  <a:pt x="10" y="4"/>
                  <a:pt x="22" y="11"/>
                  <a:pt x="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496" name="Freeform 8"/>
          <p:cNvSpPr>
            <a:spLocks/>
          </p:cNvSpPr>
          <p:nvPr/>
        </p:nvSpPr>
        <p:spPr bwMode="auto">
          <a:xfrm>
            <a:off x="3282950" y="2268538"/>
            <a:ext cx="501650" cy="1550987"/>
          </a:xfrm>
          <a:custGeom>
            <a:avLst/>
            <a:gdLst>
              <a:gd name="T0" fmla="*/ 83 w 316"/>
              <a:gd name="T1" fmla="*/ 0 h 977"/>
              <a:gd name="T2" fmla="*/ 97 w 316"/>
              <a:gd name="T3" fmla="*/ 438 h 977"/>
              <a:gd name="T4" fmla="*/ 105 w 316"/>
              <a:gd name="T5" fmla="*/ 467 h 977"/>
              <a:gd name="T6" fmla="*/ 119 w 316"/>
              <a:gd name="T7" fmla="*/ 525 h 977"/>
              <a:gd name="T8" fmla="*/ 163 w 316"/>
              <a:gd name="T9" fmla="*/ 751 h 977"/>
              <a:gd name="T10" fmla="*/ 200 w 316"/>
              <a:gd name="T11" fmla="*/ 809 h 977"/>
              <a:gd name="T12" fmla="*/ 302 w 316"/>
              <a:gd name="T13" fmla="*/ 948 h 977"/>
              <a:gd name="T14" fmla="*/ 294 w 316"/>
              <a:gd name="T15" fmla="*/ 977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977">
                <a:moveTo>
                  <a:pt x="83" y="0"/>
                </a:moveTo>
                <a:cubicBezTo>
                  <a:pt x="0" y="122"/>
                  <a:pt x="25" y="311"/>
                  <a:pt x="97" y="438"/>
                </a:cubicBezTo>
                <a:cubicBezTo>
                  <a:pt x="100" y="448"/>
                  <a:pt x="103" y="457"/>
                  <a:pt x="105" y="467"/>
                </a:cubicBezTo>
                <a:cubicBezTo>
                  <a:pt x="110" y="486"/>
                  <a:pt x="119" y="525"/>
                  <a:pt x="119" y="525"/>
                </a:cubicBezTo>
                <a:cubicBezTo>
                  <a:pt x="126" y="608"/>
                  <a:pt x="132" y="675"/>
                  <a:pt x="163" y="751"/>
                </a:cubicBezTo>
                <a:cubicBezTo>
                  <a:pt x="175" y="781"/>
                  <a:pt x="171" y="791"/>
                  <a:pt x="200" y="809"/>
                </a:cubicBezTo>
                <a:cubicBezTo>
                  <a:pt x="218" y="865"/>
                  <a:pt x="270" y="900"/>
                  <a:pt x="302" y="948"/>
                </a:cubicBezTo>
                <a:cubicBezTo>
                  <a:pt x="311" y="975"/>
                  <a:pt x="316" y="967"/>
                  <a:pt x="294" y="977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497" name="Freeform 9"/>
          <p:cNvSpPr>
            <a:spLocks/>
          </p:cNvSpPr>
          <p:nvPr/>
        </p:nvSpPr>
        <p:spPr bwMode="auto">
          <a:xfrm>
            <a:off x="3003550" y="4016375"/>
            <a:ext cx="561975" cy="1041400"/>
          </a:xfrm>
          <a:custGeom>
            <a:avLst/>
            <a:gdLst>
              <a:gd name="T0" fmla="*/ 354 w 354"/>
              <a:gd name="T1" fmla="*/ 0 h 656"/>
              <a:gd name="T2" fmla="*/ 208 w 354"/>
              <a:gd name="T3" fmla="*/ 44 h 656"/>
              <a:gd name="T4" fmla="*/ 77 w 354"/>
              <a:gd name="T5" fmla="*/ 211 h 656"/>
              <a:gd name="T6" fmla="*/ 47 w 354"/>
              <a:gd name="T7" fmla="*/ 284 h 656"/>
              <a:gd name="T8" fmla="*/ 18 w 354"/>
              <a:gd name="T9" fmla="*/ 328 h 656"/>
              <a:gd name="T10" fmla="*/ 18 w 354"/>
              <a:gd name="T11" fmla="*/ 467 h 656"/>
              <a:gd name="T12" fmla="*/ 55 w 354"/>
              <a:gd name="T13" fmla="*/ 532 h 656"/>
              <a:gd name="T14" fmla="*/ 62 w 354"/>
              <a:gd name="T15" fmla="*/ 554 h 656"/>
              <a:gd name="T16" fmla="*/ 128 w 354"/>
              <a:gd name="T17" fmla="*/ 583 h 656"/>
              <a:gd name="T18" fmla="*/ 186 w 354"/>
              <a:gd name="T19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656">
                <a:moveTo>
                  <a:pt x="354" y="0"/>
                </a:moveTo>
                <a:cubicBezTo>
                  <a:pt x="285" y="7"/>
                  <a:pt x="265" y="15"/>
                  <a:pt x="208" y="44"/>
                </a:cubicBezTo>
                <a:cubicBezTo>
                  <a:pt x="172" y="96"/>
                  <a:pt x="104" y="156"/>
                  <a:pt x="77" y="211"/>
                </a:cubicBezTo>
                <a:cubicBezTo>
                  <a:pt x="65" y="234"/>
                  <a:pt x="60" y="262"/>
                  <a:pt x="47" y="284"/>
                </a:cubicBezTo>
                <a:cubicBezTo>
                  <a:pt x="38" y="299"/>
                  <a:pt x="18" y="328"/>
                  <a:pt x="18" y="328"/>
                </a:cubicBezTo>
                <a:cubicBezTo>
                  <a:pt x="0" y="384"/>
                  <a:pt x="6" y="356"/>
                  <a:pt x="18" y="467"/>
                </a:cubicBezTo>
                <a:cubicBezTo>
                  <a:pt x="21" y="492"/>
                  <a:pt x="55" y="532"/>
                  <a:pt x="55" y="532"/>
                </a:cubicBezTo>
                <a:cubicBezTo>
                  <a:pt x="57" y="539"/>
                  <a:pt x="57" y="549"/>
                  <a:pt x="62" y="554"/>
                </a:cubicBezTo>
                <a:cubicBezTo>
                  <a:pt x="67" y="559"/>
                  <a:pt x="117" y="576"/>
                  <a:pt x="128" y="583"/>
                </a:cubicBezTo>
                <a:cubicBezTo>
                  <a:pt x="147" y="612"/>
                  <a:pt x="152" y="640"/>
                  <a:pt x="186" y="656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498" name="Oval 10"/>
          <p:cNvSpPr>
            <a:spLocks noChangeArrowheads="1"/>
          </p:cNvSpPr>
          <p:nvPr/>
        </p:nvSpPr>
        <p:spPr bwMode="auto">
          <a:xfrm>
            <a:off x="4248150" y="4086225"/>
            <a:ext cx="173038" cy="150813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pic>
        <p:nvPicPr>
          <p:cNvPr id="8314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4560888"/>
            <a:ext cx="1725612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</a14:hiddenEffects>
            </a:ext>
          </a:extLst>
        </p:spPr>
      </p:pic>
      <p:sp>
        <p:nvSpPr>
          <p:cNvPr id="831500" name="Text Box 12"/>
          <p:cNvSpPr txBox="1">
            <a:spLocks noChangeArrowheads="1"/>
          </p:cNvSpPr>
          <p:nvPr/>
        </p:nvSpPr>
        <p:spPr bwMode="auto">
          <a:xfrm>
            <a:off x="5988050" y="4206875"/>
            <a:ext cx="555625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4000"/>
              <a:t>?</a:t>
            </a:r>
            <a:endParaRPr lang="en-GB" sz="4000"/>
          </a:p>
        </p:txBody>
      </p:sp>
      <p:sp>
        <p:nvSpPr>
          <p:cNvPr id="831501" name="Line 13"/>
          <p:cNvSpPr>
            <a:spLocks noChangeShapeType="1"/>
          </p:cNvSpPr>
          <p:nvPr/>
        </p:nvSpPr>
        <p:spPr bwMode="auto">
          <a:xfrm flipH="1">
            <a:off x="4954588" y="2928938"/>
            <a:ext cx="914400" cy="496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502" name="Rectangle 14"/>
          <p:cNvSpPr>
            <a:spLocks noChangeArrowheads="1"/>
          </p:cNvSpPr>
          <p:nvPr/>
        </p:nvSpPr>
        <p:spPr bwMode="auto">
          <a:xfrm>
            <a:off x="800100" y="3463925"/>
            <a:ext cx="20478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BE" sz="1500" b="1">
                <a:solidFill>
                  <a:schemeClr val="accent2"/>
                </a:solidFill>
              </a:rPr>
              <a:t>Assumptions</a:t>
            </a:r>
            <a:endParaRPr lang="en-GB" sz="1500" b="1">
              <a:solidFill>
                <a:schemeClr val="accent2"/>
              </a:solidFill>
            </a:endParaRP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144463" y="2503488"/>
            <a:ext cx="23034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BE" sz="1500" b="1">
                <a:solidFill>
                  <a:schemeClr val="accent2"/>
                </a:solidFill>
              </a:rPr>
              <a:t>Monte Carlo result</a:t>
            </a:r>
            <a:endParaRPr lang="en-GB" sz="1500" b="1">
              <a:solidFill>
                <a:schemeClr val="accent2"/>
              </a:solidFill>
            </a:endParaRPr>
          </a:p>
        </p:txBody>
      </p:sp>
      <p:sp>
        <p:nvSpPr>
          <p:cNvPr id="831504" name="Rectangle 16"/>
          <p:cNvSpPr>
            <a:spLocks noChangeArrowheads="1"/>
          </p:cNvSpPr>
          <p:nvPr/>
        </p:nvSpPr>
        <p:spPr bwMode="auto">
          <a:xfrm>
            <a:off x="4954588" y="2662238"/>
            <a:ext cx="21050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BE" sz="1500" b="1" dirty="0" err="1" smtClean="0">
                <a:solidFill>
                  <a:schemeClr val="accent2"/>
                </a:solidFill>
              </a:rPr>
              <a:t>Atomistic</a:t>
            </a:r>
            <a:r>
              <a:rPr lang="nl-BE" sz="1500" b="1" dirty="0" smtClean="0">
                <a:solidFill>
                  <a:schemeClr val="accent2"/>
                </a:solidFill>
              </a:rPr>
              <a:t> </a:t>
            </a:r>
            <a:r>
              <a:rPr lang="nl-BE" sz="1500" b="1" dirty="0" err="1">
                <a:solidFill>
                  <a:schemeClr val="accent2"/>
                </a:solidFill>
              </a:rPr>
              <a:t>results</a:t>
            </a:r>
            <a:endParaRPr lang="en-GB" sz="1500" b="1" dirty="0">
              <a:solidFill>
                <a:schemeClr val="accent2"/>
              </a:solidFill>
            </a:endParaRPr>
          </a:p>
        </p:txBody>
      </p:sp>
      <p:sp>
        <p:nvSpPr>
          <p:cNvPr id="831505" name="Line 17"/>
          <p:cNvSpPr>
            <a:spLocks noChangeShapeType="1"/>
          </p:cNvSpPr>
          <p:nvPr/>
        </p:nvSpPr>
        <p:spPr bwMode="auto">
          <a:xfrm>
            <a:off x="2616200" y="3970338"/>
            <a:ext cx="334963" cy="474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506" name="Line 18"/>
          <p:cNvSpPr>
            <a:spLocks noChangeShapeType="1"/>
          </p:cNvSpPr>
          <p:nvPr/>
        </p:nvSpPr>
        <p:spPr bwMode="auto">
          <a:xfrm flipV="1">
            <a:off x="2824163" y="3484563"/>
            <a:ext cx="5905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507" name="Line 19"/>
          <p:cNvSpPr>
            <a:spLocks noChangeShapeType="1"/>
          </p:cNvSpPr>
          <p:nvPr/>
        </p:nvSpPr>
        <p:spPr bwMode="auto">
          <a:xfrm>
            <a:off x="2859088" y="3830638"/>
            <a:ext cx="1249362" cy="277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508" name="Line 20"/>
          <p:cNvSpPr>
            <a:spLocks noChangeShapeType="1"/>
          </p:cNvSpPr>
          <p:nvPr/>
        </p:nvSpPr>
        <p:spPr bwMode="auto">
          <a:xfrm>
            <a:off x="2824163" y="3900488"/>
            <a:ext cx="1898650" cy="984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509" name="Oval 21"/>
          <p:cNvSpPr>
            <a:spLocks noChangeArrowheads="1"/>
          </p:cNvSpPr>
          <p:nvPr/>
        </p:nvSpPr>
        <p:spPr bwMode="auto">
          <a:xfrm rot="1693705">
            <a:off x="2025650" y="1658938"/>
            <a:ext cx="3621088" cy="53086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31510" name="Line 22"/>
          <p:cNvSpPr>
            <a:spLocks noChangeShapeType="1"/>
          </p:cNvSpPr>
          <p:nvPr/>
        </p:nvSpPr>
        <p:spPr bwMode="auto">
          <a:xfrm>
            <a:off x="1944688" y="2859088"/>
            <a:ext cx="369887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511" name="Line 23"/>
          <p:cNvSpPr>
            <a:spLocks noChangeShapeType="1"/>
          </p:cNvSpPr>
          <p:nvPr/>
        </p:nvSpPr>
        <p:spPr bwMode="auto">
          <a:xfrm flipH="1">
            <a:off x="4329113" y="2986088"/>
            <a:ext cx="1909762" cy="2095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1512" name="Line 24"/>
          <p:cNvSpPr>
            <a:spLocks noChangeShapeType="1"/>
          </p:cNvSpPr>
          <p:nvPr/>
        </p:nvSpPr>
        <p:spPr bwMode="auto">
          <a:xfrm>
            <a:off x="6538913" y="2997200"/>
            <a:ext cx="220662" cy="151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7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4" grpId="0" animBg="1"/>
      <p:bldP spid="831495" grpId="0" animBg="1"/>
      <p:bldP spid="831496" grpId="0" animBg="1"/>
      <p:bldP spid="831497" grpId="0" animBg="1"/>
      <p:bldP spid="831498" grpId="0" animBg="1"/>
      <p:bldP spid="831500" grpId="0"/>
      <p:bldP spid="831501" grpId="0" animBg="1"/>
      <p:bldP spid="831502" grpId="0"/>
      <p:bldP spid="831503" grpId="0"/>
      <p:bldP spid="831504" grpId="0"/>
      <p:bldP spid="831505" grpId="0" animBg="1"/>
      <p:bldP spid="831506" grpId="0" animBg="1"/>
      <p:bldP spid="831507" grpId="0" animBg="1"/>
      <p:bldP spid="831508" grpId="0" animBg="1"/>
      <p:bldP spid="831509" grpId="0" animBg="1"/>
      <p:bldP spid="831510" grpId="0" animBg="1"/>
      <p:bldP spid="831511" grpId="0" animBg="1"/>
      <p:bldP spid="8315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B27987-7B05-4FEB-9F91-033E6F1C8D2C}" type="slidenum">
              <a:rPr lang="en-GB"/>
              <a:pPr/>
              <a:t>14</a:t>
            </a:fld>
            <a:endParaRPr lang="en-GB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“Experimental validation”</a:t>
            </a:r>
            <a:endParaRPr lang="en-GB"/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381250"/>
            <a:ext cx="2630488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</a14:hiddenEffects>
            </a:ext>
          </a:extLst>
        </p:spPr>
      </p:pic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233488" y="1220788"/>
            <a:ext cx="6897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BE" sz="2000" b="1" i="1">
                <a:solidFill>
                  <a:schemeClr val="accent2"/>
                </a:solidFill>
              </a:rPr>
              <a:t>Build a picture: Experimental result</a:t>
            </a:r>
            <a:endParaRPr lang="en-GB" sz="2000" b="1" i="1">
              <a:solidFill>
                <a:schemeClr val="accent2"/>
              </a:solidFill>
            </a:endParaRPr>
          </a:p>
        </p:txBody>
      </p:sp>
      <p:grpSp>
        <p:nvGrpSpPr>
          <p:cNvPr id="832517" name="Group 5"/>
          <p:cNvGrpSpPr>
            <a:grpSpLocks/>
          </p:cNvGrpSpPr>
          <p:nvPr/>
        </p:nvGrpSpPr>
        <p:grpSpPr bwMode="auto">
          <a:xfrm>
            <a:off x="546100" y="2501900"/>
            <a:ext cx="3908425" cy="3109913"/>
            <a:chOff x="1612" y="1324"/>
            <a:chExt cx="3096" cy="2440"/>
          </a:xfrm>
        </p:grpSpPr>
        <p:pic>
          <p:nvPicPr>
            <p:cNvPr id="8325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" y="1324"/>
              <a:ext cx="486" cy="1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80000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325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" y="3208"/>
              <a:ext cx="1163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80000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32520" name="Freeform 8"/>
            <p:cNvSpPr>
              <a:spLocks/>
            </p:cNvSpPr>
            <p:nvPr/>
          </p:nvSpPr>
          <p:spPr bwMode="auto">
            <a:xfrm>
              <a:off x="2749" y="2406"/>
              <a:ext cx="484" cy="867"/>
            </a:xfrm>
            <a:custGeom>
              <a:avLst/>
              <a:gdLst>
                <a:gd name="T0" fmla="*/ 255 w 484"/>
                <a:gd name="T1" fmla="*/ 0 h 867"/>
                <a:gd name="T2" fmla="*/ 379 w 484"/>
                <a:gd name="T3" fmla="*/ 80 h 867"/>
                <a:gd name="T4" fmla="*/ 430 w 484"/>
                <a:gd name="T5" fmla="*/ 204 h 867"/>
                <a:gd name="T6" fmla="*/ 466 w 484"/>
                <a:gd name="T7" fmla="*/ 335 h 867"/>
                <a:gd name="T8" fmla="*/ 437 w 484"/>
                <a:gd name="T9" fmla="*/ 554 h 867"/>
                <a:gd name="T10" fmla="*/ 291 w 484"/>
                <a:gd name="T11" fmla="*/ 773 h 867"/>
                <a:gd name="T12" fmla="*/ 248 w 484"/>
                <a:gd name="T13" fmla="*/ 788 h 867"/>
                <a:gd name="T14" fmla="*/ 95 w 484"/>
                <a:gd name="T15" fmla="*/ 853 h 867"/>
                <a:gd name="T16" fmla="*/ 0 w 484"/>
                <a:gd name="T17" fmla="*/ 86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867">
                  <a:moveTo>
                    <a:pt x="255" y="0"/>
                  </a:moveTo>
                  <a:cubicBezTo>
                    <a:pt x="289" y="34"/>
                    <a:pt x="335" y="59"/>
                    <a:pt x="379" y="80"/>
                  </a:cubicBezTo>
                  <a:cubicBezTo>
                    <a:pt x="413" y="114"/>
                    <a:pt x="419" y="159"/>
                    <a:pt x="430" y="204"/>
                  </a:cubicBezTo>
                  <a:cubicBezTo>
                    <a:pt x="441" y="248"/>
                    <a:pt x="457" y="290"/>
                    <a:pt x="466" y="335"/>
                  </a:cubicBezTo>
                  <a:cubicBezTo>
                    <a:pt x="462" y="435"/>
                    <a:pt x="484" y="486"/>
                    <a:pt x="437" y="554"/>
                  </a:cubicBezTo>
                  <a:cubicBezTo>
                    <a:pt x="421" y="619"/>
                    <a:pt x="351" y="739"/>
                    <a:pt x="291" y="773"/>
                  </a:cubicBezTo>
                  <a:cubicBezTo>
                    <a:pt x="278" y="781"/>
                    <a:pt x="261" y="780"/>
                    <a:pt x="248" y="788"/>
                  </a:cubicBezTo>
                  <a:cubicBezTo>
                    <a:pt x="185" y="829"/>
                    <a:pt x="174" y="843"/>
                    <a:pt x="95" y="853"/>
                  </a:cubicBezTo>
                  <a:cubicBezTo>
                    <a:pt x="50" y="867"/>
                    <a:pt x="81" y="860"/>
                    <a:pt x="0" y="86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8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32521" name="Freeform 9"/>
            <p:cNvSpPr>
              <a:spLocks/>
            </p:cNvSpPr>
            <p:nvPr/>
          </p:nvSpPr>
          <p:spPr bwMode="auto">
            <a:xfrm>
              <a:off x="2159" y="1407"/>
              <a:ext cx="372" cy="970"/>
            </a:xfrm>
            <a:custGeom>
              <a:avLst/>
              <a:gdLst>
                <a:gd name="T0" fmla="*/ 306 w 358"/>
                <a:gd name="T1" fmla="*/ 955 h 955"/>
                <a:gd name="T2" fmla="*/ 262 w 358"/>
                <a:gd name="T3" fmla="*/ 270 h 955"/>
                <a:gd name="T4" fmla="*/ 240 w 358"/>
                <a:gd name="T5" fmla="*/ 182 h 955"/>
                <a:gd name="T6" fmla="*/ 211 w 358"/>
                <a:gd name="T7" fmla="*/ 138 h 955"/>
                <a:gd name="T8" fmla="*/ 167 w 358"/>
                <a:gd name="T9" fmla="*/ 51 h 955"/>
                <a:gd name="T10" fmla="*/ 36 w 358"/>
                <a:gd name="T11" fmla="*/ 22 h 955"/>
                <a:gd name="T12" fmla="*/ 0 w 358"/>
                <a:gd name="T13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955">
                  <a:moveTo>
                    <a:pt x="306" y="955"/>
                  </a:moveTo>
                  <a:cubicBezTo>
                    <a:pt x="305" y="865"/>
                    <a:pt x="358" y="456"/>
                    <a:pt x="262" y="270"/>
                  </a:cubicBezTo>
                  <a:cubicBezTo>
                    <a:pt x="255" y="241"/>
                    <a:pt x="254" y="209"/>
                    <a:pt x="240" y="182"/>
                  </a:cubicBezTo>
                  <a:cubicBezTo>
                    <a:pt x="232" y="166"/>
                    <a:pt x="211" y="138"/>
                    <a:pt x="211" y="138"/>
                  </a:cubicBezTo>
                  <a:cubicBezTo>
                    <a:pt x="205" y="120"/>
                    <a:pt x="190" y="59"/>
                    <a:pt x="167" y="51"/>
                  </a:cubicBezTo>
                  <a:cubicBezTo>
                    <a:pt x="124" y="37"/>
                    <a:pt x="81" y="28"/>
                    <a:pt x="36" y="22"/>
                  </a:cubicBezTo>
                  <a:cubicBezTo>
                    <a:pt x="10" y="4"/>
                    <a:pt x="22" y="1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8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32522" name="Freeform 10"/>
            <p:cNvSpPr>
              <a:spLocks/>
            </p:cNvSpPr>
            <p:nvPr/>
          </p:nvSpPr>
          <p:spPr bwMode="auto">
            <a:xfrm>
              <a:off x="2068" y="1429"/>
              <a:ext cx="316" cy="977"/>
            </a:xfrm>
            <a:custGeom>
              <a:avLst/>
              <a:gdLst>
                <a:gd name="T0" fmla="*/ 83 w 316"/>
                <a:gd name="T1" fmla="*/ 0 h 977"/>
                <a:gd name="T2" fmla="*/ 97 w 316"/>
                <a:gd name="T3" fmla="*/ 438 h 977"/>
                <a:gd name="T4" fmla="*/ 105 w 316"/>
                <a:gd name="T5" fmla="*/ 467 h 977"/>
                <a:gd name="T6" fmla="*/ 119 w 316"/>
                <a:gd name="T7" fmla="*/ 525 h 977"/>
                <a:gd name="T8" fmla="*/ 163 w 316"/>
                <a:gd name="T9" fmla="*/ 751 h 977"/>
                <a:gd name="T10" fmla="*/ 200 w 316"/>
                <a:gd name="T11" fmla="*/ 809 h 977"/>
                <a:gd name="T12" fmla="*/ 302 w 316"/>
                <a:gd name="T13" fmla="*/ 948 h 977"/>
                <a:gd name="T14" fmla="*/ 294 w 316"/>
                <a:gd name="T15" fmla="*/ 977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977">
                  <a:moveTo>
                    <a:pt x="83" y="0"/>
                  </a:moveTo>
                  <a:cubicBezTo>
                    <a:pt x="0" y="122"/>
                    <a:pt x="25" y="311"/>
                    <a:pt x="97" y="438"/>
                  </a:cubicBezTo>
                  <a:cubicBezTo>
                    <a:pt x="100" y="448"/>
                    <a:pt x="103" y="457"/>
                    <a:pt x="105" y="467"/>
                  </a:cubicBezTo>
                  <a:cubicBezTo>
                    <a:pt x="110" y="486"/>
                    <a:pt x="119" y="525"/>
                    <a:pt x="119" y="525"/>
                  </a:cubicBezTo>
                  <a:cubicBezTo>
                    <a:pt x="126" y="608"/>
                    <a:pt x="132" y="675"/>
                    <a:pt x="163" y="751"/>
                  </a:cubicBezTo>
                  <a:cubicBezTo>
                    <a:pt x="175" y="781"/>
                    <a:pt x="171" y="791"/>
                    <a:pt x="200" y="809"/>
                  </a:cubicBezTo>
                  <a:cubicBezTo>
                    <a:pt x="218" y="865"/>
                    <a:pt x="270" y="900"/>
                    <a:pt x="302" y="948"/>
                  </a:cubicBezTo>
                  <a:cubicBezTo>
                    <a:pt x="311" y="975"/>
                    <a:pt x="316" y="967"/>
                    <a:pt x="294" y="977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8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32523" name="Freeform 11"/>
            <p:cNvSpPr>
              <a:spLocks/>
            </p:cNvSpPr>
            <p:nvPr/>
          </p:nvSpPr>
          <p:spPr bwMode="auto">
            <a:xfrm>
              <a:off x="1892" y="2530"/>
              <a:ext cx="354" cy="656"/>
            </a:xfrm>
            <a:custGeom>
              <a:avLst/>
              <a:gdLst>
                <a:gd name="T0" fmla="*/ 354 w 354"/>
                <a:gd name="T1" fmla="*/ 0 h 656"/>
                <a:gd name="T2" fmla="*/ 208 w 354"/>
                <a:gd name="T3" fmla="*/ 44 h 656"/>
                <a:gd name="T4" fmla="*/ 77 w 354"/>
                <a:gd name="T5" fmla="*/ 211 h 656"/>
                <a:gd name="T6" fmla="*/ 47 w 354"/>
                <a:gd name="T7" fmla="*/ 284 h 656"/>
                <a:gd name="T8" fmla="*/ 18 w 354"/>
                <a:gd name="T9" fmla="*/ 328 h 656"/>
                <a:gd name="T10" fmla="*/ 18 w 354"/>
                <a:gd name="T11" fmla="*/ 467 h 656"/>
                <a:gd name="T12" fmla="*/ 55 w 354"/>
                <a:gd name="T13" fmla="*/ 532 h 656"/>
                <a:gd name="T14" fmla="*/ 62 w 354"/>
                <a:gd name="T15" fmla="*/ 554 h 656"/>
                <a:gd name="T16" fmla="*/ 128 w 354"/>
                <a:gd name="T17" fmla="*/ 583 h 656"/>
                <a:gd name="T18" fmla="*/ 186 w 354"/>
                <a:gd name="T19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656">
                  <a:moveTo>
                    <a:pt x="354" y="0"/>
                  </a:moveTo>
                  <a:cubicBezTo>
                    <a:pt x="285" y="7"/>
                    <a:pt x="265" y="15"/>
                    <a:pt x="208" y="44"/>
                  </a:cubicBezTo>
                  <a:cubicBezTo>
                    <a:pt x="172" y="96"/>
                    <a:pt x="104" y="156"/>
                    <a:pt x="77" y="211"/>
                  </a:cubicBezTo>
                  <a:cubicBezTo>
                    <a:pt x="65" y="234"/>
                    <a:pt x="60" y="262"/>
                    <a:pt x="47" y="284"/>
                  </a:cubicBezTo>
                  <a:cubicBezTo>
                    <a:pt x="38" y="299"/>
                    <a:pt x="18" y="328"/>
                    <a:pt x="18" y="328"/>
                  </a:cubicBezTo>
                  <a:cubicBezTo>
                    <a:pt x="0" y="384"/>
                    <a:pt x="6" y="356"/>
                    <a:pt x="18" y="467"/>
                  </a:cubicBezTo>
                  <a:cubicBezTo>
                    <a:pt x="21" y="492"/>
                    <a:pt x="55" y="532"/>
                    <a:pt x="55" y="532"/>
                  </a:cubicBezTo>
                  <a:cubicBezTo>
                    <a:pt x="57" y="539"/>
                    <a:pt x="57" y="549"/>
                    <a:pt x="62" y="554"/>
                  </a:cubicBezTo>
                  <a:cubicBezTo>
                    <a:pt x="67" y="559"/>
                    <a:pt x="117" y="576"/>
                    <a:pt x="128" y="583"/>
                  </a:cubicBezTo>
                  <a:cubicBezTo>
                    <a:pt x="147" y="612"/>
                    <a:pt x="152" y="640"/>
                    <a:pt x="186" y="65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8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32524" name="Oval 12"/>
            <p:cNvSpPr>
              <a:spLocks noChangeArrowheads="1"/>
            </p:cNvSpPr>
            <p:nvPr/>
          </p:nvSpPr>
          <p:spPr bwMode="auto">
            <a:xfrm>
              <a:off x="2676" y="2574"/>
              <a:ext cx="109" cy="9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80000"/>
                </a:srgbClr>
              </a:outerShdw>
            </a:effectLst>
          </p:spPr>
          <p:txBody>
            <a:bodyPr wrap="none" anchor="ctr"/>
            <a:lstStyle/>
            <a:p>
              <a:endParaRPr lang="nl-BE"/>
            </a:p>
          </p:txBody>
        </p:sp>
        <p:pic>
          <p:nvPicPr>
            <p:cNvPr id="83252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2873"/>
              <a:ext cx="1087" cy="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80000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32526" name="AutoShape 14"/>
          <p:cNvSpPr>
            <a:spLocks noChangeArrowheads="1"/>
          </p:cNvSpPr>
          <p:nvPr/>
        </p:nvSpPr>
        <p:spPr bwMode="auto">
          <a:xfrm>
            <a:off x="3889375" y="3255963"/>
            <a:ext cx="1620838" cy="1100137"/>
          </a:xfrm>
          <a:prstGeom prst="leftRightArrow">
            <a:avLst>
              <a:gd name="adj1" fmla="val 50000"/>
              <a:gd name="adj2" fmla="val 29466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80000"/>
              </a:srgbClr>
            </a:outerShdw>
          </a:effectLst>
        </p:spPr>
        <p:txBody>
          <a:bodyPr wrap="none" anchor="ctr"/>
          <a:lstStyle/>
          <a:p>
            <a:r>
              <a:rPr lang="nl-BE" sz="3200"/>
              <a:t>???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1065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87A33-3A6B-418A-9BF0-E13725843E9B}" type="slidenum">
              <a:rPr lang="en-GB"/>
              <a:pPr/>
              <a:t>15</a:t>
            </a:fld>
            <a:endParaRPr lang="en-GB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“</a:t>
            </a:r>
            <a:r>
              <a:rPr lang="nl-BE" dirty="0" err="1" smtClean="0"/>
              <a:t>Experimental</a:t>
            </a:r>
            <a:r>
              <a:rPr lang="nl-BE" dirty="0" smtClean="0"/>
              <a:t> </a:t>
            </a:r>
            <a:r>
              <a:rPr lang="nl-BE" dirty="0" err="1"/>
              <a:t>validation</a:t>
            </a:r>
            <a:r>
              <a:rPr lang="nl-BE" dirty="0"/>
              <a:t>”</a:t>
            </a:r>
            <a:endParaRPr lang="en-GB" dirty="0"/>
          </a:p>
        </p:txBody>
      </p:sp>
      <p:pic>
        <p:nvPicPr>
          <p:cNvPr id="833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52563"/>
            <a:ext cx="74231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3533775" y="1625600"/>
            <a:ext cx="2971800" cy="604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BE" sz="2200" b="1" i="1">
                <a:solidFill>
                  <a:schemeClr val="accent2"/>
                </a:solidFill>
              </a:rPr>
              <a:t>God-like view</a:t>
            </a:r>
            <a:endParaRPr lang="en-GB" sz="2200" b="1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E52013-F9D4-4DB5-AA24-24374EA1CC89}" type="slidenum">
              <a:rPr lang="en-GB"/>
              <a:pPr/>
              <a:t>2</a:t>
            </a:fld>
            <a:endParaRPr lang="en-GB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722692" cy="449262"/>
          </a:xfrm>
        </p:spPr>
        <p:txBody>
          <a:bodyPr/>
          <a:lstStyle/>
          <a:p>
            <a:r>
              <a:rPr lang="nl-BE" sz="2300" dirty="0" err="1" smtClean="0"/>
              <a:t>Radiation</a:t>
            </a:r>
            <a:r>
              <a:rPr lang="nl-BE" sz="2300" dirty="0" smtClean="0"/>
              <a:t> </a:t>
            </a:r>
            <a:r>
              <a:rPr lang="nl-BE" sz="2300" dirty="0"/>
              <a:t>effects are </a:t>
            </a:r>
            <a:r>
              <a:rPr lang="nl-BE" sz="2300" dirty="0" err="1"/>
              <a:t>inherently</a:t>
            </a:r>
            <a:r>
              <a:rPr lang="nl-BE" sz="2300" dirty="0"/>
              <a:t> a </a:t>
            </a:r>
            <a:r>
              <a:rPr lang="nl-BE" sz="2300" dirty="0" err="1"/>
              <a:t>multiscale</a:t>
            </a:r>
            <a:r>
              <a:rPr lang="nl-BE" sz="2300" dirty="0"/>
              <a:t> </a:t>
            </a:r>
            <a:r>
              <a:rPr lang="nl-BE" sz="2300" dirty="0" err="1"/>
              <a:t>problem</a:t>
            </a:r>
            <a:endParaRPr lang="en-GB" sz="2300" dirty="0"/>
          </a:p>
        </p:txBody>
      </p:sp>
      <p:grpSp>
        <p:nvGrpSpPr>
          <p:cNvPr id="904195" name="Group 3"/>
          <p:cNvGrpSpPr>
            <a:grpSpLocks/>
          </p:cNvGrpSpPr>
          <p:nvPr/>
        </p:nvGrpSpPr>
        <p:grpSpPr bwMode="auto">
          <a:xfrm>
            <a:off x="50800" y="5700713"/>
            <a:ext cx="8788400" cy="681037"/>
            <a:chOff x="32" y="3840"/>
            <a:chExt cx="5536" cy="429"/>
          </a:xfrm>
        </p:grpSpPr>
        <p:sp>
          <p:nvSpPr>
            <p:cNvPr id="904196" name="Rectangle 4"/>
            <p:cNvSpPr>
              <a:spLocks noChangeArrowheads="1"/>
            </p:cNvSpPr>
            <p:nvPr/>
          </p:nvSpPr>
          <p:spPr bwMode="auto">
            <a:xfrm>
              <a:off x="1010" y="4040"/>
              <a:ext cx="135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GB">
                  <a:latin typeface="Times New Roman" pitchFamily="18" charset="0"/>
                </a:rPr>
                <a:t>10s of nm = 10</a:t>
              </a:r>
              <a:r>
                <a:rPr lang="en-GB" baseline="30000">
                  <a:latin typeface="Times New Roman" pitchFamily="18" charset="0"/>
                </a:rPr>
                <a:t>-8 </a:t>
              </a:r>
              <a:r>
                <a:rPr lang="en-GB">
                  <a:latin typeface="Times New Roman" pitchFamily="18" charset="0"/>
                </a:rPr>
                <a:t>m </a:t>
              </a:r>
            </a:p>
          </p:txBody>
        </p:sp>
        <p:sp>
          <p:nvSpPr>
            <p:cNvPr id="904197" name="Rectangle 5"/>
            <p:cNvSpPr>
              <a:spLocks noChangeArrowheads="1"/>
            </p:cNvSpPr>
            <p:nvPr/>
          </p:nvSpPr>
          <p:spPr bwMode="auto">
            <a:xfrm>
              <a:off x="3544" y="4032"/>
              <a:ext cx="127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100s of nm = 10</a:t>
              </a:r>
              <a:r>
                <a:rPr lang="en-GB" baseline="30000">
                  <a:latin typeface="Times New Roman" pitchFamily="18" charset="0"/>
                </a:rPr>
                <a:t>-7 </a:t>
              </a:r>
              <a:r>
                <a:rPr lang="en-GB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04198" name="Line 6"/>
            <p:cNvSpPr>
              <a:spLocks noChangeShapeType="1"/>
            </p:cNvSpPr>
            <p:nvPr/>
          </p:nvSpPr>
          <p:spPr bwMode="auto">
            <a:xfrm>
              <a:off x="96" y="403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04199" name="Text Box 7"/>
            <p:cNvSpPr txBox="1">
              <a:spLocks noChangeArrowheads="1"/>
            </p:cNvSpPr>
            <p:nvPr/>
          </p:nvSpPr>
          <p:spPr bwMode="auto">
            <a:xfrm>
              <a:off x="32" y="3840"/>
              <a:ext cx="1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 sz="1600" b="1"/>
                <a:t>Length scale</a:t>
              </a:r>
              <a:endParaRPr lang="en-GB" sz="1600">
                <a:latin typeface="Times New Roman" pitchFamily="18" charset="0"/>
              </a:endParaRPr>
            </a:p>
          </p:txBody>
        </p:sp>
      </p:grpSp>
      <p:grpSp>
        <p:nvGrpSpPr>
          <p:cNvPr id="904200" name="Group 8"/>
          <p:cNvGrpSpPr>
            <a:grpSpLocks/>
          </p:cNvGrpSpPr>
          <p:nvPr/>
        </p:nvGrpSpPr>
        <p:grpSpPr bwMode="auto">
          <a:xfrm>
            <a:off x="0" y="765175"/>
            <a:ext cx="8840788" cy="700088"/>
            <a:chOff x="0" y="627"/>
            <a:chExt cx="5569" cy="441"/>
          </a:xfrm>
        </p:grpSpPr>
        <p:sp>
          <p:nvSpPr>
            <p:cNvPr id="904201" name="Rectangle 9"/>
            <p:cNvSpPr>
              <a:spLocks noChangeArrowheads="1"/>
            </p:cNvSpPr>
            <p:nvPr/>
          </p:nvSpPr>
          <p:spPr bwMode="auto">
            <a:xfrm>
              <a:off x="2794" y="627"/>
              <a:ext cx="275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ns = 10</a:t>
              </a:r>
              <a:r>
                <a:rPr lang="en-GB" baseline="30000">
                  <a:latin typeface="Times New Roman" pitchFamily="18" charset="0"/>
                </a:rPr>
                <a:t>-9 </a:t>
              </a:r>
              <a:r>
                <a:rPr lang="en-GB">
                  <a:latin typeface="Times New Roman" pitchFamily="18" charset="0"/>
                </a:rPr>
                <a:t>s ….. ms = 10</a:t>
              </a:r>
              <a:r>
                <a:rPr lang="en-GB" baseline="30000">
                  <a:latin typeface="Times New Roman" pitchFamily="18" charset="0"/>
                </a:rPr>
                <a:t>-3</a:t>
              </a:r>
              <a:r>
                <a:rPr lang="en-GB">
                  <a:latin typeface="Times New Roman" pitchFamily="18" charset="0"/>
                </a:rPr>
                <a:t> s ….. 1 s …… 10</a:t>
              </a:r>
              <a:r>
                <a:rPr lang="en-GB" baseline="30000">
                  <a:latin typeface="Times New Roman" pitchFamily="18" charset="0"/>
                </a:rPr>
                <a:t>3</a:t>
              </a:r>
              <a:r>
                <a:rPr lang="en-GB">
                  <a:latin typeface="Times New Roman" pitchFamily="18" charset="0"/>
                </a:rPr>
                <a:t> s </a:t>
              </a:r>
            </a:p>
          </p:txBody>
        </p:sp>
        <p:sp>
          <p:nvSpPr>
            <p:cNvPr id="904202" name="Rectangle 10"/>
            <p:cNvSpPr>
              <a:spLocks noChangeArrowheads="1"/>
            </p:cNvSpPr>
            <p:nvPr/>
          </p:nvSpPr>
          <p:spPr bwMode="auto">
            <a:xfrm>
              <a:off x="9" y="643"/>
              <a:ext cx="83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1 fs = 10</a:t>
              </a:r>
              <a:r>
                <a:rPr lang="en-GB" baseline="30000">
                  <a:latin typeface="Times New Roman" pitchFamily="18" charset="0"/>
                </a:rPr>
                <a:t>-15 </a:t>
              </a:r>
              <a:r>
                <a:rPr lang="en-GB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04203" name="Rectangle 11"/>
            <p:cNvSpPr>
              <a:spLocks noChangeArrowheads="1"/>
            </p:cNvSpPr>
            <p:nvPr/>
          </p:nvSpPr>
          <p:spPr bwMode="auto">
            <a:xfrm>
              <a:off x="911" y="643"/>
              <a:ext cx="151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1-100 ps = 10</a:t>
              </a:r>
              <a:r>
                <a:rPr lang="en-GB" baseline="30000">
                  <a:latin typeface="Times New Roman" pitchFamily="18" charset="0"/>
                </a:rPr>
                <a:t>-12</a:t>
              </a:r>
              <a:r>
                <a:rPr lang="en-GB">
                  <a:latin typeface="Times New Roman" pitchFamily="18" charset="0"/>
                </a:rPr>
                <a:t>- 10</a:t>
              </a:r>
              <a:r>
                <a:rPr lang="en-GB" baseline="30000">
                  <a:latin typeface="Times New Roman" pitchFamily="18" charset="0"/>
                </a:rPr>
                <a:t>-10 </a:t>
              </a:r>
              <a:r>
                <a:rPr lang="en-GB">
                  <a:latin typeface="Times New Roman" pitchFamily="18" charset="0"/>
                </a:rPr>
                <a:t>s </a:t>
              </a:r>
            </a:p>
          </p:txBody>
        </p:sp>
        <p:sp>
          <p:nvSpPr>
            <p:cNvPr id="904204" name="Line 12"/>
            <p:cNvSpPr>
              <a:spLocks noChangeShapeType="1"/>
            </p:cNvSpPr>
            <p:nvPr/>
          </p:nvSpPr>
          <p:spPr bwMode="auto">
            <a:xfrm>
              <a:off x="49" y="864"/>
              <a:ext cx="5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04205" name="Text Box 13"/>
            <p:cNvSpPr txBox="1">
              <a:spLocks noChangeArrowheads="1"/>
            </p:cNvSpPr>
            <p:nvPr/>
          </p:nvSpPr>
          <p:spPr bwMode="auto">
            <a:xfrm>
              <a:off x="0" y="856"/>
              <a:ext cx="1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 sz="1600" b="1"/>
                <a:t>Time scale</a:t>
              </a:r>
              <a:endParaRPr lang="en-GB" sz="1600">
                <a:latin typeface="Times New Roman" pitchFamily="18" charset="0"/>
              </a:endParaRPr>
            </a:p>
          </p:txBody>
        </p:sp>
      </p:grpSp>
      <p:sp>
        <p:nvSpPr>
          <p:cNvPr id="904206" name="Rectangle 14"/>
          <p:cNvSpPr>
            <a:spLocks noChangeArrowheads="1"/>
          </p:cNvSpPr>
          <p:nvPr/>
        </p:nvSpPr>
        <p:spPr bwMode="auto">
          <a:xfrm>
            <a:off x="5457825" y="12477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904207" name="Group 15"/>
          <p:cNvGrpSpPr>
            <a:grpSpLocks/>
          </p:cNvGrpSpPr>
          <p:nvPr/>
        </p:nvGrpSpPr>
        <p:grpSpPr bwMode="auto">
          <a:xfrm>
            <a:off x="3378200" y="1628775"/>
            <a:ext cx="5356225" cy="3951288"/>
            <a:chOff x="2128" y="1026"/>
            <a:chExt cx="3374" cy="2489"/>
          </a:xfrm>
        </p:grpSpPr>
        <p:grpSp>
          <p:nvGrpSpPr>
            <p:cNvPr id="904208" name="Group 16"/>
            <p:cNvGrpSpPr>
              <a:grpSpLocks/>
            </p:cNvGrpSpPr>
            <p:nvPr/>
          </p:nvGrpSpPr>
          <p:grpSpPr bwMode="auto">
            <a:xfrm>
              <a:off x="3152" y="2295"/>
              <a:ext cx="1536" cy="109"/>
              <a:chOff x="256" y="1467"/>
              <a:chExt cx="1095" cy="148"/>
            </a:xfrm>
          </p:grpSpPr>
          <p:sp>
            <p:nvSpPr>
              <p:cNvPr id="904209" name="Line 17"/>
              <p:cNvSpPr>
                <a:spLocks noChangeShapeType="1"/>
              </p:cNvSpPr>
              <p:nvPr/>
            </p:nvSpPr>
            <p:spPr bwMode="auto">
              <a:xfrm>
                <a:off x="256" y="1615"/>
                <a:ext cx="109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904210" name="Line 18"/>
              <p:cNvSpPr>
                <a:spLocks noChangeShapeType="1"/>
              </p:cNvSpPr>
              <p:nvPr/>
            </p:nvSpPr>
            <p:spPr bwMode="auto">
              <a:xfrm flipV="1">
                <a:off x="784" y="146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904211" name="AutoShape 19"/>
            <p:cNvSpPr>
              <a:spLocks noChangeArrowheads="1"/>
            </p:cNvSpPr>
            <p:nvPr/>
          </p:nvSpPr>
          <p:spPr bwMode="auto">
            <a:xfrm>
              <a:off x="2128" y="2873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04212" name="Group 20"/>
            <p:cNvGrpSpPr>
              <a:grpSpLocks/>
            </p:cNvGrpSpPr>
            <p:nvPr/>
          </p:nvGrpSpPr>
          <p:grpSpPr bwMode="auto">
            <a:xfrm>
              <a:off x="2721" y="1026"/>
              <a:ext cx="2781" cy="2489"/>
              <a:chOff x="2721" y="1026"/>
              <a:chExt cx="2781" cy="2489"/>
            </a:xfrm>
          </p:grpSpPr>
          <p:grpSp>
            <p:nvGrpSpPr>
              <p:cNvPr id="904213" name="Group 21"/>
              <p:cNvGrpSpPr>
                <a:grpSpLocks/>
              </p:cNvGrpSpPr>
              <p:nvPr/>
            </p:nvGrpSpPr>
            <p:grpSpPr bwMode="auto">
              <a:xfrm>
                <a:off x="2721" y="1162"/>
                <a:ext cx="1112" cy="1081"/>
                <a:chOff x="2301" y="1595"/>
                <a:chExt cx="1112" cy="1081"/>
              </a:xfrm>
            </p:grpSpPr>
            <p:pic>
              <p:nvPicPr>
                <p:cNvPr id="904214" name="Picture 2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7" y="1644"/>
                  <a:ext cx="1066" cy="10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04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301" y="1595"/>
                  <a:ext cx="181" cy="1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pic>
            <p:nvPicPr>
              <p:cNvPr id="904216" name="Picture 2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7" y="1297"/>
                <a:ext cx="1359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04217" name="Rectangle 25"/>
              <p:cNvSpPr>
                <a:spLocks noChangeArrowheads="1"/>
              </p:cNvSpPr>
              <p:nvPr/>
            </p:nvSpPr>
            <p:spPr bwMode="auto">
              <a:xfrm>
                <a:off x="2925" y="1026"/>
                <a:ext cx="84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nl-BE" sz="1600" b="1">
                    <a:solidFill>
                      <a:srgbClr val="3333FF"/>
                    </a:solidFill>
                  </a:rPr>
                  <a:t>Precipitates</a:t>
                </a:r>
                <a:endParaRPr lang="nl-BE" sz="1600" b="1" noProof="1">
                  <a:solidFill>
                    <a:srgbClr val="3333FF"/>
                  </a:solidFill>
                </a:endParaRPr>
              </a:p>
            </p:txBody>
          </p:sp>
          <p:sp>
            <p:nvSpPr>
              <p:cNvPr id="904218" name="Rectangle 26"/>
              <p:cNvSpPr>
                <a:spLocks noChangeArrowheads="1"/>
              </p:cNvSpPr>
              <p:nvPr/>
            </p:nvSpPr>
            <p:spPr bwMode="auto">
              <a:xfrm>
                <a:off x="4177" y="1043"/>
                <a:ext cx="115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nl-BE" sz="1600" b="1" noProof="1">
                    <a:solidFill>
                      <a:srgbClr val="3333FF"/>
                    </a:solidFill>
                  </a:rPr>
                  <a:t>Loops </a:t>
                </a:r>
                <a:r>
                  <a:rPr lang="nl-BE" sz="1600" b="1">
                    <a:solidFill>
                      <a:srgbClr val="3333FF"/>
                    </a:solidFill>
                  </a:rPr>
                  <a:t>&amp;</a:t>
                </a:r>
                <a:r>
                  <a:rPr lang="nl-BE" sz="1600" b="1" noProof="1">
                    <a:solidFill>
                      <a:srgbClr val="3333FF"/>
                    </a:solidFill>
                  </a:rPr>
                  <a:t> </a:t>
                </a:r>
                <a:r>
                  <a:rPr lang="nl-BE" sz="1600" b="1">
                    <a:solidFill>
                      <a:srgbClr val="3333FF"/>
                    </a:solidFill>
                  </a:rPr>
                  <a:t>Cavities</a:t>
                </a:r>
                <a:endParaRPr lang="nl-BE" sz="1600" b="1" noProof="1">
                  <a:solidFill>
                    <a:srgbClr val="3333FF"/>
                  </a:solidFill>
                </a:endParaRPr>
              </a:p>
            </p:txBody>
          </p:sp>
          <p:sp>
            <p:nvSpPr>
              <p:cNvPr id="904219" name="Text Box 27"/>
              <p:cNvSpPr txBox="1">
                <a:spLocks noChangeArrowheads="1"/>
              </p:cNvSpPr>
              <p:nvPr/>
            </p:nvSpPr>
            <p:spPr bwMode="auto">
              <a:xfrm rot="-1813677">
                <a:off x="3273" y="1682"/>
                <a:ext cx="1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400">
                    <a:solidFill>
                      <a:srgbClr val="FF0000"/>
                    </a:solidFill>
                  </a:rPr>
                  <a:t>Atomistic KMC</a:t>
                </a:r>
                <a:endParaRPr lang="en-GB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4220" name="Oval 28"/>
              <p:cNvSpPr>
                <a:spLocks noChangeArrowheads="1"/>
              </p:cNvSpPr>
              <p:nvPr/>
            </p:nvSpPr>
            <p:spPr bwMode="auto">
              <a:xfrm>
                <a:off x="4330" y="2598"/>
                <a:ext cx="1172" cy="808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nl-BE" sz="1400" b="1" noProof="1"/>
                  <a:t>Nucleation &amp;</a:t>
                </a:r>
              </a:p>
              <a:p>
                <a:pPr eaLnBrk="0" hangingPunct="0"/>
                <a:r>
                  <a:rPr lang="nl-BE" sz="1400" b="1" noProof="1"/>
                  <a:t>Growth of </a:t>
                </a:r>
              </a:p>
              <a:p>
                <a:pPr eaLnBrk="0" hangingPunct="0"/>
                <a:r>
                  <a:rPr lang="nl-BE" sz="1400" b="1" noProof="1"/>
                  <a:t>Precipitates &amp;</a:t>
                </a:r>
              </a:p>
              <a:p>
                <a:pPr eaLnBrk="0" hangingPunct="0"/>
                <a:r>
                  <a:rPr lang="nl-BE" sz="1400" b="1" noProof="1"/>
                  <a:t>Large Clusters</a:t>
                </a:r>
              </a:p>
            </p:txBody>
          </p:sp>
          <p:grpSp>
            <p:nvGrpSpPr>
              <p:cNvPr id="904221" name="Group 29"/>
              <p:cNvGrpSpPr>
                <a:grpSpLocks/>
              </p:cNvGrpSpPr>
              <p:nvPr/>
            </p:nvGrpSpPr>
            <p:grpSpPr bwMode="auto">
              <a:xfrm rot="5400000">
                <a:off x="2760" y="2503"/>
                <a:ext cx="1016" cy="1008"/>
                <a:chOff x="3032" y="2902"/>
                <a:chExt cx="1016" cy="1008"/>
              </a:xfrm>
            </p:grpSpPr>
            <p:sp>
              <p:nvSpPr>
                <p:cNvPr id="904222" name="Oval 30"/>
                <p:cNvSpPr>
                  <a:spLocks noChangeArrowheads="1"/>
                </p:cNvSpPr>
                <p:nvPr/>
              </p:nvSpPr>
              <p:spPr bwMode="auto">
                <a:xfrm rot="-5400000">
                  <a:off x="2812" y="3147"/>
                  <a:ext cx="960" cy="52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nl-BE" sz="1400" b="1" noProof="1"/>
                    <a:t>Defect</a:t>
                  </a:r>
                </a:p>
                <a:p>
                  <a:pPr eaLnBrk="0" hangingPunct="0"/>
                  <a:r>
                    <a:rPr lang="nl-BE" sz="1400" b="1" noProof="1"/>
                    <a:t>Migration</a:t>
                  </a:r>
                </a:p>
              </p:txBody>
            </p:sp>
            <p:sp>
              <p:nvSpPr>
                <p:cNvPr id="904223" name="Oval 31"/>
                <p:cNvSpPr>
                  <a:spLocks noChangeArrowheads="1"/>
                </p:cNvSpPr>
                <p:nvPr/>
              </p:nvSpPr>
              <p:spPr bwMode="auto">
                <a:xfrm rot="-5400000">
                  <a:off x="3284" y="3146"/>
                  <a:ext cx="1008" cy="52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nl-BE" sz="1400" b="1" noProof="1"/>
                    <a:t>Secondary</a:t>
                  </a:r>
                </a:p>
                <a:p>
                  <a:pPr eaLnBrk="0" hangingPunct="0"/>
                  <a:r>
                    <a:rPr lang="nl-BE" sz="1400" b="1" noProof="1"/>
                    <a:t>Defect</a:t>
                  </a:r>
                </a:p>
                <a:p>
                  <a:pPr eaLnBrk="0" hangingPunct="0"/>
                  <a:r>
                    <a:rPr lang="nl-BE" sz="1400" b="1" noProof="1"/>
                    <a:t>Formation</a:t>
                  </a:r>
                </a:p>
              </p:txBody>
            </p:sp>
          </p:grpSp>
          <p:sp>
            <p:nvSpPr>
              <p:cNvPr id="904224" name="AutoShape 32"/>
              <p:cNvSpPr>
                <a:spLocks noChangeArrowheads="1"/>
              </p:cNvSpPr>
              <p:nvPr/>
            </p:nvSpPr>
            <p:spPr bwMode="auto">
              <a:xfrm>
                <a:off x="3808" y="2881"/>
                <a:ext cx="480" cy="24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CCEC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904225" name="Group 33"/>
          <p:cNvGrpSpPr>
            <a:grpSpLocks/>
          </p:cNvGrpSpPr>
          <p:nvPr/>
        </p:nvGrpSpPr>
        <p:grpSpPr bwMode="auto">
          <a:xfrm>
            <a:off x="1333500" y="1608138"/>
            <a:ext cx="3157538" cy="3978275"/>
            <a:chOff x="840" y="1344"/>
            <a:chExt cx="1989" cy="2506"/>
          </a:xfrm>
        </p:grpSpPr>
        <p:graphicFrame>
          <p:nvGraphicFramePr>
            <p:cNvPr id="904226" name="Object 34"/>
            <p:cNvGraphicFramePr>
              <a:graphicFrameLocks/>
            </p:cNvGraphicFramePr>
            <p:nvPr/>
          </p:nvGraphicFramePr>
          <p:xfrm>
            <a:off x="840" y="1349"/>
            <a:ext cx="1304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Documento" r:id="rId5" imgW="5561905" imgH="4676190" progId="Word.Document.8">
                    <p:embed/>
                  </p:oleObj>
                </mc:Choice>
                <mc:Fallback>
                  <p:oleObj name="Documento" r:id="rId5" imgW="5561905" imgH="467619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349"/>
                          <a:ext cx="1304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4227" name="Group 35"/>
            <p:cNvGrpSpPr>
              <a:grpSpLocks/>
            </p:cNvGrpSpPr>
            <p:nvPr/>
          </p:nvGrpSpPr>
          <p:grpSpPr bwMode="auto">
            <a:xfrm rot="5400000">
              <a:off x="910" y="2845"/>
              <a:ext cx="1144" cy="865"/>
              <a:chOff x="206" y="1639"/>
              <a:chExt cx="1144" cy="865"/>
            </a:xfrm>
          </p:grpSpPr>
          <p:sp>
            <p:nvSpPr>
              <p:cNvPr id="904228" name="Oval 36"/>
              <p:cNvSpPr>
                <a:spLocks noChangeArrowheads="1"/>
              </p:cNvSpPr>
              <p:nvPr/>
            </p:nvSpPr>
            <p:spPr bwMode="auto">
              <a:xfrm rot="-5400000">
                <a:off x="758" y="1823"/>
                <a:ext cx="712" cy="47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nl-BE" sz="1400" b="1" noProof="1"/>
                  <a:t>Relaxation</a:t>
                </a:r>
              </a:p>
            </p:txBody>
          </p:sp>
          <p:sp>
            <p:nvSpPr>
              <p:cNvPr id="904229" name="Oval 37"/>
              <p:cNvSpPr>
                <a:spLocks noChangeArrowheads="1"/>
              </p:cNvSpPr>
              <p:nvPr/>
            </p:nvSpPr>
            <p:spPr bwMode="auto">
              <a:xfrm rot="-5400000">
                <a:off x="259" y="1838"/>
                <a:ext cx="865" cy="468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nl-BE" sz="1400" b="1"/>
                  <a:t>Thermal spike</a:t>
                </a:r>
                <a:endParaRPr lang="nl-BE" sz="1400" b="1" noProof="1"/>
              </a:p>
            </p:txBody>
          </p:sp>
          <p:sp>
            <p:nvSpPr>
              <p:cNvPr id="904230" name="Oval 38"/>
              <p:cNvSpPr>
                <a:spLocks noChangeArrowheads="1"/>
              </p:cNvSpPr>
              <p:nvPr/>
            </p:nvSpPr>
            <p:spPr bwMode="auto">
              <a:xfrm rot="-5400000">
                <a:off x="75" y="1860"/>
                <a:ext cx="646" cy="384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nl-BE" sz="1400" b="1" noProof="1"/>
                  <a:t>Collisions</a:t>
                </a:r>
              </a:p>
            </p:txBody>
          </p:sp>
        </p:grpSp>
        <p:sp>
          <p:nvSpPr>
            <p:cNvPr id="904231" name="Rectangle 39"/>
            <p:cNvSpPr>
              <a:spLocks noChangeArrowheads="1"/>
            </p:cNvSpPr>
            <p:nvPr/>
          </p:nvSpPr>
          <p:spPr bwMode="auto">
            <a:xfrm>
              <a:off x="1019" y="1344"/>
              <a:ext cx="946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nl-BE" sz="1600" b="1" noProof="1">
                  <a:solidFill>
                    <a:srgbClr val="3333FF"/>
                  </a:solidFill>
                </a:rPr>
                <a:t>Displacement</a:t>
              </a:r>
            </a:p>
            <a:p>
              <a:pPr eaLnBrk="0" hangingPunct="0"/>
              <a:r>
                <a:rPr lang="nl-BE" sz="1600" b="1" noProof="1">
                  <a:solidFill>
                    <a:srgbClr val="3333FF"/>
                  </a:solidFill>
                </a:rPr>
                <a:t>Cascade</a:t>
              </a:r>
            </a:p>
          </p:txBody>
        </p:sp>
        <p:grpSp>
          <p:nvGrpSpPr>
            <p:cNvPr id="904232" name="Group 40"/>
            <p:cNvGrpSpPr>
              <a:grpSpLocks/>
            </p:cNvGrpSpPr>
            <p:nvPr/>
          </p:nvGrpSpPr>
          <p:grpSpPr bwMode="auto">
            <a:xfrm>
              <a:off x="960" y="2473"/>
              <a:ext cx="1095" cy="148"/>
              <a:chOff x="256" y="1467"/>
              <a:chExt cx="1095" cy="148"/>
            </a:xfrm>
          </p:grpSpPr>
          <p:sp>
            <p:nvSpPr>
              <p:cNvPr id="904233" name="Line 41"/>
              <p:cNvSpPr>
                <a:spLocks noChangeShapeType="1"/>
              </p:cNvSpPr>
              <p:nvPr/>
            </p:nvSpPr>
            <p:spPr bwMode="auto">
              <a:xfrm>
                <a:off x="256" y="1615"/>
                <a:ext cx="109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904234" name="Line 42"/>
              <p:cNvSpPr>
                <a:spLocks noChangeShapeType="1"/>
              </p:cNvSpPr>
              <p:nvPr/>
            </p:nvSpPr>
            <p:spPr bwMode="auto">
              <a:xfrm flipV="1">
                <a:off x="784" y="146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904235" name="Text Box 43"/>
            <p:cNvSpPr txBox="1">
              <a:spLocks noChangeArrowheads="1"/>
            </p:cNvSpPr>
            <p:nvPr/>
          </p:nvSpPr>
          <p:spPr bwMode="auto">
            <a:xfrm rot="-1813677">
              <a:off x="1291" y="1671"/>
              <a:ext cx="153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>
                  <a:solidFill>
                    <a:srgbClr val="FF0000"/>
                  </a:solidFill>
                </a:rPr>
                <a:t>Molecular dynamics</a:t>
              </a:r>
              <a:endParaRPr lang="en-GB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04236" name="Group 44"/>
          <p:cNvGrpSpPr>
            <a:grpSpLocks/>
          </p:cNvGrpSpPr>
          <p:nvPr/>
        </p:nvGrpSpPr>
        <p:grpSpPr bwMode="auto">
          <a:xfrm>
            <a:off x="92075" y="1343025"/>
            <a:ext cx="1250950" cy="4335463"/>
            <a:chOff x="58" y="1177"/>
            <a:chExt cx="788" cy="2731"/>
          </a:xfrm>
        </p:grpSpPr>
        <p:grpSp>
          <p:nvGrpSpPr>
            <p:cNvPr id="904237" name="Group 45"/>
            <p:cNvGrpSpPr>
              <a:grpSpLocks/>
            </p:cNvGrpSpPr>
            <p:nvPr/>
          </p:nvGrpSpPr>
          <p:grpSpPr bwMode="auto">
            <a:xfrm>
              <a:off x="80" y="1496"/>
              <a:ext cx="344" cy="2032"/>
              <a:chOff x="0" y="1584"/>
              <a:chExt cx="424" cy="2032"/>
            </a:xfrm>
          </p:grpSpPr>
          <p:grpSp>
            <p:nvGrpSpPr>
              <p:cNvPr id="904238" name="Group 46"/>
              <p:cNvGrpSpPr>
                <a:grpSpLocks/>
              </p:cNvGrpSpPr>
              <p:nvPr/>
            </p:nvGrpSpPr>
            <p:grpSpPr bwMode="auto">
              <a:xfrm>
                <a:off x="0" y="1584"/>
                <a:ext cx="424" cy="960"/>
                <a:chOff x="0" y="1584"/>
                <a:chExt cx="424" cy="960"/>
              </a:xfrm>
            </p:grpSpPr>
            <p:sp>
              <p:nvSpPr>
                <p:cNvPr id="904239" name="Line 47"/>
                <p:cNvSpPr>
                  <a:spLocks noChangeShapeType="1"/>
                </p:cNvSpPr>
                <p:nvPr/>
              </p:nvSpPr>
              <p:spPr bwMode="auto">
                <a:xfrm>
                  <a:off x="0" y="158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0" name="Line 48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1" name="Line 49"/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2" name="Line 50"/>
                <p:cNvSpPr>
                  <a:spLocks noChangeShapeType="1"/>
                </p:cNvSpPr>
                <p:nvPr/>
              </p:nvSpPr>
              <p:spPr bwMode="auto">
                <a:xfrm>
                  <a:off x="0" y="1872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3" name="Line 51"/>
                <p:cNvSpPr>
                  <a:spLocks noChangeShapeType="1"/>
                </p:cNvSpPr>
                <p:nvPr/>
              </p:nvSpPr>
              <p:spPr bwMode="auto">
                <a:xfrm>
                  <a:off x="0" y="196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4" name="Line 52"/>
                <p:cNvSpPr>
                  <a:spLocks noChangeShapeType="1"/>
                </p:cNvSpPr>
                <p:nvPr/>
              </p:nvSpPr>
              <p:spPr bwMode="auto">
                <a:xfrm>
                  <a:off x="0" y="206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5" name="Line 53"/>
                <p:cNvSpPr>
                  <a:spLocks noChangeShapeType="1"/>
                </p:cNvSpPr>
                <p:nvPr/>
              </p:nvSpPr>
              <p:spPr bwMode="auto">
                <a:xfrm>
                  <a:off x="0" y="216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6" name="Line 54"/>
                <p:cNvSpPr>
                  <a:spLocks noChangeShapeType="1"/>
                </p:cNvSpPr>
                <p:nvPr/>
              </p:nvSpPr>
              <p:spPr bwMode="auto">
                <a:xfrm>
                  <a:off x="0" y="226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7" name="Line 55"/>
                <p:cNvSpPr>
                  <a:spLocks noChangeShapeType="1"/>
                </p:cNvSpPr>
                <p:nvPr/>
              </p:nvSpPr>
              <p:spPr bwMode="auto">
                <a:xfrm>
                  <a:off x="0" y="236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8" name="Line 56"/>
                <p:cNvSpPr>
                  <a:spLocks noChangeShapeType="1"/>
                </p:cNvSpPr>
                <p:nvPr/>
              </p:nvSpPr>
              <p:spPr bwMode="auto">
                <a:xfrm>
                  <a:off x="0" y="2456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49" name="Line 57"/>
                <p:cNvSpPr>
                  <a:spLocks noChangeShapeType="1"/>
                </p:cNvSpPr>
                <p:nvPr/>
              </p:nvSpPr>
              <p:spPr bwMode="auto">
                <a:xfrm>
                  <a:off x="0" y="254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grpSp>
            <p:nvGrpSpPr>
              <p:cNvPr id="904250" name="Group 58"/>
              <p:cNvGrpSpPr>
                <a:grpSpLocks/>
              </p:cNvGrpSpPr>
              <p:nvPr/>
            </p:nvGrpSpPr>
            <p:grpSpPr bwMode="auto">
              <a:xfrm>
                <a:off x="0" y="2656"/>
                <a:ext cx="424" cy="960"/>
                <a:chOff x="0" y="1584"/>
                <a:chExt cx="424" cy="960"/>
              </a:xfrm>
            </p:grpSpPr>
            <p:sp>
              <p:nvSpPr>
                <p:cNvPr id="904251" name="Line 59"/>
                <p:cNvSpPr>
                  <a:spLocks noChangeShapeType="1"/>
                </p:cNvSpPr>
                <p:nvPr/>
              </p:nvSpPr>
              <p:spPr bwMode="auto">
                <a:xfrm>
                  <a:off x="0" y="158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2" name="Line 60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3" name="Line 61"/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4" name="Line 62"/>
                <p:cNvSpPr>
                  <a:spLocks noChangeShapeType="1"/>
                </p:cNvSpPr>
                <p:nvPr/>
              </p:nvSpPr>
              <p:spPr bwMode="auto">
                <a:xfrm>
                  <a:off x="0" y="1872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5" name="Line 63"/>
                <p:cNvSpPr>
                  <a:spLocks noChangeShapeType="1"/>
                </p:cNvSpPr>
                <p:nvPr/>
              </p:nvSpPr>
              <p:spPr bwMode="auto">
                <a:xfrm>
                  <a:off x="0" y="196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6" name="Line 64"/>
                <p:cNvSpPr>
                  <a:spLocks noChangeShapeType="1"/>
                </p:cNvSpPr>
                <p:nvPr/>
              </p:nvSpPr>
              <p:spPr bwMode="auto">
                <a:xfrm>
                  <a:off x="0" y="206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7" name="Line 65"/>
                <p:cNvSpPr>
                  <a:spLocks noChangeShapeType="1"/>
                </p:cNvSpPr>
                <p:nvPr/>
              </p:nvSpPr>
              <p:spPr bwMode="auto">
                <a:xfrm>
                  <a:off x="0" y="216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8" name="Line 66"/>
                <p:cNvSpPr>
                  <a:spLocks noChangeShapeType="1"/>
                </p:cNvSpPr>
                <p:nvPr/>
              </p:nvSpPr>
              <p:spPr bwMode="auto">
                <a:xfrm>
                  <a:off x="0" y="226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59" name="Line 67"/>
                <p:cNvSpPr>
                  <a:spLocks noChangeShapeType="1"/>
                </p:cNvSpPr>
                <p:nvPr/>
              </p:nvSpPr>
              <p:spPr bwMode="auto">
                <a:xfrm>
                  <a:off x="0" y="236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60" name="Line 68"/>
                <p:cNvSpPr>
                  <a:spLocks noChangeShapeType="1"/>
                </p:cNvSpPr>
                <p:nvPr/>
              </p:nvSpPr>
              <p:spPr bwMode="auto">
                <a:xfrm>
                  <a:off x="0" y="2456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904261" name="Line 69"/>
                <p:cNvSpPr>
                  <a:spLocks noChangeShapeType="1"/>
                </p:cNvSpPr>
                <p:nvPr/>
              </p:nvSpPr>
              <p:spPr bwMode="auto">
                <a:xfrm>
                  <a:off x="0" y="2544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</p:grpSp>
        <p:sp>
          <p:nvSpPr>
            <p:cNvPr id="904262" name="Text Box 70"/>
            <p:cNvSpPr txBox="1">
              <a:spLocks noChangeArrowheads="1"/>
            </p:cNvSpPr>
            <p:nvPr/>
          </p:nvSpPr>
          <p:spPr bwMode="auto">
            <a:xfrm rot="-5392527">
              <a:off x="-651" y="2407"/>
              <a:ext cx="1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>
                  <a:solidFill>
                    <a:srgbClr val="FF0000"/>
                  </a:solidFill>
                </a:rPr>
                <a:t>Incident particles</a:t>
              </a:r>
              <a:endParaRPr lang="en-GB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04263" name="Text Box 71"/>
            <p:cNvSpPr txBox="1">
              <a:spLocks noChangeArrowheads="1"/>
            </p:cNvSpPr>
            <p:nvPr/>
          </p:nvSpPr>
          <p:spPr bwMode="auto">
            <a:xfrm rot="-5392527">
              <a:off x="-722" y="2341"/>
              <a:ext cx="27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accent2"/>
                  </a:solidFill>
                </a:rPr>
                <a:t>From n spectrum to PKA &amp; Displacement Cascade Spectrum</a:t>
              </a:r>
              <a:endParaRPr lang="en-GB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1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42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3EC66F-F777-489E-97C5-F1F857C58CBB}" type="slidenum">
              <a:rPr lang="en-GB"/>
              <a:pPr/>
              <a:t>3</a:t>
            </a:fld>
            <a:endParaRPr lang="en-GB"/>
          </a:p>
        </p:txBody>
      </p:sp>
      <p:grpSp>
        <p:nvGrpSpPr>
          <p:cNvPr id="905218" name="Group 2"/>
          <p:cNvGrpSpPr>
            <a:grpSpLocks/>
          </p:cNvGrpSpPr>
          <p:nvPr/>
        </p:nvGrpSpPr>
        <p:grpSpPr bwMode="auto">
          <a:xfrm>
            <a:off x="4859338" y="2632075"/>
            <a:ext cx="4073525" cy="3279775"/>
            <a:chOff x="3061" y="1658"/>
            <a:chExt cx="2566" cy="2066"/>
          </a:xfrm>
        </p:grpSpPr>
        <p:grpSp>
          <p:nvGrpSpPr>
            <p:cNvPr id="905219" name="Group 3"/>
            <p:cNvGrpSpPr>
              <a:grpSpLocks/>
            </p:cNvGrpSpPr>
            <p:nvPr/>
          </p:nvGrpSpPr>
          <p:grpSpPr bwMode="auto">
            <a:xfrm>
              <a:off x="4251" y="1658"/>
              <a:ext cx="1376" cy="2066"/>
              <a:chOff x="4280" y="1688"/>
              <a:chExt cx="1376" cy="2066"/>
            </a:xfrm>
          </p:grpSpPr>
          <p:pic>
            <p:nvPicPr>
              <p:cNvPr id="905220" name="Picture 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0" y="1688"/>
                <a:ext cx="1376" cy="20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05221" name="Rectangle 5"/>
              <p:cNvSpPr>
                <a:spLocks noChangeArrowheads="1"/>
              </p:cNvSpPr>
              <p:nvPr/>
            </p:nvSpPr>
            <p:spPr bwMode="auto">
              <a:xfrm>
                <a:off x="4649" y="1752"/>
                <a:ext cx="771" cy="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sp>
          <p:nvSpPr>
            <p:cNvPr id="905222" name="Text Box 6"/>
            <p:cNvSpPr txBox="1">
              <a:spLocks noChangeArrowheads="1"/>
            </p:cNvSpPr>
            <p:nvPr/>
          </p:nvSpPr>
          <p:spPr bwMode="auto">
            <a:xfrm>
              <a:off x="3544" y="2931"/>
              <a:ext cx="1105" cy="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accent2"/>
                  </a:solidFill>
                </a:rPr>
                <a:t>Component lifetime management</a:t>
              </a:r>
              <a:endParaRPr lang="en-GB" sz="2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905223" name="AutoShape 7"/>
            <p:cNvSpPr>
              <a:spLocks noChangeArrowheads="1"/>
            </p:cNvSpPr>
            <p:nvPr/>
          </p:nvSpPr>
          <p:spPr bwMode="auto">
            <a:xfrm>
              <a:off x="3061" y="3067"/>
              <a:ext cx="336" cy="312"/>
            </a:xfrm>
            <a:prstGeom prst="rightArrow">
              <a:avLst>
                <a:gd name="adj1" fmla="val 50000"/>
                <a:gd name="adj2" fmla="val 26923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05225" name="Group 9"/>
          <p:cNvGrpSpPr>
            <a:grpSpLocks/>
          </p:cNvGrpSpPr>
          <p:nvPr/>
        </p:nvGrpSpPr>
        <p:grpSpPr bwMode="auto">
          <a:xfrm>
            <a:off x="50800" y="5700713"/>
            <a:ext cx="8788400" cy="681037"/>
            <a:chOff x="32" y="3752"/>
            <a:chExt cx="5536" cy="429"/>
          </a:xfrm>
        </p:grpSpPr>
        <p:sp>
          <p:nvSpPr>
            <p:cNvPr id="905226" name="Rectangle 10"/>
            <p:cNvSpPr>
              <a:spLocks noChangeArrowheads="1"/>
            </p:cNvSpPr>
            <p:nvPr/>
          </p:nvSpPr>
          <p:spPr bwMode="auto">
            <a:xfrm>
              <a:off x="3640" y="3939"/>
              <a:ext cx="87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cm = 10</a:t>
              </a:r>
              <a:r>
                <a:rPr lang="en-GB" baseline="30000">
                  <a:latin typeface="Times New Roman" pitchFamily="18" charset="0"/>
                </a:rPr>
                <a:t>-2 </a:t>
              </a:r>
              <a:r>
                <a:rPr lang="en-GB">
                  <a:latin typeface="Times New Roman" pitchFamily="18" charset="0"/>
                </a:rPr>
                <a:t> m </a:t>
              </a:r>
            </a:p>
          </p:txBody>
        </p:sp>
        <p:sp>
          <p:nvSpPr>
            <p:cNvPr id="905227" name="Line 11"/>
            <p:cNvSpPr>
              <a:spLocks noChangeShapeType="1"/>
            </p:cNvSpPr>
            <p:nvPr/>
          </p:nvSpPr>
          <p:spPr bwMode="auto">
            <a:xfrm>
              <a:off x="96" y="3944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05228" name="Text Box 12"/>
            <p:cNvSpPr txBox="1">
              <a:spLocks noChangeArrowheads="1"/>
            </p:cNvSpPr>
            <p:nvPr/>
          </p:nvSpPr>
          <p:spPr bwMode="auto">
            <a:xfrm>
              <a:off x="32" y="3752"/>
              <a:ext cx="1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 sz="1600" b="1"/>
                <a:t>Length scale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905229" name="Rectangle 13"/>
            <p:cNvSpPr>
              <a:spLocks noChangeArrowheads="1"/>
            </p:cNvSpPr>
            <p:nvPr/>
          </p:nvSpPr>
          <p:spPr bwMode="auto">
            <a:xfrm>
              <a:off x="871" y="3952"/>
              <a:ext cx="12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10s of </a:t>
              </a:r>
              <a:r>
                <a:rPr lang="en-GB">
                  <a:latin typeface="Times New Roman" pitchFamily="18" charset="0"/>
                  <a:sym typeface="Symbol" pitchFamily="18" charset="2"/>
                </a:rPr>
                <a:t></a:t>
              </a:r>
              <a:r>
                <a:rPr lang="en-GB">
                  <a:latin typeface="Times New Roman" pitchFamily="18" charset="0"/>
                </a:rPr>
                <a:t>m = 10</a:t>
              </a:r>
              <a:r>
                <a:rPr lang="en-GB" baseline="30000">
                  <a:latin typeface="Times New Roman" pitchFamily="18" charset="0"/>
                </a:rPr>
                <a:t>-5 </a:t>
              </a:r>
              <a:r>
                <a:rPr lang="en-GB"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905230" name="Group 14"/>
          <p:cNvGrpSpPr>
            <a:grpSpLocks/>
          </p:cNvGrpSpPr>
          <p:nvPr/>
        </p:nvGrpSpPr>
        <p:grpSpPr bwMode="auto">
          <a:xfrm>
            <a:off x="0" y="836613"/>
            <a:ext cx="8897938" cy="649287"/>
            <a:chOff x="0" y="659"/>
            <a:chExt cx="5605" cy="409"/>
          </a:xfrm>
        </p:grpSpPr>
        <p:sp>
          <p:nvSpPr>
            <p:cNvPr id="905231" name="Rectangle 15"/>
            <p:cNvSpPr>
              <a:spLocks noChangeArrowheads="1"/>
            </p:cNvSpPr>
            <p:nvPr/>
          </p:nvSpPr>
          <p:spPr bwMode="auto">
            <a:xfrm>
              <a:off x="39" y="659"/>
              <a:ext cx="55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GB" dirty="0">
                  <a:latin typeface="Times New Roman" pitchFamily="18" charset="0"/>
                  <a:sym typeface="Symbol" pitchFamily="18" charset="2"/>
                </a:rPr>
                <a:t></a:t>
              </a:r>
              <a:r>
                <a:rPr lang="en-GB" dirty="0">
                  <a:latin typeface="Times New Roman" pitchFamily="18" charset="0"/>
                </a:rPr>
                <a:t>s = 10</a:t>
              </a:r>
              <a:r>
                <a:rPr lang="en-GB" baseline="30000" dirty="0">
                  <a:latin typeface="Times New Roman" pitchFamily="18" charset="0"/>
                </a:rPr>
                <a:t>-3</a:t>
              </a:r>
              <a:r>
                <a:rPr lang="en-GB" dirty="0">
                  <a:latin typeface="Times New Roman" pitchFamily="18" charset="0"/>
                </a:rPr>
                <a:t> s.........................…………………….…… Years = 10</a:t>
              </a:r>
              <a:r>
                <a:rPr lang="en-GB" baseline="30000" dirty="0">
                  <a:latin typeface="Times New Roman" pitchFamily="18" charset="0"/>
                </a:rPr>
                <a:t>7 </a:t>
              </a:r>
              <a:r>
                <a:rPr lang="en-GB" dirty="0">
                  <a:latin typeface="Times New Roman" pitchFamily="18" charset="0"/>
                </a:rPr>
                <a:t>-</a:t>
              </a:r>
              <a:r>
                <a:rPr lang="en-GB" baseline="30000" dirty="0">
                  <a:latin typeface="Times New Roman" pitchFamily="18" charset="0"/>
                </a:rPr>
                <a:t> </a:t>
              </a:r>
              <a:r>
                <a:rPr lang="en-GB" dirty="0">
                  <a:latin typeface="Times New Roman" pitchFamily="18" charset="0"/>
                </a:rPr>
                <a:t>10</a:t>
              </a:r>
              <a:r>
                <a:rPr lang="en-GB" baseline="30000" dirty="0">
                  <a:latin typeface="Times New Roman" pitchFamily="18" charset="0"/>
                </a:rPr>
                <a:t>9 </a:t>
              </a:r>
              <a:r>
                <a:rPr lang="en-GB" dirty="0">
                  <a:latin typeface="Times New Roman" pitchFamily="18" charset="0"/>
                </a:rPr>
                <a:t>s </a:t>
              </a:r>
            </a:p>
          </p:txBody>
        </p:sp>
        <p:sp>
          <p:nvSpPr>
            <p:cNvPr id="905232" name="Line 16"/>
            <p:cNvSpPr>
              <a:spLocks noChangeShapeType="1"/>
            </p:cNvSpPr>
            <p:nvPr/>
          </p:nvSpPr>
          <p:spPr bwMode="auto">
            <a:xfrm>
              <a:off x="49" y="864"/>
              <a:ext cx="5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05233" name="Text Box 17"/>
            <p:cNvSpPr txBox="1">
              <a:spLocks noChangeArrowheads="1"/>
            </p:cNvSpPr>
            <p:nvPr/>
          </p:nvSpPr>
          <p:spPr bwMode="auto">
            <a:xfrm>
              <a:off x="0" y="856"/>
              <a:ext cx="1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 sz="1600" b="1"/>
                <a:t>Time scale</a:t>
              </a:r>
              <a:endParaRPr lang="en-GB" sz="1600">
                <a:latin typeface="Times New Roman" pitchFamily="18" charset="0"/>
              </a:endParaRPr>
            </a:p>
          </p:txBody>
        </p:sp>
      </p:grpSp>
      <p:sp>
        <p:nvSpPr>
          <p:cNvPr id="905234" name="Rectangle 18"/>
          <p:cNvSpPr>
            <a:spLocks noChangeArrowheads="1"/>
          </p:cNvSpPr>
          <p:nvPr/>
        </p:nvSpPr>
        <p:spPr bwMode="auto">
          <a:xfrm>
            <a:off x="758825" y="2744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905235" name="Group 19"/>
          <p:cNvGrpSpPr>
            <a:grpSpLocks/>
          </p:cNvGrpSpPr>
          <p:nvPr/>
        </p:nvGrpSpPr>
        <p:grpSpPr bwMode="auto">
          <a:xfrm>
            <a:off x="107950" y="2420938"/>
            <a:ext cx="5400675" cy="3592512"/>
            <a:chOff x="68" y="1525"/>
            <a:chExt cx="3402" cy="2263"/>
          </a:xfrm>
        </p:grpSpPr>
        <p:grpSp>
          <p:nvGrpSpPr>
            <p:cNvPr id="905236" name="Group 20"/>
            <p:cNvGrpSpPr>
              <a:grpSpLocks/>
            </p:cNvGrpSpPr>
            <p:nvPr/>
          </p:nvGrpSpPr>
          <p:grpSpPr bwMode="auto">
            <a:xfrm>
              <a:off x="68" y="1525"/>
              <a:ext cx="3402" cy="2060"/>
              <a:chOff x="68" y="1525"/>
              <a:chExt cx="3402" cy="2060"/>
            </a:xfrm>
          </p:grpSpPr>
          <p:sp>
            <p:nvSpPr>
              <p:cNvPr id="905237" name="Oval 21"/>
              <p:cNvSpPr>
                <a:spLocks noChangeArrowheads="1"/>
              </p:cNvSpPr>
              <p:nvPr/>
            </p:nvSpPr>
            <p:spPr bwMode="auto">
              <a:xfrm>
                <a:off x="2166" y="2342"/>
                <a:ext cx="1304" cy="589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nl-BE" sz="1600" b="1" noProof="1"/>
                  <a:t>Mechanical</a:t>
                </a:r>
              </a:p>
              <a:p>
                <a:pPr eaLnBrk="0" hangingPunct="0"/>
                <a:r>
                  <a:rPr lang="nl-BE" sz="1600" b="1" noProof="1"/>
                  <a:t>Property Changes</a:t>
                </a:r>
              </a:p>
            </p:txBody>
          </p:sp>
          <p:sp>
            <p:nvSpPr>
              <p:cNvPr id="905238" name="AutoShape 22"/>
              <p:cNvSpPr>
                <a:spLocks noChangeArrowheads="1"/>
              </p:cNvSpPr>
              <p:nvPr/>
            </p:nvSpPr>
            <p:spPr bwMode="auto">
              <a:xfrm rot="5400000">
                <a:off x="2583" y="1819"/>
                <a:ext cx="545" cy="320"/>
              </a:xfrm>
              <a:prstGeom prst="rightArrow">
                <a:avLst>
                  <a:gd name="adj1" fmla="val 38120"/>
                  <a:gd name="adj2" fmla="val 70285"/>
                </a:avLst>
              </a:prstGeom>
              <a:solidFill>
                <a:srgbClr val="CCEC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905239" name="Rectangle 23"/>
              <p:cNvSpPr>
                <a:spLocks noChangeArrowheads="1"/>
              </p:cNvSpPr>
              <p:nvPr/>
            </p:nvSpPr>
            <p:spPr bwMode="auto">
              <a:xfrm>
                <a:off x="68" y="3067"/>
                <a:ext cx="197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nl-BE" sz="1600" b="1" noProof="1">
                    <a:solidFill>
                      <a:srgbClr val="3333FF"/>
                    </a:solidFill>
                  </a:rPr>
                  <a:t>Dislo/Defect Interaction</a:t>
                </a:r>
              </a:p>
              <a:p>
                <a:pPr algn="l" eaLnBrk="0" hangingPunct="0"/>
                <a:r>
                  <a:rPr lang="nl-BE" sz="1600" b="1" noProof="1">
                    <a:solidFill>
                      <a:srgbClr val="3333FF"/>
                    </a:solidFill>
                  </a:rPr>
                  <a:t>Yield Strength Increase</a:t>
                </a:r>
                <a:endParaRPr lang="nl-BE" sz="1600" b="1">
                  <a:solidFill>
                    <a:srgbClr val="3333FF"/>
                  </a:solidFill>
                </a:endParaRPr>
              </a:p>
              <a:p>
                <a:pPr algn="l" eaLnBrk="0" hangingPunct="0"/>
                <a:r>
                  <a:rPr lang="nl-BE" sz="1600" b="1">
                    <a:solidFill>
                      <a:srgbClr val="3333FF"/>
                    </a:solidFill>
                  </a:rPr>
                  <a:t>Loss of ductility</a:t>
                </a:r>
                <a:endParaRPr lang="nl-BE" sz="1600" b="1" noProof="1">
                  <a:solidFill>
                    <a:srgbClr val="3333FF"/>
                  </a:solidFill>
                </a:endParaRPr>
              </a:p>
            </p:txBody>
          </p:sp>
          <p:grpSp>
            <p:nvGrpSpPr>
              <p:cNvPr id="905240" name="Group 24"/>
              <p:cNvGrpSpPr>
                <a:grpSpLocks/>
              </p:cNvGrpSpPr>
              <p:nvPr/>
            </p:nvGrpSpPr>
            <p:grpSpPr bwMode="auto">
              <a:xfrm>
                <a:off x="134" y="1525"/>
                <a:ext cx="1861" cy="1542"/>
                <a:chOff x="3152" y="1071"/>
                <a:chExt cx="2178" cy="1805"/>
              </a:xfrm>
            </p:grpSpPr>
            <p:grpSp>
              <p:nvGrpSpPr>
                <p:cNvPr id="905241" name="Group 25"/>
                <p:cNvGrpSpPr>
                  <a:grpSpLocks/>
                </p:cNvGrpSpPr>
                <p:nvPr/>
              </p:nvGrpSpPr>
              <p:grpSpPr bwMode="auto">
                <a:xfrm>
                  <a:off x="3152" y="1071"/>
                  <a:ext cx="2178" cy="1805"/>
                  <a:chOff x="3152" y="1071"/>
                  <a:chExt cx="2178" cy="1805"/>
                </a:xfrm>
              </p:grpSpPr>
              <p:grpSp>
                <p:nvGrpSpPr>
                  <p:cNvPr id="90524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152" y="1071"/>
                    <a:ext cx="1747" cy="1805"/>
                    <a:chOff x="3152" y="1071"/>
                    <a:chExt cx="1747" cy="1805"/>
                  </a:xfrm>
                </p:grpSpPr>
                <p:pic>
                  <p:nvPicPr>
                    <p:cNvPr id="905243" name="Picture 2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52" y="1071"/>
                      <a:ext cx="1747" cy="18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905244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2" y="1207"/>
                      <a:ext cx="31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905245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50" y="2478"/>
                      <a:ext cx="31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905246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50" y="2024"/>
                    <a:ext cx="635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905247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1940"/>
                    <a:ext cx="772" cy="3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nl-BE" sz="1400"/>
                      <a:t>pinned dislocation</a:t>
                    </a:r>
                    <a:endParaRPr lang="en-GB" sz="1400"/>
                  </a:p>
                </p:txBody>
              </p:sp>
            </p:grpSp>
            <p:sp>
              <p:nvSpPr>
                <p:cNvPr id="90524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52" y="1162"/>
                  <a:ext cx="772" cy="3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nl-BE" sz="1400"/>
                    <a:t>applied shear</a:t>
                  </a:r>
                  <a:endParaRPr lang="en-GB" sz="1400"/>
                </a:p>
              </p:txBody>
            </p:sp>
          </p:grpSp>
        </p:grpSp>
        <p:grpSp>
          <p:nvGrpSpPr>
            <p:cNvPr id="905249" name="Group 33"/>
            <p:cNvGrpSpPr>
              <a:grpSpLocks/>
            </p:cNvGrpSpPr>
            <p:nvPr/>
          </p:nvGrpSpPr>
          <p:grpSpPr bwMode="auto">
            <a:xfrm>
              <a:off x="1610" y="2795"/>
              <a:ext cx="1132" cy="993"/>
              <a:chOff x="3926" y="2871"/>
              <a:chExt cx="1132" cy="1345"/>
            </a:xfrm>
          </p:grpSpPr>
          <p:grpSp>
            <p:nvGrpSpPr>
              <p:cNvPr id="905250" name="Group 34"/>
              <p:cNvGrpSpPr>
                <a:grpSpLocks/>
              </p:cNvGrpSpPr>
              <p:nvPr/>
            </p:nvGrpSpPr>
            <p:grpSpPr bwMode="auto">
              <a:xfrm>
                <a:off x="4127" y="2871"/>
                <a:ext cx="883" cy="1114"/>
                <a:chOff x="2880" y="754"/>
                <a:chExt cx="2495" cy="2495"/>
              </a:xfrm>
            </p:grpSpPr>
            <p:sp>
              <p:nvSpPr>
                <p:cNvPr id="905251" name="Line 35"/>
                <p:cNvSpPr>
                  <a:spLocks noChangeShapeType="1"/>
                </p:cNvSpPr>
                <p:nvPr/>
              </p:nvSpPr>
              <p:spPr bwMode="auto">
                <a:xfrm>
                  <a:off x="2880" y="3248"/>
                  <a:ext cx="24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05252" name="Line 36"/>
                <p:cNvSpPr>
                  <a:spLocks noChangeShapeType="1"/>
                </p:cNvSpPr>
                <p:nvPr/>
              </p:nvSpPr>
              <p:spPr bwMode="auto">
                <a:xfrm rot="-5400000">
                  <a:off x="1632" y="2002"/>
                  <a:ext cx="24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905253" name="Group 37"/>
              <p:cNvGrpSpPr>
                <a:grpSpLocks/>
              </p:cNvGrpSpPr>
              <p:nvPr/>
            </p:nvGrpSpPr>
            <p:grpSpPr bwMode="auto">
              <a:xfrm>
                <a:off x="3926" y="2886"/>
                <a:ext cx="1132" cy="1330"/>
                <a:chOff x="3926" y="2880"/>
                <a:chExt cx="1132" cy="1330"/>
              </a:xfrm>
            </p:grpSpPr>
            <p:sp>
              <p:nvSpPr>
                <p:cNvPr id="905254" name="Freeform 38"/>
                <p:cNvSpPr>
                  <a:spLocks/>
                </p:cNvSpPr>
                <p:nvPr/>
              </p:nvSpPr>
              <p:spPr bwMode="auto">
                <a:xfrm>
                  <a:off x="4127" y="3565"/>
                  <a:ext cx="867" cy="334"/>
                </a:xfrm>
                <a:custGeom>
                  <a:avLst/>
                  <a:gdLst>
                    <a:gd name="T0" fmla="*/ 0 w 2238"/>
                    <a:gd name="T1" fmla="*/ 817 h 817"/>
                    <a:gd name="T2" fmla="*/ 91 w 2238"/>
                    <a:gd name="T3" fmla="*/ 408 h 817"/>
                    <a:gd name="T4" fmla="*/ 227 w 2238"/>
                    <a:gd name="T5" fmla="*/ 272 h 817"/>
                    <a:gd name="T6" fmla="*/ 544 w 2238"/>
                    <a:gd name="T7" fmla="*/ 136 h 817"/>
                    <a:gd name="T8" fmla="*/ 998 w 2238"/>
                    <a:gd name="T9" fmla="*/ 46 h 817"/>
                    <a:gd name="T10" fmla="*/ 1588 w 2238"/>
                    <a:gd name="T11" fmla="*/ 0 h 817"/>
                    <a:gd name="T12" fmla="*/ 2132 w 2238"/>
                    <a:gd name="T13" fmla="*/ 46 h 817"/>
                    <a:gd name="T14" fmla="*/ 2223 w 2238"/>
                    <a:gd name="T15" fmla="*/ 182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8" h="817">
                      <a:moveTo>
                        <a:pt x="0" y="817"/>
                      </a:moveTo>
                      <a:cubicBezTo>
                        <a:pt x="26" y="658"/>
                        <a:pt x="53" y="499"/>
                        <a:pt x="91" y="408"/>
                      </a:cubicBezTo>
                      <a:cubicBezTo>
                        <a:pt x="129" y="317"/>
                        <a:pt x="152" y="317"/>
                        <a:pt x="227" y="272"/>
                      </a:cubicBezTo>
                      <a:cubicBezTo>
                        <a:pt x="302" y="227"/>
                        <a:pt x="416" y="174"/>
                        <a:pt x="544" y="136"/>
                      </a:cubicBezTo>
                      <a:cubicBezTo>
                        <a:pt x="672" y="98"/>
                        <a:pt x="824" y="69"/>
                        <a:pt x="998" y="46"/>
                      </a:cubicBezTo>
                      <a:cubicBezTo>
                        <a:pt x="1172" y="23"/>
                        <a:pt x="1399" y="0"/>
                        <a:pt x="1588" y="0"/>
                      </a:cubicBezTo>
                      <a:cubicBezTo>
                        <a:pt x="1777" y="0"/>
                        <a:pt x="2026" y="16"/>
                        <a:pt x="2132" y="46"/>
                      </a:cubicBezTo>
                      <a:cubicBezTo>
                        <a:pt x="2238" y="76"/>
                        <a:pt x="2208" y="159"/>
                        <a:pt x="2223" y="18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05255" name="Text Box 39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725" y="3387"/>
                  <a:ext cx="55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nl-BE" sz="1000"/>
                    <a:t>Stress</a:t>
                  </a:r>
                  <a:endParaRPr lang="en-GB" sz="1000"/>
                </a:p>
              </p:txBody>
            </p:sp>
            <p:sp>
              <p:nvSpPr>
                <p:cNvPr id="90525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353" y="4001"/>
                  <a:ext cx="482" cy="2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nl-BE" sz="1000"/>
                    <a:t>Strain (%)</a:t>
                  </a:r>
                  <a:endParaRPr lang="en-GB" sz="1000"/>
                </a:p>
              </p:txBody>
            </p:sp>
            <p:sp>
              <p:nvSpPr>
                <p:cNvPr id="905257" name="Freeform 41"/>
                <p:cNvSpPr>
                  <a:spLocks/>
                </p:cNvSpPr>
                <p:nvPr/>
              </p:nvSpPr>
              <p:spPr bwMode="auto">
                <a:xfrm>
                  <a:off x="4127" y="3484"/>
                  <a:ext cx="610" cy="501"/>
                </a:xfrm>
                <a:custGeom>
                  <a:avLst/>
                  <a:gdLst>
                    <a:gd name="T0" fmla="*/ 0 w 2238"/>
                    <a:gd name="T1" fmla="*/ 817 h 817"/>
                    <a:gd name="T2" fmla="*/ 91 w 2238"/>
                    <a:gd name="T3" fmla="*/ 408 h 817"/>
                    <a:gd name="T4" fmla="*/ 227 w 2238"/>
                    <a:gd name="T5" fmla="*/ 272 h 817"/>
                    <a:gd name="T6" fmla="*/ 544 w 2238"/>
                    <a:gd name="T7" fmla="*/ 136 h 817"/>
                    <a:gd name="T8" fmla="*/ 998 w 2238"/>
                    <a:gd name="T9" fmla="*/ 46 h 817"/>
                    <a:gd name="T10" fmla="*/ 1588 w 2238"/>
                    <a:gd name="T11" fmla="*/ 0 h 817"/>
                    <a:gd name="T12" fmla="*/ 2132 w 2238"/>
                    <a:gd name="T13" fmla="*/ 46 h 817"/>
                    <a:gd name="T14" fmla="*/ 2223 w 2238"/>
                    <a:gd name="T15" fmla="*/ 182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8" h="817">
                      <a:moveTo>
                        <a:pt x="0" y="817"/>
                      </a:moveTo>
                      <a:cubicBezTo>
                        <a:pt x="26" y="658"/>
                        <a:pt x="53" y="499"/>
                        <a:pt x="91" y="408"/>
                      </a:cubicBezTo>
                      <a:cubicBezTo>
                        <a:pt x="129" y="317"/>
                        <a:pt x="152" y="317"/>
                        <a:pt x="227" y="272"/>
                      </a:cubicBezTo>
                      <a:cubicBezTo>
                        <a:pt x="302" y="227"/>
                        <a:pt x="416" y="174"/>
                        <a:pt x="544" y="136"/>
                      </a:cubicBezTo>
                      <a:cubicBezTo>
                        <a:pt x="672" y="98"/>
                        <a:pt x="824" y="69"/>
                        <a:pt x="998" y="46"/>
                      </a:cubicBezTo>
                      <a:cubicBezTo>
                        <a:pt x="1172" y="23"/>
                        <a:pt x="1399" y="0"/>
                        <a:pt x="1588" y="0"/>
                      </a:cubicBezTo>
                      <a:cubicBezTo>
                        <a:pt x="1777" y="0"/>
                        <a:pt x="2026" y="16"/>
                        <a:pt x="2132" y="46"/>
                      </a:cubicBezTo>
                      <a:cubicBezTo>
                        <a:pt x="2238" y="76"/>
                        <a:pt x="2208" y="159"/>
                        <a:pt x="2223" y="18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05258" name="Freeform 42"/>
                <p:cNvSpPr>
                  <a:spLocks/>
                </p:cNvSpPr>
                <p:nvPr/>
              </p:nvSpPr>
              <p:spPr bwMode="auto">
                <a:xfrm>
                  <a:off x="4141" y="3249"/>
                  <a:ext cx="545" cy="736"/>
                </a:xfrm>
                <a:custGeom>
                  <a:avLst/>
                  <a:gdLst>
                    <a:gd name="T0" fmla="*/ 0 w 1452"/>
                    <a:gd name="T1" fmla="*/ 1951 h 1951"/>
                    <a:gd name="T2" fmla="*/ 91 w 1452"/>
                    <a:gd name="T3" fmla="*/ 272 h 1951"/>
                    <a:gd name="T4" fmla="*/ 136 w 1452"/>
                    <a:gd name="T5" fmla="*/ 318 h 1951"/>
                    <a:gd name="T6" fmla="*/ 544 w 1452"/>
                    <a:gd name="T7" fmla="*/ 227 h 1951"/>
                    <a:gd name="T8" fmla="*/ 998 w 1452"/>
                    <a:gd name="T9" fmla="*/ 182 h 1951"/>
                    <a:gd name="T10" fmla="*/ 1361 w 1452"/>
                    <a:gd name="T11" fmla="*/ 227 h 1951"/>
                    <a:gd name="T12" fmla="*/ 1452 w 1452"/>
                    <a:gd name="T13" fmla="*/ 272 h 19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2" h="1951">
                      <a:moveTo>
                        <a:pt x="0" y="1951"/>
                      </a:moveTo>
                      <a:cubicBezTo>
                        <a:pt x="34" y="1247"/>
                        <a:pt x="68" y="544"/>
                        <a:pt x="91" y="272"/>
                      </a:cubicBezTo>
                      <a:cubicBezTo>
                        <a:pt x="114" y="0"/>
                        <a:pt x="61" y="325"/>
                        <a:pt x="136" y="318"/>
                      </a:cubicBezTo>
                      <a:cubicBezTo>
                        <a:pt x="211" y="311"/>
                        <a:pt x="400" y="250"/>
                        <a:pt x="544" y="227"/>
                      </a:cubicBezTo>
                      <a:cubicBezTo>
                        <a:pt x="688" y="204"/>
                        <a:pt x="862" y="182"/>
                        <a:pt x="998" y="182"/>
                      </a:cubicBezTo>
                      <a:cubicBezTo>
                        <a:pt x="1134" y="182"/>
                        <a:pt x="1286" y="212"/>
                        <a:pt x="1361" y="227"/>
                      </a:cubicBezTo>
                      <a:cubicBezTo>
                        <a:pt x="1436" y="242"/>
                        <a:pt x="1437" y="265"/>
                        <a:pt x="1452" y="27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05259" name="Freeform 43"/>
                <p:cNvSpPr>
                  <a:spLocks/>
                </p:cNvSpPr>
                <p:nvPr/>
              </p:nvSpPr>
              <p:spPr bwMode="auto">
                <a:xfrm>
                  <a:off x="4127" y="2880"/>
                  <a:ext cx="168" cy="1086"/>
                </a:xfrm>
                <a:custGeom>
                  <a:avLst/>
                  <a:gdLst>
                    <a:gd name="T0" fmla="*/ 0 w 477"/>
                    <a:gd name="T1" fmla="*/ 2653 h 2653"/>
                    <a:gd name="T2" fmla="*/ 91 w 477"/>
                    <a:gd name="T3" fmla="*/ 385 h 2653"/>
                    <a:gd name="T4" fmla="*/ 181 w 477"/>
                    <a:gd name="T5" fmla="*/ 340 h 2653"/>
                    <a:gd name="T6" fmla="*/ 318 w 477"/>
                    <a:gd name="T7" fmla="*/ 476 h 2653"/>
                    <a:gd name="T8" fmla="*/ 454 w 477"/>
                    <a:gd name="T9" fmla="*/ 703 h 2653"/>
                    <a:gd name="T10" fmla="*/ 454 w 477"/>
                    <a:gd name="T11" fmla="*/ 748 h 2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7" h="2653">
                      <a:moveTo>
                        <a:pt x="0" y="2653"/>
                      </a:moveTo>
                      <a:cubicBezTo>
                        <a:pt x="30" y="1711"/>
                        <a:pt x="61" y="770"/>
                        <a:pt x="91" y="385"/>
                      </a:cubicBezTo>
                      <a:cubicBezTo>
                        <a:pt x="121" y="0"/>
                        <a:pt x="143" y="325"/>
                        <a:pt x="181" y="340"/>
                      </a:cubicBezTo>
                      <a:cubicBezTo>
                        <a:pt x="219" y="355"/>
                        <a:pt x="272" y="416"/>
                        <a:pt x="318" y="476"/>
                      </a:cubicBezTo>
                      <a:cubicBezTo>
                        <a:pt x="364" y="536"/>
                        <a:pt x="431" y="658"/>
                        <a:pt x="454" y="703"/>
                      </a:cubicBezTo>
                      <a:cubicBezTo>
                        <a:pt x="477" y="748"/>
                        <a:pt x="465" y="748"/>
                        <a:pt x="454" y="74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905260" name="AutoShape 44"/>
                <p:cNvSpPr>
                  <a:spLocks noChangeArrowheads="1"/>
                </p:cNvSpPr>
                <p:nvPr/>
              </p:nvSpPr>
              <p:spPr bwMode="auto">
                <a:xfrm rot="2474313">
                  <a:off x="4282" y="3094"/>
                  <a:ext cx="776" cy="241"/>
                </a:xfrm>
                <a:prstGeom prst="leftArrow">
                  <a:avLst>
                    <a:gd name="adj1" fmla="val 66917"/>
                    <a:gd name="adj2" fmla="val 42634"/>
                  </a:avLst>
                </a:prstGeom>
                <a:solidFill>
                  <a:srgbClr val="BBE0E3">
                    <a:alpha val="48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nl-BE" sz="1000"/>
                    <a:t>Increasing dose</a:t>
                  </a:r>
                  <a:endParaRPr lang="en-GB" sz="1000"/>
                </a:p>
              </p:txBody>
            </p:sp>
          </p:grpSp>
        </p:grpSp>
      </p:grpSp>
      <p:grpSp>
        <p:nvGrpSpPr>
          <p:cNvPr id="905261" name="Group 45"/>
          <p:cNvGrpSpPr>
            <a:grpSpLocks/>
          </p:cNvGrpSpPr>
          <p:nvPr/>
        </p:nvGrpSpPr>
        <p:grpSpPr bwMode="auto">
          <a:xfrm>
            <a:off x="-100013" y="1484313"/>
            <a:ext cx="9050338" cy="1296987"/>
            <a:chOff x="-63" y="935"/>
            <a:chExt cx="5701" cy="817"/>
          </a:xfrm>
        </p:grpSpPr>
        <p:sp>
          <p:nvSpPr>
            <p:cNvPr id="905262" name="Text Box 46"/>
            <p:cNvSpPr txBox="1">
              <a:spLocks noChangeArrowheads="1"/>
            </p:cNvSpPr>
            <p:nvPr/>
          </p:nvSpPr>
          <p:spPr bwMode="auto">
            <a:xfrm rot="-1813677">
              <a:off x="-63" y="935"/>
              <a:ext cx="153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>
                  <a:solidFill>
                    <a:srgbClr val="FF0000"/>
                  </a:solidFill>
                </a:rPr>
                <a:t>Object KMC, rate theory</a:t>
              </a:r>
              <a:endParaRPr lang="en-GB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pic>
          <p:nvPicPr>
            <p:cNvPr id="905263" name="Picture 47" descr="Cu2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70" b="38870"/>
            <a:stretch>
              <a:fillRect/>
            </a:stretch>
          </p:blipFill>
          <p:spPr bwMode="auto">
            <a:xfrm>
              <a:off x="3606" y="1255"/>
              <a:ext cx="2032" cy="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5264" name="Oval 48"/>
            <p:cNvSpPr>
              <a:spLocks noChangeArrowheads="1"/>
            </p:cNvSpPr>
            <p:nvPr/>
          </p:nvSpPr>
          <p:spPr bwMode="auto">
            <a:xfrm>
              <a:off x="1247" y="964"/>
              <a:ext cx="3048" cy="56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nl-BE" sz="1400" b="1" noProof="1"/>
                <a:t>Growing Concentration of Radiation Induced Defects </a:t>
              </a:r>
            </a:p>
            <a:p>
              <a:pPr eaLnBrk="0" hangingPunct="0"/>
              <a:r>
                <a:rPr lang="nl-BE" sz="1400" b="1" noProof="1"/>
                <a:t>while the Irradiation Proceeds</a:t>
              </a:r>
            </a:p>
          </p:txBody>
        </p:sp>
      </p:grpSp>
      <p:sp>
        <p:nvSpPr>
          <p:cNvPr id="905269" name="Rectangle 53"/>
          <p:cNvSpPr>
            <a:spLocks noChangeArrowheads="1"/>
          </p:cNvSpPr>
          <p:nvPr/>
        </p:nvSpPr>
        <p:spPr bwMode="auto">
          <a:xfrm rot="-1950872">
            <a:off x="776288" y="4164013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Dislocation dynamics</a:t>
            </a:r>
          </a:p>
        </p:txBody>
      </p:sp>
      <p:sp>
        <p:nvSpPr>
          <p:cNvPr id="905270" name="Rectangle 54"/>
          <p:cNvSpPr>
            <a:spLocks noChangeArrowheads="1"/>
          </p:cNvSpPr>
          <p:nvPr/>
        </p:nvSpPr>
        <p:spPr bwMode="auto">
          <a:xfrm rot="-1950872">
            <a:off x="4090988" y="3860800"/>
            <a:ext cx="350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Bridge to crystal plasticity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755576" y="116632"/>
            <a:ext cx="772269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nl-BE" sz="2300" b="0" dirty="0" err="1" smtClean="0">
                <a:solidFill>
                  <a:schemeClr val="tx1"/>
                </a:solidFill>
              </a:rPr>
              <a:t>Radiation</a:t>
            </a:r>
            <a:r>
              <a:rPr lang="nl-BE" sz="2300" b="0" dirty="0" smtClean="0">
                <a:solidFill>
                  <a:schemeClr val="tx1"/>
                </a:solidFill>
              </a:rPr>
              <a:t> effects are </a:t>
            </a:r>
            <a:r>
              <a:rPr lang="nl-BE" sz="2300" b="0" dirty="0" err="1" smtClean="0">
                <a:solidFill>
                  <a:schemeClr val="tx1"/>
                </a:solidFill>
              </a:rPr>
              <a:t>inherently</a:t>
            </a:r>
            <a:r>
              <a:rPr lang="nl-BE" sz="2300" b="0" dirty="0" smtClean="0">
                <a:solidFill>
                  <a:schemeClr val="tx1"/>
                </a:solidFill>
              </a:rPr>
              <a:t> a </a:t>
            </a:r>
            <a:r>
              <a:rPr lang="nl-BE" sz="2300" b="0" dirty="0" err="1" smtClean="0">
                <a:solidFill>
                  <a:schemeClr val="tx1"/>
                </a:solidFill>
              </a:rPr>
              <a:t>multiscale</a:t>
            </a:r>
            <a:r>
              <a:rPr lang="nl-BE" sz="2300" b="0" dirty="0" smtClean="0">
                <a:solidFill>
                  <a:schemeClr val="tx1"/>
                </a:solidFill>
              </a:rPr>
              <a:t> </a:t>
            </a:r>
            <a:r>
              <a:rPr lang="nl-BE" sz="2300" b="0" dirty="0" err="1" smtClean="0">
                <a:solidFill>
                  <a:schemeClr val="tx1"/>
                </a:solidFill>
              </a:rPr>
              <a:t>problem</a:t>
            </a:r>
            <a:endParaRPr lang="en-GB" sz="2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69" grpId="0"/>
      <p:bldP spid="9052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nl-BE" sz="3200" dirty="0" smtClean="0"/>
              <a:t>Modern approaches </a:t>
            </a:r>
            <a:r>
              <a:rPr lang="nl-BE" sz="3200" dirty="0" err="1" smtClean="0"/>
              <a:t>to</a:t>
            </a:r>
            <a:r>
              <a:rPr lang="nl-BE" sz="3200" dirty="0" smtClean="0"/>
              <a:t> </a:t>
            </a:r>
            <a:r>
              <a:rPr lang="nl-BE" sz="3200" dirty="0" err="1" smtClean="0"/>
              <a:t>materials</a:t>
            </a:r>
            <a:r>
              <a:rPr lang="nl-BE" sz="3200" dirty="0" smtClean="0"/>
              <a:t> </a:t>
            </a:r>
            <a:r>
              <a:rPr lang="nl-BE" sz="3200" dirty="0" err="1" smtClean="0"/>
              <a:t>modelling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1953E-6B3C-42DE-B570-F6C4BAC1032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 bwMode="auto">
          <a:xfrm>
            <a:off x="989178" y="1412776"/>
            <a:ext cx="2160240" cy="12241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 err="1" smtClean="0"/>
              <a:t>Detailed</a:t>
            </a:r>
            <a:r>
              <a:rPr lang="nl-BE" dirty="0" smtClean="0"/>
              <a:t> </a:t>
            </a:r>
            <a:r>
              <a:rPr lang="nl-BE" dirty="0" err="1" smtClean="0"/>
              <a:t>Microstructural</a:t>
            </a:r>
            <a:r>
              <a:rPr lang="nl-BE" dirty="0" smtClean="0"/>
              <a:t> Examination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96885" y="4473116"/>
            <a:ext cx="2160240" cy="12241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 smtClean="0"/>
              <a:t>DFT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4868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solidFill>
                  <a:srgbClr val="0000FF"/>
                </a:solidFill>
              </a:rPr>
              <a:t>Nanostructure</a:t>
            </a:r>
            <a:r>
              <a:rPr lang="nl-BE" b="1" dirty="0" smtClean="0">
                <a:solidFill>
                  <a:srgbClr val="0000FF"/>
                </a:solidFill>
              </a:rPr>
              <a:t> </a:t>
            </a:r>
            <a:r>
              <a:rPr lang="nl-BE" b="1" dirty="0" err="1" smtClean="0">
                <a:solidFill>
                  <a:srgbClr val="0000FF"/>
                </a:solidFill>
              </a:rPr>
              <a:t>and</a:t>
            </a:r>
            <a:r>
              <a:rPr lang="nl-BE" b="1" dirty="0" smtClean="0">
                <a:solidFill>
                  <a:srgbClr val="0000FF"/>
                </a:solidFill>
              </a:rPr>
              <a:t> </a:t>
            </a:r>
            <a:r>
              <a:rPr lang="nl-BE" b="1" dirty="0" err="1" smtClean="0">
                <a:solidFill>
                  <a:srgbClr val="0000FF"/>
                </a:solidFill>
              </a:rPr>
              <a:t>microchemical</a:t>
            </a:r>
            <a:r>
              <a:rPr lang="nl-BE" b="1" dirty="0" smtClean="0">
                <a:solidFill>
                  <a:srgbClr val="0000FF"/>
                </a:solidFill>
              </a:rPr>
              <a:t> </a:t>
            </a:r>
            <a:r>
              <a:rPr lang="nl-BE" b="1" dirty="0" err="1" smtClean="0">
                <a:solidFill>
                  <a:srgbClr val="0000FF"/>
                </a:solidFill>
              </a:rPr>
              <a:t>evolution</a:t>
            </a:r>
            <a:r>
              <a:rPr lang="nl-BE" b="1" dirty="0" smtClean="0">
                <a:solidFill>
                  <a:srgbClr val="0000FF"/>
                </a:solidFill>
              </a:rPr>
              <a:t> models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09458" y="2996952"/>
            <a:ext cx="2088232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Conceptual</a:t>
            </a:r>
            <a:r>
              <a:rPr kumimoji="0" lang="nl-B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model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25686" y="1412776"/>
            <a:ext cx="2160240" cy="12241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 smtClean="0"/>
              <a:t>MODEL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9458" y="58772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Interatomic </a:t>
            </a:r>
            <a:r>
              <a:rPr lang="nl-BE" dirty="0" err="1" smtClean="0"/>
              <a:t>Potential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725482" y="4764494"/>
            <a:ext cx="166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Energy parameters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228184" y="4941168"/>
            <a:ext cx="2160240" cy="12241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 err="1" smtClean="0"/>
              <a:t>Molecular</a:t>
            </a:r>
            <a:r>
              <a:rPr lang="nl-BE" dirty="0" smtClean="0"/>
              <a:t> </a:t>
            </a:r>
            <a:r>
              <a:rPr lang="nl-BE" dirty="0" err="1" smtClean="0"/>
              <a:t>dynamics</a:t>
            </a:r>
            <a:r>
              <a:rPr lang="nl-BE" dirty="0" smtClean="0"/>
              <a:t> or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atomistic</a:t>
            </a:r>
            <a:r>
              <a:rPr lang="nl-BE" dirty="0" smtClean="0"/>
              <a:t> </a:t>
            </a:r>
            <a:r>
              <a:rPr lang="nl-BE" dirty="0" err="1" smtClean="0"/>
              <a:t>simulations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2463" y="365779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Mechanisms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additional</a:t>
            </a:r>
            <a:r>
              <a:rPr lang="nl-BE" dirty="0" smtClean="0"/>
              <a:t> parameters</a:t>
            </a:r>
            <a:endParaRPr lang="en-GB" dirty="0"/>
          </a:p>
        </p:txBody>
      </p:sp>
      <p:cxnSp>
        <p:nvCxnSpPr>
          <p:cNvPr id="17" name="Elbow Connector 16"/>
          <p:cNvCxnSpPr>
            <a:stCxn id="7" idx="3"/>
            <a:endCxn id="13" idx="1"/>
          </p:cNvCxnSpPr>
          <p:nvPr/>
        </p:nvCxnSpPr>
        <p:spPr bwMode="auto">
          <a:xfrm>
            <a:off x="3157125" y="5085184"/>
            <a:ext cx="568357" cy="24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Elbow Connector 20"/>
          <p:cNvCxnSpPr>
            <a:stCxn id="7" idx="0"/>
            <a:endCxn id="9" idx="2"/>
          </p:cNvCxnSpPr>
          <p:nvPr/>
        </p:nvCxnSpPr>
        <p:spPr bwMode="auto">
          <a:xfrm rot="5400000" flipH="1" flipV="1">
            <a:off x="2343181" y="3306840"/>
            <a:ext cx="900100" cy="14324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6" idx="2"/>
            <a:endCxn id="9" idx="2"/>
          </p:cNvCxnSpPr>
          <p:nvPr/>
        </p:nvCxnSpPr>
        <p:spPr bwMode="auto">
          <a:xfrm rot="16200000" flipH="1">
            <a:off x="2321326" y="2384884"/>
            <a:ext cx="936104" cy="14401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2" idx="0"/>
            <a:endCxn id="13" idx="2"/>
          </p:cNvCxnSpPr>
          <p:nvPr/>
        </p:nvCxnSpPr>
        <p:spPr bwMode="auto">
          <a:xfrm flipV="1">
            <a:off x="4553574" y="5410825"/>
            <a:ext cx="3982" cy="46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 bwMode="auto">
          <a:xfrm flipV="1">
            <a:off x="5597690" y="5553236"/>
            <a:ext cx="630494" cy="64720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Elbow Connector 28"/>
          <p:cNvCxnSpPr>
            <a:stCxn id="14" idx="0"/>
            <a:endCxn id="15" idx="2"/>
          </p:cNvCxnSpPr>
          <p:nvPr/>
        </p:nvCxnSpPr>
        <p:spPr bwMode="auto">
          <a:xfrm rot="16200000" flipV="1">
            <a:off x="7127422" y="4760285"/>
            <a:ext cx="360040" cy="17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Elbow Connector 30"/>
          <p:cNvCxnSpPr>
            <a:stCxn id="9" idx="0"/>
            <a:endCxn id="11" idx="1"/>
          </p:cNvCxnSpPr>
          <p:nvPr/>
        </p:nvCxnSpPr>
        <p:spPr bwMode="auto">
          <a:xfrm rot="5400000" flipH="1" flipV="1">
            <a:off x="4903576" y="1674842"/>
            <a:ext cx="972108" cy="16721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 bwMode="auto">
          <a:xfrm flipH="1" flipV="1">
            <a:off x="7305806" y="2636912"/>
            <a:ext cx="773" cy="1020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3" idx="0"/>
            <a:endCxn id="11" idx="2"/>
          </p:cNvCxnSpPr>
          <p:nvPr/>
        </p:nvCxnSpPr>
        <p:spPr bwMode="auto">
          <a:xfrm flipV="1">
            <a:off x="4557556" y="2636912"/>
            <a:ext cx="2748250" cy="2127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Elbow Connector 45"/>
          <p:cNvCxnSpPr>
            <a:stCxn id="11" idx="0"/>
            <a:endCxn id="6" idx="0"/>
          </p:cNvCxnSpPr>
          <p:nvPr/>
        </p:nvCxnSpPr>
        <p:spPr bwMode="auto">
          <a:xfrm rot="16200000" flipV="1">
            <a:off x="4687552" y="-1205478"/>
            <a:ext cx="12700" cy="523650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509458" y="1124744"/>
            <a:ext cx="227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Validation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142228" y="3336271"/>
            <a:ext cx="205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Interpretation</a:t>
            </a:r>
            <a:endParaRPr lang="en-GB" dirty="0"/>
          </a:p>
        </p:txBody>
      </p:sp>
      <p:cxnSp>
        <p:nvCxnSpPr>
          <p:cNvPr id="52" name="Elbow Connector 51"/>
          <p:cNvCxnSpPr>
            <a:stCxn id="7" idx="1"/>
            <a:endCxn id="6" idx="1"/>
          </p:cNvCxnSpPr>
          <p:nvPr/>
        </p:nvCxnSpPr>
        <p:spPr bwMode="auto">
          <a:xfrm rot="10800000">
            <a:off x="989179" y="2024844"/>
            <a:ext cx="7707" cy="3060340"/>
          </a:xfrm>
          <a:prstGeom prst="bentConnector3">
            <a:avLst>
              <a:gd name="adj1" fmla="val 30661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Elbow Connector 62"/>
          <p:cNvCxnSpPr>
            <a:stCxn id="14" idx="2"/>
            <a:endCxn id="6" idx="1"/>
          </p:cNvCxnSpPr>
          <p:nvPr/>
        </p:nvCxnSpPr>
        <p:spPr bwMode="auto">
          <a:xfrm rot="5400000" flipH="1">
            <a:off x="2078511" y="935511"/>
            <a:ext cx="4140460" cy="6319126"/>
          </a:xfrm>
          <a:prstGeom prst="bentConnector4">
            <a:avLst>
              <a:gd name="adj1" fmla="val -10516"/>
              <a:gd name="adj2" fmla="val 1036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1781266" y="2708920"/>
            <a:ext cx="202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Phenomena</a:t>
            </a:r>
            <a:r>
              <a:rPr lang="nl-BE" dirty="0" smtClean="0"/>
              <a:t>, </a:t>
            </a:r>
            <a:r>
              <a:rPr lang="nl-BE" dirty="0" err="1" smtClean="0"/>
              <a:t>Mechanisms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0" y="-3175"/>
            <a:ext cx="9144000" cy="9842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Joint Advanced Workshop on Multiscale Modelling for Characterization and Basic Understanding of Radiation Damage Mechanisms in Materials</a:t>
            </a:r>
          </a:p>
          <a:p>
            <a:r>
              <a:rPr lang="en-GB"/>
              <a:t>International Centre for Theoretical Physics and International Atomic Energy Agency</a:t>
            </a:r>
          </a:p>
          <a:p>
            <a:r>
              <a:rPr lang="en-GB"/>
              <a:t>Trieste, Italy, 12-23 April, 2010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08275"/>
            <a:ext cx="7772400" cy="1470025"/>
          </a:xfrm>
        </p:spPr>
        <p:txBody>
          <a:bodyPr/>
          <a:lstStyle/>
          <a:p>
            <a:pPr algn="ctr"/>
            <a:r>
              <a:rPr lang="en-GB" dirty="0" smtClean="0"/>
              <a:t>An example of bottom-up understanding</a:t>
            </a:r>
            <a:endParaRPr lang="en-GB" dirty="0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683568" y="5741761"/>
            <a:ext cx="778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Arial" pitchFamily="34" charset="0"/>
              </a:rPr>
              <a:t>Slowing down is a non-monotonic function of Cr concentration</a:t>
            </a:r>
          </a:p>
        </p:txBody>
      </p:sp>
      <p:grpSp>
        <p:nvGrpSpPr>
          <p:cNvPr id="296964" name="Group 4"/>
          <p:cNvGrpSpPr>
            <a:grpSpLocks/>
          </p:cNvGrpSpPr>
          <p:nvPr/>
        </p:nvGrpSpPr>
        <p:grpSpPr bwMode="auto">
          <a:xfrm>
            <a:off x="777378" y="980851"/>
            <a:ext cx="7539038" cy="4824413"/>
            <a:chOff x="580" y="300"/>
            <a:chExt cx="4749" cy="3039"/>
          </a:xfrm>
        </p:grpSpPr>
        <p:grpSp>
          <p:nvGrpSpPr>
            <p:cNvPr id="296965" name="Group 5"/>
            <p:cNvGrpSpPr>
              <a:grpSpLocks/>
            </p:cNvGrpSpPr>
            <p:nvPr/>
          </p:nvGrpSpPr>
          <p:grpSpPr bwMode="auto">
            <a:xfrm>
              <a:off x="580" y="300"/>
              <a:ext cx="4749" cy="3039"/>
              <a:chOff x="0" y="2263"/>
              <a:chExt cx="2631" cy="2057"/>
            </a:xfrm>
          </p:grpSpPr>
          <p:graphicFrame>
            <p:nvGraphicFramePr>
              <p:cNvPr id="296966" name="Object 6"/>
              <p:cNvGraphicFramePr>
                <a:graphicFrameLocks noChangeAspect="1"/>
              </p:cNvGraphicFramePr>
              <p:nvPr/>
            </p:nvGraphicFramePr>
            <p:xfrm>
              <a:off x="0" y="2271"/>
              <a:ext cx="2631" cy="20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" name="Graph" r:id="rId3" imgW="4011840" imgH="3124800" progId="Origin50.Graph">
                      <p:embed/>
                    </p:oleObj>
                  </mc:Choice>
                  <mc:Fallback>
                    <p:oleObj name="Graph" r:id="rId3" imgW="4011840" imgH="3124800" progId="Origin50.Grap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271"/>
                            <a:ext cx="2631" cy="20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6967" name="Text Box 7"/>
              <p:cNvSpPr txBox="1">
                <a:spLocks noChangeArrowheads="1"/>
              </p:cNvSpPr>
              <p:nvPr/>
            </p:nvSpPr>
            <p:spPr bwMode="auto">
              <a:xfrm>
                <a:off x="1450" y="2263"/>
                <a:ext cx="65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nl-BE" sz="1800">
                  <a:latin typeface="Arial" pitchFamily="34" charset="0"/>
                </a:endParaRPr>
              </a:p>
            </p:txBody>
          </p:sp>
        </p:grpSp>
        <p:sp>
          <p:nvSpPr>
            <p:cNvPr id="296968" name="Text Box 8"/>
            <p:cNvSpPr txBox="1">
              <a:spLocks noChangeArrowheads="1"/>
            </p:cNvSpPr>
            <p:nvPr/>
          </p:nvSpPr>
          <p:spPr bwMode="auto">
            <a:xfrm>
              <a:off x="1695" y="754"/>
              <a:ext cx="6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Arial" pitchFamily="34" charset="0"/>
                </a:rPr>
                <a:t>600 K</a:t>
              </a:r>
            </a:p>
          </p:txBody>
        </p:sp>
        <p:sp>
          <p:nvSpPr>
            <p:cNvPr id="296969" name="Rectangle 9"/>
            <p:cNvSpPr>
              <a:spLocks noChangeArrowheads="1"/>
            </p:cNvSpPr>
            <p:nvPr/>
          </p:nvSpPr>
          <p:spPr bwMode="auto">
            <a:xfrm rot="16200000">
              <a:off x="-219" y="1519"/>
              <a:ext cx="244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" pitchFamily="34" charset="0"/>
                </a:rPr>
                <a:t>ln(D</a:t>
              </a:r>
              <a:r>
                <a:rPr lang="en-US" baseline="30000">
                  <a:latin typeface="Arial" pitchFamily="34" charset="0"/>
                </a:rPr>
                <a:t>SIA cluster</a:t>
              </a:r>
              <a:r>
                <a:rPr lang="en-US" baseline="-25000">
                  <a:latin typeface="Arial" pitchFamily="34" charset="0"/>
                </a:rPr>
                <a:t>FeCr</a:t>
              </a:r>
              <a:r>
                <a:rPr lang="en-US">
                  <a:latin typeface="Arial" pitchFamily="34" charset="0"/>
                </a:rPr>
                <a:t>/D</a:t>
              </a:r>
              <a:r>
                <a:rPr lang="en-US" baseline="30000">
                  <a:latin typeface="Arial" pitchFamily="34" charset="0"/>
                </a:rPr>
                <a:t>SIA cluster</a:t>
              </a:r>
              <a:r>
                <a:rPr lang="en-US" baseline="-25000">
                  <a:latin typeface="Arial" pitchFamily="34" charset="0"/>
                </a:rPr>
                <a:t>Fe</a:t>
              </a:r>
              <a:r>
                <a:rPr lang="en-US">
                  <a:latin typeface="Arial" pitchFamily="34" charset="0"/>
                </a:rPr>
                <a:t>)</a:t>
              </a:r>
              <a:r>
                <a:rPr lang="en-US" b="1"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899592" y="116632"/>
            <a:ext cx="7416824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1275" rIns="84138" bIns="41275" anchor="ctr"/>
          <a:lstStyle/>
          <a:p>
            <a:pPr defTabSz="692150">
              <a:tabLst>
                <a:tab pos="6221413" algn="l"/>
              </a:tabLst>
            </a:pP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Atomic-level models show </a:t>
            </a: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that </a:t>
            </a:r>
            <a:r>
              <a:rPr lang="en-US" sz="2400" b="1" dirty="0" err="1">
                <a:solidFill>
                  <a:srgbClr val="000066"/>
                </a:solidFill>
                <a:latin typeface="Arial" pitchFamily="34" charset="0"/>
              </a:rPr>
              <a:t>1D</a:t>
            </a: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-migrating </a:t>
            </a:r>
            <a:r>
              <a:rPr lang="en-US" sz="2400" b="1" dirty="0" err="1">
                <a:solidFill>
                  <a:srgbClr val="000066"/>
                </a:solidFill>
                <a:latin typeface="Arial" pitchFamily="34" charset="0"/>
              </a:rPr>
              <a:t>SIA</a:t>
            </a: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clusters </a:t>
            </a: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are slowed down in Fe-Cr alloys</a:t>
            </a:r>
          </a:p>
        </p:txBody>
      </p:sp>
    </p:spTree>
    <p:extLst>
      <p:ext uri="{BB962C8B-B14F-4D97-AF65-F5344CB8AC3E}">
        <p14:creationId xmlns:p14="http://schemas.microsoft.com/office/powerpoint/2010/main" val="11859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7" name="UHPFe300CMerche.WMV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899343" y="872331"/>
            <a:ext cx="4176713" cy="27844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988" name="FeCr300CMerche.WMV">
            <a:hlinkClick r:id="" action="ppaction://media"/>
          </p:cNvPr>
          <p:cNvPicPr>
            <a:picLocks noGrp="1" noRot="1" noChangeAspect="1" noChangeArrowheads="1"/>
          </p:cNvPicPr>
          <p:nvPr>
            <p:ph sz="half" idx="2"/>
            <a:videoFile r:link="rId2"/>
          </p:nvPr>
        </p:nvPicPr>
        <p:blipFill>
          <a:blip r:embed="rId5"/>
          <a:srcRect/>
          <a:stretch>
            <a:fillRect/>
          </a:stretch>
        </p:blipFill>
        <p:spPr>
          <a:xfrm>
            <a:off x="4144963" y="3717032"/>
            <a:ext cx="4171454" cy="2736304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256935" y="1196752"/>
            <a:ext cx="3024188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b="1" dirty="0">
                <a:latin typeface="Arial" pitchFamily="34" charset="0"/>
              </a:rPr>
              <a:t>Fe </a:t>
            </a:r>
            <a:r>
              <a:rPr lang="en-US" sz="2000" dirty="0">
                <a:latin typeface="Arial" pitchFamily="34" charset="0"/>
              </a:rPr>
              <a:t>irradiated with ions at </a:t>
            </a:r>
            <a:r>
              <a:rPr lang="en-US" sz="2000" dirty="0" err="1">
                <a:latin typeface="Arial" pitchFamily="34" charset="0"/>
              </a:rPr>
              <a:t>300°C</a:t>
            </a:r>
            <a:r>
              <a:rPr lang="en-US" sz="2000" dirty="0">
                <a:latin typeface="Arial" pitchFamily="34" charset="0"/>
              </a:rPr>
              <a:t>: loops are formed, </a:t>
            </a:r>
            <a:r>
              <a:rPr lang="en-US" sz="2000" b="1" dirty="0">
                <a:latin typeface="Arial" pitchFamily="34" charset="0"/>
              </a:rPr>
              <a:t>move and disappear to the surface</a:t>
            </a:r>
          </a:p>
          <a:p>
            <a:pPr algn="ctr" eaLnBrk="1" hangingPunct="1"/>
            <a:r>
              <a:rPr lang="en-US" sz="3200" b="1" dirty="0">
                <a:latin typeface="Arial" pitchFamily="34" charset="0"/>
                <a:sym typeface="Wingdings" pitchFamily="2" charset="2"/>
              </a:rPr>
              <a:t>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899592" y="4077072"/>
            <a:ext cx="3024187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b="1" dirty="0" err="1">
                <a:latin typeface="Arial" pitchFamily="34" charset="0"/>
              </a:rPr>
              <a:t>Fe8%Cr</a:t>
            </a:r>
            <a:r>
              <a:rPr lang="en-US" sz="2000" b="1" dirty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irradiated with ions at </a:t>
            </a:r>
            <a:r>
              <a:rPr lang="en-US" sz="2000" dirty="0" err="1">
                <a:latin typeface="Arial" pitchFamily="34" charset="0"/>
              </a:rPr>
              <a:t>300°C</a:t>
            </a:r>
            <a:r>
              <a:rPr lang="en-US" sz="2000" dirty="0">
                <a:latin typeface="Arial" pitchFamily="34" charset="0"/>
              </a:rPr>
              <a:t>: loops are formed, but </a:t>
            </a:r>
            <a:r>
              <a:rPr lang="en-US" sz="2000" b="1" dirty="0">
                <a:latin typeface="Arial" pitchFamily="34" charset="0"/>
              </a:rPr>
              <a:t>move much less and accumulate</a:t>
            </a:r>
          </a:p>
          <a:p>
            <a:pPr algn="ctr" eaLnBrk="1" hangingPunct="1"/>
            <a:r>
              <a:rPr lang="en-US" sz="3200" b="1" dirty="0">
                <a:latin typeface="Arial" pitchFamily="34" charset="0"/>
                <a:sym typeface="Wingdings" pitchFamily="2" charset="2"/>
              </a:rPr>
              <a:t>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2228850" y="6515100"/>
            <a:ext cx="421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i="1">
                <a:latin typeface="Arial" pitchFamily="34" charset="0"/>
              </a:rPr>
              <a:t>Courtesy of M. Hernàndez Mayoral, CIEMAT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899593" y="116632"/>
            <a:ext cx="7416824" cy="45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1275" rIns="84138" bIns="41275" anchor="ctr"/>
          <a:lstStyle/>
          <a:p>
            <a:pPr defTabSz="692150">
              <a:tabLst>
                <a:tab pos="6221413" algn="l"/>
              </a:tabLst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Electron microscopy confirms loop slowing down</a:t>
            </a:r>
          </a:p>
        </p:txBody>
      </p:sp>
    </p:spTree>
    <p:extLst>
      <p:ext uri="{BB962C8B-B14F-4D97-AF65-F5344CB8AC3E}">
        <p14:creationId xmlns:p14="http://schemas.microsoft.com/office/powerpoint/2010/main" val="24585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66" fill="hold"/>
                                        <p:tgtEl>
                                          <p:spTgt spid="2979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396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9462" fill="hold"/>
                                        <p:tgtEl>
                                          <p:spTgt spid="2979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7987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979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979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987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798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79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 nodeType="clickPar">
                      <p:stCondLst>
                        <p:cond delay="0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2979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98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11" name="Group 3"/>
          <p:cNvGrpSpPr>
            <a:grpSpLocks/>
          </p:cNvGrpSpPr>
          <p:nvPr/>
        </p:nvGrpSpPr>
        <p:grpSpPr bwMode="auto">
          <a:xfrm>
            <a:off x="5075113" y="836712"/>
            <a:ext cx="3889375" cy="3744913"/>
            <a:chOff x="476" y="1298"/>
            <a:chExt cx="1406" cy="1193"/>
          </a:xfrm>
        </p:grpSpPr>
        <p:pic>
          <p:nvPicPr>
            <p:cNvPr id="29901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298"/>
              <a:ext cx="1406" cy="1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99013" name="Text Box 5"/>
            <p:cNvSpPr txBox="1">
              <a:spLocks noChangeArrowheads="1"/>
            </p:cNvSpPr>
            <p:nvPr/>
          </p:nvSpPr>
          <p:spPr bwMode="auto">
            <a:xfrm>
              <a:off x="701" y="2196"/>
              <a:ext cx="99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solidFill>
                    <a:schemeClr val="tx2"/>
                  </a:solidFill>
                  <a:latin typeface="Arial Narrow" pitchFamily="34" charset="0"/>
                </a:rPr>
                <a:t>Little &amp; Stow JNM, 87 (1979) 25</a:t>
              </a:r>
            </a:p>
          </p:txBody>
        </p:sp>
      </p:grp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6064250" y="47910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endParaRPr lang="nl-BE" sz="2000" b="1">
              <a:latin typeface="Arial" pitchFamily="34" charset="0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970483" y="4725144"/>
            <a:ext cx="3960812" cy="7112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Arial" pitchFamily="34" charset="0"/>
              </a:rPr>
              <a:t>Reduced </a:t>
            </a:r>
            <a:r>
              <a:rPr lang="en-US" sz="2000" b="1" dirty="0" err="1">
                <a:latin typeface="Arial" pitchFamily="34" charset="0"/>
              </a:rPr>
              <a:t>SIA</a:t>
            </a:r>
            <a:r>
              <a:rPr lang="en-US" sz="2000" b="1" dirty="0">
                <a:latin typeface="Arial" pitchFamily="34" charset="0"/>
              </a:rPr>
              <a:t> cluster mobility, especially </a:t>
            </a:r>
            <a:r>
              <a:rPr lang="en-US" sz="2000" b="1" dirty="0" err="1">
                <a:latin typeface="Arial" pitchFamily="34" charset="0"/>
              </a:rPr>
              <a:t>1D</a:t>
            </a:r>
            <a:r>
              <a:rPr lang="en-US" sz="2000" b="1" dirty="0">
                <a:latin typeface="Arial" pitchFamily="34" charset="0"/>
              </a:rPr>
              <a:t> migrating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970483" y="5806232"/>
            <a:ext cx="3960812" cy="7112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Enhanced recombination with </a:t>
            </a:r>
            <a:r>
              <a:rPr lang="en-US" sz="2000" b="1" i="1">
                <a:latin typeface="Arial" pitchFamily="34" charset="0"/>
              </a:rPr>
              <a:t>Cr-unaffected</a:t>
            </a:r>
            <a:r>
              <a:rPr lang="en-US" sz="2000" b="1">
                <a:latin typeface="Arial" pitchFamily="34" charset="0"/>
              </a:rPr>
              <a:t> vacancies</a:t>
            </a:r>
          </a:p>
        </p:txBody>
      </p:sp>
      <p:cxnSp>
        <p:nvCxnSpPr>
          <p:cNvPr id="299017" name="AutoShape 9"/>
          <p:cNvCxnSpPr>
            <a:cxnSpLocks noChangeShapeType="1"/>
            <a:stCxn id="299015" idx="2"/>
            <a:endCxn id="299016" idx="0"/>
          </p:cNvCxnSpPr>
          <p:nvPr/>
        </p:nvCxnSpPr>
        <p:spPr bwMode="auto">
          <a:xfrm>
            <a:off x="2950889" y="5436344"/>
            <a:ext cx="0" cy="369888"/>
          </a:xfrm>
          <a:prstGeom prst="straightConnector1">
            <a:avLst/>
          </a:prstGeom>
          <a:noFill/>
          <a:ln w="762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018" name="AutoShape 10"/>
          <p:cNvCxnSpPr>
            <a:cxnSpLocks noChangeShapeType="1"/>
            <a:stCxn id="299015" idx="3"/>
            <a:endCxn id="299019" idx="1"/>
          </p:cNvCxnSpPr>
          <p:nvPr/>
        </p:nvCxnSpPr>
        <p:spPr bwMode="auto">
          <a:xfrm>
            <a:off x="4931295" y="5080744"/>
            <a:ext cx="647700" cy="585788"/>
          </a:xfrm>
          <a:prstGeom prst="bentConnector3">
            <a:avLst>
              <a:gd name="adj1" fmla="val 49755"/>
            </a:avLst>
          </a:prstGeom>
          <a:noFill/>
          <a:ln w="762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5578995" y="5310932"/>
            <a:ext cx="2665413" cy="7112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Reduction of swelling</a:t>
            </a:r>
          </a:p>
        </p:txBody>
      </p:sp>
      <p:cxnSp>
        <p:nvCxnSpPr>
          <p:cNvPr id="299020" name="AutoShape 12"/>
          <p:cNvCxnSpPr>
            <a:cxnSpLocks noChangeShapeType="1"/>
            <a:stCxn id="299016" idx="3"/>
            <a:endCxn id="299019" idx="1"/>
          </p:cNvCxnSpPr>
          <p:nvPr/>
        </p:nvCxnSpPr>
        <p:spPr bwMode="auto">
          <a:xfrm flipV="1">
            <a:off x="4931295" y="5666532"/>
            <a:ext cx="647700" cy="495300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021" name="Group 13"/>
          <p:cNvGrpSpPr>
            <a:grpSpLocks/>
          </p:cNvGrpSpPr>
          <p:nvPr/>
        </p:nvGrpSpPr>
        <p:grpSpPr bwMode="auto">
          <a:xfrm>
            <a:off x="-108520" y="1125587"/>
            <a:ext cx="4811713" cy="3311525"/>
            <a:chOff x="580" y="300"/>
            <a:chExt cx="4749" cy="3039"/>
          </a:xfrm>
        </p:grpSpPr>
        <p:grpSp>
          <p:nvGrpSpPr>
            <p:cNvPr id="299022" name="Group 14"/>
            <p:cNvGrpSpPr>
              <a:grpSpLocks/>
            </p:cNvGrpSpPr>
            <p:nvPr/>
          </p:nvGrpSpPr>
          <p:grpSpPr bwMode="auto">
            <a:xfrm>
              <a:off x="580" y="300"/>
              <a:ext cx="4749" cy="3039"/>
              <a:chOff x="0" y="2263"/>
              <a:chExt cx="2631" cy="2057"/>
            </a:xfrm>
          </p:grpSpPr>
          <p:graphicFrame>
            <p:nvGraphicFramePr>
              <p:cNvPr id="299023" name="Object 15"/>
              <p:cNvGraphicFramePr>
                <a:graphicFrameLocks noChangeAspect="1"/>
              </p:cNvGraphicFramePr>
              <p:nvPr/>
            </p:nvGraphicFramePr>
            <p:xfrm>
              <a:off x="0" y="2271"/>
              <a:ext cx="2631" cy="20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Graph" r:id="rId4" imgW="4011840" imgH="3124800" progId="Origin50.Graph">
                      <p:embed/>
                    </p:oleObj>
                  </mc:Choice>
                  <mc:Fallback>
                    <p:oleObj name="Graph" r:id="rId4" imgW="4011840" imgH="3124800" progId="Origin50.Grap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271"/>
                            <a:ext cx="2631" cy="20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9024" name="Text Box 16"/>
              <p:cNvSpPr txBox="1">
                <a:spLocks noChangeArrowheads="1"/>
              </p:cNvSpPr>
              <p:nvPr/>
            </p:nvSpPr>
            <p:spPr bwMode="auto">
              <a:xfrm>
                <a:off x="1431" y="2263"/>
                <a:ext cx="101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nl-BE" sz="1800">
                  <a:latin typeface="Arial" pitchFamily="34" charset="0"/>
                </a:endParaRPr>
              </a:p>
            </p:txBody>
          </p:sp>
        </p:grpSp>
        <p:sp>
          <p:nvSpPr>
            <p:cNvPr id="299025" name="Text Box 17"/>
            <p:cNvSpPr txBox="1">
              <a:spLocks noChangeArrowheads="1"/>
            </p:cNvSpPr>
            <p:nvPr/>
          </p:nvSpPr>
          <p:spPr bwMode="auto">
            <a:xfrm>
              <a:off x="1696" y="755"/>
              <a:ext cx="6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nl-BE" sz="1200" b="1">
                  <a:latin typeface="Arial" pitchFamily="34" charset="0"/>
                </a:rPr>
                <a:t>600 K</a:t>
              </a:r>
              <a:endParaRPr lang="en-GB" sz="1200" b="1">
                <a:latin typeface="Arial" pitchFamily="34" charset="0"/>
              </a:endParaRPr>
            </a:p>
          </p:txBody>
        </p:sp>
        <p:sp>
          <p:nvSpPr>
            <p:cNvPr id="299026" name="Rectangle 18"/>
            <p:cNvSpPr>
              <a:spLocks noChangeArrowheads="1"/>
            </p:cNvSpPr>
            <p:nvPr/>
          </p:nvSpPr>
          <p:spPr bwMode="auto">
            <a:xfrm rot="16200000">
              <a:off x="-165" y="1438"/>
              <a:ext cx="2510" cy="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Arial" pitchFamily="34" charset="0"/>
                </a:rPr>
                <a:t>ln(D</a:t>
              </a:r>
              <a:r>
                <a:rPr lang="en-US" sz="1600" baseline="30000">
                  <a:latin typeface="Arial" pitchFamily="34" charset="0"/>
                </a:rPr>
                <a:t>SIA cluster</a:t>
              </a:r>
              <a:r>
                <a:rPr lang="en-US" sz="1600" baseline="-25000">
                  <a:latin typeface="Arial" pitchFamily="34" charset="0"/>
                </a:rPr>
                <a:t>FeCr</a:t>
              </a:r>
              <a:r>
                <a:rPr lang="en-US" sz="1600">
                  <a:latin typeface="Arial" pitchFamily="34" charset="0"/>
                </a:rPr>
                <a:t>/D</a:t>
              </a:r>
              <a:r>
                <a:rPr lang="en-US" sz="1600" baseline="30000">
                  <a:latin typeface="Arial" pitchFamily="34" charset="0"/>
                </a:rPr>
                <a:t>SIA cluster</a:t>
              </a:r>
              <a:r>
                <a:rPr lang="en-US" sz="1600" baseline="-25000">
                  <a:latin typeface="Arial" pitchFamily="34" charset="0"/>
                </a:rPr>
                <a:t>Fe</a:t>
              </a:r>
              <a:r>
                <a:rPr lang="en-US" sz="1600">
                  <a:latin typeface="Arial" pitchFamily="34" charset="0"/>
                </a:rPr>
                <a:t>)</a:t>
              </a:r>
              <a:r>
                <a:rPr lang="en-US" b="1"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299027" name="AutoShape 19"/>
          <p:cNvSpPr>
            <a:spLocks noChangeArrowheads="1"/>
          </p:cNvSpPr>
          <p:nvPr/>
        </p:nvSpPr>
        <p:spPr bwMode="auto">
          <a:xfrm>
            <a:off x="4355976" y="2420888"/>
            <a:ext cx="720725" cy="504825"/>
          </a:xfrm>
          <a:prstGeom prst="leftRightArrow">
            <a:avLst>
              <a:gd name="adj1" fmla="val 50000"/>
              <a:gd name="adj2" fmla="val 285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9028" name="Rectangle 20"/>
          <p:cNvSpPr>
            <a:spLocks noChangeArrowheads="1"/>
          </p:cNvSpPr>
          <p:nvPr/>
        </p:nvSpPr>
        <p:spPr bwMode="auto">
          <a:xfrm>
            <a:off x="899593" y="116632"/>
            <a:ext cx="7416824" cy="45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1275" rIns="84138" bIns="41275" anchor="ctr"/>
          <a:lstStyle/>
          <a:p>
            <a:pPr defTabSz="692150">
              <a:tabLst>
                <a:tab pos="6221413" algn="l"/>
              </a:tabLst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Swelling is </a:t>
            </a: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a non-monotonic function </a:t>
            </a: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of  </a:t>
            </a: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%Cr, too</a:t>
            </a:r>
            <a:endParaRPr lang="en-US" sz="2400" b="1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5" grpId="0" animBg="1"/>
      <p:bldP spid="299016" grpId="0" animBg="1"/>
      <p:bldP spid="2990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59" name="Rectangle 27"/>
          <p:cNvSpPr>
            <a:spLocks noChangeArrowheads="1"/>
          </p:cNvSpPr>
          <p:nvPr/>
        </p:nvSpPr>
        <p:spPr bwMode="auto">
          <a:xfrm>
            <a:off x="900114" y="116632"/>
            <a:ext cx="7416302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1275" rIns="84138" bIns="41275" anchor="ctr"/>
          <a:lstStyle/>
          <a:p>
            <a:pPr defTabSz="692150">
              <a:tabLst>
                <a:tab pos="6221413" algn="l"/>
              </a:tabLst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Enhanced recombination proven by positron </a:t>
            </a:r>
            <a:r>
              <a:rPr lang="en-US" sz="2400" b="1" dirty="0" smtClean="0">
                <a:solidFill>
                  <a:srgbClr val="000066"/>
                </a:solidFill>
                <a:latin typeface="Arial" pitchFamily="34" charset="0"/>
              </a:rPr>
              <a:t>annihilation spectroscopy</a:t>
            </a:r>
            <a:endParaRPr lang="en-US" sz="24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4618204" y="1762125"/>
            <a:ext cx="34559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Positron annihilation studies show that</a:t>
            </a:r>
            <a:r>
              <a:rPr lang="en-US" sz="2000" b="1" dirty="0">
                <a:latin typeface="Arial" pitchFamily="34" charset="0"/>
              </a:rPr>
              <a:t> total amount of vacancies </a:t>
            </a:r>
            <a:r>
              <a:rPr lang="en-US" sz="2000" dirty="0">
                <a:latin typeface="Arial" pitchFamily="34" charset="0"/>
              </a:rPr>
              <a:t>in n-irradiated </a:t>
            </a:r>
            <a:r>
              <a:rPr lang="en-US" sz="2000" dirty="0" err="1">
                <a:latin typeface="Arial" pitchFamily="34" charset="0"/>
              </a:rPr>
              <a:t>FeCr</a:t>
            </a:r>
            <a:r>
              <a:rPr lang="en-US" sz="2000" dirty="0">
                <a:latin typeface="Arial" pitchFamily="34" charset="0"/>
              </a:rPr>
              <a:t> alloys</a:t>
            </a:r>
            <a:r>
              <a:rPr lang="en-US" sz="2000" b="1" dirty="0">
                <a:latin typeface="Arial" pitchFamily="34" charset="0"/>
              </a:rPr>
              <a:t> </a:t>
            </a:r>
            <a:r>
              <a:rPr lang="en-US" sz="2000" b="1" u="sng" dirty="0">
                <a:latin typeface="Arial" pitchFamily="34" charset="0"/>
              </a:rPr>
              <a:t>decreases</a:t>
            </a:r>
            <a:r>
              <a:rPr lang="en-US" sz="2000" b="1" dirty="0">
                <a:latin typeface="Arial" pitchFamily="34" charset="0"/>
              </a:rPr>
              <a:t>  with Cr content</a:t>
            </a:r>
          </a:p>
        </p:txBody>
      </p:sp>
      <p:sp>
        <p:nvSpPr>
          <p:cNvPr id="300039" name="Oval 7"/>
          <p:cNvSpPr>
            <a:spLocks noChangeArrowheads="1"/>
          </p:cNvSpPr>
          <p:nvPr/>
        </p:nvSpPr>
        <p:spPr bwMode="auto">
          <a:xfrm>
            <a:off x="3221038" y="5006975"/>
            <a:ext cx="387350" cy="3603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pSp>
        <p:nvGrpSpPr>
          <p:cNvPr id="300040" name="Group 8"/>
          <p:cNvGrpSpPr>
            <a:grpSpLocks/>
          </p:cNvGrpSpPr>
          <p:nvPr/>
        </p:nvGrpSpPr>
        <p:grpSpPr bwMode="auto">
          <a:xfrm>
            <a:off x="6945313" y="5300663"/>
            <a:ext cx="990600" cy="1223962"/>
            <a:chOff x="4224" y="3352"/>
            <a:chExt cx="624" cy="771"/>
          </a:xfrm>
        </p:grpSpPr>
        <p:grpSp>
          <p:nvGrpSpPr>
            <p:cNvPr id="300041" name="Group 9"/>
            <p:cNvGrpSpPr>
              <a:grpSpLocks/>
            </p:cNvGrpSpPr>
            <p:nvPr/>
          </p:nvGrpSpPr>
          <p:grpSpPr bwMode="auto">
            <a:xfrm>
              <a:off x="4285" y="3352"/>
              <a:ext cx="427" cy="209"/>
              <a:chOff x="4285" y="3352"/>
              <a:chExt cx="427" cy="209"/>
            </a:xfrm>
          </p:grpSpPr>
          <p:sp>
            <p:nvSpPr>
              <p:cNvPr id="300042" name="Oval 10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0043" name="Oval 11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0044" name="Group 12"/>
            <p:cNvGrpSpPr>
              <a:grpSpLocks/>
            </p:cNvGrpSpPr>
            <p:nvPr/>
          </p:nvGrpSpPr>
          <p:grpSpPr bwMode="auto">
            <a:xfrm>
              <a:off x="4421" y="3488"/>
              <a:ext cx="427" cy="209"/>
              <a:chOff x="4285" y="3352"/>
              <a:chExt cx="427" cy="209"/>
            </a:xfrm>
          </p:grpSpPr>
          <p:sp>
            <p:nvSpPr>
              <p:cNvPr id="300045" name="Oval 13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0046" name="Oval 14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0047" name="Group 15"/>
            <p:cNvGrpSpPr>
              <a:grpSpLocks/>
            </p:cNvGrpSpPr>
            <p:nvPr/>
          </p:nvGrpSpPr>
          <p:grpSpPr bwMode="auto">
            <a:xfrm>
              <a:off x="4224" y="3642"/>
              <a:ext cx="427" cy="209"/>
              <a:chOff x="4285" y="3352"/>
              <a:chExt cx="427" cy="209"/>
            </a:xfrm>
          </p:grpSpPr>
          <p:sp>
            <p:nvSpPr>
              <p:cNvPr id="300048" name="Oval 16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0049" name="Oval 17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0050" name="Group 18"/>
            <p:cNvGrpSpPr>
              <a:grpSpLocks/>
            </p:cNvGrpSpPr>
            <p:nvPr/>
          </p:nvGrpSpPr>
          <p:grpSpPr bwMode="auto">
            <a:xfrm>
              <a:off x="4369" y="3760"/>
              <a:ext cx="427" cy="209"/>
              <a:chOff x="4285" y="3352"/>
              <a:chExt cx="427" cy="209"/>
            </a:xfrm>
          </p:grpSpPr>
          <p:sp>
            <p:nvSpPr>
              <p:cNvPr id="300051" name="Oval 19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0052" name="Oval 20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300053" name="Group 21"/>
            <p:cNvGrpSpPr>
              <a:grpSpLocks/>
            </p:cNvGrpSpPr>
            <p:nvPr/>
          </p:nvGrpSpPr>
          <p:grpSpPr bwMode="auto">
            <a:xfrm>
              <a:off x="4298" y="3914"/>
              <a:ext cx="427" cy="209"/>
              <a:chOff x="4285" y="3352"/>
              <a:chExt cx="427" cy="209"/>
            </a:xfrm>
          </p:grpSpPr>
          <p:sp>
            <p:nvSpPr>
              <p:cNvPr id="300054" name="Oval 22"/>
              <p:cNvSpPr>
                <a:spLocks noChangeArrowheads="1"/>
              </p:cNvSpPr>
              <p:nvPr/>
            </p:nvSpPr>
            <p:spPr bwMode="auto">
              <a:xfrm>
                <a:off x="4285" y="3360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00055" name="Oval 23"/>
              <p:cNvSpPr>
                <a:spLocks noChangeArrowheads="1"/>
              </p:cNvSpPr>
              <p:nvPr/>
            </p:nvSpPr>
            <p:spPr bwMode="auto">
              <a:xfrm>
                <a:off x="4502" y="3352"/>
                <a:ext cx="210" cy="20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00057" name="Text Box 25"/>
          <p:cNvSpPr txBox="1">
            <a:spLocks noChangeArrowheads="1"/>
          </p:cNvSpPr>
          <p:nvPr/>
        </p:nvSpPr>
        <p:spPr bwMode="auto">
          <a:xfrm>
            <a:off x="2227263" y="4465638"/>
            <a:ext cx="16208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b="1">
                <a:latin typeface="Arial" pitchFamily="34" charset="0"/>
              </a:rPr>
              <a:t>vacancy</a:t>
            </a:r>
          </a:p>
        </p:txBody>
      </p:sp>
      <p:sp>
        <p:nvSpPr>
          <p:cNvPr id="300058" name="Text Box 26"/>
          <p:cNvSpPr txBox="1">
            <a:spLocks noChangeArrowheads="1"/>
          </p:cNvSpPr>
          <p:nvPr/>
        </p:nvSpPr>
        <p:spPr bwMode="auto">
          <a:xfrm>
            <a:off x="6457950" y="4659313"/>
            <a:ext cx="21463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500" b="1">
                <a:latin typeface="Arial" pitchFamily="34" charset="0"/>
              </a:rPr>
              <a:t>SIA cluster</a:t>
            </a:r>
            <a:endParaRPr lang="en-GB" sz="2500" b="1">
              <a:latin typeface="Arial" pitchFamily="34" charset="0"/>
            </a:endParaRPr>
          </a:p>
        </p:txBody>
      </p:sp>
      <p:pic>
        <p:nvPicPr>
          <p:cNvPr id="300060" name="Picture 28" descr="Vacanc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338263"/>
            <a:ext cx="3455988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0061" name="Text Box 29"/>
          <p:cNvSpPr txBox="1">
            <a:spLocks noChangeArrowheads="1"/>
          </p:cNvSpPr>
          <p:nvPr/>
        </p:nvSpPr>
        <p:spPr bwMode="auto">
          <a:xfrm>
            <a:off x="2817813" y="17240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0.06 dpa</a:t>
            </a:r>
          </a:p>
        </p:txBody>
      </p:sp>
      <p:sp>
        <p:nvSpPr>
          <p:cNvPr id="300062" name="Text Box 30"/>
          <p:cNvSpPr txBox="1">
            <a:spLocks noChangeArrowheads="1"/>
          </p:cNvSpPr>
          <p:nvPr/>
        </p:nvSpPr>
        <p:spPr bwMode="auto">
          <a:xfrm>
            <a:off x="1308100" y="1254125"/>
            <a:ext cx="259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Lambrecht, PhD thesis, 2009</a:t>
            </a:r>
          </a:p>
        </p:txBody>
      </p:sp>
      <p:sp>
        <p:nvSpPr>
          <p:cNvPr id="300063" name="Text Box 31"/>
          <p:cNvSpPr txBox="1">
            <a:spLocks noChangeArrowheads="1"/>
          </p:cNvSpPr>
          <p:nvPr/>
        </p:nvSpPr>
        <p:spPr bwMode="auto">
          <a:xfrm>
            <a:off x="900113" y="4403725"/>
            <a:ext cx="5540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b="1">
                <a:latin typeface="Arial" pitchFamily="34" charset="0"/>
              </a:rPr>
              <a:t>Fe</a:t>
            </a:r>
          </a:p>
        </p:txBody>
      </p:sp>
    </p:spTree>
    <p:extLst>
      <p:ext uri="{BB962C8B-B14F-4D97-AF65-F5344CB8AC3E}">
        <p14:creationId xmlns:p14="http://schemas.microsoft.com/office/powerpoint/2010/main" val="1957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C 0.00764 -0.00856 0.02621 -0.04143 0.04583 -0.05254 C 0.06545 -0.06342 0.09861 -0.06852 0.11823 -0.06574 C 0.13785 -0.06296 0.15746 -0.05185 0.16371 -0.03518 C 0.16996 -0.01852 0.16389 0.00695 0.15608 0.03542 C 0.14826 0.06412 0.11614 0.10695 0.11667 0.13681 C 0.11719 0.16644 0.14167 0.20394 0.15903 0.21459 C 0.17639 0.22523 0.20399 0.21366 0.22118 0.20047 C 0.23837 0.18727 0.25538 0.1456 0.26215 0.13472 " pathEditMode="relative" rAng="0" ptsTypes="aaaaaaaaa">
                                      <p:cBhvr>
                                        <p:cTn id="20" dur="50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63785 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9" grpId="0" animBg="1"/>
      <p:bldP spid="300039" grpId="1" animBg="1"/>
      <p:bldP spid="300057" grpId="0"/>
      <p:bldP spid="300057" grpId="1"/>
      <p:bldP spid="300058" grpId="0"/>
      <p:bldP spid="30005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553</Words>
  <Application>Microsoft Office PowerPoint</Application>
  <PresentationFormat>On-screen Show (4:3)</PresentationFormat>
  <Paragraphs>122</Paragraphs>
  <Slides>15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Documento</vt:lpstr>
      <vt:lpstr>Graph</vt:lpstr>
      <vt:lpstr>Summary of modelling - and an example</vt:lpstr>
      <vt:lpstr>Radiation effects are inherently a multiscale problem</vt:lpstr>
      <vt:lpstr>PowerPoint Presentation</vt:lpstr>
      <vt:lpstr>Modern approaches to materials modelling</vt:lpstr>
      <vt:lpstr>An example of bottom-up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However, the comparison between models and experiments is not always easy …</vt:lpstr>
      <vt:lpstr>“Experimental validation”</vt:lpstr>
      <vt:lpstr>“Experimental validation”</vt:lpstr>
      <vt:lpstr>“Experimental validation”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modelling - and an example</dc:title>
  <dc:creator>Pär Olsson</dc:creator>
  <cp:lastModifiedBy>Pär Olsson</cp:lastModifiedBy>
  <cp:revision>4</cp:revision>
  <dcterms:created xsi:type="dcterms:W3CDTF">2014-02-25T20:33:17Z</dcterms:created>
  <dcterms:modified xsi:type="dcterms:W3CDTF">2019-12-11T10:27:16Z</dcterms:modified>
</cp:coreProperties>
</file>