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9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207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61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640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6334" y="6648846"/>
            <a:ext cx="7561263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BNEN Course: Nuclear Materials II – </a:t>
            </a:r>
            <a:r>
              <a:rPr lang="en-GB" dirty="0" err="1" smtClean="0"/>
              <a:t>SCK</a:t>
            </a:r>
            <a:r>
              <a:rPr lang="en-GB" dirty="0" err="1" smtClean="0">
                <a:sym typeface="Symbol"/>
              </a:rPr>
              <a:t></a:t>
            </a:r>
            <a:r>
              <a:rPr lang="en-GB" dirty="0" err="1" smtClean="0"/>
              <a:t>CEN</a:t>
            </a:r>
            <a:r>
              <a:rPr lang="en-GB" dirty="0" smtClean="0"/>
              <a:t>, </a:t>
            </a:r>
            <a:r>
              <a:rPr lang="en-GB" dirty="0" err="1" smtClean="0"/>
              <a:t>Mol</a:t>
            </a:r>
            <a:r>
              <a:rPr lang="en-GB" dirty="0" smtClean="0"/>
              <a:t>, 10 November 2010  – L. Malerba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BD4D5-8719-4359-B179-57DB14C2D31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66334" y="6648846"/>
            <a:ext cx="7561263" cy="215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382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6334" y="6648846"/>
            <a:ext cx="7561263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BNEN Course: Nuclear Materials II – </a:t>
            </a:r>
            <a:r>
              <a:rPr lang="en-GB" dirty="0" err="1" smtClean="0"/>
              <a:t>SCK</a:t>
            </a:r>
            <a:r>
              <a:rPr lang="en-GB" dirty="0" err="1" smtClean="0">
                <a:sym typeface="Symbol"/>
              </a:rPr>
              <a:t></a:t>
            </a:r>
            <a:r>
              <a:rPr lang="en-GB" dirty="0" err="1" smtClean="0"/>
              <a:t>CEN</a:t>
            </a:r>
            <a:r>
              <a:rPr lang="en-GB" dirty="0" smtClean="0"/>
              <a:t>, </a:t>
            </a:r>
            <a:r>
              <a:rPr lang="en-GB" dirty="0" err="1" smtClean="0"/>
              <a:t>Mol</a:t>
            </a:r>
            <a:r>
              <a:rPr lang="en-GB" dirty="0" smtClean="0"/>
              <a:t>, 10 November 2010  – L. Malerba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BD4D5-8719-4359-B179-57DB14C2D31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66334" y="6648846"/>
            <a:ext cx="7561263" cy="215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382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218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888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34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036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623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2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63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E30F-2537-49CA-ABD5-4D3550F60F9E}" type="datetimeFigureOut">
              <a:rPr lang="sv-SE" smtClean="0"/>
              <a:t>2019-12-11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EF83-7F25-4EED-91CD-996E77B658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01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Documents%20and%20Settings\lmalerba\My%20Documents\_BIBLIO\Movies\EndCascade.wm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0" y="-3175"/>
            <a:ext cx="9144000" cy="9842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Joint Advanced Workshop on Multiscale Modelling for Characterization and Basic Understanding of Radiation Damage Mechanisms in Materials</a:t>
            </a:r>
          </a:p>
          <a:p>
            <a:r>
              <a:rPr lang="en-GB"/>
              <a:t>International Centre for Theoretical Physics and International Atomic Energy Agency</a:t>
            </a:r>
          </a:p>
          <a:p>
            <a:r>
              <a:rPr lang="en-GB"/>
              <a:t>Trieste, Italy, 12-23 April, 2010</a:t>
            </a: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08275"/>
            <a:ext cx="7772400" cy="1470025"/>
          </a:xfrm>
        </p:spPr>
        <p:txBody>
          <a:bodyPr/>
          <a:lstStyle/>
          <a:p>
            <a:pPr algn="ctr"/>
            <a:r>
              <a:rPr lang="en-GB" dirty="0" smtClean="0"/>
              <a:t>Swelling</a:t>
            </a:r>
            <a:endParaRPr lang="en-GB" dirty="0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" name="TextBox 1"/>
          <p:cNvSpPr txBox="1"/>
          <p:nvPr/>
        </p:nvSpPr>
        <p:spPr>
          <a:xfrm>
            <a:off x="971600" y="587727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Courtesy of Lorenzo Malebra, SCK-CEN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21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3687763" y="1276350"/>
            <a:ext cx="4941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Self-interstitials migrate faster than vacancies </a:t>
            </a:r>
          </a:p>
        </p:txBody>
      </p:sp>
      <p:grpSp>
        <p:nvGrpSpPr>
          <p:cNvPr id="291862" name="Group 22"/>
          <p:cNvGrpSpPr>
            <a:grpSpLocks/>
          </p:cNvGrpSpPr>
          <p:nvPr/>
        </p:nvGrpSpPr>
        <p:grpSpPr bwMode="auto">
          <a:xfrm>
            <a:off x="939118" y="973471"/>
            <a:ext cx="1997049" cy="2031206"/>
            <a:chOff x="106" y="709"/>
            <a:chExt cx="1542" cy="1279"/>
          </a:xfrm>
        </p:grpSpPr>
        <p:pic>
          <p:nvPicPr>
            <p:cNvPr id="29184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" y="709"/>
              <a:ext cx="1542" cy="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1846" name="Text Box 6"/>
            <p:cNvSpPr txBox="1">
              <a:spLocks noChangeArrowheads="1"/>
            </p:cNvSpPr>
            <p:nvPr/>
          </p:nvSpPr>
          <p:spPr bwMode="auto">
            <a:xfrm rot="19505290">
              <a:off x="162" y="876"/>
              <a:ext cx="8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>
                  <a:latin typeface="Arial" pitchFamily="34" charset="0"/>
                </a:rPr>
                <a:t>Self-interstitia</a:t>
              </a:r>
              <a:r>
                <a:rPr lang="en-US" sz="2000" dirty="0" smtClean="0">
                  <a:latin typeface="Arial" pitchFamily="34" charset="0"/>
                </a:rPr>
                <a:t>l</a:t>
              </a:r>
              <a:endParaRPr lang="en-US" sz="2000" dirty="0">
                <a:latin typeface="Arial" pitchFamily="34" charset="0"/>
              </a:endParaRPr>
            </a:p>
          </p:txBody>
        </p:sp>
      </p:grpSp>
      <p:grpSp>
        <p:nvGrpSpPr>
          <p:cNvPr id="291847" name="Group 7"/>
          <p:cNvGrpSpPr>
            <a:grpSpLocks/>
          </p:cNvGrpSpPr>
          <p:nvPr/>
        </p:nvGrpSpPr>
        <p:grpSpPr bwMode="auto">
          <a:xfrm>
            <a:off x="1043608" y="3501008"/>
            <a:ext cx="1872208" cy="2397125"/>
            <a:chOff x="2311" y="1270"/>
            <a:chExt cx="1138" cy="1781"/>
          </a:xfrm>
        </p:grpSpPr>
        <p:pic>
          <p:nvPicPr>
            <p:cNvPr id="29184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" y="1270"/>
              <a:ext cx="1138" cy="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1849" name="Text Box 9"/>
            <p:cNvSpPr txBox="1">
              <a:spLocks noChangeArrowheads="1"/>
            </p:cNvSpPr>
            <p:nvPr/>
          </p:nvSpPr>
          <p:spPr bwMode="auto">
            <a:xfrm>
              <a:off x="2517" y="1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800">
                  <a:latin typeface="Arial" pitchFamily="34" charset="0"/>
                </a:rPr>
                <a:t>Vacancy</a:t>
              </a:r>
            </a:p>
          </p:txBody>
        </p:sp>
      </p:grp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7451725" y="18081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nl-BE" sz="2000" b="1">
                <a:latin typeface="Arial" pitchFamily="34" charset="0"/>
              </a:rPr>
              <a:t>C</a:t>
            </a:r>
            <a:r>
              <a:rPr lang="nl-BE" sz="2000" b="1" baseline="-25000">
                <a:latin typeface="Arial" pitchFamily="34" charset="0"/>
              </a:rPr>
              <a:t>V</a:t>
            </a:r>
            <a:endParaRPr lang="en-GB" sz="2000" b="1" baseline="-25000">
              <a:latin typeface="Arial" pitchFamily="34" charset="0"/>
            </a:endParaRPr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>
            <a:off x="3563938" y="1773238"/>
            <a:ext cx="0" cy="3743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>
            <a:off x="3563938" y="5516563"/>
            <a:ext cx="4968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1854" name="Freeform 14"/>
          <p:cNvSpPr>
            <a:spLocks/>
          </p:cNvSpPr>
          <p:nvPr/>
        </p:nvSpPr>
        <p:spPr bwMode="auto">
          <a:xfrm>
            <a:off x="5076825" y="2276475"/>
            <a:ext cx="2951163" cy="865188"/>
          </a:xfrm>
          <a:custGeom>
            <a:avLst/>
            <a:gdLst>
              <a:gd name="T0" fmla="*/ 0 w 1859"/>
              <a:gd name="T1" fmla="*/ 545 h 545"/>
              <a:gd name="T2" fmla="*/ 491 w 1859"/>
              <a:gd name="T3" fmla="*/ 330 h 545"/>
              <a:gd name="T4" fmla="*/ 756 w 1859"/>
              <a:gd name="T5" fmla="*/ 227 h 545"/>
              <a:gd name="T6" fmla="*/ 1104 w 1859"/>
              <a:gd name="T7" fmla="*/ 46 h 545"/>
              <a:gd name="T8" fmla="*/ 1859 w 1859"/>
              <a:gd name="T9" fmla="*/ 0 h 545"/>
              <a:gd name="connsiteX0" fmla="*/ 0 w 10000"/>
              <a:gd name="connsiteY0" fmla="*/ 10000 h 10000"/>
              <a:gd name="connsiteX1" fmla="*/ 2641 w 10000"/>
              <a:gd name="connsiteY1" fmla="*/ 6055 h 10000"/>
              <a:gd name="connsiteX2" fmla="*/ 3919 w 10000"/>
              <a:gd name="connsiteY2" fmla="*/ 3410 h 10000"/>
              <a:gd name="connsiteX3" fmla="*/ 5939 w 10000"/>
              <a:gd name="connsiteY3" fmla="*/ 844 h 10000"/>
              <a:gd name="connsiteX4" fmla="*/ 10000 w 10000"/>
              <a:gd name="connsiteY4" fmla="*/ 0 h 10000"/>
              <a:gd name="connsiteX0" fmla="*/ 0 w 10000"/>
              <a:gd name="connsiteY0" fmla="*/ 10000 h 10000"/>
              <a:gd name="connsiteX1" fmla="*/ 2567 w 10000"/>
              <a:gd name="connsiteY1" fmla="*/ 5678 h 10000"/>
              <a:gd name="connsiteX2" fmla="*/ 3919 w 10000"/>
              <a:gd name="connsiteY2" fmla="*/ 3410 h 10000"/>
              <a:gd name="connsiteX3" fmla="*/ 5939 w 10000"/>
              <a:gd name="connsiteY3" fmla="*/ 844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441" y="9339"/>
                  <a:pt x="1914" y="6776"/>
                  <a:pt x="2567" y="5678"/>
                </a:cubicBezTo>
                <a:cubicBezTo>
                  <a:pt x="3220" y="4580"/>
                  <a:pt x="3357" y="4216"/>
                  <a:pt x="3919" y="3410"/>
                </a:cubicBezTo>
                <a:cubicBezTo>
                  <a:pt x="4481" y="2604"/>
                  <a:pt x="4954" y="1541"/>
                  <a:pt x="5939" y="844"/>
                </a:cubicBezTo>
                <a:cubicBezTo>
                  <a:pt x="6928" y="147"/>
                  <a:pt x="9322" y="147"/>
                  <a:pt x="1000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1855" name="Freeform 15"/>
          <p:cNvSpPr>
            <a:spLocks/>
          </p:cNvSpPr>
          <p:nvPr/>
        </p:nvSpPr>
        <p:spPr bwMode="auto">
          <a:xfrm>
            <a:off x="5081588" y="3148013"/>
            <a:ext cx="2946400" cy="847725"/>
          </a:xfrm>
          <a:custGeom>
            <a:avLst/>
            <a:gdLst>
              <a:gd name="T0" fmla="*/ 0 w 1856"/>
              <a:gd name="T1" fmla="*/ 0 h 534"/>
              <a:gd name="T2" fmla="*/ 408 w 1856"/>
              <a:gd name="T3" fmla="*/ 117 h 534"/>
              <a:gd name="T4" fmla="*/ 753 w 1856"/>
              <a:gd name="T5" fmla="*/ 307 h 534"/>
              <a:gd name="T6" fmla="*/ 1101 w 1856"/>
              <a:gd name="T7" fmla="*/ 488 h 534"/>
              <a:gd name="T8" fmla="*/ 1856 w 1856"/>
              <a:gd name="T9" fmla="*/ 534 h 534"/>
              <a:gd name="connsiteX0" fmla="*/ 0 w 10000"/>
              <a:gd name="connsiteY0" fmla="*/ 0 h 10000"/>
              <a:gd name="connsiteX1" fmla="*/ 1976 w 10000"/>
              <a:gd name="connsiteY1" fmla="*/ 2961 h 10000"/>
              <a:gd name="connsiteX2" fmla="*/ 4057 w 10000"/>
              <a:gd name="connsiteY2" fmla="*/ 5749 h 10000"/>
              <a:gd name="connsiteX3" fmla="*/ 5932 w 10000"/>
              <a:gd name="connsiteY3" fmla="*/ 9139 h 10000"/>
              <a:gd name="connsiteX4" fmla="*/ 10000 w 10000"/>
              <a:gd name="connsiteY4" fmla="*/ 10000 h 10000"/>
              <a:gd name="connsiteX0" fmla="*/ 0 w 10000"/>
              <a:gd name="connsiteY0" fmla="*/ 0 h 10000"/>
              <a:gd name="connsiteX1" fmla="*/ 1976 w 10000"/>
              <a:gd name="connsiteY1" fmla="*/ 2961 h 10000"/>
              <a:gd name="connsiteX2" fmla="*/ 3909 w 10000"/>
              <a:gd name="connsiteY2" fmla="*/ 6391 h 10000"/>
              <a:gd name="connsiteX3" fmla="*/ 5932 w 10000"/>
              <a:gd name="connsiteY3" fmla="*/ 9139 h 10000"/>
              <a:gd name="connsiteX4" fmla="*/ 1000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66" y="393"/>
                  <a:pt x="1325" y="1896"/>
                  <a:pt x="1976" y="2961"/>
                </a:cubicBezTo>
                <a:cubicBezTo>
                  <a:pt x="2627" y="4026"/>
                  <a:pt x="3250" y="5361"/>
                  <a:pt x="3909" y="6391"/>
                </a:cubicBezTo>
                <a:cubicBezTo>
                  <a:pt x="4568" y="7421"/>
                  <a:pt x="4946" y="8427"/>
                  <a:pt x="5932" y="9139"/>
                </a:cubicBezTo>
                <a:cubicBezTo>
                  <a:pt x="6923" y="9850"/>
                  <a:pt x="9321" y="9850"/>
                  <a:pt x="10000" y="1000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1856" name="Freeform 16"/>
          <p:cNvSpPr>
            <a:spLocks/>
          </p:cNvSpPr>
          <p:nvPr/>
        </p:nvSpPr>
        <p:spPr bwMode="auto">
          <a:xfrm>
            <a:off x="3563938" y="3089275"/>
            <a:ext cx="1512887" cy="2427288"/>
          </a:xfrm>
          <a:custGeom>
            <a:avLst/>
            <a:gdLst>
              <a:gd name="T0" fmla="*/ 0 w 953"/>
              <a:gd name="T1" fmla="*/ 1529 h 1529"/>
              <a:gd name="T2" fmla="*/ 715 w 953"/>
              <a:gd name="T3" fmla="*/ 249 h 1529"/>
              <a:gd name="T4" fmla="*/ 953 w 953"/>
              <a:gd name="T5" fmla="*/ 33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3" h="1529">
                <a:moveTo>
                  <a:pt x="0" y="1529"/>
                </a:moveTo>
                <a:cubicBezTo>
                  <a:pt x="119" y="1316"/>
                  <a:pt x="556" y="498"/>
                  <a:pt x="715" y="249"/>
                </a:cubicBezTo>
                <a:cubicBezTo>
                  <a:pt x="874" y="0"/>
                  <a:pt x="904" y="78"/>
                  <a:pt x="953" y="3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1857" name="Text Box 17"/>
          <p:cNvSpPr txBox="1">
            <a:spLocks noChangeArrowheads="1"/>
          </p:cNvSpPr>
          <p:nvPr/>
        </p:nvSpPr>
        <p:spPr bwMode="auto">
          <a:xfrm>
            <a:off x="6877050" y="5516563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nl-BE" sz="2000" b="1">
                <a:latin typeface="Arial" pitchFamily="34" charset="0"/>
              </a:rPr>
              <a:t>Time (dose)</a:t>
            </a:r>
            <a:endParaRPr lang="en-GB" sz="2000" b="1">
              <a:latin typeface="Arial" pitchFamily="34" charset="0"/>
            </a:endParaRPr>
          </a:p>
        </p:txBody>
      </p:sp>
      <p:sp>
        <p:nvSpPr>
          <p:cNvPr id="291858" name="Text Box 18"/>
          <p:cNvSpPr txBox="1">
            <a:spLocks noChangeArrowheads="1"/>
          </p:cNvSpPr>
          <p:nvPr/>
        </p:nvSpPr>
        <p:spPr bwMode="auto">
          <a:xfrm rot="10800000">
            <a:off x="3055938" y="2027238"/>
            <a:ext cx="4889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Concentration</a:t>
            </a:r>
          </a:p>
        </p:txBody>
      </p:sp>
      <p:sp>
        <p:nvSpPr>
          <p:cNvPr id="291859" name="Text Box 19"/>
          <p:cNvSpPr txBox="1">
            <a:spLocks noChangeArrowheads="1"/>
          </p:cNvSpPr>
          <p:nvPr/>
        </p:nvSpPr>
        <p:spPr bwMode="auto">
          <a:xfrm>
            <a:off x="7523163" y="40767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nl-BE" sz="2000" b="1">
                <a:latin typeface="Arial" pitchFamily="34" charset="0"/>
              </a:rPr>
              <a:t>C</a:t>
            </a:r>
            <a:r>
              <a:rPr lang="nl-BE" sz="2000" b="1" baseline="-25000">
                <a:latin typeface="Arial" pitchFamily="34" charset="0"/>
              </a:rPr>
              <a:t>SIA</a:t>
            </a:r>
            <a:endParaRPr lang="en-GB" sz="2000" b="1" baseline="-25000">
              <a:latin typeface="Arial" pitchFamily="34" charset="0"/>
            </a:endParaRPr>
          </a:p>
        </p:txBody>
      </p: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736600" y="6021288"/>
            <a:ext cx="77041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Arial" pitchFamily="34" charset="0"/>
              </a:rPr>
              <a:t>At steady state, more </a:t>
            </a:r>
            <a:r>
              <a:rPr lang="en-US" sz="2000" b="1" dirty="0" err="1">
                <a:latin typeface="Arial" pitchFamily="34" charset="0"/>
              </a:rPr>
              <a:t>SIAs</a:t>
            </a:r>
            <a:r>
              <a:rPr lang="en-US" sz="2000" b="1" dirty="0">
                <a:latin typeface="Arial" pitchFamily="34" charset="0"/>
              </a:rPr>
              <a:t> disappear at sinks than </a:t>
            </a:r>
            <a:r>
              <a:rPr lang="en-US" sz="2000" b="1" dirty="0" smtClean="0">
                <a:latin typeface="Arial" pitchFamily="34" charset="0"/>
              </a:rPr>
              <a:t>vacancies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latin typeface="Arial" pitchFamily="34" charset="0"/>
              </a:rPr>
              <a:t>So vacancy concentration is higher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Dynamic</a:t>
            </a:r>
            <a:r>
              <a:rPr lang="nl-BE" dirty="0" smtClean="0"/>
              <a:t> bias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3930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2339752" y="1463674"/>
            <a:ext cx="6388101" cy="4125913"/>
            <a:chOff x="1169" y="677"/>
            <a:chExt cx="4251" cy="2753"/>
          </a:xfrm>
        </p:grpSpPr>
        <p:grpSp>
          <p:nvGrpSpPr>
            <p:cNvPr id="292868" name="Group 4"/>
            <p:cNvGrpSpPr>
              <a:grpSpLocks/>
            </p:cNvGrpSpPr>
            <p:nvPr/>
          </p:nvGrpSpPr>
          <p:grpSpPr bwMode="auto">
            <a:xfrm>
              <a:off x="1250" y="1033"/>
              <a:ext cx="3847" cy="2034"/>
              <a:chOff x="1250" y="1033"/>
              <a:chExt cx="3847" cy="2034"/>
            </a:xfrm>
          </p:grpSpPr>
          <p:sp>
            <p:nvSpPr>
              <p:cNvPr id="292869" name="Freeform 5"/>
              <p:cNvSpPr>
                <a:spLocks/>
              </p:cNvSpPr>
              <p:nvPr/>
            </p:nvSpPr>
            <p:spPr bwMode="auto">
              <a:xfrm>
                <a:off x="1338" y="1033"/>
                <a:ext cx="3402" cy="1256"/>
              </a:xfrm>
              <a:custGeom>
                <a:avLst/>
                <a:gdLst>
                  <a:gd name="T0" fmla="*/ 0 w 3402"/>
                  <a:gd name="T1" fmla="*/ 1082 h 1256"/>
                  <a:gd name="T2" fmla="*/ 771 w 3402"/>
                  <a:gd name="T3" fmla="*/ 1218 h 1256"/>
                  <a:gd name="T4" fmla="*/ 1542 w 3402"/>
                  <a:gd name="T5" fmla="*/ 855 h 1256"/>
                  <a:gd name="T6" fmla="*/ 2132 w 3402"/>
                  <a:gd name="T7" fmla="*/ 265 h 1256"/>
                  <a:gd name="T8" fmla="*/ 2903 w 3402"/>
                  <a:gd name="T9" fmla="*/ 38 h 1256"/>
                  <a:gd name="T10" fmla="*/ 3402 w 3402"/>
                  <a:gd name="T11" fmla="*/ 38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2" h="1256">
                    <a:moveTo>
                      <a:pt x="0" y="1082"/>
                    </a:moveTo>
                    <a:cubicBezTo>
                      <a:pt x="257" y="1169"/>
                      <a:pt x="514" y="1256"/>
                      <a:pt x="771" y="1218"/>
                    </a:cubicBezTo>
                    <a:cubicBezTo>
                      <a:pt x="1028" y="1180"/>
                      <a:pt x="1315" y="1014"/>
                      <a:pt x="1542" y="855"/>
                    </a:cubicBezTo>
                    <a:cubicBezTo>
                      <a:pt x="1769" y="696"/>
                      <a:pt x="1905" y="401"/>
                      <a:pt x="2132" y="265"/>
                    </a:cubicBezTo>
                    <a:cubicBezTo>
                      <a:pt x="2359" y="129"/>
                      <a:pt x="2691" y="76"/>
                      <a:pt x="2903" y="38"/>
                    </a:cubicBezTo>
                    <a:cubicBezTo>
                      <a:pt x="3115" y="0"/>
                      <a:pt x="3319" y="38"/>
                      <a:pt x="3402" y="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92870" name="Freeform 6"/>
              <p:cNvSpPr>
                <a:spLocks/>
              </p:cNvSpPr>
              <p:nvPr/>
            </p:nvSpPr>
            <p:spPr bwMode="auto">
              <a:xfrm>
                <a:off x="1474" y="1811"/>
                <a:ext cx="3402" cy="1256"/>
              </a:xfrm>
              <a:custGeom>
                <a:avLst/>
                <a:gdLst>
                  <a:gd name="T0" fmla="*/ 0 w 3402"/>
                  <a:gd name="T1" fmla="*/ 1082 h 1256"/>
                  <a:gd name="T2" fmla="*/ 771 w 3402"/>
                  <a:gd name="T3" fmla="*/ 1218 h 1256"/>
                  <a:gd name="T4" fmla="*/ 1542 w 3402"/>
                  <a:gd name="T5" fmla="*/ 855 h 1256"/>
                  <a:gd name="T6" fmla="*/ 2132 w 3402"/>
                  <a:gd name="T7" fmla="*/ 265 h 1256"/>
                  <a:gd name="T8" fmla="*/ 2903 w 3402"/>
                  <a:gd name="T9" fmla="*/ 38 h 1256"/>
                  <a:gd name="T10" fmla="*/ 3402 w 3402"/>
                  <a:gd name="T11" fmla="*/ 38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2" h="1256">
                    <a:moveTo>
                      <a:pt x="0" y="1082"/>
                    </a:moveTo>
                    <a:cubicBezTo>
                      <a:pt x="257" y="1169"/>
                      <a:pt x="514" y="1256"/>
                      <a:pt x="771" y="1218"/>
                    </a:cubicBezTo>
                    <a:cubicBezTo>
                      <a:pt x="1028" y="1180"/>
                      <a:pt x="1315" y="1014"/>
                      <a:pt x="1542" y="855"/>
                    </a:cubicBezTo>
                    <a:cubicBezTo>
                      <a:pt x="1769" y="696"/>
                      <a:pt x="1905" y="401"/>
                      <a:pt x="2132" y="265"/>
                    </a:cubicBezTo>
                    <a:cubicBezTo>
                      <a:pt x="2359" y="129"/>
                      <a:pt x="2691" y="76"/>
                      <a:pt x="2903" y="38"/>
                    </a:cubicBezTo>
                    <a:cubicBezTo>
                      <a:pt x="3115" y="0"/>
                      <a:pt x="3319" y="38"/>
                      <a:pt x="3402" y="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92871" name="Freeform 7"/>
              <p:cNvSpPr>
                <a:spLocks/>
              </p:cNvSpPr>
              <p:nvPr/>
            </p:nvSpPr>
            <p:spPr bwMode="auto">
              <a:xfrm>
                <a:off x="1429" y="1441"/>
                <a:ext cx="3402" cy="1256"/>
              </a:xfrm>
              <a:custGeom>
                <a:avLst/>
                <a:gdLst>
                  <a:gd name="T0" fmla="*/ 0 w 3402"/>
                  <a:gd name="T1" fmla="*/ 1082 h 1256"/>
                  <a:gd name="T2" fmla="*/ 771 w 3402"/>
                  <a:gd name="T3" fmla="*/ 1218 h 1256"/>
                  <a:gd name="T4" fmla="*/ 1542 w 3402"/>
                  <a:gd name="T5" fmla="*/ 855 h 1256"/>
                  <a:gd name="T6" fmla="*/ 2132 w 3402"/>
                  <a:gd name="T7" fmla="*/ 265 h 1256"/>
                  <a:gd name="T8" fmla="*/ 2903 w 3402"/>
                  <a:gd name="T9" fmla="*/ 38 h 1256"/>
                  <a:gd name="T10" fmla="*/ 3402 w 3402"/>
                  <a:gd name="T11" fmla="*/ 38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2" h="1256">
                    <a:moveTo>
                      <a:pt x="0" y="1082"/>
                    </a:moveTo>
                    <a:cubicBezTo>
                      <a:pt x="257" y="1169"/>
                      <a:pt x="514" y="1256"/>
                      <a:pt x="771" y="1218"/>
                    </a:cubicBezTo>
                    <a:cubicBezTo>
                      <a:pt x="1028" y="1180"/>
                      <a:pt x="1315" y="1014"/>
                      <a:pt x="1542" y="855"/>
                    </a:cubicBezTo>
                    <a:cubicBezTo>
                      <a:pt x="1769" y="696"/>
                      <a:pt x="1905" y="401"/>
                      <a:pt x="2132" y="265"/>
                    </a:cubicBezTo>
                    <a:cubicBezTo>
                      <a:pt x="2359" y="129"/>
                      <a:pt x="2691" y="76"/>
                      <a:pt x="2903" y="38"/>
                    </a:cubicBezTo>
                    <a:cubicBezTo>
                      <a:pt x="3115" y="0"/>
                      <a:pt x="3319" y="38"/>
                      <a:pt x="3402" y="38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92872" name="Oval 8"/>
              <p:cNvSpPr>
                <a:spLocks noChangeArrowheads="1"/>
              </p:cNvSpPr>
              <p:nvPr/>
            </p:nvSpPr>
            <p:spPr bwMode="auto">
              <a:xfrm rot="-474430">
                <a:off x="1250" y="2120"/>
                <a:ext cx="318" cy="7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2873" name="Arc 9"/>
              <p:cNvSpPr>
                <a:spLocks/>
              </p:cNvSpPr>
              <p:nvPr/>
            </p:nvSpPr>
            <p:spPr bwMode="auto">
              <a:xfrm rot="1826611">
                <a:off x="4554" y="1148"/>
                <a:ext cx="543" cy="588"/>
              </a:xfrm>
              <a:custGeom>
                <a:avLst/>
                <a:gdLst>
                  <a:gd name="G0" fmla="+- 0 0 0"/>
                  <a:gd name="G1" fmla="+- 21501 0 0"/>
                  <a:gd name="G2" fmla="+- 21600 0 0"/>
                  <a:gd name="T0" fmla="*/ 2063 w 21600"/>
                  <a:gd name="T1" fmla="*/ 0 h 21501"/>
                  <a:gd name="T2" fmla="*/ 21600 w 21600"/>
                  <a:gd name="T3" fmla="*/ 21501 h 21501"/>
                  <a:gd name="T4" fmla="*/ 0 w 21600"/>
                  <a:gd name="T5" fmla="*/ 21501 h 2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01" fill="none" extrusionOk="0">
                    <a:moveTo>
                      <a:pt x="2063" y="-1"/>
                    </a:moveTo>
                    <a:cubicBezTo>
                      <a:pt x="13142" y="1062"/>
                      <a:pt x="21600" y="10370"/>
                      <a:pt x="21600" y="21501"/>
                    </a:cubicBezTo>
                  </a:path>
                  <a:path w="21600" h="21501" stroke="0" extrusionOk="0">
                    <a:moveTo>
                      <a:pt x="2063" y="-1"/>
                    </a:moveTo>
                    <a:cubicBezTo>
                      <a:pt x="13142" y="1062"/>
                      <a:pt x="21600" y="10370"/>
                      <a:pt x="21600" y="21501"/>
                    </a:cubicBezTo>
                    <a:lnTo>
                      <a:pt x="0" y="2150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2874" name="Arc 10"/>
              <p:cNvSpPr>
                <a:spLocks/>
              </p:cNvSpPr>
              <p:nvPr/>
            </p:nvSpPr>
            <p:spPr bwMode="auto">
              <a:xfrm rot="18557648" flipH="1">
                <a:off x="4520" y="1147"/>
                <a:ext cx="543" cy="588"/>
              </a:xfrm>
              <a:custGeom>
                <a:avLst/>
                <a:gdLst>
                  <a:gd name="G0" fmla="+- 0 0 0"/>
                  <a:gd name="G1" fmla="+- 21501 0 0"/>
                  <a:gd name="G2" fmla="+- 21600 0 0"/>
                  <a:gd name="T0" fmla="*/ 2063 w 21600"/>
                  <a:gd name="T1" fmla="*/ 0 h 21501"/>
                  <a:gd name="T2" fmla="*/ 21600 w 21600"/>
                  <a:gd name="T3" fmla="*/ 21501 h 21501"/>
                  <a:gd name="T4" fmla="*/ 0 w 21600"/>
                  <a:gd name="T5" fmla="*/ 21501 h 2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01" fill="none" extrusionOk="0">
                    <a:moveTo>
                      <a:pt x="2063" y="-1"/>
                    </a:moveTo>
                    <a:cubicBezTo>
                      <a:pt x="13142" y="1062"/>
                      <a:pt x="21600" y="10370"/>
                      <a:pt x="21600" y="21501"/>
                    </a:cubicBezTo>
                  </a:path>
                  <a:path w="21600" h="21501" stroke="0" extrusionOk="0">
                    <a:moveTo>
                      <a:pt x="2063" y="-1"/>
                    </a:moveTo>
                    <a:cubicBezTo>
                      <a:pt x="13142" y="1062"/>
                      <a:pt x="21600" y="10370"/>
                      <a:pt x="21600" y="21501"/>
                    </a:cubicBezTo>
                    <a:lnTo>
                      <a:pt x="0" y="2150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292875" name="Group 11"/>
            <p:cNvGrpSpPr>
              <a:grpSpLocks/>
            </p:cNvGrpSpPr>
            <p:nvPr/>
          </p:nvGrpSpPr>
          <p:grpSpPr bwMode="auto">
            <a:xfrm>
              <a:off x="1169" y="677"/>
              <a:ext cx="4251" cy="2753"/>
              <a:chOff x="1167" y="632"/>
              <a:chExt cx="4251" cy="2753"/>
            </a:xfrm>
          </p:grpSpPr>
          <p:sp>
            <p:nvSpPr>
              <p:cNvPr id="292876" name="Freeform 12"/>
              <p:cNvSpPr>
                <a:spLocks/>
              </p:cNvSpPr>
              <p:nvPr/>
            </p:nvSpPr>
            <p:spPr bwMode="auto">
              <a:xfrm>
                <a:off x="1247" y="632"/>
                <a:ext cx="3402" cy="1256"/>
              </a:xfrm>
              <a:custGeom>
                <a:avLst/>
                <a:gdLst>
                  <a:gd name="T0" fmla="*/ 0 w 3402"/>
                  <a:gd name="T1" fmla="*/ 1082 h 1256"/>
                  <a:gd name="T2" fmla="*/ 771 w 3402"/>
                  <a:gd name="T3" fmla="*/ 1218 h 1256"/>
                  <a:gd name="T4" fmla="*/ 1542 w 3402"/>
                  <a:gd name="T5" fmla="*/ 855 h 1256"/>
                  <a:gd name="T6" fmla="*/ 2132 w 3402"/>
                  <a:gd name="T7" fmla="*/ 265 h 1256"/>
                  <a:gd name="T8" fmla="*/ 2903 w 3402"/>
                  <a:gd name="T9" fmla="*/ 38 h 1256"/>
                  <a:gd name="T10" fmla="*/ 3402 w 3402"/>
                  <a:gd name="T11" fmla="*/ 38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2" h="1256">
                    <a:moveTo>
                      <a:pt x="0" y="1082"/>
                    </a:moveTo>
                    <a:cubicBezTo>
                      <a:pt x="257" y="1169"/>
                      <a:pt x="514" y="1256"/>
                      <a:pt x="771" y="1218"/>
                    </a:cubicBezTo>
                    <a:cubicBezTo>
                      <a:pt x="1028" y="1180"/>
                      <a:pt x="1315" y="1014"/>
                      <a:pt x="1542" y="855"/>
                    </a:cubicBezTo>
                    <a:cubicBezTo>
                      <a:pt x="1769" y="696"/>
                      <a:pt x="1905" y="401"/>
                      <a:pt x="2132" y="265"/>
                    </a:cubicBezTo>
                    <a:cubicBezTo>
                      <a:pt x="2359" y="129"/>
                      <a:pt x="2691" y="76"/>
                      <a:pt x="2903" y="38"/>
                    </a:cubicBezTo>
                    <a:cubicBezTo>
                      <a:pt x="3115" y="0"/>
                      <a:pt x="3319" y="38"/>
                      <a:pt x="3402" y="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92877" name="Freeform 13"/>
              <p:cNvSpPr>
                <a:spLocks/>
              </p:cNvSpPr>
              <p:nvPr/>
            </p:nvSpPr>
            <p:spPr bwMode="auto">
              <a:xfrm>
                <a:off x="1565" y="2129"/>
                <a:ext cx="3402" cy="1256"/>
              </a:xfrm>
              <a:custGeom>
                <a:avLst/>
                <a:gdLst>
                  <a:gd name="T0" fmla="*/ 0 w 3402"/>
                  <a:gd name="T1" fmla="*/ 1082 h 1256"/>
                  <a:gd name="T2" fmla="*/ 771 w 3402"/>
                  <a:gd name="T3" fmla="*/ 1218 h 1256"/>
                  <a:gd name="T4" fmla="*/ 1542 w 3402"/>
                  <a:gd name="T5" fmla="*/ 855 h 1256"/>
                  <a:gd name="T6" fmla="*/ 2132 w 3402"/>
                  <a:gd name="T7" fmla="*/ 265 h 1256"/>
                  <a:gd name="T8" fmla="*/ 2903 w 3402"/>
                  <a:gd name="T9" fmla="*/ 38 h 1256"/>
                  <a:gd name="T10" fmla="*/ 3402 w 3402"/>
                  <a:gd name="T11" fmla="*/ 38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02" h="1256">
                    <a:moveTo>
                      <a:pt x="0" y="1082"/>
                    </a:moveTo>
                    <a:cubicBezTo>
                      <a:pt x="257" y="1169"/>
                      <a:pt x="514" y="1256"/>
                      <a:pt x="771" y="1218"/>
                    </a:cubicBezTo>
                    <a:cubicBezTo>
                      <a:pt x="1028" y="1180"/>
                      <a:pt x="1315" y="1014"/>
                      <a:pt x="1542" y="855"/>
                    </a:cubicBezTo>
                    <a:cubicBezTo>
                      <a:pt x="1769" y="696"/>
                      <a:pt x="1905" y="401"/>
                      <a:pt x="2132" y="265"/>
                    </a:cubicBezTo>
                    <a:cubicBezTo>
                      <a:pt x="2359" y="129"/>
                      <a:pt x="2691" y="76"/>
                      <a:pt x="2903" y="38"/>
                    </a:cubicBezTo>
                    <a:cubicBezTo>
                      <a:pt x="3115" y="0"/>
                      <a:pt x="3319" y="38"/>
                      <a:pt x="3402" y="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92878" name="Oval 14"/>
              <p:cNvSpPr>
                <a:spLocks noChangeArrowheads="1"/>
              </p:cNvSpPr>
              <p:nvPr/>
            </p:nvSpPr>
            <p:spPr bwMode="auto">
              <a:xfrm rot="-613984">
                <a:off x="1167" y="1716"/>
                <a:ext cx="454" cy="149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2879" name="Arc 15"/>
              <p:cNvSpPr>
                <a:spLocks/>
              </p:cNvSpPr>
              <p:nvPr/>
            </p:nvSpPr>
            <p:spPr bwMode="auto">
              <a:xfrm rot="2165158">
                <a:off x="4148" y="876"/>
                <a:ext cx="1270" cy="998"/>
              </a:xfrm>
              <a:custGeom>
                <a:avLst/>
                <a:gdLst>
                  <a:gd name="G0" fmla="+- 0 0 0"/>
                  <a:gd name="G1" fmla="+- 21501 0 0"/>
                  <a:gd name="G2" fmla="+- 21600 0 0"/>
                  <a:gd name="T0" fmla="*/ 2063 w 21600"/>
                  <a:gd name="T1" fmla="*/ 0 h 21501"/>
                  <a:gd name="T2" fmla="*/ 21600 w 21600"/>
                  <a:gd name="T3" fmla="*/ 21501 h 21501"/>
                  <a:gd name="T4" fmla="*/ 0 w 21600"/>
                  <a:gd name="T5" fmla="*/ 21501 h 2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01" fill="none" extrusionOk="0">
                    <a:moveTo>
                      <a:pt x="2063" y="-1"/>
                    </a:moveTo>
                    <a:cubicBezTo>
                      <a:pt x="13142" y="1062"/>
                      <a:pt x="21600" y="10370"/>
                      <a:pt x="21600" y="21501"/>
                    </a:cubicBezTo>
                  </a:path>
                  <a:path w="21600" h="21501" stroke="0" extrusionOk="0">
                    <a:moveTo>
                      <a:pt x="2063" y="-1"/>
                    </a:moveTo>
                    <a:cubicBezTo>
                      <a:pt x="13142" y="1062"/>
                      <a:pt x="21600" y="10370"/>
                      <a:pt x="21600" y="21501"/>
                    </a:cubicBezTo>
                    <a:lnTo>
                      <a:pt x="0" y="2150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2880" name="Arc 16"/>
              <p:cNvSpPr>
                <a:spLocks/>
              </p:cNvSpPr>
              <p:nvPr/>
            </p:nvSpPr>
            <p:spPr bwMode="auto">
              <a:xfrm rot="18289050" flipH="1">
                <a:off x="4290" y="867"/>
                <a:ext cx="1006" cy="1125"/>
              </a:xfrm>
              <a:custGeom>
                <a:avLst/>
                <a:gdLst>
                  <a:gd name="G0" fmla="+- 1086 0 0"/>
                  <a:gd name="G1" fmla="+- 21600 0 0"/>
                  <a:gd name="G2" fmla="+- 21600 0 0"/>
                  <a:gd name="T0" fmla="*/ 0 w 22686"/>
                  <a:gd name="T1" fmla="*/ 27 h 22978"/>
                  <a:gd name="T2" fmla="*/ 22642 w 22686"/>
                  <a:gd name="T3" fmla="*/ 22978 h 22978"/>
                  <a:gd name="T4" fmla="*/ 1086 w 22686"/>
                  <a:gd name="T5" fmla="*/ 21600 h 22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86" h="22978" fill="none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22059"/>
                      <a:pt x="22671" y="22519"/>
                      <a:pt x="22641" y="22977"/>
                    </a:cubicBezTo>
                  </a:path>
                  <a:path w="22686" h="22978" stroke="0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22059"/>
                      <a:pt x="22671" y="22519"/>
                      <a:pt x="22641" y="22977"/>
                    </a:cubicBezTo>
                    <a:lnTo>
                      <a:pt x="1086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</p:grpSp>
      <p:grpSp>
        <p:nvGrpSpPr>
          <p:cNvPr id="292881" name="Group 17"/>
          <p:cNvGrpSpPr>
            <a:grpSpLocks/>
          </p:cNvGrpSpPr>
          <p:nvPr/>
        </p:nvGrpSpPr>
        <p:grpSpPr bwMode="auto">
          <a:xfrm>
            <a:off x="2483461" y="1375883"/>
            <a:ext cx="408742" cy="340205"/>
            <a:chOff x="1474" y="799"/>
            <a:chExt cx="272" cy="227"/>
          </a:xfrm>
        </p:grpSpPr>
        <p:sp>
          <p:nvSpPr>
            <p:cNvPr id="292882" name="Oval 18"/>
            <p:cNvSpPr>
              <a:spLocks noChangeAspect="1" noChangeArrowheads="1"/>
            </p:cNvSpPr>
            <p:nvPr/>
          </p:nvSpPr>
          <p:spPr bwMode="auto">
            <a:xfrm>
              <a:off x="1577" y="877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2883" name="Oval 19"/>
            <p:cNvSpPr>
              <a:spLocks noChangeArrowheads="1"/>
            </p:cNvSpPr>
            <p:nvPr/>
          </p:nvSpPr>
          <p:spPr bwMode="auto">
            <a:xfrm>
              <a:off x="1474" y="79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2884" name="Oval 20"/>
            <p:cNvSpPr>
              <a:spLocks noChangeArrowheads="1"/>
            </p:cNvSpPr>
            <p:nvPr/>
          </p:nvSpPr>
          <p:spPr bwMode="auto">
            <a:xfrm>
              <a:off x="1610" y="89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292885" name="Oval 21"/>
          <p:cNvSpPr>
            <a:spLocks noChangeArrowheads="1"/>
          </p:cNvSpPr>
          <p:nvPr/>
        </p:nvSpPr>
        <p:spPr bwMode="auto">
          <a:xfrm>
            <a:off x="7387779" y="5237306"/>
            <a:ext cx="136749" cy="13638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701972" y="1220554"/>
            <a:ext cx="16492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Self-interstitials interact at </a:t>
            </a:r>
            <a:r>
              <a:rPr lang="en-US" sz="1600" b="1" dirty="0">
                <a:latin typeface="Arial" pitchFamily="34" charset="0"/>
              </a:rPr>
              <a:t>larger distance</a:t>
            </a:r>
            <a:r>
              <a:rPr lang="en-US" sz="1600" dirty="0">
                <a:latin typeface="Arial" pitchFamily="34" charset="0"/>
              </a:rPr>
              <a:t> than vacancies with dislocations</a:t>
            </a:r>
          </a:p>
          <a:p>
            <a:pPr algn="l" eaLnBrk="1" hangingPunct="1">
              <a:spcBef>
                <a:spcPct val="50000"/>
              </a:spcBef>
            </a:pPr>
            <a:endParaRPr lang="en-US" sz="1600" dirty="0"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They are </a:t>
            </a:r>
            <a:r>
              <a:rPr lang="en-US" sz="1600" b="1" dirty="0" smtClean="0">
                <a:latin typeface="Arial" pitchFamily="34" charset="0"/>
              </a:rPr>
              <a:t>absorbed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>
                <a:latin typeface="Arial" pitchFamily="34" charset="0"/>
              </a:rPr>
              <a:t>more efficiently than vacancies</a:t>
            </a:r>
          </a:p>
          <a:p>
            <a:pPr algn="l" eaLnBrk="1" hangingPunct="1">
              <a:spcBef>
                <a:spcPct val="50000"/>
              </a:spcBef>
            </a:pPr>
            <a:endParaRPr lang="en-US" sz="1600" dirty="0"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This leads to an even larger </a:t>
            </a:r>
            <a:r>
              <a:rPr lang="en-US" sz="1600" b="1" dirty="0">
                <a:latin typeface="Arial" pitchFamily="34" charset="0"/>
              </a:rPr>
              <a:t>difference in </a:t>
            </a:r>
            <a:r>
              <a:rPr lang="en-US" sz="1600" b="1" dirty="0" smtClean="0">
                <a:latin typeface="Arial" pitchFamily="34" charset="0"/>
              </a:rPr>
              <a:t>concentration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>
                <a:latin typeface="Arial" pitchFamily="34" charset="0"/>
              </a:rPr>
              <a:t>of the two species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2405765" y="1692150"/>
            <a:ext cx="694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nl-BE" sz="1800" dirty="0" err="1">
                <a:solidFill>
                  <a:srgbClr val="0000FF"/>
                </a:solidFill>
                <a:latin typeface="Arial" pitchFamily="34" charset="0"/>
              </a:rPr>
              <a:t>SIA</a:t>
            </a:r>
            <a:endParaRPr lang="en-GB" sz="18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6876256" y="5400550"/>
            <a:ext cx="10864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hlink"/>
                </a:solidFill>
                <a:latin typeface="Arial" pitchFamily="34" charset="0"/>
              </a:rPr>
              <a:t>vacancy</a:t>
            </a: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2929763" y="3752214"/>
            <a:ext cx="14982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Dislocation line</a:t>
            </a:r>
          </a:p>
        </p:txBody>
      </p:sp>
      <p:sp>
        <p:nvSpPr>
          <p:cNvPr id="292890" name="Line 26"/>
          <p:cNvSpPr>
            <a:spLocks noChangeShapeType="1"/>
          </p:cNvSpPr>
          <p:nvPr/>
        </p:nvSpPr>
        <p:spPr bwMode="auto">
          <a:xfrm>
            <a:off x="3940175" y="4084781"/>
            <a:ext cx="273497" cy="136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2891" name="Text Box 27"/>
          <p:cNvSpPr txBox="1">
            <a:spLocks noChangeArrowheads="1"/>
          </p:cNvSpPr>
          <p:nvPr/>
        </p:nvSpPr>
        <p:spPr bwMode="auto">
          <a:xfrm>
            <a:off x="2351244" y="2385376"/>
            <a:ext cx="16442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Capture radius for </a:t>
            </a:r>
            <a:r>
              <a:rPr lang="en-US" sz="1800" dirty="0" err="1">
                <a:latin typeface="Arial" pitchFamily="34" charset="0"/>
              </a:rPr>
              <a:t>SIA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292892" name="Line 28"/>
          <p:cNvSpPr>
            <a:spLocks noChangeShapeType="1"/>
          </p:cNvSpPr>
          <p:nvPr/>
        </p:nvSpPr>
        <p:spPr bwMode="auto">
          <a:xfrm flipH="1" flipV="1">
            <a:off x="4173408" y="3053392"/>
            <a:ext cx="614616" cy="95167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2893" name="Line 29"/>
          <p:cNvSpPr>
            <a:spLocks noChangeShapeType="1"/>
          </p:cNvSpPr>
          <p:nvPr/>
        </p:nvSpPr>
        <p:spPr bwMode="auto">
          <a:xfrm>
            <a:off x="3791143" y="2712360"/>
            <a:ext cx="204371" cy="68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4461901" y="3305050"/>
            <a:ext cx="613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nl-BE" sz="1800" i="1">
                <a:latin typeface="Arial" pitchFamily="34" charset="0"/>
              </a:rPr>
              <a:t>r</a:t>
            </a:r>
            <a:r>
              <a:rPr lang="nl-BE" sz="1800" i="1" baseline="-25000">
                <a:latin typeface="Arial" pitchFamily="34" charset="0"/>
              </a:rPr>
              <a:t>SIA</a:t>
            </a:r>
            <a:endParaRPr lang="en-GB" sz="1800" i="1" baseline="-25000">
              <a:latin typeface="Arial" pitchFamily="34" charset="0"/>
            </a:endParaRPr>
          </a:p>
        </p:txBody>
      </p:sp>
      <p:sp>
        <p:nvSpPr>
          <p:cNvPr id="292895" name="Text Box 31"/>
          <p:cNvSpPr txBox="1">
            <a:spLocks noChangeArrowheads="1"/>
          </p:cNvSpPr>
          <p:nvPr/>
        </p:nvSpPr>
        <p:spPr bwMode="auto">
          <a:xfrm>
            <a:off x="4174564" y="4162300"/>
            <a:ext cx="613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nl-BE" sz="1800" i="1">
                <a:latin typeface="Arial" pitchFamily="34" charset="0"/>
              </a:rPr>
              <a:t>r</a:t>
            </a:r>
            <a:r>
              <a:rPr lang="nl-BE" sz="1800" i="1" baseline="-25000">
                <a:latin typeface="Arial" pitchFamily="34" charset="0"/>
              </a:rPr>
              <a:t>V</a:t>
            </a:r>
            <a:endParaRPr lang="en-GB" sz="1800" i="1" baseline="-25000">
              <a:latin typeface="Arial" pitchFamily="34" charset="0"/>
            </a:endParaRPr>
          </a:p>
        </p:txBody>
      </p:sp>
      <p:sp>
        <p:nvSpPr>
          <p:cNvPr id="292896" name="Line 32"/>
          <p:cNvSpPr>
            <a:spLocks noChangeShapeType="1"/>
          </p:cNvSpPr>
          <p:nvPr/>
        </p:nvSpPr>
        <p:spPr bwMode="auto">
          <a:xfrm>
            <a:off x="4514181" y="4245490"/>
            <a:ext cx="273497" cy="407646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2897" name="Text Box 33"/>
          <p:cNvSpPr txBox="1">
            <a:spLocks noChangeArrowheads="1"/>
          </p:cNvSpPr>
          <p:nvPr/>
        </p:nvSpPr>
        <p:spPr bwMode="auto">
          <a:xfrm>
            <a:off x="4800756" y="4416863"/>
            <a:ext cx="14982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Capture radius for vacancy</a:t>
            </a:r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 flipH="1" flipV="1">
            <a:off x="4870643" y="4516580"/>
            <a:ext cx="204371" cy="136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Dislocation</a:t>
            </a:r>
            <a:r>
              <a:rPr lang="nl-BE" dirty="0" smtClean="0"/>
              <a:t> bias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2127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7778E-7 1.86864E-6 L 0.04045 1.86864E-6 L 0.04045 0.0111 L 0.0809 0.0111 L 0.0809 0.0222 L 0.12135 0.0222 L 0.12135 0.03353 L 0.16181 0.03353 L 0.16181 0.04463 L 0.20226 0.04463 L 0.20226 0.0562 L 0.24271 0.0562 L 0.24271 0.0673 L 0.28351 0.0673 L 0.28351 0.07886 " pathEditMode="relative" rAng="0" ptsTypes="FFFFFFFFFFFFFFF">
                                      <p:cBhvr>
                                        <p:cTn id="6" dur="500" fill="hold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39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9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C 0.03177 -0.01873 0.04497 -0.0673 0.03125 -0.10869 C 0.01684 -0.15171 -0.01892 -0.17137 -0.05104 -0.1524 C -0.08299 -0.13321 -0.1191 -0.1531 -0.13351 -0.19658 C -0.14722 -0.23797 -0.1342 -0.287 -0.10174 -0.30504 " pathEditMode="relative" rAng="14770902" ptsTypes="fffff">
                                      <p:cBhvr>
                                        <p:cTn id="8" dur="50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15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5" grpId="0" animBg="1"/>
      <p:bldP spid="29288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891" name="Group 3"/>
          <p:cNvGrpSpPr>
            <a:grpSpLocks/>
          </p:cNvGrpSpPr>
          <p:nvPr/>
        </p:nvGrpSpPr>
        <p:grpSpPr bwMode="auto">
          <a:xfrm>
            <a:off x="777348" y="710778"/>
            <a:ext cx="7561262" cy="5670550"/>
            <a:chOff x="476" y="346"/>
            <a:chExt cx="4763" cy="3572"/>
          </a:xfrm>
        </p:grpSpPr>
        <p:grpSp>
          <p:nvGrpSpPr>
            <p:cNvPr id="293892" name="Group 4"/>
            <p:cNvGrpSpPr>
              <a:grpSpLocks/>
            </p:cNvGrpSpPr>
            <p:nvPr/>
          </p:nvGrpSpPr>
          <p:grpSpPr bwMode="auto">
            <a:xfrm>
              <a:off x="476" y="346"/>
              <a:ext cx="4763" cy="3572"/>
              <a:chOff x="476" y="346"/>
              <a:chExt cx="4763" cy="3572"/>
            </a:xfrm>
          </p:grpSpPr>
          <p:pic>
            <p:nvPicPr>
              <p:cNvPr id="293893" name="EndCascade.wmv">
                <a:hlinkClick r:id="" action="ppaction://media"/>
              </p:cNvPr>
              <p:cNvPicPr>
                <a:picLocks noRot="1" noChangeAspect="1" noChangeArrowheads="1"/>
              </p:cNvPicPr>
              <p:nvPr>
                <a:videoFile r:link="rId1"/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" y="346"/>
                <a:ext cx="4763" cy="3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93894" name="Oval 6"/>
              <p:cNvSpPr>
                <a:spLocks noChangeAspect="1" noChangeArrowheads="1"/>
              </p:cNvSpPr>
              <p:nvPr/>
            </p:nvSpPr>
            <p:spPr bwMode="auto">
              <a:xfrm>
                <a:off x="3188" y="2115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895" name="Oval 7"/>
              <p:cNvSpPr>
                <a:spLocks noChangeAspect="1" noChangeArrowheads="1"/>
              </p:cNvSpPr>
              <p:nvPr/>
            </p:nvSpPr>
            <p:spPr bwMode="auto">
              <a:xfrm>
                <a:off x="3204" y="2115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896" name="Oval 8"/>
              <p:cNvSpPr>
                <a:spLocks noChangeAspect="1" noChangeArrowheads="1"/>
              </p:cNvSpPr>
              <p:nvPr/>
            </p:nvSpPr>
            <p:spPr bwMode="auto">
              <a:xfrm>
                <a:off x="3195" y="2134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897" name="Oval 9"/>
              <p:cNvSpPr>
                <a:spLocks noChangeAspect="1" noChangeArrowheads="1"/>
              </p:cNvSpPr>
              <p:nvPr/>
            </p:nvSpPr>
            <p:spPr bwMode="auto">
              <a:xfrm>
                <a:off x="3334" y="2251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898" name="Oval 10"/>
              <p:cNvSpPr>
                <a:spLocks noChangeAspect="1" noChangeArrowheads="1"/>
              </p:cNvSpPr>
              <p:nvPr/>
            </p:nvSpPr>
            <p:spPr bwMode="auto">
              <a:xfrm>
                <a:off x="3324" y="2251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899" name="Oval 11"/>
              <p:cNvSpPr>
                <a:spLocks noChangeAspect="1" noChangeArrowheads="1"/>
              </p:cNvSpPr>
              <p:nvPr/>
            </p:nvSpPr>
            <p:spPr bwMode="auto">
              <a:xfrm>
                <a:off x="3334" y="1933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0" name="Oval 12"/>
              <p:cNvSpPr>
                <a:spLocks noChangeAspect="1" noChangeArrowheads="1"/>
              </p:cNvSpPr>
              <p:nvPr/>
            </p:nvSpPr>
            <p:spPr bwMode="auto">
              <a:xfrm>
                <a:off x="3179" y="2134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1" name="Oval 13"/>
              <p:cNvSpPr>
                <a:spLocks noChangeAspect="1" noChangeArrowheads="1"/>
              </p:cNvSpPr>
              <p:nvPr/>
            </p:nvSpPr>
            <p:spPr bwMode="auto">
              <a:xfrm>
                <a:off x="3389" y="2024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2" name="Oval 14"/>
              <p:cNvSpPr>
                <a:spLocks noChangeAspect="1" noChangeArrowheads="1"/>
              </p:cNvSpPr>
              <p:nvPr/>
            </p:nvSpPr>
            <p:spPr bwMode="auto">
              <a:xfrm>
                <a:off x="3379" y="2024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3" name="Oval 15"/>
              <p:cNvSpPr>
                <a:spLocks noChangeAspect="1" noChangeArrowheads="1"/>
              </p:cNvSpPr>
              <p:nvPr/>
            </p:nvSpPr>
            <p:spPr bwMode="auto">
              <a:xfrm>
                <a:off x="3470" y="1797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4" name="Oval 16"/>
              <p:cNvSpPr>
                <a:spLocks noChangeAspect="1" noChangeArrowheads="1"/>
              </p:cNvSpPr>
              <p:nvPr/>
            </p:nvSpPr>
            <p:spPr bwMode="auto">
              <a:xfrm>
                <a:off x="3107" y="2047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5" name="Oval 17"/>
              <p:cNvSpPr>
                <a:spLocks noChangeAspect="1" noChangeArrowheads="1"/>
              </p:cNvSpPr>
              <p:nvPr/>
            </p:nvSpPr>
            <p:spPr bwMode="auto">
              <a:xfrm>
                <a:off x="3606" y="1752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6" name="Oval 18"/>
              <p:cNvSpPr>
                <a:spLocks noChangeAspect="1" noChangeArrowheads="1"/>
              </p:cNvSpPr>
              <p:nvPr/>
            </p:nvSpPr>
            <p:spPr bwMode="auto">
              <a:xfrm>
                <a:off x="3470" y="1888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7" name="Oval 19"/>
              <p:cNvSpPr>
                <a:spLocks noChangeAspect="1" noChangeArrowheads="1"/>
              </p:cNvSpPr>
              <p:nvPr/>
            </p:nvSpPr>
            <p:spPr bwMode="auto">
              <a:xfrm>
                <a:off x="3389" y="2160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8" name="Oval 20"/>
              <p:cNvSpPr>
                <a:spLocks noChangeAspect="1" noChangeArrowheads="1"/>
              </p:cNvSpPr>
              <p:nvPr/>
            </p:nvSpPr>
            <p:spPr bwMode="auto">
              <a:xfrm>
                <a:off x="3379" y="2160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09" name="Oval 21"/>
              <p:cNvSpPr>
                <a:spLocks noChangeAspect="1" noChangeArrowheads="1"/>
              </p:cNvSpPr>
              <p:nvPr/>
            </p:nvSpPr>
            <p:spPr bwMode="auto">
              <a:xfrm>
                <a:off x="3208" y="2205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0" name="Oval 22"/>
              <p:cNvSpPr>
                <a:spLocks noChangeAspect="1" noChangeArrowheads="1"/>
              </p:cNvSpPr>
              <p:nvPr/>
            </p:nvSpPr>
            <p:spPr bwMode="auto">
              <a:xfrm>
                <a:off x="3198" y="2205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1" name="Oval 23"/>
              <p:cNvSpPr>
                <a:spLocks noChangeAspect="1" noChangeArrowheads="1"/>
              </p:cNvSpPr>
              <p:nvPr/>
            </p:nvSpPr>
            <p:spPr bwMode="auto">
              <a:xfrm rot="3378596">
                <a:off x="3038" y="2160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2" name="Oval 24"/>
              <p:cNvSpPr>
                <a:spLocks noChangeAspect="1" noChangeArrowheads="1"/>
              </p:cNvSpPr>
              <p:nvPr/>
            </p:nvSpPr>
            <p:spPr bwMode="auto">
              <a:xfrm rot="-2914580">
                <a:off x="3028" y="2156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3" name="Oval 25"/>
              <p:cNvSpPr>
                <a:spLocks noChangeAspect="1" noChangeArrowheads="1"/>
              </p:cNvSpPr>
              <p:nvPr/>
            </p:nvSpPr>
            <p:spPr bwMode="auto">
              <a:xfrm rot="-2914580">
                <a:off x="3220" y="1934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4" name="Oval 26"/>
              <p:cNvSpPr>
                <a:spLocks noChangeAspect="1" noChangeArrowheads="1"/>
              </p:cNvSpPr>
              <p:nvPr/>
            </p:nvSpPr>
            <p:spPr bwMode="auto">
              <a:xfrm rot="3378596">
                <a:off x="3210" y="1942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5" name="Oval 27"/>
              <p:cNvSpPr>
                <a:spLocks noChangeAspect="1" noChangeArrowheads="1"/>
              </p:cNvSpPr>
              <p:nvPr/>
            </p:nvSpPr>
            <p:spPr bwMode="auto">
              <a:xfrm rot="-2914580">
                <a:off x="3200" y="1938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6" name="Oval 28"/>
              <p:cNvSpPr>
                <a:spLocks noChangeAspect="1" noChangeArrowheads="1"/>
              </p:cNvSpPr>
              <p:nvPr/>
            </p:nvSpPr>
            <p:spPr bwMode="auto">
              <a:xfrm>
                <a:off x="3288" y="2002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7" name="Oval 29"/>
              <p:cNvSpPr>
                <a:spLocks noChangeAspect="1" noChangeArrowheads="1"/>
              </p:cNvSpPr>
              <p:nvPr/>
            </p:nvSpPr>
            <p:spPr bwMode="auto">
              <a:xfrm>
                <a:off x="3606" y="1616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8" name="Oval 30"/>
              <p:cNvSpPr>
                <a:spLocks noChangeAspect="1" noChangeArrowheads="1"/>
              </p:cNvSpPr>
              <p:nvPr/>
            </p:nvSpPr>
            <p:spPr bwMode="auto">
              <a:xfrm>
                <a:off x="3742" y="1888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19" name="Oval 31"/>
              <p:cNvSpPr>
                <a:spLocks noChangeAspect="1" noChangeArrowheads="1"/>
              </p:cNvSpPr>
              <p:nvPr/>
            </p:nvSpPr>
            <p:spPr bwMode="auto">
              <a:xfrm>
                <a:off x="2835" y="2069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20" name="Oval 32"/>
              <p:cNvSpPr>
                <a:spLocks noChangeAspect="1" noChangeArrowheads="1"/>
              </p:cNvSpPr>
              <p:nvPr/>
            </p:nvSpPr>
            <p:spPr bwMode="auto">
              <a:xfrm rot="-5400000">
                <a:off x="3324" y="1797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21" name="Oval 33"/>
              <p:cNvSpPr>
                <a:spLocks noChangeAspect="1" noChangeArrowheads="1"/>
              </p:cNvSpPr>
              <p:nvPr/>
            </p:nvSpPr>
            <p:spPr bwMode="auto">
              <a:xfrm rot="-5400000">
                <a:off x="3340" y="1797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3922" name="Oval 34"/>
              <p:cNvSpPr>
                <a:spLocks noChangeAspect="1" noChangeArrowheads="1"/>
              </p:cNvSpPr>
              <p:nvPr/>
            </p:nvSpPr>
            <p:spPr bwMode="auto">
              <a:xfrm rot="-5400000">
                <a:off x="3331" y="1816"/>
                <a:ext cx="23" cy="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sp>
          <p:nvSpPr>
            <p:cNvPr id="293923" name="Oval 35"/>
            <p:cNvSpPr>
              <a:spLocks noChangeAspect="1" noChangeArrowheads="1"/>
            </p:cNvSpPr>
            <p:nvPr/>
          </p:nvSpPr>
          <p:spPr bwMode="auto">
            <a:xfrm>
              <a:off x="3061" y="2274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24" name="Oval 36"/>
            <p:cNvSpPr>
              <a:spLocks noChangeAspect="1" noChangeArrowheads="1"/>
            </p:cNvSpPr>
            <p:nvPr/>
          </p:nvSpPr>
          <p:spPr bwMode="auto">
            <a:xfrm>
              <a:off x="2789" y="2478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25" name="Oval 37"/>
            <p:cNvSpPr>
              <a:spLocks noChangeAspect="1" noChangeArrowheads="1"/>
            </p:cNvSpPr>
            <p:nvPr/>
          </p:nvSpPr>
          <p:spPr bwMode="auto">
            <a:xfrm>
              <a:off x="3384" y="2141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26" name="Oval 38"/>
            <p:cNvSpPr>
              <a:spLocks noChangeAspect="1" noChangeArrowheads="1"/>
            </p:cNvSpPr>
            <p:nvPr/>
          </p:nvSpPr>
          <p:spPr bwMode="auto">
            <a:xfrm>
              <a:off x="3520" y="2277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27" name="Oval 39"/>
            <p:cNvSpPr>
              <a:spLocks noChangeAspect="1" noChangeArrowheads="1"/>
            </p:cNvSpPr>
            <p:nvPr/>
          </p:nvSpPr>
          <p:spPr bwMode="auto">
            <a:xfrm>
              <a:off x="3515" y="2263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28" name="Oval 40"/>
            <p:cNvSpPr>
              <a:spLocks noChangeAspect="1" noChangeArrowheads="1"/>
            </p:cNvSpPr>
            <p:nvPr/>
          </p:nvSpPr>
          <p:spPr bwMode="auto">
            <a:xfrm>
              <a:off x="3475" y="2413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29" name="Oval 41"/>
            <p:cNvSpPr>
              <a:spLocks noChangeAspect="1" noChangeArrowheads="1"/>
            </p:cNvSpPr>
            <p:nvPr/>
          </p:nvSpPr>
          <p:spPr bwMode="auto">
            <a:xfrm>
              <a:off x="3470" y="2399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30" name="Oval 42"/>
            <p:cNvSpPr>
              <a:spLocks noChangeAspect="1" noChangeArrowheads="1"/>
            </p:cNvSpPr>
            <p:nvPr/>
          </p:nvSpPr>
          <p:spPr bwMode="auto">
            <a:xfrm>
              <a:off x="2948" y="2549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31" name="Oval 43"/>
            <p:cNvSpPr>
              <a:spLocks noChangeAspect="1" noChangeArrowheads="1"/>
            </p:cNvSpPr>
            <p:nvPr/>
          </p:nvSpPr>
          <p:spPr bwMode="auto">
            <a:xfrm>
              <a:off x="2943" y="2535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32" name="Oval 44"/>
            <p:cNvSpPr>
              <a:spLocks noChangeAspect="1" noChangeArrowheads="1"/>
            </p:cNvSpPr>
            <p:nvPr/>
          </p:nvSpPr>
          <p:spPr bwMode="auto">
            <a:xfrm>
              <a:off x="2925" y="2909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33" name="Oval 45"/>
            <p:cNvSpPr>
              <a:spLocks noChangeAspect="1" noChangeArrowheads="1"/>
            </p:cNvSpPr>
            <p:nvPr/>
          </p:nvSpPr>
          <p:spPr bwMode="auto">
            <a:xfrm>
              <a:off x="3311" y="1253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34" name="Oval 46"/>
            <p:cNvSpPr>
              <a:spLocks noChangeAspect="1" noChangeArrowheads="1"/>
            </p:cNvSpPr>
            <p:nvPr/>
          </p:nvSpPr>
          <p:spPr bwMode="auto">
            <a:xfrm>
              <a:off x="3379" y="3091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935" name="Oval 47"/>
            <p:cNvSpPr>
              <a:spLocks noChangeAspect="1" noChangeArrowheads="1"/>
            </p:cNvSpPr>
            <p:nvPr/>
          </p:nvSpPr>
          <p:spPr bwMode="auto">
            <a:xfrm>
              <a:off x="3424" y="2614"/>
              <a:ext cx="23" cy="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293936" name="Text Box 48"/>
          <p:cNvSpPr txBox="1">
            <a:spLocks noChangeArrowheads="1"/>
          </p:cNvSpPr>
          <p:nvPr/>
        </p:nvSpPr>
        <p:spPr bwMode="auto">
          <a:xfrm>
            <a:off x="849357" y="836712"/>
            <a:ext cx="302433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Arial" pitchFamily="34" charset="0"/>
              </a:rPr>
              <a:t>Vacancies </a:t>
            </a: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</a:rPr>
              <a:t>are produced </a:t>
            </a:r>
            <a:r>
              <a:rPr lang="en-US" sz="1800" dirty="0">
                <a:solidFill>
                  <a:schemeClr val="bg1"/>
                </a:solidFill>
                <a:latin typeface="Arial" pitchFamily="34" charset="0"/>
              </a:rPr>
              <a:t>at the core of the cascade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800" dirty="0" err="1" smtClean="0">
                <a:solidFill>
                  <a:schemeClr val="bg1"/>
                </a:solidFill>
                <a:latin typeface="Arial" pitchFamily="34" charset="0"/>
              </a:rPr>
              <a:t>SIAs</a:t>
            </a: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</a:rPr>
              <a:t> are produced </a:t>
            </a:r>
            <a:r>
              <a:rPr lang="en-US" sz="1800" dirty="0">
                <a:solidFill>
                  <a:schemeClr val="bg1"/>
                </a:solidFill>
                <a:latin typeface="Arial" pitchFamily="34" charset="0"/>
              </a:rPr>
              <a:t>at the periphery of the cascade, </a:t>
            </a: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</a:rPr>
              <a:t>in </a:t>
            </a:r>
            <a:r>
              <a:rPr lang="en-US" sz="1800" dirty="0">
                <a:solidFill>
                  <a:schemeClr val="bg1"/>
                </a:solidFill>
                <a:latin typeface="Arial" pitchFamily="34" charset="0"/>
              </a:rPr>
              <a:t>fairly large clusters</a:t>
            </a:r>
          </a:p>
          <a:p>
            <a:pPr algn="l" eaLnBrk="1" hangingPunct="1">
              <a:spcBef>
                <a:spcPct val="50000"/>
              </a:spcBef>
            </a:pPr>
            <a:endParaRPr lang="en-US" sz="18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</a:rPr>
              <a:t>Vacancy clusters diffuse very slowly in </a:t>
            </a:r>
            <a:r>
              <a:rPr lang="en-US" sz="1800" b="1" dirty="0" err="1" smtClean="0">
                <a:solidFill>
                  <a:schemeClr val="bg1"/>
                </a:solidFill>
                <a:latin typeface="Arial" pitchFamily="34" charset="0"/>
              </a:rPr>
              <a:t>3D</a:t>
            </a:r>
            <a:endParaRPr lang="en-US" sz="1800" b="1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800" b="1" dirty="0" err="1" smtClean="0">
                <a:solidFill>
                  <a:schemeClr val="bg1"/>
                </a:solidFill>
                <a:latin typeface="Arial" pitchFamily="34" charset="0"/>
              </a:rPr>
              <a:t>SIA</a:t>
            </a:r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</a:rPr>
              <a:t> clusters diffuse fast in </a:t>
            </a:r>
            <a:r>
              <a:rPr lang="en-US" sz="1800" b="1" dirty="0" err="1" smtClean="0">
                <a:solidFill>
                  <a:schemeClr val="bg1"/>
                </a:solidFill>
                <a:latin typeface="Arial" pitchFamily="34" charset="0"/>
              </a:rPr>
              <a:t>1D</a:t>
            </a:r>
            <a:endParaRPr lang="en-US" sz="1800" b="1" u="sng" dirty="0">
              <a:solidFill>
                <a:schemeClr val="bg1"/>
              </a:solidFill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sz="1800" dirty="0" smtClean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800" b="1" u="sng" dirty="0" smtClean="0">
                <a:solidFill>
                  <a:schemeClr val="bg1"/>
                </a:solidFill>
                <a:latin typeface="Arial" pitchFamily="34" charset="0"/>
                <a:sym typeface="Symbol"/>
              </a:rPr>
              <a:t></a:t>
            </a:r>
            <a:r>
              <a:rPr lang="en-US" sz="1800" b="1" u="sng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Separation of the two populations</a:t>
            </a:r>
            <a:endParaRPr lang="en-US" sz="1800" b="1" u="sng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nl-BE" dirty="0" err="1" smtClean="0"/>
              <a:t>Production</a:t>
            </a:r>
            <a:r>
              <a:rPr lang="nl-BE" dirty="0" smtClean="0"/>
              <a:t> bias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26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751781" y="908720"/>
            <a:ext cx="35321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solidFill>
                  <a:schemeClr val="accent2"/>
                </a:solidFill>
                <a:latin typeface="Arial" pitchFamily="34" charset="0"/>
              </a:rPr>
              <a:t>Swelling = </a:t>
            </a:r>
          </a:p>
          <a:p>
            <a:pPr algn="l" eaLnBrk="1" hangingPunct="1"/>
            <a:r>
              <a:rPr lang="en-US" sz="1800" b="1" dirty="0">
                <a:solidFill>
                  <a:schemeClr val="accent2"/>
                </a:solidFill>
                <a:latin typeface="Arial" pitchFamily="34" charset="0"/>
              </a:rPr>
              <a:t>Transport of matter from bulk to </a:t>
            </a:r>
            <a:r>
              <a:rPr lang="en-US" sz="1800" b="1" dirty="0" smtClean="0">
                <a:solidFill>
                  <a:schemeClr val="accent2"/>
                </a:solidFill>
                <a:latin typeface="Arial" pitchFamily="34" charset="0"/>
              </a:rPr>
              <a:t>sinks with </a:t>
            </a:r>
            <a:r>
              <a:rPr lang="en-US" sz="1800" b="1" dirty="0">
                <a:solidFill>
                  <a:schemeClr val="accent2"/>
                </a:solidFill>
                <a:latin typeface="Arial" pitchFamily="34" charset="0"/>
              </a:rPr>
              <a:t>cavity creation</a:t>
            </a:r>
          </a:p>
        </p:txBody>
      </p:sp>
      <p:sp>
        <p:nvSpPr>
          <p:cNvPr id="294916" name="AutoShape 4"/>
          <p:cNvSpPr>
            <a:spLocks noChangeArrowheads="1"/>
          </p:cNvSpPr>
          <p:nvPr/>
        </p:nvSpPr>
        <p:spPr bwMode="auto">
          <a:xfrm>
            <a:off x="1187450" y="3506788"/>
            <a:ext cx="2519363" cy="2376487"/>
          </a:xfrm>
          <a:prstGeom prst="irregularSeal2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 flipV="1">
            <a:off x="3059113" y="1995488"/>
            <a:ext cx="3887787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 rot="-1922886">
            <a:off x="2568575" y="4371975"/>
            <a:ext cx="346075" cy="504825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4498975" y="20669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6370638" y="58118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21" name="Oval 9"/>
          <p:cNvSpPr>
            <a:spLocks noChangeArrowheads="1"/>
          </p:cNvSpPr>
          <p:nvPr/>
        </p:nvSpPr>
        <p:spPr bwMode="auto">
          <a:xfrm>
            <a:off x="2698750" y="6243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22" name="Oval 10"/>
          <p:cNvSpPr>
            <a:spLocks noChangeArrowheads="1"/>
          </p:cNvSpPr>
          <p:nvPr/>
        </p:nvSpPr>
        <p:spPr bwMode="auto">
          <a:xfrm>
            <a:off x="1978025" y="242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23" name="Oval 11"/>
          <p:cNvSpPr>
            <a:spLocks noChangeArrowheads="1"/>
          </p:cNvSpPr>
          <p:nvPr/>
        </p:nvSpPr>
        <p:spPr bwMode="auto">
          <a:xfrm>
            <a:off x="5722938" y="49466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24" name="Oval 12"/>
          <p:cNvSpPr>
            <a:spLocks noChangeArrowheads="1"/>
          </p:cNvSpPr>
          <p:nvPr/>
        </p:nvSpPr>
        <p:spPr bwMode="auto">
          <a:xfrm>
            <a:off x="6804025" y="3506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25" name="Oval 13"/>
          <p:cNvSpPr>
            <a:spLocks noChangeArrowheads="1"/>
          </p:cNvSpPr>
          <p:nvPr/>
        </p:nvSpPr>
        <p:spPr bwMode="auto">
          <a:xfrm>
            <a:off x="4570413" y="31464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5435600" y="2722563"/>
            <a:ext cx="1655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nl-BE" sz="1800">
                <a:latin typeface="Arial" pitchFamily="34" charset="0"/>
              </a:rPr>
              <a:t>&lt;111&gt; (bcc) or &lt;110&gt; (fcc)</a:t>
            </a:r>
            <a:endParaRPr lang="en-GB" sz="1800">
              <a:latin typeface="Arial" pitchFamily="34" charset="0"/>
            </a:endParaRPr>
          </a:p>
        </p:txBody>
      </p:sp>
      <p:sp>
        <p:nvSpPr>
          <p:cNvPr id="294927" name="Oval 15"/>
          <p:cNvSpPr>
            <a:spLocks noChangeArrowheads="1"/>
          </p:cNvSpPr>
          <p:nvPr/>
        </p:nvSpPr>
        <p:spPr bwMode="auto">
          <a:xfrm rot="-1922886">
            <a:off x="2771775" y="4229100"/>
            <a:ext cx="360363" cy="503238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28" name="Freeform 16"/>
          <p:cNvSpPr>
            <a:spLocks/>
          </p:cNvSpPr>
          <p:nvPr/>
        </p:nvSpPr>
        <p:spPr bwMode="auto">
          <a:xfrm>
            <a:off x="5148263" y="1346200"/>
            <a:ext cx="2232025" cy="1296988"/>
          </a:xfrm>
          <a:custGeom>
            <a:avLst/>
            <a:gdLst>
              <a:gd name="T0" fmla="*/ 0 w 1406"/>
              <a:gd name="T1" fmla="*/ 0 h 817"/>
              <a:gd name="T2" fmla="*/ 936 w 1406"/>
              <a:gd name="T3" fmla="*/ 197 h 817"/>
              <a:gd name="T4" fmla="*/ 1406 w 1406"/>
              <a:gd name="T5" fmla="*/ 817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6" h="817">
                <a:moveTo>
                  <a:pt x="0" y="0"/>
                </a:moveTo>
                <a:cubicBezTo>
                  <a:pt x="156" y="33"/>
                  <a:pt x="702" y="61"/>
                  <a:pt x="936" y="197"/>
                </a:cubicBezTo>
                <a:cubicBezTo>
                  <a:pt x="1170" y="333"/>
                  <a:pt x="1308" y="688"/>
                  <a:pt x="1406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4929" name="Oval 17"/>
          <p:cNvSpPr>
            <a:spLocks noChangeArrowheads="1"/>
          </p:cNvSpPr>
          <p:nvPr/>
        </p:nvSpPr>
        <p:spPr bwMode="auto">
          <a:xfrm>
            <a:off x="2482850" y="4948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30" name="Oval 18"/>
          <p:cNvSpPr>
            <a:spLocks noChangeArrowheads="1"/>
          </p:cNvSpPr>
          <p:nvPr/>
        </p:nvSpPr>
        <p:spPr bwMode="auto">
          <a:xfrm>
            <a:off x="2195513" y="44450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31" name="Oval 19"/>
          <p:cNvSpPr>
            <a:spLocks noChangeAspect="1" noChangeArrowheads="1"/>
          </p:cNvSpPr>
          <p:nvPr/>
        </p:nvSpPr>
        <p:spPr bwMode="auto">
          <a:xfrm>
            <a:off x="2266950" y="50196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32" name="Oval 20"/>
          <p:cNvSpPr>
            <a:spLocks noChangeAspect="1" noChangeArrowheads="1"/>
          </p:cNvSpPr>
          <p:nvPr/>
        </p:nvSpPr>
        <p:spPr bwMode="auto">
          <a:xfrm>
            <a:off x="1906588" y="44450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33" name="Oval 21"/>
          <p:cNvSpPr>
            <a:spLocks noChangeAspect="1" noChangeArrowheads="1"/>
          </p:cNvSpPr>
          <p:nvPr/>
        </p:nvSpPr>
        <p:spPr bwMode="auto">
          <a:xfrm>
            <a:off x="1979613" y="523557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6083300" y="11969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sink</a:t>
            </a:r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3851275" y="1773238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void</a:t>
            </a:r>
          </a:p>
        </p:txBody>
      </p: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3275013" y="4300538"/>
            <a:ext cx="12239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 dirty="0" err="1">
                <a:latin typeface="Arial" pitchFamily="34" charset="0"/>
              </a:rPr>
              <a:t>SIA</a:t>
            </a:r>
            <a:r>
              <a:rPr lang="en-US" sz="1800" dirty="0">
                <a:latin typeface="Arial" pitchFamily="34" charset="0"/>
              </a:rPr>
              <a:t> cluster (loop)</a:t>
            </a:r>
          </a:p>
        </p:txBody>
      </p:sp>
      <p:sp>
        <p:nvSpPr>
          <p:cNvPr id="294937" name="Text Box 25"/>
          <p:cNvSpPr txBox="1">
            <a:spLocks noChangeArrowheads="1"/>
          </p:cNvSpPr>
          <p:nvPr/>
        </p:nvSpPr>
        <p:spPr bwMode="auto">
          <a:xfrm>
            <a:off x="1042988" y="34290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cascade</a:t>
            </a:r>
          </a:p>
        </p:txBody>
      </p:sp>
      <p:grpSp>
        <p:nvGrpSpPr>
          <p:cNvPr id="294938" name="Group 26"/>
          <p:cNvGrpSpPr>
            <a:grpSpLocks/>
          </p:cNvGrpSpPr>
          <p:nvPr/>
        </p:nvGrpSpPr>
        <p:grpSpPr bwMode="auto">
          <a:xfrm>
            <a:off x="2051050" y="4732338"/>
            <a:ext cx="71438" cy="144462"/>
            <a:chOff x="2608" y="2976"/>
            <a:chExt cx="45" cy="91"/>
          </a:xfrm>
        </p:grpSpPr>
        <p:sp>
          <p:nvSpPr>
            <p:cNvPr id="294939" name="Oval 27"/>
            <p:cNvSpPr>
              <a:spLocks noChangeAspect="1" noChangeArrowheads="1"/>
            </p:cNvSpPr>
            <p:nvPr/>
          </p:nvSpPr>
          <p:spPr bwMode="auto">
            <a:xfrm>
              <a:off x="2608" y="2976"/>
              <a:ext cx="45" cy="4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4940" name="Oval 28"/>
            <p:cNvSpPr>
              <a:spLocks noChangeAspect="1" noChangeArrowheads="1"/>
            </p:cNvSpPr>
            <p:nvPr/>
          </p:nvSpPr>
          <p:spPr bwMode="auto">
            <a:xfrm>
              <a:off x="2608" y="3022"/>
              <a:ext cx="45" cy="4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grpSp>
        <p:nvGrpSpPr>
          <p:cNvPr id="294941" name="Group 29"/>
          <p:cNvGrpSpPr>
            <a:grpSpLocks/>
          </p:cNvGrpSpPr>
          <p:nvPr/>
        </p:nvGrpSpPr>
        <p:grpSpPr bwMode="auto">
          <a:xfrm>
            <a:off x="2627313" y="4084638"/>
            <a:ext cx="71437" cy="144462"/>
            <a:chOff x="2608" y="2976"/>
            <a:chExt cx="45" cy="91"/>
          </a:xfrm>
        </p:grpSpPr>
        <p:sp>
          <p:nvSpPr>
            <p:cNvPr id="294942" name="Oval 30"/>
            <p:cNvSpPr>
              <a:spLocks noChangeAspect="1" noChangeArrowheads="1"/>
            </p:cNvSpPr>
            <p:nvPr/>
          </p:nvSpPr>
          <p:spPr bwMode="auto">
            <a:xfrm>
              <a:off x="2608" y="2976"/>
              <a:ext cx="45" cy="4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4943" name="Oval 31"/>
            <p:cNvSpPr>
              <a:spLocks noChangeAspect="1" noChangeArrowheads="1"/>
            </p:cNvSpPr>
            <p:nvPr/>
          </p:nvSpPr>
          <p:spPr bwMode="auto">
            <a:xfrm>
              <a:off x="2608" y="3022"/>
              <a:ext cx="45" cy="4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nl-BE" dirty="0" smtClean="0"/>
              <a:t>A </a:t>
            </a:r>
            <a:r>
              <a:rPr lang="nl-BE" dirty="0" err="1" smtClean="0"/>
              <a:t>plausible</a:t>
            </a:r>
            <a:r>
              <a:rPr lang="nl-BE" dirty="0" smtClean="0"/>
              <a:t> </a:t>
            </a:r>
            <a:r>
              <a:rPr lang="nl-BE" dirty="0" err="1" smtClean="0"/>
              <a:t>mechanism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swelling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32500" lnSpcReduction="20000"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99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0"/>
                                        <p:tgtEl>
                                          <p:spTgt spid="29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0"/>
                                        <p:tgtEl>
                                          <p:spTgt spid="29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0"/>
                                        <p:tgtEl>
                                          <p:spTgt spid="29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0"/>
                                        <p:tgtEl>
                                          <p:spTgt spid="29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0"/>
                                        <p:tgtEl>
                                          <p:spTgt spid="29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0"/>
                                        <p:tgtEl>
                                          <p:spTgt spid="29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01573 L 0.18507 -0.1574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00399 0.0629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314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75 -0.0104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49931 -0.4143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5" y="-2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022E-16 C 2.22222E-6 0.01111 0.00295 0.01968 0.00677 0.01968 C 0.01076 0.01968 0.01389 0.01111 0.01389 1.11022E-16 C 0.01389 -0.01134 0.01684 -0.01968 0.02083 -0.01968 C 0.02465 -0.01968 0.02778 -0.01134 0.02778 1.11022E-16 " pathEditMode="relative" rAng="0" ptsTypes="fffff">
                                      <p:cBhvr>
                                        <p:cTn id="79" dur="3000" fill="hold"/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23 C 1.94444E-6 0.02061 0.00486 0.03681 0.01076 0.03681 C 0.01684 0.03681 0.0217 0.02061 0.0217 -0.00023 C 0.0217 -0.02106 0.02656 -0.0368 0.03264 -0.0368 C 0.03854 -0.0368 0.04357 -0.02106 0.04357 -0.00023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2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208 C -0.02777 0.02708 -0.03715 0.06829 -0.02361 0.09097 C -0.00954 0.11458 0.02257 0.11088 0.05 0.08195 C 0.07743 0.05255 0.10973 0.04908 0.12396 0.07246 C 0.1375 0.09514 0.12796 0.13658 0.10053 0.16597 " pathEditMode="relative" rAng="3081915" ptsTypes="fffff">
                                      <p:cBhvr>
                                        <p:cTn id="83" dur="5000" fill="hold"/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animBg="1"/>
      <p:bldP spid="294916" grpId="1" animBg="1"/>
      <p:bldP spid="294917" grpId="0" animBg="1"/>
      <p:bldP spid="294918" grpId="0" animBg="1"/>
      <p:bldP spid="294918" grpId="1" animBg="1"/>
      <p:bldP spid="294918" grpId="2" animBg="1"/>
      <p:bldP spid="294925" grpId="0" animBg="1"/>
      <p:bldP spid="294926" grpId="0"/>
      <p:bldP spid="294927" grpId="0" animBg="1"/>
      <p:bldP spid="294927" grpId="1" animBg="1"/>
      <p:bldP spid="294927" grpId="2" animBg="1"/>
      <p:bldP spid="294929" grpId="0" animBg="1"/>
      <p:bldP spid="294930" grpId="0" animBg="1"/>
      <p:bldP spid="294931" grpId="0" animBg="1"/>
      <p:bldP spid="294931" grpId="1" animBg="1"/>
      <p:bldP spid="294931" grpId="2" animBg="1"/>
      <p:bldP spid="294932" grpId="0" animBg="1"/>
      <p:bldP spid="294932" grpId="1" animBg="1"/>
      <p:bldP spid="294932" grpId="2" animBg="1"/>
      <p:bldP spid="294933" grpId="0" animBg="1"/>
      <p:bldP spid="294933" grpId="1" animBg="1"/>
      <p:bldP spid="294933" grpId="2" animBg="1"/>
      <p:bldP spid="294936" grpId="0"/>
      <p:bldP spid="2949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BE" dirty="0" smtClean="0"/>
              <a:t>Void lattices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1953E-6B3C-42DE-B570-F6C4BAC1032B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" y="908720"/>
            <a:ext cx="902745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573325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 pattern of voids can appear after high dose neutron irradiation – with the same structure as the underlying lattice!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620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BE" dirty="0" smtClean="0"/>
              <a:t>Take home </a:t>
            </a:r>
            <a:r>
              <a:rPr lang="nl-BE" dirty="0" err="1" smtClean="0"/>
              <a:t>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980331"/>
            <a:ext cx="7489825" cy="5761037"/>
          </a:xfrm>
        </p:spPr>
        <p:txBody>
          <a:bodyPr/>
          <a:lstStyle/>
          <a:p>
            <a:r>
              <a:rPr lang="nl-BE" sz="2000" dirty="0" err="1" smtClean="0"/>
              <a:t>Swelling</a:t>
            </a:r>
            <a:r>
              <a:rPr lang="nl-BE" sz="2000" dirty="0" smtClean="0"/>
              <a:t> is a </a:t>
            </a:r>
            <a:r>
              <a:rPr lang="nl-BE" sz="2000" dirty="0" err="1" smtClean="0"/>
              <a:t>macroscopic</a:t>
            </a:r>
            <a:r>
              <a:rPr lang="nl-BE" sz="2000" dirty="0" smtClean="0"/>
              <a:t> change of volume </a:t>
            </a:r>
            <a:r>
              <a:rPr lang="nl-BE" sz="2000" dirty="0" err="1" smtClean="0"/>
              <a:t>observed</a:t>
            </a:r>
            <a:r>
              <a:rPr lang="nl-BE" sz="2000" dirty="0" smtClean="0"/>
              <a:t> in </a:t>
            </a:r>
            <a:r>
              <a:rPr lang="nl-BE" sz="2000" dirty="0" err="1" smtClean="0"/>
              <a:t>irradiated</a:t>
            </a:r>
            <a:r>
              <a:rPr lang="nl-BE" sz="2000" dirty="0" smtClean="0"/>
              <a:t> </a:t>
            </a:r>
            <a:r>
              <a:rPr lang="nl-BE" sz="2000" dirty="0" err="1" smtClean="0"/>
              <a:t>materials</a:t>
            </a:r>
            <a:r>
              <a:rPr lang="nl-BE" sz="2000" dirty="0" smtClean="0"/>
              <a:t> </a:t>
            </a:r>
            <a:r>
              <a:rPr lang="nl-BE" sz="2000" dirty="0" err="1" smtClean="0"/>
              <a:t>under</a:t>
            </a:r>
            <a:r>
              <a:rPr lang="nl-BE" sz="2000" dirty="0" smtClean="0"/>
              <a:t> </a:t>
            </a:r>
            <a:r>
              <a:rPr lang="nl-BE" sz="2000" dirty="0" err="1" smtClean="0"/>
              <a:t>certain</a:t>
            </a:r>
            <a:r>
              <a:rPr lang="nl-BE" sz="2000" dirty="0" smtClean="0"/>
              <a:t> </a:t>
            </a:r>
            <a:r>
              <a:rPr lang="nl-BE" sz="2000" dirty="0" err="1" smtClean="0"/>
              <a:t>conditions</a:t>
            </a:r>
            <a:r>
              <a:rPr lang="nl-BE" sz="2000" dirty="0" smtClean="0"/>
              <a:t>, </a:t>
            </a:r>
            <a:r>
              <a:rPr lang="nl-BE" sz="2000" dirty="0" err="1" smtClean="0"/>
              <a:t>generally</a:t>
            </a:r>
            <a:r>
              <a:rPr lang="nl-BE" sz="2000" dirty="0" smtClean="0"/>
              <a:t> </a:t>
            </a:r>
            <a:r>
              <a:rPr lang="nl-BE" sz="2000" dirty="0" err="1" smtClean="0"/>
              <a:t>accompanied</a:t>
            </a:r>
            <a:r>
              <a:rPr lang="nl-BE" sz="2000" dirty="0" smtClean="0"/>
              <a:t> </a:t>
            </a:r>
            <a:r>
              <a:rPr lang="nl-BE" sz="2000" dirty="0" err="1" smtClean="0"/>
              <a:t>by</a:t>
            </a:r>
            <a:r>
              <a:rPr lang="nl-BE" sz="2000" dirty="0" smtClean="0"/>
              <a:t> </a:t>
            </a:r>
            <a:r>
              <a:rPr lang="nl-BE" sz="2000" dirty="0" err="1" smtClean="0"/>
              <a:t>observation</a:t>
            </a:r>
            <a:r>
              <a:rPr lang="nl-BE" sz="2000" dirty="0" smtClean="0"/>
              <a:t> of </a:t>
            </a:r>
            <a:r>
              <a:rPr lang="nl-BE" sz="2000" dirty="0" err="1" smtClean="0"/>
              <a:t>voids</a:t>
            </a:r>
            <a:r>
              <a:rPr lang="nl-BE" sz="2000" dirty="0" smtClean="0"/>
              <a:t> </a:t>
            </a:r>
            <a:r>
              <a:rPr lang="nl-BE" sz="2000" dirty="0" err="1" smtClean="0"/>
              <a:t>inside</a:t>
            </a:r>
            <a:r>
              <a:rPr lang="nl-BE" sz="2000" dirty="0" smtClean="0"/>
              <a:t> the </a:t>
            </a:r>
            <a:r>
              <a:rPr lang="nl-BE" sz="2000" dirty="0" err="1" smtClean="0"/>
              <a:t>material</a:t>
            </a:r>
            <a:endParaRPr lang="nl-BE" sz="2000" u="sng" dirty="0" smtClean="0"/>
          </a:p>
          <a:p>
            <a:endParaRPr lang="nl-BE" sz="2000" dirty="0" smtClean="0"/>
          </a:p>
          <a:p>
            <a:r>
              <a:rPr lang="nl-BE" sz="2000" dirty="0" smtClean="0"/>
              <a:t>Versus </a:t>
            </a:r>
            <a:r>
              <a:rPr lang="nl-BE" sz="2000" dirty="0" err="1" smtClean="0"/>
              <a:t>dose</a:t>
            </a:r>
            <a:r>
              <a:rPr lang="nl-BE" sz="2000" dirty="0" smtClean="0"/>
              <a:t>, </a:t>
            </a:r>
            <a:r>
              <a:rPr lang="nl-BE" sz="2000" dirty="0" err="1" smtClean="0"/>
              <a:t>it</a:t>
            </a:r>
            <a:r>
              <a:rPr lang="nl-BE" sz="2000" dirty="0" smtClean="0"/>
              <a:t> is </a:t>
            </a:r>
            <a:r>
              <a:rPr lang="nl-BE" sz="2000" dirty="0" err="1" smtClean="0"/>
              <a:t>characterised</a:t>
            </a:r>
            <a:r>
              <a:rPr lang="nl-BE" sz="2000" dirty="0" smtClean="0"/>
              <a:t> </a:t>
            </a:r>
            <a:r>
              <a:rPr lang="nl-BE" sz="2000" dirty="0" err="1" smtClean="0"/>
              <a:t>by</a:t>
            </a:r>
            <a:r>
              <a:rPr lang="nl-BE" sz="2000" dirty="0" smtClean="0"/>
              <a:t> a </a:t>
            </a:r>
            <a:r>
              <a:rPr lang="nl-BE" sz="2000" dirty="0" err="1" smtClean="0"/>
              <a:t>transient</a:t>
            </a:r>
            <a:r>
              <a:rPr lang="nl-BE" sz="2000" dirty="0" smtClean="0"/>
              <a:t> regime </a:t>
            </a:r>
            <a:r>
              <a:rPr lang="nl-BE" sz="2000" dirty="0" err="1" smtClean="0"/>
              <a:t>and</a:t>
            </a:r>
            <a:r>
              <a:rPr lang="nl-BE" sz="2000" dirty="0" smtClean="0"/>
              <a:t> a steady state regime</a:t>
            </a:r>
          </a:p>
          <a:p>
            <a:pPr lvl="1"/>
            <a:r>
              <a:rPr lang="nl-BE" sz="1600" dirty="0" smtClean="0"/>
              <a:t>Extension of </a:t>
            </a:r>
            <a:r>
              <a:rPr lang="nl-BE" sz="1600" dirty="0" err="1" smtClean="0"/>
              <a:t>transient</a:t>
            </a:r>
            <a:r>
              <a:rPr lang="nl-BE" sz="1600" dirty="0" smtClean="0"/>
              <a:t> regime (</a:t>
            </a:r>
            <a:r>
              <a:rPr lang="nl-BE" sz="1600" i="0" dirty="0" err="1" smtClean="0"/>
              <a:t>incubation</a:t>
            </a:r>
            <a:r>
              <a:rPr lang="nl-BE" sz="1600" i="0" dirty="0" smtClean="0"/>
              <a:t> </a:t>
            </a:r>
            <a:r>
              <a:rPr lang="nl-BE" sz="1600" i="0" dirty="0" err="1" smtClean="0"/>
              <a:t>dose</a:t>
            </a:r>
            <a:r>
              <a:rPr lang="nl-BE" sz="1600" dirty="0" smtClean="0"/>
              <a:t>) </a:t>
            </a:r>
            <a:r>
              <a:rPr lang="nl-BE" sz="1600" dirty="0" err="1" smtClean="0"/>
              <a:t>depends</a:t>
            </a:r>
            <a:r>
              <a:rPr lang="nl-BE" sz="1600" dirty="0" smtClean="0"/>
              <a:t> on </a:t>
            </a:r>
            <a:r>
              <a:rPr lang="nl-BE" sz="1600" dirty="0" err="1" smtClean="0"/>
              <a:t>many</a:t>
            </a:r>
            <a:r>
              <a:rPr lang="nl-BE" sz="1600" dirty="0" smtClean="0"/>
              <a:t> variables: type of </a:t>
            </a:r>
            <a:r>
              <a:rPr lang="nl-BE" sz="1600" dirty="0" err="1" smtClean="0"/>
              <a:t>material</a:t>
            </a:r>
            <a:r>
              <a:rPr lang="nl-BE" sz="1600" dirty="0" smtClean="0"/>
              <a:t>, </a:t>
            </a:r>
            <a:r>
              <a:rPr lang="nl-BE" sz="1600" dirty="0" err="1" smtClean="0"/>
              <a:t>composition</a:t>
            </a:r>
            <a:r>
              <a:rPr lang="nl-BE" sz="1600" dirty="0" smtClean="0"/>
              <a:t>, </a:t>
            </a:r>
            <a:r>
              <a:rPr lang="nl-BE" sz="1600" dirty="0" err="1" smtClean="0"/>
              <a:t>phase</a:t>
            </a:r>
            <a:r>
              <a:rPr lang="nl-BE" sz="1600" dirty="0" smtClean="0"/>
              <a:t> </a:t>
            </a:r>
            <a:r>
              <a:rPr lang="nl-BE" sz="1600" dirty="0" err="1" smtClean="0"/>
              <a:t>distribution</a:t>
            </a:r>
            <a:r>
              <a:rPr lang="nl-BE" sz="1600" dirty="0" smtClean="0"/>
              <a:t>, </a:t>
            </a:r>
            <a:r>
              <a:rPr lang="nl-BE" sz="1600" dirty="0" err="1" smtClean="0"/>
              <a:t>temperature</a:t>
            </a:r>
            <a:r>
              <a:rPr lang="nl-BE" sz="1600" dirty="0" smtClean="0"/>
              <a:t>, </a:t>
            </a:r>
            <a:r>
              <a:rPr lang="nl-BE" sz="1600" dirty="0" err="1" smtClean="0"/>
              <a:t>dpa-rate</a:t>
            </a:r>
            <a:r>
              <a:rPr lang="nl-BE" sz="1600" dirty="0" smtClean="0"/>
              <a:t>, </a:t>
            </a:r>
            <a:r>
              <a:rPr lang="nl-BE" sz="1600" dirty="0" err="1" smtClean="0"/>
              <a:t>stresses</a:t>
            </a:r>
            <a:r>
              <a:rPr lang="nl-BE" sz="1600" dirty="0" smtClean="0"/>
              <a:t>, …</a:t>
            </a:r>
          </a:p>
          <a:p>
            <a:pPr lvl="1"/>
            <a:r>
              <a:rPr lang="nl-BE" sz="1600" dirty="0" smtClean="0"/>
              <a:t>Steady-state regime  </a:t>
            </a:r>
            <a:r>
              <a:rPr lang="nl-BE" sz="1600" dirty="0" err="1" smtClean="0"/>
              <a:t>swelling</a:t>
            </a:r>
            <a:r>
              <a:rPr lang="nl-BE" sz="1600" dirty="0" smtClean="0"/>
              <a:t> </a:t>
            </a:r>
            <a:r>
              <a:rPr lang="nl-BE" sz="1600" dirty="0" err="1" smtClean="0"/>
              <a:t>rate</a:t>
            </a:r>
            <a:r>
              <a:rPr lang="nl-BE" sz="1600" dirty="0" smtClean="0"/>
              <a:t> is more or </a:t>
            </a:r>
            <a:r>
              <a:rPr lang="nl-BE" sz="1600" dirty="0" err="1" smtClean="0"/>
              <a:t>less</a:t>
            </a:r>
            <a:r>
              <a:rPr lang="nl-BE" sz="1600" dirty="0" smtClean="0"/>
              <a:t> a </a:t>
            </a:r>
            <a:r>
              <a:rPr lang="nl-BE" sz="1600" dirty="0" err="1" smtClean="0"/>
              <a:t>materials</a:t>
            </a:r>
            <a:r>
              <a:rPr lang="nl-BE" sz="1600" dirty="0" smtClean="0"/>
              <a:t> constant </a:t>
            </a:r>
            <a:r>
              <a:rPr lang="nl-BE" sz="1600" dirty="0" err="1" smtClean="0"/>
              <a:t>always</a:t>
            </a:r>
            <a:r>
              <a:rPr lang="nl-BE" sz="1600" dirty="0" smtClean="0"/>
              <a:t> </a:t>
            </a:r>
            <a:r>
              <a:rPr lang="nl-BE" sz="1600" dirty="0" err="1" smtClean="0"/>
              <a:t>reached</a:t>
            </a:r>
            <a:r>
              <a:rPr lang="nl-BE" sz="1600" dirty="0" smtClean="0"/>
              <a:t> </a:t>
            </a:r>
            <a:r>
              <a:rPr lang="nl-BE" sz="1600" dirty="0" err="1" smtClean="0"/>
              <a:t>eventually</a:t>
            </a:r>
            <a:endParaRPr lang="nl-BE" sz="1600" dirty="0" smtClean="0"/>
          </a:p>
          <a:p>
            <a:pPr lvl="1"/>
            <a:endParaRPr lang="nl-BE" dirty="0" smtClean="0"/>
          </a:p>
          <a:p>
            <a:r>
              <a:rPr lang="nl-BE" sz="2000" dirty="0" err="1" smtClean="0"/>
              <a:t>Swelling</a:t>
            </a:r>
            <a:r>
              <a:rPr lang="nl-BE" sz="2000" dirty="0" smtClean="0"/>
              <a:t> </a:t>
            </a:r>
            <a:r>
              <a:rPr lang="nl-BE" sz="2000" dirty="0" err="1" smtClean="0"/>
              <a:t>can</a:t>
            </a:r>
            <a:r>
              <a:rPr lang="nl-BE" sz="2000" dirty="0" smtClean="0"/>
              <a:t> </a:t>
            </a:r>
            <a:r>
              <a:rPr lang="nl-BE" sz="2000" dirty="0" err="1" smtClean="0"/>
              <a:t>be</a:t>
            </a:r>
            <a:r>
              <a:rPr lang="nl-BE" sz="2000" dirty="0" smtClean="0"/>
              <a:t> </a:t>
            </a:r>
            <a:r>
              <a:rPr lang="nl-BE" sz="2000" dirty="0" err="1" smtClean="0"/>
              <a:t>explained</a:t>
            </a:r>
            <a:r>
              <a:rPr lang="nl-BE" sz="2000" dirty="0" smtClean="0"/>
              <a:t> in </a:t>
            </a:r>
            <a:r>
              <a:rPr lang="nl-BE" sz="2000" dirty="0" err="1" smtClean="0"/>
              <a:t>terms</a:t>
            </a:r>
            <a:r>
              <a:rPr lang="nl-BE" sz="2000" dirty="0" smtClean="0"/>
              <a:t> of </a:t>
            </a:r>
            <a:r>
              <a:rPr lang="nl-BE" sz="2000" i="1" dirty="0" err="1" smtClean="0"/>
              <a:t>biases</a:t>
            </a:r>
            <a:r>
              <a:rPr lang="nl-BE" sz="2000" dirty="0" smtClean="0"/>
              <a:t>, i.e. different </a:t>
            </a:r>
            <a:r>
              <a:rPr lang="nl-BE" sz="2000" dirty="0" err="1" smtClean="0"/>
              <a:t>properties</a:t>
            </a:r>
            <a:r>
              <a:rPr lang="nl-BE" sz="2000" dirty="0" smtClean="0"/>
              <a:t> of </a:t>
            </a:r>
            <a:r>
              <a:rPr lang="nl-BE" sz="2000" dirty="0" err="1" smtClean="0"/>
              <a:t>vacancy</a:t>
            </a:r>
            <a:r>
              <a:rPr lang="nl-BE" sz="2000" dirty="0" smtClean="0"/>
              <a:t> </a:t>
            </a:r>
            <a:r>
              <a:rPr lang="nl-BE" sz="2000" dirty="0" err="1" smtClean="0"/>
              <a:t>and</a:t>
            </a:r>
            <a:r>
              <a:rPr lang="nl-BE" sz="2000" dirty="0" smtClean="0"/>
              <a:t> </a:t>
            </a:r>
            <a:r>
              <a:rPr lang="nl-BE" sz="2000" dirty="0" err="1" smtClean="0"/>
              <a:t>SIA</a:t>
            </a:r>
            <a:r>
              <a:rPr lang="nl-BE" sz="2000" dirty="0" smtClean="0"/>
              <a:t> type defects </a:t>
            </a:r>
            <a:r>
              <a:rPr lang="nl-BE" sz="2000" dirty="0" err="1" smtClean="0"/>
              <a:t>leading</a:t>
            </a:r>
            <a:r>
              <a:rPr lang="nl-BE" sz="2000" dirty="0" smtClean="0"/>
              <a:t> </a:t>
            </a:r>
            <a:r>
              <a:rPr lang="nl-BE" sz="2000" dirty="0" err="1" smtClean="0"/>
              <a:t>to</a:t>
            </a:r>
            <a:r>
              <a:rPr lang="nl-BE" sz="2000" dirty="0" smtClean="0"/>
              <a:t> a </a:t>
            </a:r>
            <a:r>
              <a:rPr lang="nl-BE" sz="2000" dirty="0" err="1" smtClean="0"/>
              <a:t>partition</a:t>
            </a:r>
            <a:r>
              <a:rPr lang="nl-BE" sz="2000" dirty="0" smtClean="0"/>
              <a:t> of the </a:t>
            </a:r>
            <a:r>
              <a:rPr lang="nl-BE" sz="2000" dirty="0" err="1" smtClean="0"/>
              <a:t>two</a:t>
            </a:r>
            <a:r>
              <a:rPr lang="nl-BE" sz="2000" dirty="0" smtClean="0"/>
              <a:t> </a:t>
            </a:r>
            <a:r>
              <a:rPr lang="nl-BE" sz="2000" dirty="0" err="1" smtClean="0"/>
              <a:t>populations</a:t>
            </a:r>
            <a:r>
              <a:rPr lang="nl-BE" sz="2000" dirty="0" smtClean="0"/>
              <a:t>, </a:t>
            </a:r>
            <a:r>
              <a:rPr lang="nl-BE" sz="2000" dirty="0" err="1" smtClean="0"/>
              <a:t>with</a:t>
            </a:r>
            <a:r>
              <a:rPr lang="nl-BE" sz="2000" dirty="0" smtClean="0"/>
              <a:t> </a:t>
            </a:r>
            <a:r>
              <a:rPr lang="nl-BE" sz="2000" dirty="0" err="1" smtClean="0"/>
              <a:t>SIAs</a:t>
            </a:r>
            <a:r>
              <a:rPr lang="nl-BE" sz="2000" dirty="0" smtClean="0"/>
              <a:t> </a:t>
            </a:r>
            <a:r>
              <a:rPr lang="nl-BE" sz="2000" dirty="0" err="1" smtClean="0"/>
              <a:t>absorbed</a:t>
            </a:r>
            <a:r>
              <a:rPr lang="nl-BE" sz="2000" dirty="0" smtClean="0"/>
              <a:t> at </a:t>
            </a:r>
            <a:r>
              <a:rPr lang="nl-BE" sz="2000" dirty="0" err="1" smtClean="0"/>
              <a:t>sinks</a:t>
            </a:r>
            <a:r>
              <a:rPr lang="nl-BE" sz="2000" dirty="0" smtClean="0"/>
              <a:t> </a:t>
            </a:r>
            <a:r>
              <a:rPr lang="nl-BE" sz="2000" dirty="0" err="1" smtClean="0"/>
              <a:t>and</a:t>
            </a:r>
            <a:r>
              <a:rPr lang="nl-BE" sz="2000" dirty="0" smtClean="0"/>
              <a:t> </a:t>
            </a:r>
            <a:r>
              <a:rPr lang="nl-BE" sz="2000" dirty="0" err="1" smtClean="0"/>
              <a:t>vacancies</a:t>
            </a:r>
            <a:r>
              <a:rPr lang="nl-BE" sz="2000" dirty="0" smtClean="0"/>
              <a:t> </a:t>
            </a:r>
            <a:r>
              <a:rPr lang="nl-BE" sz="2000" dirty="0" err="1" smtClean="0"/>
              <a:t>forming</a:t>
            </a:r>
            <a:r>
              <a:rPr lang="nl-BE" sz="2000" dirty="0" smtClean="0"/>
              <a:t> </a:t>
            </a:r>
            <a:r>
              <a:rPr lang="nl-BE" sz="2000" dirty="0" err="1" smtClean="0"/>
              <a:t>voids</a:t>
            </a:r>
            <a:r>
              <a:rPr lang="nl-BE" sz="2000" dirty="0" smtClean="0"/>
              <a:t> </a:t>
            </a:r>
            <a:r>
              <a:rPr lang="nl-BE" sz="2000" dirty="0" err="1" smtClean="0"/>
              <a:t>inside</a:t>
            </a:r>
            <a:r>
              <a:rPr lang="nl-BE" sz="2000" dirty="0" smtClean="0"/>
              <a:t> the </a:t>
            </a:r>
            <a:r>
              <a:rPr lang="nl-BE" sz="2000" dirty="0" err="1" smtClean="0"/>
              <a:t>materials</a:t>
            </a:r>
            <a:r>
              <a:rPr lang="nl-BE" sz="2000" dirty="0" smtClean="0"/>
              <a:t> 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1953E-6B3C-42DE-B570-F6C4BAC1032B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6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is </a:t>
            </a:r>
            <a:r>
              <a:rPr lang="nl-BE" dirty="0" err="1" smtClean="0"/>
              <a:t>swelling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4932040" y="2060749"/>
            <a:ext cx="3384873" cy="3816523"/>
          </a:xfrm>
        </p:spPr>
        <p:txBody>
          <a:bodyPr/>
          <a:lstStyle/>
          <a:p>
            <a:r>
              <a:rPr lang="en-US" sz="2400" dirty="0" smtClean="0"/>
              <a:t>Hardly any swelling is expected in </a:t>
            </a:r>
            <a:r>
              <a:rPr lang="en-US" sz="2400" dirty="0" err="1" smtClean="0"/>
              <a:t>LWRs</a:t>
            </a:r>
            <a:endParaRPr lang="en-US" sz="2500" dirty="0"/>
          </a:p>
          <a:p>
            <a:pPr lvl="1"/>
            <a:r>
              <a:rPr lang="en-US" sz="2000" dirty="0"/>
              <a:t>‘low’ temperatures</a:t>
            </a:r>
          </a:p>
          <a:p>
            <a:r>
              <a:rPr lang="en-US" sz="2400" dirty="0" smtClean="0"/>
              <a:t>Effect will be important </a:t>
            </a:r>
            <a:r>
              <a:rPr lang="en-US" sz="2400" dirty="0"/>
              <a:t>in </a:t>
            </a:r>
            <a:r>
              <a:rPr lang="en-US" sz="2400" dirty="0" err="1" smtClean="0"/>
              <a:t>GenIV</a:t>
            </a:r>
            <a:r>
              <a:rPr lang="en-US" sz="2400" dirty="0" smtClean="0"/>
              <a:t> reactors</a:t>
            </a:r>
            <a:endParaRPr lang="en-US" sz="2400" dirty="0"/>
          </a:p>
          <a:p>
            <a:pPr lvl="1"/>
            <a:r>
              <a:rPr lang="en-US" sz="2000" dirty="0"/>
              <a:t>temperatures of </a:t>
            </a:r>
            <a:r>
              <a:rPr lang="en-US" sz="2000" dirty="0" err="1"/>
              <a:t>400°C</a:t>
            </a:r>
            <a:r>
              <a:rPr lang="en-US" sz="2000" dirty="0"/>
              <a:t> to </a:t>
            </a:r>
            <a:r>
              <a:rPr lang="en-US" sz="2000" dirty="0" err="1"/>
              <a:t>700°C</a:t>
            </a:r>
            <a:endParaRPr lang="en-US" sz="2000" dirty="0"/>
          </a:p>
          <a:p>
            <a:pPr lvl="1"/>
            <a:r>
              <a:rPr lang="en-US" sz="2000" dirty="0"/>
              <a:t>flux </a:t>
            </a:r>
            <a:r>
              <a:rPr lang="en-US" sz="2000" dirty="0">
                <a:cs typeface="Arial" pitchFamily="34" charset="0"/>
              </a:rPr>
              <a:t>≈ 100 flux </a:t>
            </a:r>
            <a:r>
              <a:rPr lang="en-US" sz="2000" dirty="0" err="1" smtClean="0">
                <a:cs typeface="Arial" pitchFamily="34" charset="0"/>
              </a:rPr>
              <a:t>LWR</a:t>
            </a:r>
            <a:endParaRPr lang="en-US" sz="2000" dirty="0">
              <a:cs typeface="Arial" pitchFamily="34" charset="0"/>
            </a:endParaRPr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1075"/>
            <a:ext cx="4157336" cy="426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9824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After</a:t>
            </a:r>
            <a:r>
              <a:rPr lang="nl-BE" dirty="0" smtClean="0"/>
              <a:t> </a:t>
            </a:r>
            <a:r>
              <a:rPr lang="nl-BE" dirty="0" err="1" smtClean="0"/>
              <a:t>irradiation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12474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Before</a:t>
            </a:r>
            <a:r>
              <a:rPr lang="nl-BE" dirty="0" smtClean="0"/>
              <a:t> </a:t>
            </a:r>
            <a:r>
              <a:rPr lang="nl-BE" dirty="0" err="1" smtClean="0"/>
              <a:t>irradiation</a:t>
            </a:r>
            <a:endParaRPr lang="nl-BE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583668" y="1771075"/>
            <a:ext cx="468052" cy="10621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3779912" y="1628800"/>
            <a:ext cx="360040" cy="8640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3203848" y="982469"/>
            <a:ext cx="1709064" cy="52548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7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7ADE9-5157-46BA-A195-7568A0E826EA}" type="slidenum">
              <a:rPr lang="en-GB"/>
              <a:pPr/>
              <a:t>3</a:t>
            </a:fld>
            <a:endParaRPr lang="en-GB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nl-BE" sz="2400" dirty="0" err="1"/>
              <a:t>Consequences</a:t>
            </a:r>
            <a:r>
              <a:rPr lang="nl-BE" sz="2400" dirty="0"/>
              <a:t> of </a:t>
            </a:r>
            <a:r>
              <a:rPr lang="nl-BE" sz="2400" dirty="0" err="1"/>
              <a:t>swelling</a:t>
            </a:r>
            <a:endParaRPr lang="en-GB" sz="2400" dirty="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251520" y="846733"/>
            <a:ext cx="8569325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 b="1" dirty="0">
                <a:solidFill>
                  <a:schemeClr val="accent2"/>
                </a:solidFill>
              </a:rPr>
              <a:t>Annealed wire wrap spacer used on fuel pins assemblies in </a:t>
            </a:r>
            <a:r>
              <a:rPr lang="en-US" sz="2000" b="1" dirty="0" err="1">
                <a:solidFill>
                  <a:schemeClr val="accent2"/>
                </a:solidFill>
              </a:rPr>
              <a:t>BN</a:t>
            </a:r>
            <a:r>
              <a:rPr lang="en-US" sz="2000" b="1" dirty="0">
                <a:solidFill>
                  <a:schemeClr val="accent2"/>
                </a:solidFill>
              </a:rPr>
              <a:t>-600 (</a:t>
            </a:r>
            <a:r>
              <a:rPr lang="en-US" sz="2000" dirty="0">
                <a:solidFill>
                  <a:schemeClr val="accent2"/>
                </a:solidFill>
              </a:rPr>
              <a:t>Russian </a:t>
            </a:r>
            <a:r>
              <a:rPr lang="en-GB" sz="2000" dirty="0">
                <a:solidFill>
                  <a:schemeClr val="accent2"/>
                </a:solidFill>
              </a:rPr>
              <a:t>sodium-cooled fast breeder reactor</a:t>
            </a:r>
            <a:r>
              <a:rPr lang="en-US" sz="2000" b="1" dirty="0">
                <a:solidFill>
                  <a:schemeClr val="accent2"/>
                </a:solidFill>
              </a:rPr>
              <a:t>) – </a:t>
            </a:r>
            <a:r>
              <a:rPr lang="en-US" sz="2000" b="1" i="1" u="sng" dirty="0">
                <a:solidFill>
                  <a:srgbClr val="FF3300"/>
                </a:solidFill>
              </a:rPr>
              <a:t>before irradiation</a:t>
            </a:r>
          </a:p>
        </p:txBody>
      </p:sp>
      <p:grpSp>
        <p:nvGrpSpPr>
          <p:cNvPr id="374789" name="Group 3"/>
          <p:cNvGrpSpPr>
            <a:grpSpLocks/>
          </p:cNvGrpSpPr>
          <p:nvPr/>
        </p:nvGrpSpPr>
        <p:grpSpPr bwMode="auto">
          <a:xfrm>
            <a:off x="152400" y="1700213"/>
            <a:ext cx="8883650" cy="4392612"/>
            <a:chOff x="128" y="1115"/>
            <a:chExt cx="5468" cy="2591"/>
          </a:xfrm>
        </p:grpSpPr>
        <p:pic>
          <p:nvPicPr>
            <p:cNvPr id="37479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1526"/>
              <a:ext cx="5468" cy="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4791" name="Text Box 5"/>
            <p:cNvSpPr txBox="1">
              <a:spLocks noChangeArrowheads="1"/>
            </p:cNvSpPr>
            <p:nvPr/>
          </p:nvSpPr>
          <p:spPr bwMode="auto">
            <a:xfrm>
              <a:off x="2053" y="1115"/>
              <a:ext cx="152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Spiral wrapped wire</a:t>
              </a:r>
            </a:p>
          </p:txBody>
        </p:sp>
        <p:sp>
          <p:nvSpPr>
            <p:cNvPr id="374792" name="Line 6"/>
            <p:cNvSpPr>
              <a:spLocks noChangeShapeType="1"/>
            </p:cNvSpPr>
            <p:nvPr/>
          </p:nvSpPr>
          <p:spPr bwMode="auto">
            <a:xfrm flipH="1">
              <a:off x="1570" y="1301"/>
              <a:ext cx="474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4793" name="Line 7"/>
            <p:cNvSpPr>
              <a:spLocks noChangeShapeType="1"/>
            </p:cNvSpPr>
            <p:nvPr/>
          </p:nvSpPr>
          <p:spPr bwMode="auto">
            <a:xfrm>
              <a:off x="3047" y="1356"/>
              <a:ext cx="288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4794" name="Line 8"/>
            <p:cNvSpPr>
              <a:spLocks noChangeShapeType="1"/>
            </p:cNvSpPr>
            <p:nvPr/>
          </p:nvSpPr>
          <p:spPr bwMode="auto">
            <a:xfrm>
              <a:off x="3521" y="1245"/>
              <a:ext cx="1654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971550" y="6230938"/>
            <a:ext cx="740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Chuev, Lanskykh, Ogorodov, Sheikmann, Sergeev, 2004</a:t>
            </a:r>
          </a:p>
        </p:txBody>
      </p:sp>
    </p:spTree>
    <p:extLst>
      <p:ext uri="{BB962C8B-B14F-4D97-AF65-F5344CB8AC3E}">
        <p14:creationId xmlns:p14="http://schemas.microsoft.com/office/powerpoint/2010/main" val="23777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08764-F700-4C9B-9DD0-C3123E3136C6}" type="slidenum">
              <a:rPr lang="en-GB"/>
              <a:pPr/>
              <a:t>4</a:t>
            </a:fld>
            <a:endParaRPr lang="en-GB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nl-BE" sz="2400" dirty="0" err="1"/>
              <a:t>Consequences</a:t>
            </a:r>
            <a:r>
              <a:rPr lang="nl-BE" sz="2400" dirty="0"/>
              <a:t> of </a:t>
            </a:r>
            <a:r>
              <a:rPr lang="nl-BE" sz="2400" dirty="0" err="1"/>
              <a:t>swelling</a:t>
            </a:r>
            <a:endParaRPr lang="en-GB" sz="2400" dirty="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251520" y="846733"/>
            <a:ext cx="8569325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 b="1" dirty="0">
                <a:solidFill>
                  <a:schemeClr val="accent2"/>
                </a:solidFill>
              </a:rPr>
              <a:t>Annealed wire wrap spacer used on fuel pins assemblies in </a:t>
            </a:r>
            <a:r>
              <a:rPr lang="en-US" sz="2000" b="1" dirty="0" err="1" smtClean="0">
                <a:solidFill>
                  <a:schemeClr val="accent2"/>
                </a:solidFill>
              </a:rPr>
              <a:t>BN</a:t>
            </a:r>
            <a:r>
              <a:rPr lang="en-US" sz="2000" b="1" dirty="0" smtClean="0">
                <a:solidFill>
                  <a:schemeClr val="accent2"/>
                </a:solidFill>
              </a:rPr>
              <a:t>-600 (</a:t>
            </a:r>
            <a:r>
              <a:rPr lang="en-US" sz="2000" dirty="0" smtClean="0">
                <a:solidFill>
                  <a:schemeClr val="accent2"/>
                </a:solidFill>
              </a:rPr>
              <a:t>Russian </a:t>
            </a:r>
            <a:r>
              <a:rPr lang="en-GB" sz="2000" dirty="0">
                <a:solidFill>
                  <a:schemeClr val="accent2"/>
                </a:solidFill>
              </a:rPr>
              <a:t>sodium-cooled fast breeder reactor</a:t>
            </a:r>
            <a:r>
              <a:rPr lang="en-US" sz="2000" b="1" dirty="0" smtClean="0">
                <a:solidFill>
                  <a:schemeClr val="accent2"/>
                </a:solidFill>
              </a:rPr>
              <a:t>) 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i="1" u="sng" dirty="0" smtClean="0">
                <a:solidFill>
                  <a:srgbClr val="FF3300"/>
                </a:solidFill>
              </a:rPr>
              <a:t>after </a:t>
            </a:r>
            <a:r>
              <a:rPr lang="en-US" sz="2000" b="1" i="1" u="sng" dirty="0">
                <a:solidFill>
                  <a:srgbClr val="FF3300"/>
                </a:solidFill>
              </a:rPr>
              <a:t>irradiation</a:t>
            </a: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971550" y="6230938"/>
            <a:ext cx="740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Chuev, Lanskykh, Ogorodov, Sheikmann, Sergeev, 2004</a:t>
            </a:r>
          </a:p>
        </p:txBody>
      </p:sp>
      <p:pic>
        <p:nvPicPr>
          <p:cNvPr id="376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14351"/>
            <a:ext cx="7745412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6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983163"/>
            <a:ext cx="5586412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6846" name="Text Box 9"/>
          <p:cNvSpPr txBox="1">
            <a:spLocks noChangeArrowheads="1"/>
          </p:cNvSpPr>
          <p:nvPr/>
        </p:nvSpPr>
        <p:spPr bwMode="auto">
          <a:xfrm>
            <a:off x="6588125" y="5084763"/>
            <a:ext cx="2305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33CC"/>
                </a:solidFill>
              </a:rPr>
              <a:t>Wire swelled more than cladding.</a:t>
            </a:r>
          </a:p>
        </p:txBody>
      </p:sp>
    </p:spTree>
    <p:extLst>
      <p:ext uri="{BB962C8B-B14F-4D97-AF65-F5344CB8AC3E}">
        <p14:creationId xmlns:p14="http://schemas.microsoft.com/office/powerpoint/2010/main" val="402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12EE5B-D09C-4D81-855B-AA4506AF8C4B}" type="slidenum">
              <a:rPr lang="en-GB"/>
              <a:pPr/>
              <a:t>5</a:t>
            </a:fld>
            <a:endParaRPr lang="en-GB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swelling</a:t>
            </a:r>
            <a:r>
              <a:rPr lang="nl-BE" dirty="0"/>
              <a:t> </a:t>
            </a:r>
            <a:r>
              <a:rPr lang="nl-BE" u="sng" dirty="0" err="1" smtClean="0"/>
              <a:t>really</a:t>
            </a:r>
            <a:r>
              <a:rPr lang="nl-BE" u="sng" dirty="0" smtClean="0"/>
              <a:t>?</a:t>
            </a:r>
            <a:endParaRPr lang="en-GB" u="sng" dirty="0"/>
          </a:p>
        </p:txBody>
      </p:sp>
      <p:sp>
        <p:nvSpPr>
          <p:cNvPr id="384004" name="Footer Placeholder 2"/>
          <p:cNvSpPr txBox="1">
            <a:spLocks noGrp="1"/>
          </p:cNvSpPr>
          <p:nvPr/>
        </p:nvSpPr>
        <p:spPr bwMode="auto">
          <a:xfrm>
            <a:off x="8496300" y="701675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fld id="{1E581DC0-BE93-474A-868F-ED0DCF32F2A6}" type="slidenum">
              <a:rPr lang="en-US" sz="900">
                <a:solidFill>
                  <a:srgbClr val="777777"/>
                </a:solidFill>
              </a:rPr>
              <a:pPr algn="ctr"/>
              <a:t>5</a:t>
            </a:fld>
            <a:r>
              <a:rPr lang="en-US" sz="900">
                <a:solidFill>
                  <a:srgbClr val="777777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95536" y="692696"/>
            <a:ext cx="8064500" cy="13684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Voids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observed in a cold-worked 316 stainless steel baffle bolt from </a:t>
            </a:r>
            <a:r>
              <a:rPr lang="en-US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Tihange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r>
              <a:rPr lang="en-US" sz="2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Belgian nuclear power plant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sz="1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1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17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Thomas and 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Bruemmer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2002</a:t>
            </a:r>
            <a:endParaRPr lang="en-US" sz="17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4006" name="Text Box 3"/>
          <p:cNvSpPr txBox="1">
            <a:spLocks noChangeArrowheads="1"/>
          </p:cNvSpPr>
          <p:nvPr/>
        </p:nvSpPr>
        <p:spPr bwMode="auto">
          <a:xfrm>
            <a:off x="5652120" y="3356992"/>
            <a:ext cx="266429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20738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28725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36713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FF3300"/>
                </a:solidFill>
                <a:latin typeface="Times New Roman" pitchFamily="18" charset="0"/>
              </a:rPr>
              <a:t>8.5 </a:t>
            </a:r>
            <a:r>
              <a:rPr lang="en-US" sz="2000" b="1" dirty="0" err="1">
                <a:solidFill>
                  <a:srgbClr val="FF3300"/>
                </a:solidFill>
                <a:latin typeface="Times New Roman" pitchFamily="18" charset="0"/>
              </a:rPr>
              <a:t>dpa</a:t>
            </a:r>
            <a:r>
              <a:rPr lang="en-US" sz="2000" b="1" dirty="0">
                <a:latin typeface="Times New Roman" pitchFamily="18" charset="0"/>
              </a:rPr>
              <a:t>,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~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299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ºC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0" hangingPunct="0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Hardly any macroscopic swelling observed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40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42" y="2492896"/>
            <a:ext cx="4601957" cy="361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1043608" y="1484784"/>
            <a:ext cx="108012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1187624" y="1376908"/>
            <a:ext cx="1946996" cy="1692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187624" y="1484784"/>
            <a:ext cx="1296144" cy="1944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331640" y="1376908"/>
            <a:ext cx="3456384" cy="1764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07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42014-FA27-4681-8148-025A1FE28B82}" type="slidenum">
              <a:rPr lang="en-GB"/>
              <a:pPr/>
              <a:t>6</a:t>
            </a:fld>
            <a:endParaRPr lang="en-GB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swelling</a:t>
            </a:r>
            <a:r>
              <a:rPr lang="nl-BE" dirty="0"/>
              <a:t> </a:t>
            </a:r>
            <a:r>
              <a:rPr lang="nl-BE" u="sng" dirty="0" err="1" smtClean="0"/>
              <a:t>really</a:t>
            </a:r>
            <a:r>
              <a:rPr lang="nl-BE" u="sng" dirty="0" smtClean="0"/>
              <a:t>?</a:t>
            </a:r>
            <a:endParaRPr lang="en-GB" u="sng" dirty="0"/>
          </a:p>
        </p:txBody>
      </p:sp>
      <p:sp>
        <p:nvSpPr>
          <p:cNvPr id="379913" name="Footer Placeholder 3"/>
          <p:cNvSpPr txBox="1">
            <a:spLocks noGrp="1"/>
          </p:cNvSpPr>
          <p:nvPr/>
        </p:nvSpPr>
        <p:spPr bwMode="auto">
          <a:xfrm>
            <a:off x="8496300" y="687228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fld id="{2A51C0A8-018B-4C28-A965-DBC9DC871F20}" type="slidenum">
              <a:rPr lang="en-US" sz="900">
                <a:solidFill>
                  <a:srgbClr val="777777"/>
                </a:solidFill>
              </a:rPr>
              <a:pPr algn="ctr"/>
              <a:t>6</a:t>
            </a:fld>
            <a:r>
              <a:rPr lang="en-US" sz="900">
                <a:solidFill>
                  <a:srgbClr val="777777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638300" y="977900"/>
            <a:ext cx="6029325" cy="10112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Voids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observed in stainless steel after </a:t>
            </a:r>
            <a:r>
              <a:rPr 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73 </a:t>
            </a:r>
            <a:r>
              <a:rPr lang="en-US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dpa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at </a:t>
            </a:r>
            <a:r>
              <a:rPr lang="en-US" sz="2000" b="1" dirty="0" err="1">
                <a:solidFill>
                  <a:srgbClr val="FF0000"/>
                </a:solidFill>
              </a:rPr>
              <a:t>335ºC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BN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-350 </a:t>
            </a:r>
            <a:r>
              <a:rPr lang="en-US" sz="20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sodium fast reactor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Kazakhstan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b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Porollo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Konobeev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Garner, 2000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940152" y="3719354"/>
            <a:ext cx="2438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1.4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x 10</a:t>
            </a:r>
            <a:r>
              <a:rPr lang="en-US" sz="2000" b="1" baseline="30000" dirty="0">
                <a:solidFill>
                  <a:srgbClr val="FF0000"/>
                </a:solidFill>
                <a:latin typeface="Times New Roman" pitchFamily="18" charset="0"/>
              </a:rPr>
              <a:t>-6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</a:rPr>
              <a:t>dpa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/sec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6.2% </a:t>
            </a:r>
            <a:r>
              <a:rPr lang="en-US" sz="2000" b="1" dirty="0" smtClean="0">
                <a:latin typeface="Times New Roman" pitchFamily="18" charset="0"/>
              </a:rPr>
              <a:t>swelling</a:t>
            </a:r>
            <a:endParaRPr lang="en-US" sz="2000" b="1" dirty="0">
              <a:latin typeface="Times New Roman" pitchFamily="18" charset="0"/>
            </a:endParaRPr>
          </a:p>
        </p:txBody>
      </p:sp>
      <p:pic>
        <p:nvPicPr>
          <p:cNvPr id="379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5003835" cy="38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2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E0AC4-7EE3-414E-9730-FC1C32492267}" type="slidenum">
              <a:rPr lang="en-GB"/>
              <a:pPr/>
              <a:t>7</a:t>
            </a:fld>
            <a:endParaRPr lang="en-GB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116632"/>
            <a:ext cx="7058025" cy="4492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Another consequence of swelling: </a:t>
            </a:r>
            <a:br>
              <a:rPr lang="en-US" sz="2400" dirty="0" smtClean="0"/>
            </a:br>
            <a:r>
              <a:rPr lang="en-US" sz="2400" dirty="0" smtClean="0"/>
              <a:t>Void-induced </a:t>
            </a:r>
            <a:r>
              <a:rPr lang="en-US" sz="2400" dirty="0"/>
              <a:t>embrittlement</a:t>
            </a:r>
            <a:endParaRPr lang="en-GB" sz="2400" dirty="0"/>
          </a:p>
        </p:txBody>
      </p:sp>
      <p:sp>
        <p:nvSpPr>
          <p:cNvPr id="385029" name="Footer Placeholder 3"/>
          <p:cNvSpPr txBox="1">
            <a:spLocks noGrp="1"/>
          </p:cNvSpPr>
          <p:nvPr/>
        </p:nvSpPr>
        <p:spPr bwMode="auto">
          <a:xfrm>
            <a:off x="8496300" y="64897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fld id="{8C2E23E2-0711-4E62-A0CF-C0BDA4B9B68E}" type="slidenum">
              <a:rPr lang="en-US" sz="900">
                <a:solidFill>
                  <a:srgbClr val="777777"/>
                </a:solidFill>
              </a:rPr>
              <a:pPr algn="ctr"/>
              <a:t>7</a:t>
            </a:fld>
            <a:r>
              <a:rPr lang="en-US" sz="900">
                <a:solidFill>
                  <a:srgbClr val="777777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331640" y="6261895"/>
            <a:ext cx="3194050" cy="3913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Porter and Garner, 1988</a:t>
            </a:r>
            <a:r>
              <a:rPr 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004047" y="1988840"/>
            <a:ext cx="34767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355600" indent="-355600" algn="l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20738" indent="-285750" algn="l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28725" indent="-228600" algn="l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36713" indent="-228600" algn="l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14% swelling in  316 stainless steel irradiated at ~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400ºC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eaLnBrk="0" hangingPunct="0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Failure occurred during clamping at </a:t>
            </a:r>
            <a:r>
              <a:rPr lang="en-US" sz="20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room temperature.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endParaRPr lang="en-US" sz="2000" dirty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850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54" y="1268413"/>
            <a:ext cx="3890962" cy="49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3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071688" y="195263"/>
            <a:ext cx="6796087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138" tIns="41275" rIns="84138" bIns="41275" anchor="ctr"/>
          <a:lstStyle/>
          <a:p>
            <a:pPr algn="r" defTabSz="692150">
              <a:tabLst>
                <a:tab pos="6221413" algn="l"/>
              </a:tabLst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grpSp>
        <p:nvGrpSpPr>
          <p:cNvPr id="360453" name="Group 5"/>
          <p:cNvGrpSpPr>
            <a:grpSpLocks/>
          </p:cNvGrpSpPr>
          <p:nvPr/>
        </p:nvGrpSpPr>
        <p:grpSpPr bwMode="auto">
          <a:xfrm>
            <a:off x="1403648" y="692697"/>
            <a:ext cx="6104409" cy="4320479"/>
            <a:chOff x="720" y="921"/>
            <a:chExt cx="4397" cy="3308"/>
          </a:xfrm>
        </p:grpSpPr>
        <p:pic>
          <p:nvPicPr>
            <p:cNvPr id="3604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921"/>
              <a:ext cx="4397" cy="3308"/>
            </a:xfrm>
            <a:prstGeom prst="rect">
              <a:avLst/>
            </a:prstGeom>
            <a:noFill/>
            <a:ln w="12700">
              <a:noFill/>
              <a:miter lim="800000"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0452" name="Freeform 4"/>
            <p:cNvSpPr>
              <a:spLocks/>
            </p:cNvSpPr>
            <p:nvPr/>
          </p:nvSpPr>
          <p:spPr bwMode="auto">
            <a:xfrm>
              <a:off x="1988" y="1941"/>
              <a:ext cx="1595" cy="1561"/>
            </a:xfrm>
            <a:custGeom>
              <a:avLst/>
              <a:gdLst>
                <a:gd name="T0" fmla="*/ 0 w 1595"/>
                <a:gd name="T1" fmla="*/ 1561 h 1561"/>
                <a:gd name="T2" fmla="*/ 455 w 1595"/>
                <a:gd name="T3" fmla="*/ 1435 h 1561"/>
                <a:gd name="T4" fmla="*/ 938 w 1595"/>
                <a:gd name="T5" fmla="*/ 1124 h 1561"/>
                <a:gd name="T6" fmla="*/ 1388 w 1595"/>
                <a:gd name="T7" fmla="*/ 525 h 1561"/>
                <a:gd name="T8" fmla="*/ 1595 w 1595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5" h="1561">
                  <a:moveTo>
                    <a:pt x="0" y="1561"/>
                  </a:moveTo>
                  <a:cubicBezTo>
                    <a:pt x="149" y="1534"/>
                    <a:pt x="299" y="1508"/>
                    <a:pt x="455" y="1435"/>
                  </a:cubicBezTo>
                  <a:cubicBezTo>
                    <a:pt x="611" y="1362"/>
                    <a:pt x="782" y="1276"/>
                    <a:pt x="938" y="1124"/>
                  </a:cubicBezTo>
                  <a:cubicBezTo>
                    <a:pt x="1094" y="972"/>
                    <a:pt x="1278" y="712"/>
                    <a:pt x="1388" y="525"/>
                  </a:cubicBezTo>
                  <a:cubicBezTo>
                    <a:pt x="1498" y="338"/>
                    <a:pt x="1546" y="169"/>
                    <a:pt x="1595" y="0"/>
                  </a:cubicBezTo>
                </a:path>
              </a:pathLst>
            </a:custGeom>
            <a:noFill/>
            <a:ln w="12700" cap="flat" cmpd="sng">
              <a:noFill/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5436096" y="5211197"/>
            <a:ext cx="280831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Steady-state swelling rate</a:t>
            </a:r>
            <a:r>
              <a:rPr lang="en-US" sz="1600" dirty="0">
                <a:latin typeface="Arial" pitchFamily="34" charset="0"/>
              </a:rPr>
              <a:t>: </a:t>
            </a:r>
            <a:endParaRPr lang="en-US" sz="1600" dirty="0" smtClean="0"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600" i="1" dirty="0" smtClean="0">
                <a:latin typeface="Arial" pitchFamily="34" charset="0"/>
              </a:rPr>
              <a:t>Almost </a:t>
            </a:r>
            <a:r>
              <a:rPr lang="en-US" sz="1600" u="sng" dirty="0" smtClean="0">
                <a:latin typeface="Arial" pitchFamily="34" charset="0"/>
              </a:rPr>
              <a:t>material’s </a:t>
            </a:r>
            <a:r>
              <a:rPr lang="en-US" sz="1600" u="sng" dirty="0">
                <a:latin typeface="Arial" pitchFamily="34" charset="0"/>
              </a:rPr>
              <a:t>constant</a:t>
            </a:r>
            <a:r>
              <a:rPr lang="en-US" sz="1600" dirty="0">
                <a:latin typeface="Arial" pitchFamily="34" charset="0"/>
              </a:rPr>
              <a:t> eventually always </a:t>
            </a:r>
            <a:r>
              <a:rPr lang="en-US" sz="1600" dirty="0" smtClean="0">
                <a:latin typeface="Arial" pitchFamily="34" charset="0"/>
              </a:rPr>
              <a:t>reached in steels: 1%/</a:t>
            </a:r>
            <a:r>
              <a:rPr lang="en-US" sz="1600" dirty="0" err="1" smtClean="0">
                <a:latin typeface="Arial" pitchFamily="34" charset="0"/>
              </a:rPr>
              <a:t>dpa</a:t>
            </a:r>
            <a:r>
              <a:rPr lang="en-US" sz="1600" dirty="0" smtClean="0">
                <a:latin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</a:rPr>
              <a:t>austenitics</a:t>
            </a:r>
            <a:r>
              <a:rPr lang="en-US" sz="1600" dirty="0" smtClean="0">
                <a:latin typeface="Arial" pitchFamily="34" charset="0"/>
              </a:rPr>
              <a:t>); 0.2%/</a:t>
            </a:r>
            <a:r>
              <a:rPr lang="en-US" sz="1600" dirty="0" err="1" smtClean="0">
                <a:latin typeface="Arial" pitchFamily="34" charset="0"/>
              </a:rPr>
              <a:t>dpa</a:t>
            </a:r>
            <a:r>
              <a:rPr lang="en-US" sz="1600" dirty="0" smtClean="0">
                <a:latin typeface="Arial" pitchFamily="34" charset="0"/>
              </a:rPr>
              <a:t> (F/M)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827584" y="4628162"/>
            <a:ext cx="371742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Transient regime</a:t>
            </a:r>
            <a:r>
              <a:rPr lang="en-US" sz="1600" dirty="0">
                <a:latin typeface="Arial" pitchFamily="34" charset="0"/>
              </a:rPr>
              <a:t>: </a:t>
            </a:r>
            <a:endParaRPr lang="en-US" sz="1600" dirty="0" smtClean="0"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600" dirty="0" smtClean="0">
                <a:latin typeface="Arial" pitchFamily="34" charset="0"/>
              </a:rPr>
              <a:t>Material and composition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Arial" pitchFamily="34" charset="0"/>
              </a:rPr>
              <a:t>Phase distribution</a:t>
            </a:r>
            <a:endParaRPr lang="en-US" sz="1600" dirty="0">
              <a:latin typeface="Arial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600" dirty="0" smtClean="0">
                <a:latin typeface="Arial" pitchFamily="34" charset="0"/>
              </a:rPr>
              <a:t>Temperature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600" dirty="0" err="1" smtClean="0">
                <a:latin typeface="Arial" pitchFamily="34" charset="0"/>
              </a:rPr>
              <a:t>Dpa</a:t>
            </a:r>
            <a:r>
              <a:rPr lang="en-US" sz="1600" dirty="0" smtClean="0">
                <a:latin typeface="Arial" pitchFamily="34" charset="0"/>
              </a:rPr>
              <a:t>-rate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600" dirty="0" smtClean="0">
                <a:latin typeface="Arial" pitchFamily="34" charset="0"/>
              </a:rPr>
              <a:t>Stresses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Which variables affect swelling?</a:t>
            </a:r>
            <a:endParaRPr lang="nl-BE" sz="2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686298" y="4149080"/>
            <a:ext cx="477730" cy="64807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3563888" y="1700808"/>
            <a:ext cx="360040" cy="8640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572000" y="1700808"/>
            <a:ext cx="360040" cy="8640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5364088" y="1700808"/>
            <a:ext cx="360040" cy="8640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360454" idx="0"/>
          </p:cNvCxnSpPr>
          <p:nvPr/>
        </p:nvCxnSpPr>
        <p:spPr bwMode="auto">
          <a:xfrm flipH="1" flipV="1">
            <a:off x="3743908" y="2348881"/>
            <a:ext cx="3096344" cy="28623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360454" idx="0"/>
          </p:cNvCxnSpPr>
          <p:nvPr/>
        </p:nvCxnSpPr>
        <p:spPr bwMode="auto">
          <a:xfrm flipH="1" flipV="1">
            <a:off x="4860032" y="2204865"/>
            <a:ext cx="1980220" cy="30063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360454" idx="0"/>
          </p:cNvCxnSpPr>
          <p:nvPr/>
        </p:nvCxnSpPr>
        <p:spPr bwMode="auto">
          <a:xfrm flipH="1" flipV="1">
            <a:off x="5724128" y="2024889"/>
            <a:ext cx="1116124" cy="31863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071688" y="3429000"/>
            <a:ext cx="76701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071688" y="3581400"/>
            <a:ext cx="1492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071688" y="3708030"/>
            <a:ext cx="1996256" cy="257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0461" name="TextBox 360460"/>
          <p:cNvSpPr txBox="1"/>
          <p:nvPr/>
        </p:nvSpPr>
        <p:spPr>
          <a:xfrm>
            <a:off x="3419872" y="5720769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 err="1" smtClean="0"/>
              <a:t>Incubation</a:t>
            </a:r>
            <a:r>
              <a:rPr lang="nl-BE" i="1" dirty="0" smtClean="0"/>
              <a:t> </a:t>
            </a:r>
            <a:r>
              <a:rPr lang="nl-BE" i="1" dirty="0" err="1" smtClean="0"/>
              <a:t>dose</a:t>
            </a:r>
            <a:endParaRPr lang="nl-BE" i="1" dirty="0"/>
          </a:p>
        </p:txBody>
      </p:sp>
      <p:cxnSp>
        <p:nvCxnSpPr>
          <p:cNvPr id="360463" name="Straight Arrow Connector 360462"/>
          <p:cNvCxnSpPr>
            <a:stCxn id="360461" idx="0"/>
          </p:cNvCxnSpPr>
          <p:nvPr/>
        </p:nvCxnSpPr>
        <p:spPr bwMode="auto">
          <a:xfrm flipH="1" flipV="1">
            <a:off x="3563888" y="3780038"/>
            <a:ext cx="522058" cy="1940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0465" name="Straight Arrow Connector 360464"/>
          <p:cNvCxnSpPr>
            <a:stCxn id="360461" idx="0"/>
          </p:cNvCxnSpPr>
          <p:nvPr/>
        </p:nvCxnSpPr>
        <p:spPr bwMode="auto">
          <a:xfrm flipH="1" flipV="1">
            <a:off x="3069816" y="3581400"/>
            <a:ext cx="1016130" cy="2139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0467" name="Straight Arrow Connector 360466"/>
          <p:cNvCxnSpPr>
            <a:stCxn id="360461" idx="0"/>
          </p:cNvCxnSpPr>
          <p:nvPr/>
        </p:nvCxnSpPr>
        <p:spPr bwMode="auto">
          <a:xfrm flipH="1" flipV="1">
            <a:off x="2555776" y="3429000"/>
            <a:ext cx="1530170" cy="2291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460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4" grpId="0"/>
      <p:bldP spid="360455" grpId="0"/>
      <p:bldP spid="3604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</a:rPr>
              <a:t>How can we explain swelling </a:t>
            </a:r>
            <a:r>
              <a:rPr lang="en-US" sz="2400" dirty="0" smtClean="0">
                <a:latin typeface="Arial" pitchFamily="34" charset="0"/>
              </a:rPr>
              <a:t>?</a:t>
            </a:r>
            <a:endParaRPr lang="nl-BE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84685"/>
            <a:ext cx="7489825" cy="4032547"/>
          </a:xfrm>
        </p:spPr>
        <p:txBody>
          <a:bodyPr/>
          <a:lstStyle/>
          <a:p>
            <a:r>
              <a:rPr lang="en-US" sz="2400" dirty="0"/>
              <a:t>Vacancies and self-interstitials are produced in the same quantity by neutrons</a:t>
            </a:r>
          </a:p>
          <a:p>
            <a:pPr lvl="1"/>
            <a:r>
              <a:rPr lang="en-US" sz="2000" dirty="0"/>
              <a:t>Why </a:t>
            </a:r>
            <a:r>
              <a:rPr lang="en-US" sz="2000" dirty="0" smtClean="0"/>
              <a:t>only/mainly voids are observed in swollen metals </a:t>
            </a:r>
            <a:r>
              <a:rPr lang="en-US" sz="2000" dirty="0"/>
              <a:t>?</a:t>
            </a:r>
          </a:p>
          <a:p>
            <a:pPr lvl="1"/>
            <a:r>
              <a:rPr lang="en-US" sz="2000" dirty="0" smtClean="0"/>
              <a:t>What happened with the self-interstitials?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Volume </a:t>
            </a:r>
            <a:r>
              <a:rPr lang="en-US" sz="2400" dirty="0" smtClean="0"/>
              <a:t>seems to increase </a:t>
            </a:r>
            <a:r>
              <a:rPr lang="en-US" sz="2400" dirty="0"/>
              <a:t>if voids are formed inside the </a:t>
            </a:r>
            <a:r>
              <a:rPr lang="en-US" sz="2400" dirty="0" smtClean="0"/>
              <a:t>material</a:t>
            </a:r>
          </a:p>
          <a:p>
            <a:pPr lvl="1"/>
            <a:r>
              <a:rPr lang="en-US" sz="2000" dirty="0" smtClean="0"/>
              <a:t>Voids in themselves </a:t>
            </a:r>
            <a:r>
              <a:rPr lang="en-US" sz="2000" i="1" dirty="0" smtClean="0"/>
              <a:t>decrease </a:t>
            </a:r>
            <a:r>
              <a:rPr lang="en-US" sz="2000" dirty="0" smtClean="0"/>
              <a:t>the </a:t>
            </a:r>
            <a:r>
              <a:rPr lang="en-US" sz="2000" dirty="0" err="1" smtClean="0"/>
              <a:t>macrosopic</a:t>
            </a:r>
            <a:r>
              <a:rPr lang="en-US" sz="2000" dirty="0" smtClean="0"/>
              <a:t> volume</a:t>
            </a:r>
            <a:endParaRPr lang="en-US" sz="2000" dirty="0"/>
          </a:p>
          <a:p>
            <a:pPr lvl="1"/>
            <a:r>
              <a:rPr lang="en-US" sz="2000" dirty="0"/>
              <a:t>But how was matter removed from the voids and brought somewhere else?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01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649</Words>
  <Application>Microsoft Office PowerPoint</Application>
  <PresentationFormat>On-screen Show (4:3)</PresentationFormat>
  <Paragraphs>110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Swelling</vt:lpstr>
      <vt:lpstr>What is swelling?</vt:lpstr>
      <vt:lpstr>Consequences of swelling</vt:lpstr>
      <vt:lpstr>Consequences of swelling</vt:lpstr>
      <vt:lpstr>What is swelling really?</vt:lpstr>
      <vt:lpstr>What is swelling really?</vt:lpstr>
      <vt:lpstr>Another consequence of swelling:  Void-induced embrittlement</vt:lpstr>
      <vt:lpstr>Which variables affect swelling?</vt:lpstr>
      <vt:lpstr>How can we explain swelling ?</vt:lpstr>
      <vt:lpstr>Dynamic bias</vt:lpstr>
      <vt:lpstr>Dislocation bias</vt:lpstr>
      <vt:lpstr>Production bias</vt:lpstr>
      <vt:lpstr>A plausible mechanism for swelling</vt:lpstr>
      <vt:lpstr>Void lattices</vt:lpstr>
      <vt:lpstr>Take home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Swelling</dc:title>
  <dc:creator>Pär Olsson</dc:creator>
  <cp:lastModifiedBy>Pär Olsson</cp:lastModifiedBy>
  <cp:revision>3</cp:revision>
  <dcterms:created xsi:type="dcterms:W3CDTF">2014-02-24T06:52:12Z</dcterms:created>
  <dcterms:modified xsi:type="dcterms:W3CDTF">2019-12-11T10:20:59Z</dcterms:modified>
</cp:coreProperties>
</file>