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c80447a2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c80447a2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cba963ea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cba963ea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ca84e60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ca84e60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cacd151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cacd151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c80447a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c80447a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ca84e604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ca84e604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c80447a2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c80447a2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c80447a2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c80447a2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c80447a2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c80447a2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c80447a2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c80447a2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c80447a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c80447a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cba963e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cba963e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cba963ea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cba963ea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c80447a2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c80447a2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c80447a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c80447a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c80447a2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c80447a2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cba963ea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cba963ea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c80447a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c80447a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c80447a2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c80447a2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cba963ea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cba963ea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c80447a2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c80447a2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kumarajarshi/life-expectancy-who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synergystud/a-fine-windy-day-hackerearth-ml-challenge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janiobachmann/math-student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97225" y="3044125"/>
            <a:ext cx="5666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/>
              <a:t>Federico Ambrogi, e1449911@student.tuwien.ac.at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/>
              <a:t>Adam Hoer, e11847620@student.tuwien.ac.at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/>
              <a:t>Matteo Panzieri, 12039996@student.tuwien.ac.at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61600" y="431825"/>
            <a:ext cx="8620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chemeClr val="accent1"/>
                </a:solidFill>
              </a:rPr>
              <a:t>Exercise 2 - Regression</a:t>
            </a:r>
            <a:endParaRPr sz="3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FF0000"/>
                </a:solidFill>
              </a:rPr>
              <a:t>Machine Learning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SS2021 - TU Wien</a:t>
            </a:r>
            <a:endParaRPr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157950" y="4568450"/>
            <a:ext cx="88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Vienna, 28th May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61600" y="724450"/>
            <a:ext cx="862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277700" y="193175"/>
            <a:ext cx="8669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Pre-processing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loading the text files using pandas to create data frames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remove rows with null values (NAN)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remove flagged values (e.g. -99.0 “wind” datasets 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scale features (e.g. “population” feature in “life” data set)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“hot-encode” categorical values to obtain numeric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shuffle data for randomization 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81800" y="2796575"/>
            <a:ext cx="8669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highlight>
                  <a:schemeClr val="lt1"/>
                </a:highlight>
              </a:rPr>
              <a:t>Train-Test split &amp; Cross-Validation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  <a:highlight>
                  <a:schemeClr val="lt1"/>
                </a:highlight>
              </a:rPr>
              <a:t>run a (5-10)-fold cross validation for training: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  <a:highlight>
                  <a:schemeClr val="lt1"/>
                </a:highlight>
              </a:rPr>
              <a:t>split original dataset into k-folds sub set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  <a:highlight>
                  <a:schemeClr val="lt1"/>
                </a:highlight>
              </a:rPr>
              <a:t>Used the </a:t>
            </a:r>
            <a:r>
              <a:rPr i="1" lang="it" sz="1300">
                <a:solidFill>
                  <a:schemeClr val="dk1"/>
                </a:solidFill>
                <a:highlight>
                  <a:schemeClr val="lt1"/>
                </a:highlight>
              </a:rPr>
              <a:t>train_test_split</a:t>
            </a:r>
            <a:r>
              <a:rPr lang="it" sz="1300">
                <a:solidFill>
                  <a:schemeClr val="dk1"/>
                </a:solidFill>
                <a:highlight>
                  <a:schemeClr val="lt1"/>
                </a:highlight>
              </a:rPr>
              <a:t> method from sklearn to split the data set into training and testing sets (70%-30%)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  <a:highlight>
                  <a:schemeClr val="lt1"/>
                </a:highlight>
              </a:rPr>
              <a:t>See plots: metrics for each fold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Split attribute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For each attribute we scan all the values 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Considering each value we split the dataset in two parts.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Given the two new datasets we compute the RSS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We compute the best RSS and we use as candidate split value the one that generates that RSS.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The split attribute will be the attribute that minimizes the RSS of the dataset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Split attribute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After having tested the results with this split we realized that the results are comparable with another way of splitting the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Instead of evaluating each value, we split the dataset looking at the average of the attributes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For each attribute the RSS is computed splitting the dataset looking at the average.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Then the split attribute is the one that minimize the RSS.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277700" y="593375"/>
            <a:ext cx="82806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In order to prevent overfitting we set a minimum number of observations in the nodes (default=20).</a:t>
            </a:r>
            <a:br>
              <a:rPr lang="it" sz="1800">
                <a:solidFill>
                  <a:schemeClr val="dk2"/>
                </a:solidFill>
              </a:rPr>
            </a:br>
            <a:br>
              <a:rPr lang="it" sz="1800">
                <a:solidFill>
                  <a:schemeClr val="dk2"/>
                </a:solidFill>
              </a:rPr>
            </a:br>
            <a:r>
              <a:rPr lang="it" sz="1800">
                <a:solidFill>
                  <a:schemeClr val="dk2"/>
                </a:solidFill>
              </a:rPr>
              <a:t>To build the tree we recursively split the dataset using the split attribute and the split value.</a:t>
            </a:r>
            <a:br>
              <a:rPr lang="it" sz="1800">
                <a:solidFill>
                  <a:schemeClr val="dk2"/>
                </a:solidFill>
              </a:rPr>
            </a:br>
            <a:br>
              <a:rPr lang="it" sz="1800">
                <a:solidFill>
                  <a:schemeClr val="dk2"/>
                </a:solidFill>
              </a:rPr>
            </a:br>
            <a:r>
              <a:rPr lang="it" sz="1800">
                <a:solidFill>
                  <a:schemeClr val="dk2"/>
                </a:solidFill>
              </a:rPr>
              <a:t>The average target value of the dataset will be the value assigned by that node.</a:t>
            </a:r>
            <a:br>
              <a:rPr lang="it" sz="1800">
                <a:solidFill>
                  <a:schemeClr val="dk2"/>
                </a:solidFill>
              </a:rPr>
            </a:br>
            <a:br>
              <a:rPr lang="it" sz="1800">
                <a:solidFill>
                  <a:schemeClr val="dk2"/>
                </a:solidFill>
              </a:rPr>
            </a:br>
            <a:r>
              <a:rPr lang="it" sz="1800">
                <a:solidFill>
                  <a:schemeClr val="dk2"/>
                </a:solidFill>
              </a:rPr>
              <a:t>The two obtained datasets are used to find the split attribute for the child nodes.</a:t>
            </a:r>
            <a:br>
              <a:rPr lang="it" sz="1800">
                <a:solidFill>
                  <a:schemeClr val="dk2"/>
                </a:solidFill>
              </a:rPr>
            </a:br>
            <a:r>
              <a:rPr lang="it" sz="1800">
                <a:solidFill>
                  <a:schemeClr val="dk2"/>
                </a:solidFill>
              </a:rPr>
              <a:t>When the limit rows is reached we stop expanding the tree’s branch.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237450" y="193175"/>
            <a:ext cx="866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chemeClr val="dk1"/>
                </a:solidFill>
              </a:rPr>
              <a:t>Regression Tree</a:t>
            </a: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tree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model tree was build as the regression tree.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main difference is that for each node we build a linear regression model.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When we have both the left and the right child of a node we confront the MSE of the node computed looking at the child nodes with the MSE of the linear model.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If the first is bigger than the second we prune the branches and assign as value the value determined by the linear model.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282075" y="288500"/>
            <a:ext cx="8669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Evaluating Predictions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 assess the value of our implementation, we used three metrics: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MSE (mean-squared error)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RMSE (root mean-squared error)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MAE (mean absolute error)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0" l="0" r="0" t="61307"/>
          <a:stretch/>
        </p:blipFill>
        <p:spPr>
          <a:xfrm>
            <a:off x="3180724" y="4122200"/>
            <a:ext cx="2871800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b="37533" l="23348" r="0" t="36213"/>
          <a:stretch/>
        </p:blipFill>
        <p:spPr>
          <a:xfrm>
            <a:off x="3533275" y="2979450"/>
            <a:ext cx="2166700" cy="4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61307" l="0" r="0" t="0"/>
          <a:stretch/>
        </p:blipFill>
        <p:spPr>
          <a:xfrm>
            <a:off x="3292298" y="1627425"/>
            <a:ext cx="2559400" cy="6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261725" y="235775"/>
            <a:ext cx="86691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Comparison with three Alternative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used the following alternative algorithms from </a:t>
            </a:r>
            <a:r>
              <a:rPr i="1" lang="it"/>
              <a:t>sci-kit</a:t>
            </a:r>
            <a:r>
              <a:rPr lang="it"/>
              <a:t> library: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Decision tree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it" sz="100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DecisionTreeRegressor</a:t>
            </a:r>
            <a:endParaRPr sz="100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it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Parameters: MSE (splitting criterion)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Random Forest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it" sz="100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RandomForestRegressor</a:t>
            </a:r>
            <a:endParaRPr sz="100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>
                <a:solidFill>
                  <a:schemeClr val="dk1"/>
                </a:solidFill>
              </a:rPr>
              <a:t>Linear regression model</a:t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it" sz="100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LinearRegression</a:t>
            </a:r>
            <a:endParaRPr sz="100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/>
        </p:nvSpPr>
        <p:spPr>
          <a:xfrm>
            <a:off x="287525" y="207650"/>
            <a:ext cx="85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Selection of Results - Wind data set</a:t>
            </a:r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5450400" y="539400"/>
            <a:ext cx="3397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Plot shows the values of actual data (test values) vs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it"/>
              <a:t>sci-kit</a:t>
            </a:r>
            <a:r>
              <a:rPr lang="it"/>
              <a:t> prediction (regression tree)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Our regression tree implementation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sci-kit random forest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25" y="607850"/>
            <a:ext cx="4768250" cy="35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75" y="709725"/>
            <a:ext cx="4965401" cy="372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287525" y="207650"/>
            <a:ext cx="85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Selection of Results - Wind data 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64725" y="768425"/>
            <a:ext cx="8717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Framework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Data set description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Data pre-processing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Algorithm Implementation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Comparison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Conclusion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75700" y="234275"/>
            <a:ext cx="86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Overview of the project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/>
        </p:nvSpPr>
        <p:spPr>
          <a:xfrm>
            <a:off x="287525" y="207650"/>
            <a:ext cx="85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Selection of Results - Wind data set</a:t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0250"/>
            <a:ext cx="4143125" cy="310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675" y="788163"/>
            <a:ext cx="4068701" cy="305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/>
        </p:nvSpPr>
        <p:spPr>
          <a:xfrm>
            <a:off x="287525" y="207650"/>
            <a:ext cx="85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Selection of Results - Math data set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25" y="783825"/>
            <a:ext cx="4767799" cy="35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/>
        </p:nvSpPr>
        <p:spPr>
          <a:xfrm>
            <a:off x="287525" y="207650"/>
            <a:ext cx="85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Selection of Results - Life expectancy data set</a:t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50" y="720375"/>
            <a:ext cx="4090001" cy="306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375" y="720374"/>
            <a:ext cx="3920750" cy="29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52775" y="319550"/>
            <a:ext cx="8814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accent1"/>
                </a:solidFill>
              </a:rPr>
              <a:t>Framework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it" sz="1500">
                <a:solidFill>
                  <a:schemeClr val="dk1"/>
                </a:solidFill>
              </a:rPr>
              <a:t>Scripting language: python v3. (virtual environment using Anaconda)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it" sz="1500">
                <a:solidFill>
                  <a:schemeClr val="dk1"/>
                </a:solidFill>
              </a:rPr>
              <a:t>Numpy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it" sz="1500">
                <a:solidFill>
                  <a:schemeClr val="dk1"/>
                </a:solidFill>
              </a:rPr>
              <a:t>scikit-learn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it" sz="1500">
                <a:solidFill>
                  <a:schemeClr val="dk1"/>
                </a:solidFill>
              </a:rPr>
              <a:t>pandas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it" sz="1500">
                <a:solidFill>
                  <a:schemeClr val="dk1"/>
                </a:solidFill>
              </a:rPr>
              <a:t>(matplotlib and seaborn for visualizations)</a:t>
            </a:r>
            <a:endParaRPr sz="1500"/>
          </a:p>
        </p:txBody>
      </p:sp>
      <p:sp>
        <p:nvSpPr>
          <p:cNvPr id="68" name="Google Shape;68;p15"/>
          <p:cNvSpPr txBox="1"/>
          <p:nvPr/>
        </p:nvSpPr>
        <p:spPr>
          <a:xfrm>
            <a:off x="276750" y="2873275"/>
            <a:ext cx="881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accent1"/>
                </a:solidFill>
              </a:rPr>
              <a:t>Files description</a:t>
            </a:r>
            <a:endParaRPr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i="1" lang="it" sz="1500"/>
              <a:t>utilities.py</a:t>
            </a:r>
            <a:r>
              <a:rPr lang="it" sz="1500"/>
              <a:t> : module containing ancillary common utilites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i="1" lang="it" sz="1500"/>
              <a:t>regressionTree.py</a:t>
            </a:r>
            <a:r>
              <a:rPr lang="it" sz="1500"/>
              <a:t>: </a:t>
            </a:r>
            <a:r>
              <a:rPr lang="it" sz="1500">
                <a:solidFill>
                  <a:schemeClr val="dk1"/>
                </a:solidFill>
              </a:rPr>
              <a:t>module for the training and evaluation of the regression tree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i="1" lang="it" sz="1500"/>
              <a:t>modelTree.py</a:t>
            </a:r>
            <a:r>
              <a:rPr lang="it" sz="1500"/>
              <a:t> : module for the training and evaluation of the model tree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i="1" lang="it" sz="1500"/>
              <a:t>run_models.py</a:t>
            </a:r>
            <a:r>
              <a:rPr lang="it" sz="1500"/>
              <a:t> : main script for running the models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77700" y="193175"/>
            <a:ext cx="86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Set: “Life” Expectancy  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3865750" y="193175"/>
            <a:ext cx="48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r>
              <a:rPr lang="it" u="sng">
                <a:solidFill>
                  <a:schemeClr val="hlink"/>
                </a:solidFill>
                <a:hlinkClick r:id="rId3"/>
              </a:rPr>
              <a:t>https://www.kaggle.com/kumarajarshi/life-expectancy-who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89775" y="796875"/>
            <a:ext cx="866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Aim: predict the life expectancy given multiple indicators such as </a:t>
            </a:r>
            <a:r>
              <a:rPr lang="it" sz="1500">
                <a:solidFill>
                  <a:schemeClr val="dk1"/>
                </a:solidFill>
                <a:highlight>
                  <a:srgbClr val="FFFFFF"/>
                </a:highlight>
              </a:rPr>
              <a:t>demographic variables, income composition and mortality rates</a:t>
            </a:r>
            <a:endParaRPr sz="15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5466" l="5965" r="8688" t="8177"/>
          <a:stretch/>
        </p:blipFill>
        <p:spPr>
          <a:xfrm>
            <a:off x="132800" y="1539975"/>
            <a:ext cx="4287250" cy="32533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636400" y="1485100"/>
            <a:ext cx="42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Features: 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5011100" y="1851025"/>
            <a:ext cx="3537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'AdultMortality'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'infantdeaths'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'Alcohol'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'percentageexpenditure'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'HepatitisB'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'Measles'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'BMI'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'under-fivedeaths'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'Polio'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'Totalexpenditure'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'Diphtheria'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'HIV/AIDS'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'GDP'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'Population'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'thinness1-19years'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'thinness5-9years'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'Incomecompositionofresources'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'Schooling'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720325" y="3434150"/>
            <a:ext cx="42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Dropped Features</a:t>
            </a:r>
            <a:r>
              <a:rPr lang="it"/>
              <a:t>: 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011100" y="3784600"/>
            <a:ext cx="392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'Country'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'Year'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'Status'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696775" y="4370775"/>
            <a:ext cx="433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(we are interested in the evaluation based solely on the indicators above)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277700" y="193175"/>
            <a:ext cx="86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Set: “Life” Expectancy - example feature distributions  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500" y="2938650"/>
            <a:ext cx="2656867" cy="19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00" y="695549"/>
            <a:ext cx="2656874" cy="199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5925" y="718288"/>
            <a:ext cx="2596224" cy="19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4537" y="2986502"/>
            <a:ext cx="2439000" cy="18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277700" y="193175"/>
            <a:ext cx="86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“Life Expectancy” correlation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13867" t="9901"/>
          <a:stretch/>
        </p:blipFill>
        <p:spPr>
          <a:xfrm>
            <a:off x="3267475" y="0"/>
            <a:ext cx="5780502" cy="50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39225" y="749600"/>
            <a:ext cx="28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Pearson Correlation matrix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277700" y="193175"/>
            <a:ext cx="86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Set: “Wind” Turbines Power Output  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3865750" y="193175"/>
            <a:ext cx="487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https://www.kaggle.com/synergystud/a-fine-windy-day-hackerearth-ml-challenge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14550" y="714025"/>
            <a:ext cx="8669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it" sz="1050">
                <a:solidFill>
                  <a:schemeClr val="dk1"/>
                </a:solidFill>
                <a:highlight>
                  <a:srgbClr val="FFFFFF"/>
                </a:highlight>
              </a:rPr>
              <a:t>How do factors such as </a:t>
            </a:r>
            <a:r>
              <a:rPr lang="it" sz="1050">
                <a:solidFill>
                  <a:schemeClr val="dk1"/>
                </a:solidFill>
                <a:highlight>
                  <a:srgbClr val="FFFFFF"/>
                </a:highlight>
              </a:rPr>
              <a:t>temperature, wind direction, turbine status, weather, blade length, and so on influence the amount of power generated by wind turbines?</a:t>
            </a:r>
            <a:endParaRPr sz="1500"/>
          </a:p>
        </p:txBody>
      </p:sp>
      <p:sp>
        <p:nvSpPr>
          <p:cNvPr id="105" name="Google Shape;105;p19"/>
          <p:cNvSpPr txBox="1"/>
          <p:nvPr/>
        </p:nvSpPr>
        <p:spPr>
          <a:xfrm>
            <a:off x="4636400" y="1485100"/>
            <a:ext cx="42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Features: 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4107750" y="1790200"/>
            <a:ext cx="4633800" cy="2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'wind_speed(m/s)'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'atmospheric_temperature(°C)'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'shaft_temperature(°C)'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'blades_angle(°)'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'gearbox_temperature(°C)'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'engine_temperature(°C)'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'motor_torque(N-m)'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'generator_temperature(°C)'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'atmospheric_pressure(Pascal)'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'area_temperature(°C)'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'windmill_body_temperature(°C)'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'wind_direction(°)'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'resistance(ohm)'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'rotor_torque(N-m)'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'blade_length(m)'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'blade_breadth(m)'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'windmill_height(m)'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696350" y="3569325"/>
            <a:ext cx="42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Removed Features: 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201700" y="3936100"/>
            <a:ext cx="392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'turbine_status'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'cloud_level'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'tracking_id'</a:t>
            </a:r>
            <a:r>
              <a:rPr lang="it" sz="1000">
                <a:solidFill>
                  <a:srgbClr val="CC783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'datetime'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4262" l="4263" r="9073" t="10652"/>
          <a:stretch/>
        </p:blipFill>
        <p:spPr>
          <a:xfrm>
            <a:off x="277700" y="1471110"/>
            <a:ext cx="3780600" cy="2784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277700" y="193175"/>
            <a:ext cx="86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Set: “Math” Grades 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3865750" y="193175"/>
            <a:ext cx="48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https://www.kaggle.com/janiobachmann/math-students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314550" y="714025"/>
            <a:ext cx="86691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1"/>
                </a:solidFill>
                <a:highlight>
                  <a:srgbClr val="FFFFFF"/>
                </a:highlight>
              </a:rPr>
              <a:t>This dataset contains the </a:t>
            </a:r>
            <a:r>
              <a:rPr i="1" lang="it" sz="1050">
                <a:solidFill>
                  <a:schemeClr val="dk1"/>
                </a:solidFill>
                <a:highlight>
                  <a:srgbClr val="FFFFFF"/>
                </a:highlight>
              </a:rPr>
              <a:t>final scores</a:t>
            </a:r>
            <a:r>
              <a:rPr lang="it" sz="1050">
                <a:solidFill>
                  <a:schemeClr val="dk1"/>
                </a:solidFill>
                <a:highlight>
                  <a:srgbClr val="FFFFFF"/>
                </a:highlight>
              </a:rPr>
              <a:t> of students at the end of a math programs with several features that might or might not impact the future outcome of these students, given the scores G1 and G2 obtained during the the first study period.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971300" y="1291825"/>
            <a:ext cx="42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Features: 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4313000" y="1673450"/>
            <a:ext cx="46338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it" sz="10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'school', 'sex', 'age', 'address', 'Pstatus', 'Medu', 'Fedu','traveltime', 'studytime', 'failures', 'schoolsup', 'famsup', 'paid','activities', 'nursery', 'higher', 'internet', 'romantic', 'famrel','freetime', 'goout', 'Dalc', 'Walc', 'health', 'absences', 'G1', 'G2', 'famsize_1', 'famsize_LE3', 'Mjob_at_home', 'Mjob_health', 'Mjob_other', 'Mjob_services', 'Mjob_teacher', 'Fjob_at_home', 'Fjob_health', 'Fjob_other', 'Fjob_services', 'Fjob_teacher', 'reason_course', 'reason_home', 'reason_other', 'reason_reputation', 'guardian_father', 'guardian_mother', 'guardian_other'</a:t>
            </a:r>
            <a:endParaRPr sz="1000">
              <a:solidFill>
                <a:srgbClr val="6A875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50" y="1301700"/>
            <a:ext cx="3802949" cy="285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4035150" y="3915425"/>
            <a:ext cx="494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Except the target features, all the other are of nominal type.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have thus performed a hot-encoding and turn them into numeric variable.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