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zxx"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zxx"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zx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zxx"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zxx"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zxx"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zx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zxx"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zx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zxx"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zxx"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zxx"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zxx"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zxx"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zxx"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zxx"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zx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zxx"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zxx"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zxx"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zxx"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zxx"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rmAutofit/>
          </a:bodyPr>
          <a:p>
            <a:r>
              <a:rPr b="0" lang="zxx" sz="5200" spc="-1" strike="noStrike">
                <a:solidFill>
                  <a:srgbClr val="000000"/>
                </a:solidFill>
                <a:latin typeface="Arial"/>
              </a:rPr>
              <a:t>Click to edit the title text </a:t>
            </a:r>
            <a:r>
              <a:rPr b="0" lang="zxx" sz="5200" spc="-1" strike="noStrike">
                <a:solidFill>
                  <a:srgbClr val="000000"/>
                </a:solidFill>
                <a:latin typeface="Arial"/>
              </a:rPr>
              <a:t>format</a:t>
            </a:r>
            <a:endParaRPr b="0" lang="zxx"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49700D09-A951-4D1A-BB23-3C78F42062A3}" type="slidenum">
              <a:rPr b="0" lang="it" sz="1000" spc="-1" strike="noStrike">
                <a:solidFill>
                  <a:srgbClr val="595959"/>
                </a:solidFill>
                <a:latin typeface="Arial"/>
                <a:ea typeface="Arial"/>
              </a:rPr>
              <a:t>&lt;number&gt;</a:t>
            </a:fld>
            <a:endParaRPr b="0" lang="zxx"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xx" sz="1400" spc="-1" strike="noStrike">
                <a:solidFill>
                  <a:srgbClr val="000000"/>
                </a:solidFill>
                <a:latin typeface="Arial"/>
              </a:rPr>
              <a:t>Click to edit the outline text format</a:t>
            </a:r>
            <a:endParaRPr b="0" lang="zxx"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zxx" sz="1400" spc="-1" strike="noStrike">
                <a:solidFill>
                  <a:srgbClr val="000000"/>
                </a:solidFill>
                <a:latin typeface="Arial"/>
              </a:rPr>
              <a:t>Second Outline Level</a:t>
            </a:r>
            <a:endParaRPr b="0" lang="zxx"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zxx" sz="1400" spc="-1" strike="noStrike">
                <a:solidFill>
                  <a:srgbClr val="000000"/>
                </a:solidFill>
                <a:latin typeface="Arial"/>
              </a:rPr>
              <a:t>Third Outline Level</a:t>
            </a:r>
            <a:endParaRPr b="0" lang="zxx"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zxx" sz="1400" spc="-1" strike="noStrike">
                <a:solidFill>
                  <a:srgbClr val="000000"/>
                </a:solidFill>
                <a:latin typeface="Arial"/>
              </a:rPr>
              <a:t>Fourth Outline Level</a:t>
            </a:r>
            <a:endParaRPr b="0" lang="zxx"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zxx" sz="2000" spc="-1" strike="noStrike">
                <a:solidFill>
                  <a:srgbClr val="000000"/>
                </a:solidFill>
                <a:latin typeface="Arial"/>
              </a:rPr>
              <a:t>Fifth Outline Level</a:t>
            </a:r>
            <a:endParaRPr b="0" lang="zxx"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zxx" sz="2000" spc="-1" strike="noStrike">
                <a:solidFill>
                  <a:srgbClr val="000000"/>
                </a:solidFill>
                <a:latin typeface="Arial"/>
              </a:rPr>
              <a:t>Sixth Outline Level</a:t>
            </a:r>
            <a:endParaRPr b="0" lang="zxx"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zxx" sz="2000" spc="-1" strike="noStrike">
                <a:solidFill>
                  <a:srgbClr val="000000"/>
                </a:solidFill>
                <a:latin typeface="Arial"/>
              </a:rPr>
              <a:t>Seventh Outline Level</a:t>
            </a:r>
            <a:endParaRPr b="0" lang="zxx"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rmAutofit fontScale="97000"/>
          </a:bodyPr>
          <a:p>
            <a:r>
              <a:rPr b="0" lang="zxx" sz="2800" spc="-1" strike="noStrike">
                <a:solidFill>
                  <a:srgbClr val="000000"/>
                </a:solidFill>
                <a:latin typeface="Arial"/>
              </a:rPr>
              <a:t>Click to edit the title text format</a:t>
            </a:r>
            <a:endParaRPr b="0" lang="zxx"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zxx" sz="1800" spc="-1" strike="noStrike">
                <a:solidFill>
                  <a:srgbClr val="000000"/>
                </a:solidFill>
                <a:latin typeface="Arial"/>
              </a:rPr>
              <a:t>Click to edit the outline text format</a:t>
            </a:r>
            <a:endParaRPr b="0" lang="zxx"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zxx" sz="1800" spc="-1" strike="noStrike">
                <a:solidFill>
                  <a:srgbClr val="000000"/>
                </a:solidFill>
                <a:latin typeface="Arial"/>
              </a:rPr>
              <a:t>Second Outline Level</a:t>
            </a:r>
            <a:endParaRPr b="0" lang="zxx"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zxx" sz="1800" spc="-1" strike="noStrike">
                <a:solidFill>
                  <a:srgbClr val="000000"/>
                </a:solidFill>
                <a:latin typeface="Arial"/>
              </a:rPr>
              <a:t>Third Outline Level</a:t>
            </a:r>
            <a:endParaRPr b="0" lang="zxx"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zxx" sz="1800" spc="-1" strike="noStrike">
                <a:solidFill>
                  <a:srgbClr val="000000"/>
                </a:solidFill>
                <a:latin typeface="Arial"/>
              </a:rPr>
              <a:t>Fourth Outline Level</a:t>
            </a:r>
            <a:endParaRPr b="0" lang="zxx"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zxx" sz="1800" spc="-1" strike="noStrike">
                <a:solidFill>
                  <a:srgbClr val="000000"/>
                </a:solidFill>
                <a:latin typeface="Arial"/>
              </a:rPr>
              <a:t>Fifth Outline Level</a:t>
            </a:r>
            <a:endParaRPr b="0" lang="zxx"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zxx" sz="1800" spc="-1" strike="noStrike">
                <a:solidFill>
                  <a:srgbClr val="000000"/>
                </a:solidFill>
                <a:latin typeface="Arial"/>
              </a:rPr>
              <a:t>Sixth Outline Level</a:t>
            </a:r>
            <a:endParaRPr b="0" lang="zxx"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zxx" sz="1800" spc="-1" strike="noStrike">
                <a:solidFill>
                  <a:srgbClr val="000000"/>
                </a:solidFill>
                <a:latin typeface="Arial"/>
              </a:rPr>
              <a:t>Seventh Outline Level</a:t>
            </a:r>
            <a:endParaRPr b="0" lang="zxx"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541652F9-1415-4683-A818-A515C9E912E1}" type="slidenum">
              <a:rPr b="0" lang="it" sz="1000" spc="-1" strike="noStrike">
                <a:solidFill>
                  <a:srgbClr val="595959"/>
                </a:solidFill>
                <a:latin typeface="Arial"/>
                <a:ea typeface="Arial"/>
              </a:rPr>
              <a:t>&lt;number&gt;</a:t>
            </a:fld>
            <a:endParaRPr b="0" lang="zxx"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hyperlink" Target="https://www.kaggle.com/kumarajarshi/life-expectancy-who" TargetMode="External"/><Relationship Id="rId2" Type="http://schemas.openxmlformats.org/officeDocument/2006/relationships/image" Target="../media/image1.png"/><Relationship Id="rId3"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hyperlink" Target="https://www.kaggle.com/synergystud/a-fine-windy-day-hackerearth-ml-challenge" TargetMode="External"/><Relationship Id="rId2" Type="http://schemas.openxmlformats.org/officeDocument/2006/relationships/image" Target="../media/image7.pn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hyperlink" Target="https://www.kaggle.com/janiobachmann/math-students" TargetMode="External"/><Relationship Id="rId2" Type="http://schemas.openxmlformats.org/officeDocument/2006/relationships/image" Target="../media/image8.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797120" y="3044160"/>
            <a:ext cx="5666400" cy="1173960"/>
          </a:xfrm>
          <a:prstGeom prst="rect">
            <a:avLst/>
          </a:prstGeom>
          <a:noFill/>
          <a:ln>
            <a:noFill/>
          </a:ln>
        </p:spPr>
        <p:style>
          <a:lnRef idx="0"/>
          <a:fillRef idx="0"/>
          <a:effectRef idx="0"/>
          <a:fontRef idx="minor"/>
        </p:style>
        <p:txBody>
          <a:bodyPr tIns="91440" bIns="91440">
            <a:spAutoFit/>
          </a:bodyPr>
          <a:p>
            <a:pPr algn="ctr">
              <a:lnSpc>
                <a:spcPct val="100000"/>
              </a:lnSpc>
              <a:tabLst>
                <a:tab algn="l" pos="0"/>
              </a:tabLst>
            </a:pPr>
            <a:r>
              <a:rPr b="0" lang="it" sz="1700" spc="-1" strike="noStrike">
                <a:solidFill>
                  <a:srgbClr val="000000"/>
                </a:solidFill>
                <a:latin typeface="Arial"/>
                <a:ea typeface="Arial"/>
              </a:rPr>
              <a:t>Federico Ambrogi, e1449911@student.tuwien.ac.at</a:t>
            </a:r>
            <a:endParaRPr b="0" lang="zxx" sz="1700" spc="-1" strike="noStrike">
              <a:latin typeface="Arial"/>
            </a:endParaRPr>
          </a:p>
          <a:p>
            <a:pPr algn="ctr">
              <a:lnSpc>
                <a:spcPct val="100000"/>
              </a:lnSpc>
              <a:tabLst>
                <a:tab algn="l" pos="0"/>
              </a:tabLst>
            </a:pPr>
            <a:r>
              <a:rPr b="0" lang="it" sz="1700" spc="-1" strike="noStrike">
                <a:solidFill>
                  <a:srgbClr val="000000"/>
                </a:solidFill>
                <a:latin typeface="Arial"/>
                <a:ea typeface="Arial"/>
              </a:rPr>
              <a:t>Adam Hoer, e11847620@student.tuwien.ac.at</a:t>
            </a:r>
            <a:endParaRPr b="0" lang="zxx" sz="1700" spc="-1" strike="noStrike">
              <a:latin typeface="Arial"/>
            </a:endParaRPr>
          </a:p>
          <a:p>
            <a:pPr algn="ctr">
              <a:lnSpc>
                <a:spcPct val="100000"/>
              </a:lnSpc>
              <a:tabLst>
                <a:tab algn="l" pos="0"/>
              </a:tabLst>
            </a:pPr>
            <a:r>
              <a:rPr b="0" lang="it" sz="1700" spc="-1" strike="noStrike">
                <a:solidFill>
                  <a:srgbClr val="000000"/>
                </a:solidFill>
                <a:latin typeface="Arial"/>
                <a:ea typeface="Arial"/>
              </a:rPr>
              <a:t>Matteo Panzieri, 12039996@student.tuwien.ac.at</a:t>
            </a:r>
            <a:endParaRPr b="0" lang="zxx" sz="1700" spc="-1" strike="noStrike">
              <a:latin typeface="Arial"/>
            </a:endParaRPr>
          </a:p>
          <a:p>
            <a:pPr>
              <a:lnSpc>
                <a:spcPct val="100000"/>
              </a:lnSpc>
              <a:tabLst>
                <a:tab algn="l" pos="0"/>
              </a:tabLst>
            </a:pPr>
            <a:endParaRPr b="0" lang="zxx" sz="1700" spc="-1" strike="noStrike">
              <a:latin typeface="Arial"/>
            </a:endParaRPr>
          </a:p>
        </p:txBody>
      </p:sp>
      <p:sp>
        <p:nvSpPr>
          <p:cNvPr id="79" name="CustomShape 2"/>
          <p:cNvSpPr/>
          <p:nvPr/>
        </p:nvSpPr>
        <p:spPr>
          <a:xfrm>
            <a:off x="261720" y="432000"/>
            <a:ext cx="8620560" cy="1722240"/>
          </a:xfrm>
          <a:prstGeom prst="rect">
            <a:avLst/>
          </a:prstGeom>
          <a:noFill/>
          <a:ln>
            <a:noFill/>
          </a:ln>
        </p:spPr>
        <p:style>
          <a:lnRef idx="0"/>
          <a:fillRef idx="0"/>
          <a:effectRef idx="0"/>
          <a:fontRef idx="minor"/>
        </p:style>
        <p:txBody>
          <a:bodyPr tIns="91440" bIns="91440">
            <a:spAutoFit/>
          </a:bodyPr>
          <a:p>
            <a:pPr algn="ctr">
              <a:lnSpc>
                <a:spcPct val="100000"/>
              </a:lnSpc>
              <a:tabLst>
                <a:tab algn="l" pos="0"/>
              </a:tabLst>
            </a:pPr>
            <a:r>
              <a:rPr b="0" lang="it" sz="3200" spc="-1" strike="noStrike">
                <a:solidFill>
                  <a:srgbClr val="4285f4"/>
                </a:solidFill>
                <a:latin typeface="Arial"/>
                <a:ea typeface="Arial"/>
              </a:rPr>
              <a:t>Exercise 2 - Regression</a:t>
            </a:r>
            <a:endParaRPr b="0" lang="zxx" sz="3200" spc="-1" strike="noStrike">
              <a:latin typeface="Arial"/>
            </a:endParaRPr>
          </a:p>
          <a:p>
            <a:pPr algn="ctr">
              <a:lnSpc>
                <a:spcPct val="100000"/>
              </a:lnSpc>
              <a:tabLst>
                <a:tab algn="l" pos="0"/>
              </a:tabLst>
            </a:pPr>
            <a:endParaRPr b="0" lang="zxx" sz="3200" spc="-1" strike="noStrike">
              <a:latin typeface="Arial"/>
            </a:endParaRPr>
          </a:p>
          <a:p>
            <a:pPr algn="ctr">
              <a:lnSpc>
                <a:spcPct val="100000"/>
              </a:lnSpc>
              <a:tabLst>
                <a:tab algn="l" pos="0"/>
              </a:tabLst>
            </a:pPr>
            <a:r>
              <a:rPr b="0" lang="it" sz="2000" spc="-1" strike="noStrike">
                <a:solidFill>
                  <a:srgbClr val="ff0000"/>
                </a:solidFill>
                <a:latin typeface="Arial"/>
                <a:ea typeface="Arial"/>
              </a:rPr>
              <a:t>Machine Learning</a:t>
            </a:r>
            <a:endParaRPr b="0" lang="zxx" sz="2000" spc="-1" strike="noStrike">
              <a:latin typeface="Arial"/>
            </a:endParaRPr>
          </a:p>
          <a:p>
            <a:pPr algn="ctr">
              <a:lnSpc>
                <a:spcPct val="100000"/>
              </a:lnSpc>
              <a:tabLst>
                <a:tab algn="l" pos="0"/>
              </a:tabLst>
            </a:pPr>
            <a:r>
              <a:rPr b="0" lang="it" sz="1700" spc="-1" strike="noStrike">
                <a:solidFill>
                  <a:srgbClr val="000000"/>
                </a:solidFill>
                <a:latin typeface="Arial"/>
                <a:ea typeface="Arial"/>
              </a:rPr>
              <a:t>SS2021 - TU Wien</a:t>
            </a:r>
            <a:endParaRPr b="0" lang="zxx" sz="1700" spc="-1" strike="noStrike">
              <a:latin typeface="Arial"/>
            </a:endParaRPr>
          </a:p>
        </p:txBody>
      </p:sp>
      <p:sp>
        <p:nvSpPr>
          <p:cNvPr id="80" name="CustomShape 3"/>
          <p:cNvSpPr/>
          <p:nvPr/>
        </p:nvSpPr>
        <p:spPr>
          <a:xfrm>
            <a:off x="158040" y="4568400"/>
            <a:ext cx="8827920" cy="396360"/>
          </a:xfrm>
          <a:prstGeom prst="rect">
            <a:avLst/>
          </a:prstGeom>
          <a:noFill/>
          <a:ln>
            <a:noFill/>
          </a:ln>
        </p:spPr>
        <p:style>
          <a:lnRef idx="0"/>
          <a:fillRef idx="0"/>
          <a:effectRef idx="0"/>
          <a:fontRef idx="minor"/>
        </p:style>
        <p:txBody>
          <a:bodyPr tIns="91440" bIns="91440">
            <a:spAutoFit/>
          </a:bodyPr>
          <a:p>
            <a:pPr algn="r">
              <a:lnSpc>
                <a:spcPct val="100000"/>
              </a:lnSpc>
              <a:tabLst>
                <a:tab algn="l" pos="0"/>
              </a:tabLst>
            </a:pPr>
            <a:r>
              <a:rPr b="0" lang="it" sz="1400" spc="-1" strike="noStrike">
                <a:solidFill>
                  <a:srgbClr val="000000"/>
                </a:solidFill>
                <a:latin typeface="Arial"/>
                <a:ea typeface="Arial"/>
              </a:rPr>
              <a:t>Vienna, 28th May 2021</a:t>
            </a:r>
            <a:endParaRPr b="0" lang="zxx"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261720" y="724320"/>
            <a:ext cx="8620560" cy="399960"/>
          </a:xfrm>
          <a:prstGeom prst="rect">
            <a:avLst/>
          </a:prstGeom>
          <a:noFill/>
          <a:ln>
            <a:noFill/>
          </a:ln>
        </p:spPr>
        <p:style>
          <a:lnRef idx="0"/>
          <a:fillRef idx="0"/>
          <a:effectRef idx="0"/>
          <a:fontRef idx="minor"/>
        </p:style>
      </p:sp>
      <p:sp>
        <p:nvSpPr>
          <p:cNvPr id="120" name="CustomShape 2"/>
          <p:cNvSpPr/>
          <p:nvPr/>
        </p:nvSpPr>
        <p:spPr>
          <a:xfrm>
            <a:off x="277560" y="193320"/>
            <a:ext cx="8668800" cy="18882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Data Pre-processing</a:t>
            </a:r>
            <a:endParaRPr b="0" lang="zxx" sz="1400" spc="-1" strike="noStrike">
              <a:latin typeface="Arial"/>
            </a:endParaRPr>
          </a:p>
          <a:p>
            <a:pPr>
              <a:lnSpc>
                <a:spcPct val="100000"/>
              </a:lnSpc>
              <a:tabLst>
                <a:tab algn="l" pos="0"/>
              </a:tabLst>
            </a:pPr>
            <a:endParaRPr b="0" lang="zxx" sz="1400" spc="-1" strike="noStrike">
              <a:latin typeface="Arial"/>
            </a:endParaRPr>
          </a:p>
          <a:p>
            <a:pPr marL="457200" indent="-317160">
              <a:lnSpc>
                <a:spcPct val="100000"/>
              </a:lnSpc>
              <a:buClr>
                <a:srgbClr val="000000"/>
              </a:buClr>
              <a:buFont typeface="Arial"/>
              <a:buChar char="-"/>
              <a:tabLst>
                <a:tab algn="l" pos="0"/>
              </a:tabLst>
            </a:pPr>
            <a:r>
              <a:rPr b="0" lang="it" sz="1400" spc="-1" strike="noStrike">
                <a:solidFill>
                  <a:srgbClr val="000000"/>
                </a:solidFill>
                <a:latin typeface="Arial"/>
                <a:ea typeface="Arial"/>
              </a:rPr>
              <a:t>loading the text files using pandas to create data frames</a:t>
            </a:r>
            <a:endParaRPr b="0" lang="zxx" sz="1400" spc="-1" strike="noStrike">
              <a:latin typeface="Arial"/>
            </a:endParaRPr>
          </a:p>
          <a:p>
            <a:pPr marL="457200" indent="-317160">
              <a:lnSpc>
                <a:spcPct val="100000"/>
              </a:lnSpc>
              <a:buClr>
                <a:srgbClr val="000000"/>
              </a:buClr>
              <a:buFont typeface="Arial"/>
              <a:buChar char="-"/>
              <a:tabLst>
                <a:tab algn="l" pos="0"/>
              </a:tabLst>
            </a:pPr>
            <a:r>
              <a:rPr b="0" lang="it" sz="1400" spc="-1" strike="noStrike">
                <a:solidFill>
                  <a:srgbClr val="000000"/>
                </a:solidFill>
                <a:latin typeface="Arial"/>
                <a:ea typeface="Arial"/>
              </a:rPr>
              <a:t>remove rows with null values (NAN)</a:t>
            </a:r>
            <a:endParaRPr b="0" lang="zxx" sz="1400" spc="-1" strike="noStrike">
              <a:latin typeface="Arial"/>
            </a:endParaRPr>
          </a:p>
          <a:p>
            <a:pPr marL="457200" indent="-317160">
              <a:lnSpc>
                <a:spcPct val="100000"/>
              </a:lnSpc>
              <a:buClr>
                <a:srgbClr val="000000"/>
              </a:buClr>
              <a:buFont typeface="Arial"/>
              <a:buChar char="-"/>
              <a:tabLst>
                <a:tab algn="l" pos="0"/>
              </a:tabLst>
            </a:pPr>
            <a:r>
              <a:rPr b="0" lang="it" sz="1400" spc="-1" strike="noStrike">
                <a:solidFill>
                  <a:srgbClr val="000000"/>
                </a:solidFill>
                <a:latin typeface="Arial"/>
                <a:ea typeface="Arial"/>
              </a:rPr>
              <a:t>remove flagged values (e.g. -99.0 “wind” datasets )</a:t>
            </a:r>
            <a:endParaRPr b="0" lang="zxx" sz="1400" spc="-1" strike="noStrike">
              <a:latin typeface="Arial"/>
            </a:endParaRPr>
          </a:p>
          <a:p>
            <a:pPr marL="457200" indent="-317160">
              <a:lnSpc>
                <a:spcPct val="100000"/>
              </a:lnSpc>
              <a:buClr>
                <a:srgbClr val="000000"/>
              </a:buClr>
              <a:buFont typeface="Arial"/>
              <a:buChar char="-"/>
              <a:tabLst>
                <a:tab algn="l" pos="0"/>
              </a:tabLst>
            </a:pPr>
            <a:r>
              <a:rPr b="0" lang="it" sz="1400" spc="-1" strike="noStrike">
                <a:solidFill>
                  <a:srgbClr val="000000"/>
                </a:solidFill>
                <a:latin typeface="Arial"/>
                <a:ea typeface="Arial"/>
              </a:rPr>
              <a:t>scale features (e.g. “population” feature in “life” data set)</a:t>
            </a:r>
            <a:endParaRPr b="0" lang="zxx" sz="1400" spc="-1" strike="noStrike">
              <a:latin typeface="Arial"/>
            </a:endParaRPr>
          </a:p>
          <a:p>
            <a:pPr marL="457200" indent="-317160">
              <a:lnSpc>
                <a:spcPct val="100000"/>
              </a:lnSpc>
              <a:buClr>
                <a:srgbClr val="000000"/>
              </a:buClr>
              <a:buFont typeface="Arial"/>
              <a:buChar char="-"/>
              <a:tabLst>
                <a:tab algn="l" pos="0"/>
              </a:tabLst>
            </a:pPr>
            <a:r>
              <a:rPr b="0" lang="it" sz="1400" spc="-1" strike="noStrike">
                <a:solidFill>
                  <a:srgbClr val="000000"/>
                </a:solidFill>
                <a:latin typeface="Arial"/>
                <a:ea typeface="Arial"/>
              </a:rPr>
              <a:t>“</a:t>
            </a:r>
            <a:r>
              <a:rPr b="0" lang="it" sz="1400" spc="-1" strike="noStrike">
                <a:solidFill>
                  <a:srgbClr val="000000"/>
                </a:solidFill>
                <a:latin typeface="Arial"/>
                <a:ea typeface="Arial"/>
              </a:rPr>
              <a:t>hot-encode” categorical values to obtain numeric values</a:t>
            </a:r>
            <a:endParaRPr b="0" lang="zxx" sz="1400" spc="-1" strike="noStrike">
              <a:latin typeface="Arial"/>
            </a:endParaRPr>
          </a:p>
          <a:p>
            <a:pPr marL="457200" indent="-317160">
              <a:lnSpc>
                <a:spcPct val="100000"/>
              </a:lnSpc>
              <a:buClr>
                <a:srgbClr val="000000"/>
              </a:buClr>
              <a:buFont typeface="Arial"/>
              <a:buChar char="-"/>
              <a:tabLst>
                <a:tab algn="l" pos="0"/>
              </a:tabLst>
            </a:pPr>
            <a:r>
              <a:rPr b="0" lang="it" sz="1400" spc="-1" strike="noStrike">
                <a:solidFill>
                  <a:srgbClr val="000000"/>
                </a:solidFill>
                <a:latin typeface="Arial"/>
                <a:ea typeface="Arial"/>
              </a:rPr>
              <a:t>shuffle data for randomization </a:t>
            </a:r>
            <a:endParaRPr b="0" lang="zxx" sz="1400" spc="-1" strike="noStrike">
              <a:latin typeface="Arial"/>
            </a:endParaRPr>
          </a:p>
        </p:txBody>
      </p:sp>
      <p:sp>
        <p:nvSpPr>
          <p:cNvPr id="121" name="CustomShape 3"/>
          <p:cNvSpPr/>
          <p:nvPr/>
        </p:nvSpPr>
        <p:spPr>
          <a:xfrm>
            <a:off x="381960" y="2796480"/>
            <a:ext cx="8668800" cy="156924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300" spc="-1" strike="noStrike">
                <a:solidFill>
                  <a:srgbClr val="000000"/>
                </a:solidFill>
                <a:highlight>
                  <a:srgbClr val="ffffff"/>
                </a:highlight>
                <a:latin typeface="Arial"/>
                <a:ea typeface="Arial"/>
              </a:rPr>
              <a:t>Train-Test split &amp; Cross-Validation</a:t>
            </a:r>
            <a:endParaRPr b="0" lang="zxx" sz="1300" spc="-1" strike="noStrike">
              <a:latin typeface="Arial"/>
            </a:endParaRPr>
          </a:p>
          <a:p>
            <a:pPr>
              <a:lnSpc>
                <a:spcPct val="100000"/>
              </a:lnSpc>
              <a:tabLst>
                <a:tab algn="l" pos="0"/>
              </a:tabLst>
            </a:pPr>
            <a:endParaRPr b="0" lang="zxx" sz="1300" spc="-1" strike="noStrike">
              <a:latin typeface="Arial"/>
            </a:endParaRPr>
          </a:p>
          <a:p>
            <a:pPr marL="457200" indent="-310680">
              <a:lnSpc>
                <a:spcPct val="100000"/>
              </a:lnSpc>
              <a:buClr>
                <a:srgbClr val="000000"/>
              </a:buClr>
              <a:buFont typeface="Arial"/>
              <a:buChar char="-"/>
              <a:tabLst>
                <a:tab algn="l" pos="0"/>
              </a:tabLst>
            </a:pPr>
            <a:r>
              <a:rPr b="0" lang="it" sz="1300" spc="-1" strike="noStrike">
                <a:solidFill>
                  <a:srgbClr val="000000"/>
                </a:solidFill>
                <a:highlight>
                  <a:srgbClr val="ffffff"/>
                </a:highlight>
                <a:latin typeface="Arial"/>
                <a:ea typeface="Arial"/>
              </a:rPr>
              <a:t>run a (5-10)-fold cross validation for training:</a:t>
            </a:r>
            <a:endParaRPr b="0" lang="zxx" sz="1300" spc="-1" strike="noStrike">
              <a:latin typeface="Arial"/>
            </a:endParaRPr>
          </a:p>
          <a:p>
            <a:pPr lvl="1" marL="914400" indent="-310680">
              <a:lnSpc>
                <a:spcPct val="100000"/>
              </a:lnSpc>
              <a:buClr>
                <a:srgbClr val="000000"/>
              </a:buClr>
              <a:buFont typeface="Arial"/>
              <a:buChar char="-"/>
              <a:tabLst>
                <a:tab algn="l" pos="0"/>
              </a:tabLst>
            </a:pPr>
            <a:r>
              <a:rPr b="0" lang="it" sz="1300" spc="-1" strike="noStrike">
                <a:solidFill>
                  <a:srgbClr val="000000"/>
                </a:solidFill>
                <a:highlight>
                  <a:srgbClr val="ffffff"/>
                </a:highlight>
                <a:latin typeface="Arial"/>
                <a:ea typeface="Arial"/>
              </a:rPr>
              <a:t>split original dataset into k-folds sub set</a:t>
            </a:r>
            <a:endParaRPr b="0" lang="zxx" sz="1300" spc="-1" strike="noStrike">
              <a:latin typeface="Arial"/>
            </a:endParaRPr>
          </a:p>
          <a:p>
            <a:pPr lvl="1" marL="914400" indent="-310680">
              <a:lnSpc>
                <a:spcPct val="100000"/>
              </a:lnSpc>
              <a:buClr>
                <a:srgbClr val="000000"/>
              </a:buClr>
              <a:buFont typeface="Arial"/>
              <a:buChar char="-"/>
              <a:tabLst>
                <a:tab algn="l" pos="0"/>
              </a:tabLst>
            </a:pPr>
            <a:r>
              <a:rPr b="0" lang="it" sz="1300" spc="-1" strike="noStrike">
                <a:solidFill>
                  <a:srgbClr val="000000"/>
                </a:solidFill>
                <a:highlight>
                  <a:srgbClr val="ffffff"/>
                </a:highlight>
                <a:latin typeface="Arial"/>
                <a:ea typeface="Arial"/>
              </a:rPr>
              <a:t>Used the </a:t>
            </a:r>
            <a:r>
              <a:rPr b="0" i="1" lang="it" sz="1300" spc="-1" strike="noStrike">
                <a:solidFill>
                  <a:srgbClr val="000000"/>
                </a:solidFill>
                <a:highlight>
                  <a:srgbClr val="ffffff"/>
                </a:highlight>
                <a:latin typeface="Arial"/>
                <a:ea typeface="Arial"/>
              </a:rPr>
              <a:t>train_test_split</a:t>
            </a:r>
            <a:r>
              <a:rPr b="0" lang="it" sz="1300" spc="-1" strike="noStrike">
                <a:solidFill>
                  <a:srgbClr val="000000"/>
                </a:solidFill>
                <a:highlight>
                  <a:srgbClr val="ffffff"/>
                </a:highlight>
                <a:latin typeface="Arial"/>
                <a:ea typeface="Arial"/>
              </a:rPr>
              <a:t> method from sklearn to split the data set into training and testing sets (70%-30%)</a:t>
            </a:r>
            <a:endParaRPr b="0" lang="zxx" sz="1300" spc="-1" strike="noStrike">
              <a:latin typeface="Arial"/>
            </a:endParaRPr>
          </a:p>
          <a:p>
            <a:pPr lvl="1" marL="914400" indent="-310680">
              <a:lnSpc>
                <a:spcPct val="100000"/>
              </a:lnSpc>
              <a:buClr>
                <a:srgbClr val="000000"/>
              </a:buClr>
              <a:buFont typeface="Arial"/>
              <a:buChar char="-"/>
              <a:tabLst>
                <a:tab algn="l" pos="0"/>
              </a:tabLst>
            </a:pPr>
            <a:r>
              <a:rPr b="0" lang="it" sz="1300" spc="-1" strike="noStrike">
                <a:solidFill>
                  <a:srgbClr val="000000"/>
                </a:solidFill>
                <a:highlight>
                  <a:srgbClr val="ffffff"/>
                </a:highlight>
                <a:latin typeface="Arial"/>
                <a:ea typeface="Arial"/>
              </a:rPr>
              <a:t>See plots: metrics for each fold</a:t>
            </a:r>
            <a:endParaRPr b="0" lang="zxx" sz="13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311760" y="444960"/>
            <a:ext cx="8520120" cy="572400"/>
          </a:xfrm>
          <a:prstGeom prst="rect">
            <a:avLst/>
          </a:prstGeom>
          <a:noFill/>
          <a:ln>
            <a:noFill/>
          </a:ln>
        </p:spPr>
        <p:txBody>
          <a:bodyPr tIns="91440" bIns="91440">
            <a:normAutofit fontScale="97000"/>
          </a:bodyPr>
          <a:p>
            <a:endParaRPr b="0" lang="zxx" sz="1400" spc="-1" strike="noStrike">
              <a:solidFill>
                <a:srgbClr val="000000"/>
              </a:solidFill>
              <a:latin typeface="Arial"/>
            </a:endParaRPr>
          </a:p>
        </p:txBody>
      </p:sp>
      <p:sp>
        <p:nvSpPr>
          <p:cNvPr id="123" name="TextShape 2"/>
          <p:cNvSpPr txBox="1"/>
          <p:nvPr/>
        </p:nvSpPr>
        <p:spPr>
          <a:xfrm>
            <a:off x="311760" y="1152360"/>
            <a:ext cx="8520120" cy="3416040"/>
          </a:xfrm>
          <a:prstGeom prst="rect">
            <a:avLst/>
          </a:prstGeom>
          <a:noFill/>
          <a:ln>
            <a:noFill/>
          </a:ln>
        </p:spPr>
        <p:txBody>
          <a:bodyPr tIns="91440" bIns="91440">
            <a:normAutofit/>
          </a:bodyPr>
          <a:p>
            <a:endParaRPr b="0" lang="zxx"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it" sz="2800" spc="-1" strike="noStrike">
                <a:solidFill>
                  <a:srgbClr val="000000"/>
                </a:solidFill>
                <a:latin typeface="Arial"/>
                <a:ea typeface="Arial"/>
              </a:rPr>
              <a:t>Split attribute</a:t>
            </a:r>
            <a:endParaRPr b="0" lang="zxx" sz="2800" spc="-1" strike="noStrike">
              <a:solidFill>
                <a:srgbClr val="000000"/>
              </a:solidFill>
              <a:latin typeface="Arial"/>
            </a:endParaRPr>
          </a:p>
        </p:txBody>
      </p:sp>
      <p:sp>
        <p:nvSpPr>
          <p:cNvPr id="125" name="TextShape 2"/>
          <p:cNvSpPr txBox="1"/>
          <p:nvPr/>
        </p:nvSpPr>
        <p:spPr>
          <a:xfrm>
            <a:off x="311760" y="1152360"/>
            <a:ext cx="8520120" cy="3416040"/>
          </a:xfrm>
          <a:prstGeom prst="rect">
            <a:avLst/>
          </a:prstGeom>
          <a:noFill/>
          <a:ln>
            <a:noFill/>
          </a:ln>
        </p:spPr>
        <p:txBody>
          <a:bodyPr tIns="91440" bIns="91440">
            <a:normAutofit/>
          </a:bodyPr>
          <a:p>
            <a:pPr marL="457200" indent="-342720">
              <a:lnSpc>
                <a:spcPct val="115000"/>
              </a:lnSpc>
              <a:buClr>
                <a:srgbClr val="595959"/>
              </a:buClr>
              <a:buFont typeface="Arial"/>
              <a:buAutoNum type="arabicPeriod"/>
            </a:pPr>
            <a:r>
              <a:rPr b="0" lang="it" sz="1800" spc="-1" strike="noStrike">
                <a:solidFill>
                  <a:srgbClr val="595959"/>
                </a:solidFill>
                <a:latin typeface="Arial"/>
                <a:ea typeface="Arial"/>
              </a:rPr>
              <a:t>For each attribute we scan all the values </a:t>
            </a:r>
            <a:br/>
            <a:r>
              <a:rPr b="0" lang="it" sz="1800" spc="-1" strike="noStrike">
                <a:solidFill>
                  <a:srgbClr val="595959"/>
                </a:solidFill>
                <a:latin typeface="Arial"/>
              </a:rPr>
              <a:t> </a:t>
            </a:r>
            <a:endParaRPr b="0" lang="zxx" sz="1800" spc="-1" strike="noStrike">
              <a:solidFill>
                <a:srgbClr val="000000"/>
              </a:solidFill>
              <a:latin typeface="Arial"/>
            </a:endParaRPr>
          </a:p>
          <a:p>
            <a:pPr marL="457200" indent="-342720">
              <a:lnSpc>
                <a:spcPct val="115000"/>
              </a:lnSpc>
              <a:buClr>
                <a:srgbClr val="595959"/>
              </a:buClr>
              <a:buFont typeface="Arial"/>
              <a:buAutoNum type="arabicPeriod"/>
            </a:pPr>
            <a:r>
              <a:rPr b="0" lang="it" sz="1800" spc="-1" strike="noStrike">
                <a:solidFill>
                  <a:srgbClr val="595959"/>
                </a:solidFill>
                <a:latin typeface="Arial"/>
                <a:ea typeface="Arial"/>
              </a:rPr>
              <a:t>Considering each value we split the dataset in two parts.</a:t>
            </a:r>
            <a:br/>
            <a:r>
              <a:rPr b="0" lang="it" sz="1800" spc="-1" strike="noStrike">
                <a:solidFill>
                  <a:srgbClr val="595959"/>
                </a:solidFill>
                <a:latin typeface="Arial"/>
              </a:rPr>
              <a:t> </a:t>
            </a:r>
            <a:endParaRPr b="0" lang="zxx" sz="1800" spc="-1" strike="noStrike">
              <a:solidFill>
                <a:srgbClr val="000000"/>
              </a:solidFill>
              <a:latin typeface="Arial"/>
            </a:endParaRPr>
          </a:p>
          <a:p>
            <a:pPr marL="457200" indent="-342720">
              <a:lnSpc>
                <a:spcPct val="115000"/>
              </a:lnSpc>
              <a:buClr>
                <a:srgbClr val="595959"/>
              </a:buClr>
              <a:buFont typeface="Arial"/>
              <a:buAutoNum type="arabicPeriod"/>
            </a:pPr>
            <a:r>
              <a:rPr b="0" lang="it" sz="1800" spc="-1" strike="noStrike">
                <a:solidFill>
                  <a:srgbClr val="595959"/>
                </a:solidFill>
                <a:latin typeface="Arial"/>
                <a:ea typeface="Arial"/>
              </a:rPr>
              <a:t>Given the two new datasets we compute the RSS</a:t>
            </a:r>
            <a:br/>
            <a:r>
              <a:rPr b="0" lang="it" sz="1800" spc="-1" strike="noStrike">
                <a:solidFill>
                  <a:srgbClr val="595959"/>
                </a:solidFill>
                <a:latin typeface="Arial"/>
              </a:rPr>
              <a:t> </a:t>
            </a:r>
            <a:endParaRPr b="0" lang="zxx" sz="1800" spc="-1" strike="noStrike">
              <a:solidFill>
                <a:srgbClr val="000000"/>
              </a:solidFill>
              <a:latin typeface="Arial"/>
            </a:endParaRPr>
          </a:p>
          <a:p>
            <a:pPr marL="457200" indent="-342720">
              <a:lnSpc>
                <a:spcPct val="115000"/>
              </a:lnSpc>
              <a:buClr>
                <a:srgbClr val="595959"/>
              </a:buClr>
              <a:buFont typeface="Arial"/>
              <a:buAutoNum type="arabicPeriod"/>
            </a:pPr>
            <a:r>
              <a:rPr b="0" lang="it" sz="1800" spc="-1" strike="noStrike">
                <a:solidFill>
                  <a:srgbClr val="595959"/>
                </a:solidFill>
                <a:latin typeface="Arial"/>
                <a:ea typeface="Arial"/>
              </a:rPr>
              <a:t>We compute the best RSS and we use as candidate split value the one that generates that RSS.</a:t>
            </a:r>
            <a:br/>
            <a:r>
              <a:rPr b="0" lang="it" sz="1800" spc="-1" strike="noStrike">
                <a:solidFill>
                  <a:srgbClr val="595959"/>
                </a:solidFill>
                <a:latin typeface="Arial"/>
              </a:rPr>
              <a:t> </a:t>
            </a:r>
            <a:endParaRPr b="0" lang="zxx" sz="1800" spc="-1" strike="noStrike">
              <a:solidFill>
                <a:srgbClr val="000000"/>
              </a:solidFill>
              <a:latin typeface="Arial"/>
            </a:endParaRPr>
          </a:p>
          <a:p>
            <a:pPr marL="457200" indent="-342720">
              <a:lnSpc>
                <a:spcPct val="115000"/>
              </a:lnSpc>
              <a:buClr>
                <a:srgbClr val="595959"/>
              </a:buClr>
              <a:buFont typeface="Arial"/>
              <a:buAutoNum type="arabicPeriod"/>
            </a:pPr>
            <a:r>
              <a:rPr b="0" lang="it" sz="1800" spc="-1" strike="noStrike">
                <a:solidFill>
                  <a:srgbClr val="595959"/>
                </a:solidFill>
                <a:latin typeface="Arial"/>
                <a:ea typeface="Arial"/>
              </a:rPr>
              <a:t>The split attribute will be the attribute that minimizes the RSS of the dataset </a:t>
            </a:r>
            <a:endParaRPr b="0" lang="zxx"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it" sz="2800" spc="-1" strike="noStrike">
                <a:solidFill>
                  <a:srgbClr val="000000"/>
                </a:solidFill>
                <a:latin typeface="Arial"/>
                <a:ea typeface="Arial"/>
              </a:rPr>
              <a:t>Split attribute</a:t>
            </a:r>
            <a:endParaRPr b="0" lang="zxx" sz="2800" spc="-1" strike="noStrike">
              <a:solidFill>
                <a:srgbClr val="000000"/>
              </a:solidFill>
              <a:latin typeface="Arial"/>
            </a:endParaRPr>
          </a:p>
        </p:txBody>
      </p:sp>
      <p:sp>
        <p:nvSpPr>
          <p:cNvPr id="127" name="TextShape 2"/>
          <p:cNvSpPr txBox="1"/>
          <p:nvPr/>
        </p:nvSpPr>
        <p:spPr>
          <a:xfrm>
            <a:off x="311760" y="1152360"/>
            <a:ext cx="8520120" cy="3416040"/>
          </a:xfrm>
          <a:prstGeom prst="rect">
            <a:avLst/>
          </a:prstGeom>
          <a:noFill/>
          <a:ln>
            <a:noFill/>
          </a:ln>
        </p:spPr>
        <p:txBody>
          <a:bodyPr tIns="91440" bIns="91440">
            <a:normAutofit/>
          </a:bodyPr>
          <a:p>
            <a:pPr>
              <a:lnSpc>
                <a:spcPct val="115000"/>
              </a:lnSpc>
              <a:tabLst>
                <a:tab algn="l" pos="0"/>
              </a:tabLst>
            </a:pPr>
            <a:r>
              <a:rPr b="0" lang="it" sz="1800" spc="-1" strike="noStrike">
                <a:solidFill>
                  <a:srgbClr val="595959"/>
                </a:solidFill>
                <a:latin typeface="Arial"/>
                <a:ea typeface="Arial"/>
              </a:rPr>
              <a:t>After having tested the results with this split we realized that the results are comparable with another way of splitting the dataset.</a:t>
            </a:r>
            <a:endParaRPr b="0" lang="zxx" sz="1800" spc="-1" strike="noStrike">
              <a:solidFill>
                <a:srgbClr val="000000"/>
              </a:solidFill>
              <a:latin typeface="Arial"/>
            </a:endParaRPr>
          </a:p>
          <a:p>
            <a:pPr>
              <a:lnSpc>
                <a:spcPct val="115000"/>
              </a:lnSpc>
              <a:spcBef>
                <a:spcPts val="1199"/>
              </a:spcBef>
              <a:tabLst>
                <a:tab algn="l" pos="0"/>
              </a:tabLst>
            </a:pPr>
            <a:r>
              <a:rPr b="0" lang="it" sz="1800" spc="-1" strike="noStrike">
                <a:solidFill>
                  <a:srgbClr val="595959"/>
                </a:solidFill>
                <a:latin typeface="Arial"/>
                <a:ea typeface="Arial"/>
              </a:rPr>
              <a:t>Instead of evaluating each value, we split the dataset looking at the average of the attributes values.</a:t>
            </a:r>
            <a:endParaRPr b="0" lang="zxx" sz="1800" spc="-1" strike="noStrike">
              <a:solidFill>
                <a:srgbClr val="000000"/>
              </a:solidFill>
              <a:latin typeface="Arial"/>
            </a:endParaRPr>
          </a:p>
          <a:p>
            <a:pPr>
              <a:lnSpc>
                <a:spcPct val="115000"/>
              </a:lnSpc>
              <a:spcBef>
                <a:spcPts val="1199"/>
              </a:spcBef>
              <a:tabLst>
                <a:tab algn="l" pos="0"/>
              </a:tabLst>
            </a:pPr>
            <a:r>
              <a:rPr b="0" lang="it" sz="1800" spc="-1" strike="noStrike">
                <a:solidFill>
                  <a:srgbClr val="595959"/>
                </a:solidFill>
                <a:latin typeface="Arial"/>
                <a:ea typeface="Arial"/>
              </a:rPr>
              <a:t>For each attribute the RSS is computed splitting the dataset looking at the average.</a:t>
            </a:r>
            <a:endParaRPr b="0" lang="zxx" sz="1800" spc="-1" strike="noStrike">
              <a:solidFill>
                <a:srgbClr val="000000"/>
              </a:solidFill>
              <a:latin typeface="Arial"/>
            </a:endParaRPr>
          </a:p>
          <a:p>
            <a:pPr>
              <a:lnSpc>
                <a:spcPct val="115000"/>
              </a:lnSpc>
              <a:spcBef>
                <a:spcPts val="1199"/>
              </a:spcBef>
              <a:spcAft>
                <a:spcPts val="1199"/>
              </a:spcAft>
              <a:tabLst>
                <a:tab algn="l" pos="0"/>
              </a:tabLst>
            </a:pPr>
            <a:r>
              <a:rPr b="0" lang="it" sz="1800" spc="-1" strike="noStrike">
                <a:solidFill>
                  <a:srgbClr val="595959"/>
                </a:solidFill>
                <a:latin typeface="Arial"/>
                <a:ea typeface="Arial"/>
              </a:rPr>
              <a:t>Then the split attribute is the one that minimize the RSS.</a:t>
            </a:r>
            <a:endParaRPr b="0" lang="zxx"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277560" y="593280"/>
            <a:ext cx="8280360" cy="5184720"/>
          </a:xfrm>
          <a:prstGeom prst="rect">
            <a:avLst/>
          </a:prstGeom>
          <a:noFill/>
          <a:ln>
            <a:noFill/>
          </a:ln>
        </p:spPr>
        <p:style>
          <a:lnRef idx="0"/>
          <a:fillRef idx="0"/>
          <a:effectRef idx="0"/>
          <a:fontRef idx="minor"/>
        </p:style>
        <p:txBody>
          <a:bodyPr tIns="91440" bIns="91440">
            <a:spAutoFit/>
          </a:bodyPr>
          <a:p>
            <a:pPr>
              <a:lnSpc>
                <a:spcPct val="115000"/>
              </a:lnSpc>
              <a:tabLst>
                <a:tab algn="l" pos="0"/>
              </a:tabLst>
            </a:pPr>
            <a:r>
              <a:rPr b="0" lang="it" sz="1800" spc="-1" strike="noStrike">
                <a:solidFill>
                  <a:srgbClr val="595959"/>
                </a:solidFill>
                <a:latin typeface="Arial"/>
                <a:ea typeface="Arial"/>
              </a:rPr>
              <a:t>In order to prevent overfitting we set a minimum number of observations in the nodes (default=5).</a:t>
            </a:r>
            <a:br/>
            <a:br/>
            <a:r>
              <a:rPr b="0" lang="it" sz="1800" spc="-1" strike="noStrike">
                <a:solidFill>
                  <a:srgbClr val="595959"/>
                </a:solidFill>
                <a:latin typeface="Arial"/>
                <a:ea typeface="Arial"/>
              </a:rPr>
              <a:t>To build the tree we recursively split the dataset using the split attribute and the split value.</a:t>
            </a:r>
            <a:br/>
            <a:br/>
            <a:r>
              <a:rPr b="0" lang="it" sz="1800" spc="-1" strike="noStrike">
                <a:solidFill>
                  <a:srgbClr val="595959"/>
                </a:solidFill>
                <a:latin typeface="Arial"/>
                <a:ea typeface="Arial"/>
              </a:rPr>
              <a:t>The average target value of the dataset will be the value assigned by that node.</a:t>
            </a:r>
            <a:br/>
            <a:br/>
            <a:r>
              <a:rPr b="0" lang="it" sz="1800" spc="-1" strike="noStrike">
                <a:solidFill>
                  <a:srgbClr val="595959"/>
                </a:solidFill>
                <a:latin typeface="Arial"/>
                <a:ea typeface="Arial"/>
              </a:rPr>
              <a:t>The two obtained datasets are used to find the split attribute for the child nodes.</a:t>
            </a:r>
            <a:r>
              <a:rPr b="0" lang="it" sz="1800" spc="-1" strike="noStrike">
                <a:solidFill>
                  <a:srgbClr val="595959"/>
                </a:solidFill>
                <a:latin typeface="Arial"/>
                <a:ea typeface="Arial"/>
              </a:rPr>
              <a:t>When the limit rows is reached or further splits would be redundant (one child gets all rows or all rows have the same target value) we stop expanding the tree’s branch.</a:t>
            </a:r>
            <a:endParaRPr b="0" lang="zxx" sz="1800" spc="-1" strike="noStrike">
              <a:latin typeface="Arial"/>
            </a:endParaRPr>
          </a:p>
          <a:p>
            <a:pPr>
              <a:lnSpc>
                <a:spcPct val="100000"/>
              </a:lnSpc>
              <a:spcBef>
                <a:spcPts val="1199"/>
              </a:spcBef>
              <a:tabLst>
                <a:tab algn="l" pos="0"/>
              </a:tabLst>
            </a:pPr>
            <a:endParaRPr b="0" lang="zxx" sz="1800" spc="-1" strike="noStrike">
              <a:latin typeface="Arial"/>
            </a:endParaRPr>
          </a:p>
          <a:p>
            <a:pPr>
              <a:lnSpc>
                <a:spcPct val="100000"/>
              </a:lnSpc>
              <a:tabLst>
                <a:tab algn="l" pos="0"/>
              </a:tabLst>
            </a:pPr>
            <a:endParaRPr b="0" lang="zxx" sz="1800" spc="-1" strike="noStrike">
              <a:latin typeface="Arial"/>
            </a:endParaRPr>
          </a:p>
          <a:p>
            <a:pPr>
              <a:lnSpc>
                <a:spcPct val="100000"/>
              </a:lnSpc>
              <a:tabLst>
                <a:tab algn="l" pos="0"/>
              </a:tabLst>
            </a:pPr>
            <a:endParaRPr b="0" lang="zxx" sz="1800" spc="-1" strike="noStrike">
              <a:latin typeface="Arial"/>
            </a:endParaRPr>
          </a:p>
          <a:p>
            <a:pPr>
              <a:lnSpc>
                <a:spcPct val="100000"/>
              </a:lnSpc>
              <a:tabLst>
                <a:tab algn="l" pos="0"/>
              </a:tabLst>
            </a:pPr>
            <a:endParaRPr b="0" lang="zxx" sz="1800" spc="-1" strike="noStrike">
              <a:latin typeface="Arial"/>
            </a:endParaRPr>
          </a:p>
          <a:p>
            <a:pPr>
              <a:lnSpc>
                <a:spcPct val="100000"/>
              </a:lnSpc>
              <a:tabLst>
                <a:tab algn="l" pos="0"/>
              </a:tabLst>
            </a:pPr>
            <a:endParaRPr b="0" lang="zxx" sz="1800" spc="-1" strike="noStrike">
              <a:latin typeface="Arial"/>
            </a:endParaRPr>
          </a:p>
        </p:txBody>
      </p:sp>
      <p:sp>
        <p:nvSpPr>
          <p:cNvPr id="129" name="CustomShape 2"/>
          <p:cNvSpPr/>
          <p:nvPr/>
        </p:nvSpPr>
        <p:spPr>
          <a:xfrm>
            <a:off x="237600" y="193320"/>
            <a:ext cx="8668800" cy="60984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2800" spc="-1" strike="noStrike">
                <a:solidFill>
                  <a:srgbClr val="000000"/>
                </a:solidFill>
                <a:latin typeface="Arial"/>
                <a:ea typeface="Arial"/>
              </a:rPr>
              <a:t>Regression Tree</a:t>
            </a:r>
            <a:r>
              <a:rPr b="0" lang="it" sz="1400" spc="-1" strike="noStrike">
                <a:solidFill>
                  <a:srgbClr val="000000"/>
                </a:solidFill>
                <a:latin typeface="Arial"/>
                <a:ea typeface="Arial"/>
              </a:rPr>
              <a:t> </a:t>
            </a:r>
            <a:endParaRPr b="0" lang="zxx"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it" sz="2800" spc="-1" strike="noStrike">
                <a:solidFill>
                  <a:srgbClr val="000000"/>
                </a:solidFill>
                <a:latin typeface="Arial"/>
                <a:ea typeface="Arial"/>
              </a:rPr>
              <a:t>Model tree</a:t>
            </a:r>
            <a:endParaRPr b="0" lang="zxx" sz="2800" spc="-1" strike="noStrike">
              <a:solidFill>
                <a:srgbClr val="000000"/>
              </a:solidFill>
              <a:latin typeface="Arial"/>
            </a:endParaRPr>
          </a:p>
        </p:txBody>
      </p:sp>
      <p:sp>
        <p:nvSpPr>
          <p:cNvPr id="131" name="TextShape 2"/>
          <p:cNvSpPr txBox="1"/>
          <p:nvPr/>
        </p:nvSpPr>
        <p:spPr>
          <a:xfrm>
            <a:off x="311760" y="1152360"/>
            <a:ext cx="8520120" cy="3416040"/>
          </a:xfrm>
          <a:prstGeom prst="rect">
            <a:avLst/>
          </a:prstGeom>
          <a:noFill/>
          <a:ln>
            <a:noFill/>
          </a:ln>
        </p:spPr>
        <p:txBody>
          <a:bodyPr tIns="91440" bIns="91440">
            <a:normAutofit/>
          </a:bodyPr>
          <a:p>
            <a:pPr>
              <a:lnSpc>
                <a:spcPct val="115000"/>
              </a:lnSpc>
              <a:tabLst>
                <a:tab algn="l" pos="0"/>
              </a:tabLst>
            </a:pPr>
            <a:r>
              <a:rPr b="0" lang="it" sz="1800" spc="-1" strike="noStrike">
                <a:solidFill>
                  <a:srgbClr val="595959"/>
                </a:solidFill>
                <a:latin typeface="Arial"/>
                <a:ea typeface="Arial"/>
              </a:rPr>
              <a:t>The model tree was build as the regression tree.</a:t>
            </a:r>
            <a:br/>
            <a:endParaRPr b="0" lang="zxx" sz="1800" spc="-1" strike="noStrike">
              <a:solidFill>
                <a:srgbClr val="000000"/>
              </a:solidFill>
              <a:latin typeface="Arial"/>
            </a:endParaRPr>
          </a:p>
          <a:p>
            <a:pPr>
              <a:lnSpc>
                <a:spcPct val="115000"/>
              </a:lnSpc>
              <a:spcBef>
                <a:spcPts val="1199"/>
              </a:spcBef>
              <a:tabLst>
                <a:tab algn="l" pos="0"/>
              </a:tabLst>
            </a:pPr>
            <a:r>
              <a:rPr b="0" lang="it" sz="1800" spc="-1" strike="noStrike">
                <a:solidFill>
                  <a:srgbClr val="595959"/>
                </a:solidFill>
                <a:latin typeface="Arial"/>
                <a:ea typeface="Arial"/>
              </a:rPr>
              <a:t>The main difference is that for each node we build a linear regression model.</a:t>
            </a:r>
            <a:br/>
            <a:endParaRPr b="0" lang="zxx" sz="1800" spc="-1" strike="noStrike">
              <a:solidFill>
                <a:srgbClr val="000000"/>
              </a:solidFill>
              <a:latin typeface="Arial"/>
            </a:endParaRPr>
          </a:p>
          <a:p>
            <a:pPr>
              <a:lnSpc>
                <a:spcPct val="115000"/>
              </a:lnSpc>
              <a:spcBef>
                <a:spcPts val="1199"/>
              </a:spcBef>
              <a:tabLst>
                <a:tab algn="l" pos="0"/>
              </a:tabLst>
            </a:pPr>
            <a:r>
              <a:rPr b="0" lang="it" sz="1800" spc="-1" strike="noStrike">
                <a:solidFill>
                  <a:srgbClr val="595959"/>
                </a:solidFill>
                <a:latin typeface="Arial"/>
                <a:ea typeface="Arial"/>
              </a:rPr>
              <a:t>When we have both the left and the right child of a node we confront the MSE of the node computed looking at the child nodes with the MSE of the linear model.</a:t>
            </a:r>
            <a:br/>
            <a:endParaRPr b="0" lang="zxx" sz="1800" spc="-1" strike="noStrike">
              <a:solidFill>
                <a:srgbClr val="000000"/>
              </a:solidFill>
              <a:latin typeface="Arial"/>
            </a:endParaRPr>
          </a:p>
          <a:p>
            <a:pPr>
              <a:lnSpc>
                <a:spcPct val="115000"/>
              </a:lnSpc>
              <a:spcBef>
                <a:spcPts val="1199"/>
              </a:spcBef>
              <a:spcAft>
                <a:spcPts val="1199"/>
              </a:spcAft>
              <a:tabLst>
                <a:tab algn="l" pos="0"/>
              </a:tabLst>
            </a:pPr>
            <a:r>
              <a:rPr b="0" lang="it" sz="1800" spc="-1" strike="noStrike">
                <a:solidFill>
                  <a:srgbClr val="595959"/>
                </a:solidFill>
                <a:latin typeface="Arial"/>
                <a:ea typeface="Arial"/>
              </a:rPr>
              <a:t>If the first is bigger than the second we prune the branches and assign as value the value determined by the linear model.</a:t>
            </a:r>
            <a:endParaRPr b="0" lang="zxx"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282240" y="288360"/>
            <a:ext cx="8668800" cy="38674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800" spc="-1" strike="noStrike">
                <a:solidFill>
                  <a:srgbClr val="000000"/>
                </a:solidFill>
                <a:latin typeface="Arial"/>
                <a:ea typeface="Arial"/>
              </a:rPr>
              <a:t>Evaluating Predictions</a:t>
            </a:r>
            <a:endParaRPr b="0" lang="zxx" sz="1800" spc="-1" strike="noStrike">
              <a:latin typeface="Arial"/>
            </a:endParaRPr>
          </a:p>
          <a:p>
            <a:pPr>
              <a:lnSpc>
                <a:spcPct val="100000"/>
              </a:lnSpc>
              <a:tabLst>
                <a:tab algn="l" pos="0"/>
              </a:tabLst>
            </a:pPr>
            <a:endParaRPr b="0" lang="zxx" sz="1800" spc="-1" strike="noStrike">
              <a:latin typeface="Arial"/>
            </a:endParaRPr>
          </a:p>
          <a:p>
            <a:pPr>
              <a:lnSpc>
                <a:spcPct val="100000"/>
              </a:lnSpc>
              <a:tabLst>
                <a:tab algn="l" pos="0"/>
              </a:tabLst>
            </a:pPr>
            <a:r>
              <a:rPr b="0" lang="it" sz="1400" spc="-1" strike="noStrike">
                <a:solidFill>
                  <a:srgbClr val="000000"/>
                </a:solidFill>
                <a:latin typeface="Arial"/>
                <a:ea typeface="Arial"/>
              </a:rPr>
              <a:t>To assess the value of our implementation, we used three metrics:</a:t>
            </a:r>
            <a:endParaRPr b="0" lang="zxx" sz="1400" spc="-1" strike="noStrike">
              <a:latin typeface="Arial"/>
            </a:endParaRPr>
          </a:p>
          <a:p>
            <a:pPr>
              <a:lnSpc>
                <a:spcPct val="100000"/>
              </a:lnSpc>
              <a:tabLst>
                <a:tab algn="l" pos="0"/>
              </a:tabLst>
            </a:pPr>
            <a:endParaRPr b="0" lang="zxx" sz="1400" spc="-1" strike="noStrike">
              <a:latin typeface="Arial"/>
            </a:endParaRPr>
          </a:p>
          <a:p>
            <a:pPr marL="457200" indent="-317160">
              <a:lnSpc>
                <a:spcPct val="100000"/>
              </a:lnSpc>
              <a:buClr>
                <a:srgbClr val="000000"/>
              </a:buClr>
              <a:buFont typeface="Arial"/>
              <a:buChar char="-"/>
              <a:tabLst>
                <a:tab algn="l" pos="0"/>
              </a:tabLst>
            </a:pPr>
            <a:r>
              <a:rPr b="0" lang="it" sz="1400" spc="-1" strike="noStrike">
                <a:solidFill>
                  <a:srgbClr val="000000"/>
                </a:solidFill>
                <a:latin typeface="Arial"/>
                <a:ea typeface="Arial"/>
              </a:rPr>
              <a:t>MSE (mean-squared error)</a:t>
            </a:r>
            <a:endParaRPr b="0" lang="zxx" sz="1400" spc="-1" strike="noStrike">
              <a:latin typeface="Arial"/>
            </a:endParaRPr>
          </a:p>
          <a:p>
            <a:pPr>
              <a:lnSpc>
                <a:spcPct val="100000"/>
              </a:lnSpc>
              <a:tabLst>
                <a:tab algn="l" pos="0"/>
              </a:tabLst>
            </a:pPr>
            <a:endParaRPr b="0" lang="zxx" sz="1400" spc="-1" strike="noStrike">
              <a:latin typeface="Arial"/>
            </a:endParaRPr>
          </a:p>
          <a:p>
            <a:pPr>
              <a:lnSpc>
                <a:spcPct val="100000"/>
              </a:lnSpc>
              <a:tabLst>
                <a:tab algn="l" pos="0"/>
              </a:tabLst>
            </a:pPr>
            <a:endParaRPr b="0" lang="zxx" sz="1400" spc="-1" strike="noStrike">
              <a:latin typeface="Arial"/>
            </a:endParaRPr>
          </a:p>
          <a:p>
            <a:pPr>
              <a:lnSpc>
                <a:spcPct val="100000"/>
              </a:lnSpc>
              <a:tabLst>
                <a:tab algn="l" pos="0"/>
              </a:tabLst>
            </a:pPr>
            <a:endParaRPr b="0" lang="zxx" sz="1400" spc="-1" strike="noStrike">
              <a:latin typeface="Arial"/>
            </a:endParaRPr>
          </a:p>
          <a:p>
            <a:pPr>
              <a:lnSpc>
                <a:spcPct val="100000"/>
              </a:lnSpc>
              <a:tabLst>
                <a:tab algn="l" pos="0"/>
              </a:tabLst>
            </a:pPr>
            <a:endParaRPr b="0" lang="zxx" sz="1400" spc="-1" strike="noStrike">
              <a:latin typeface="Arial"/>
            </a:endParaRPr>
          </a:p>
          <a:p>
            <a:pPr>
              <a:lnSpc>
                <a:spcPct val="100000"/>
              </a:lnSpc>
              <a:tabLst>
                <a:tab algn="l" pos="0"/>
              </a:tabLst>
            </a:pPr>
            <a:endParaRPr b="0" lang="zxx" sz="1400" spc="-1" strike="noStrike">
              <a:latin typeface="Arial"/>
            </a:endParaRPr>
          </a:p>
          <a:p>
            <a:pPr marL="457200" indent="-317160">
              <a:lnSpc>
                <a:spcPct val="100000"/>
              </a:lnSpc>
              <a:buClr>
                <a:srgbClr val="000000"/>
              </a:buClr>
              <a:buFont typeface="Arial"/>
              <a:buChar char="-"/>
              <a:tabLst>
                <a:tab algn="l" pos="0"/>
              </a:tabLst>
            </a:pPr>
            <a:r>
              <a:rPr b="0" lang="it" sz="1400" spc="-1" strike="noStrike">
                <a:solidFill>
                  <a:srgbClr val="000000"/>
                </a:solidFill>
                <a:latin typeface="Arial"/>
                <a:ea typeface="Arial"/>
              </a:rPr>
              <a:t>RMSE (root mean-squared error)</a:t>
            </a:r>
            <a:endParaRPr b="0" lang="zxx" sz="1400" spc="-1" strike="noStrike">
              <a:latin typeface="Arial"/>
            </a:endParaRPr>
          </a:p>
          <a:p>
            <a:pPr>
              <a:lnSpc>
                <a:spcPct val="100000"/>
              </a:lnSpc>
              <a:tabLst>
                <a:tab algn="l" pos="0"/>
              </a:tabLst>
            </a:pPr>
            <a:endParaRPr b="0" lang="zxx" sz="1400" spc="-1" strike="noStrike">
              <a:latin typeface="Arial"/>
            </a:endParaRPr>
          </a:p>
          <a:p>
            <a:pPr>
              <a:lnSpc>
                <a:spcPct val="100000"/>
              </a:lnSpc>
              <a:tabLst>
                <a:tab algn="l" pos="0"/>
              </a:tabLst>
            </a:pPr>
            <a:endParaRPr b="0" lang="zxx" sz="1400" spc="-1" strike="noStrike">
              <a:latin typeface="Arial"/>
            </a:endParaRPr>
          </a:p>
          <a:p>
            <a:pPr>
              <a:lnSpc>
                <a:spcPct val="100000"/>
              </a:lnSpc>
              <a:tabLst>
                <a:tab algn="l" pos="0"/>
              </a:tabLst>
            </a:pPr>
            <a:endParaRPr b="0" lang="zxx" sz="1400" spc="-1" strike="noStrike">
              <a:latin typeface="Arial"/>
            </a:endParaRPr>
          </a:p>
          <a:p>
            <a:pPr>
              <a:lnSpc>
                <a:spcPct val="100000"/>
              </a:lnSpc>
              <a:tabLst>
                <a:tab algn="l" pos="0"/>
              </a:tabLst>
            </a:pPr>
            <a:endParaRPr b="0" lang="zxx" sz="1400" spc="-1" strike="noStrike">
              <a:latin typeface="Arial"/>
            </a:endParaRPr>
          </a:p>
          <a:p>
            <a:pPr>
              <a:lnSpc>
                <a:spcPct val="100000"/>
              </a:lnSpc>
              <a:tabLst>
                <a:tab algn="l" pos="0"/>
              </a:tabLst>
            </a:pPr>
            <a:endParaRPr b="0" lang="zxx" sz="1400" spc="-1" strike="noStrike">
              <a:latin typeface="Arial"/>
            </a:endParaRPr>
          </a:p>
          <a:p>
            <a:pPr marL="457200" indent="-317160">
              <a:lnSpc>
                <a:spcPct val="100000"/>
              </a:lnSpc>
              <a:buClr>
                <a:srgbClr val="000000"/>
              </a:buClr>
              <a:buFont typeface="Arial"/>
              <a:buChar char="-"/>
              <a:tabLst>
                <a:tab algn="l" pos="0"/>
              </a:tabLst>
            </a:pPr>
            <a:r>
              <a:rPr b="0" lang="it" sz="1400" spc="-1" strike="noStrike">
                <a:solidFill>
                  <a:srgbClr val="000000"/>
                </a:solidFill>
                <a:latin typeface="Arial"/>
                <a:ea typeface="Arial"/>
              </a:rPr>
              <a:t>MAE (mean absolute error)</a:t>
            </a:r>
            <a:endParaRPr b="0" lang="zxx" sz="1400" spc="-1" strike="noStrike">
              <a:latin typeface="Arial"/>
            </a:endParaRPr>
          </a:p>
        </p:txBody>
      </p:sp>
      <p:pic>
        <p:nvPicPr>
          <p:cNvPr id="133" name="Google Shape;169;p28" descr=""/>
          <p:cNvPicPr/>
          <p:nvPr/>
        </p:nvPicPr>
        <p:blipFill>
          <a:blip r:embed="rId1"/>
          <a:srcRect l="0" t="61322" r="0" b="0"/>
          <a:stretch/>
        </p:blipFill>
        <p:spPr>
          <a:xfrm>
            <a:off x="3180600" y="4122360"/>
            <a:ext cx="2871360" cy="683280"/>
          </a:xfrm>
          <a:prstGeom prst="rect">
            <a:avLst/>
          </a:prstGeom>
          <a:ln>
            <a:noFill/>
          </a:ln>
        </p:spPr>
      </p:pic>
      <p:pic>
        <p:nvPicPr>
          <p:cNvPr id="134" name="Google Shape;170;p28" descr=""/>
          <p:cNvPicPr/>
          <p:nvPr/>
        </p:nvPicPr>
        <p:blipFill>
          <a:blip r:embed="rId2"/>
          <a:srcRect l="23350" t="36217" r="0" b="37536"/>
          <a:stretch/>
        </p:blipFill>
        <p:spPr>
          <a:xfrm>
            <a:off x="3533400" y="2979360"/>
            <a:ext cx="2166480" cy="456120"/>
          </a:xfrm>
          <a:prstGeom prst="rect">
            <a:avLst/>
          </a:prstGeom>
          <a:ln>
            <a:noFill/>
          </a:ln>
        </p:spPr>
      </p:pic>
      <p:pic>
        <p:nvPicPr>
          <p:cNvPr id="135" name="Google Shape;171;p28" descr=""/>
          <p:cNvPicPr/>
          <p:nvPr/>
        </p:nvPicPr>
        <p:blipFill>
          <a:blip r:embed="rId3"/>
          <a:srcRect l="0" t="0" r="0" b="61322"/>
          <a:stretch/>
        </p:blipFill>
        <p:spPr>
          <a:xfrm>
            <a:off x="3292200" y="1627560"/>
            <a:ext cx="2558880" cy="6087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61720" y="235800"/>
            <a:ext cx="8668800" cy="37458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Comparison with three Alternative Models</a:t>
            </a:r>
            <a:endParaRPr b="0" lang="zxx" sz="1400" spc="-1" strike="noStrike">
              <a:latin typeface="Arial"/>
            </a:endParaRPr>
          </a:p>
          <a:p>
            <a:pPr>
              <a:lnSpc>
                <a:spcPct val="100000"/>
              </a:lnSpc>
              <a:tabLst>
                <a:tab algn="l" pos="0"/>
              </a:tabLst>
            </a:pPr>
            <a:endParaRPr b="0" lang="zxx" sz="1400" spc="-1" strike="noStrike">
              <a:latin typeface="Arial"/>
            </a:endParaRPr>
          </a:p>
          <a:p>
            <a:pPr>
              <a:lnSpc>
                <a:spcPct val="100000"/>
              </a:lnSpc>
              <a:tabLst>
                <a:tab algn="l" pos="0"/>
              </a:tabLst>
            </a:pPr>
            <a:endParaRPr b="0" lang="zxx" sz="1400" spc="-1" strike="noStrike">
              <a:latin typeface="Arial"/>
            </a:endParaRPr>
          </a:p>
          <a:p>
            <a:pPr>
              <a:lnSpc>
                <a:spcPct val="100000"/>
              </a:lnSpc>
              <a:tabLst>
                <a:tab algn="l" pos="0"/>
              </a:tabLst>
            </a:pPr>
            <a:r>
              <a:rPr b="0" lang="it" sz="1400" spc="-1" strike="noStrike">
                <a:solidFill>
                  <a:srgbClr val="000000"/>
                </a:solidFill>
                <a:latin typeface="Arial"/>
                <a:ea typeface="Arial"/>
              </a:rPr>
              <a:t>We used the following alternative algorithms from </a:t>
            </a:r>
            <a:r>
              <a:rPr b="0" i="1" lang="it" sz="1400" spc="-1" strike="noStrike">
                <a:solidFill>
                  <a:srgbClr val="000000"/>
                </a:solidFill>
                <a:latin typeface="Arial"/>
                <a:ea typeface="Arial"/>
              </a:rPr>
              <a:t>sci-kit</a:t>
            </a:r>
            <a:r>
              <a:rPr b="0" lang="it" sz="1400" spc="-1" strike="noStrike">
                <a:solidFill>
                  <a:srgbClr val="000000"/>
                </a:solidFill>
                <a:latin typeface="Arial"/>
                <a:ea typeface="Arial"/>
              </a:rPr>
              <a:t> library:</a:t>
            </a:r>
            <a:endParaRPr b="0" lang="zxx" sz="1400" spc="-1" strike="noStrike">
              <a:latin typeface="Arial"/>
            </a:endParaRPr>
          </a:p>
          <a:p>
            <a:pPr marL="457200" indent="-317160">
              <a:lnSpc>
                <a:spcPct val="100000"/>
              </a:lnSpc>
              <a:buClr>
                <a:srgbClr val="000000"/>
              </a:buClr>
              <a:buFont typeface="Arial"/>
              <a:buChar char="-"/>
              <a:tabLst>
                <a:tab algn="l" pos="0"/>
              </a:tabLst>
            </a:pPr>
            <a:r>
              <a:rPr b="0" lang="it" sz="1400" spc="-1" strike="noStrike">
                <a:solidFill>
                  <a:srgbClr val="000000"/>
                </a:solidFill>
                <a:latin typeface="Arial"/>
                <a:ea typeface="Arial"/>
              </a:rPr>
              <a:t>Decision tree</a:t>
            </a:r>
            <a:endParaRPr b="0" lang="zxx" sz="1400" spc="-1" strike="noStrike">
              <a:latin typeface="Arial"/>
            </a:endParaRPr>
          </a:p>
          <a:p>
            <a:pPr marL="914400" indent="-317160">
              <a:lnSpc>
                <a:spcPct val="100000"/>
              </a:lnSpc>
              <a:buClr>
                <a:srgbClr val="ff0000"/>
              </a:buClr>
              <a:buFont typeface="Arial"/>
              <a:buChar char="-"/>
              <a:tabLst>
                <a:tab algn="l" pos="0"/>
              </a:tabLst>
            </a:pPr>
            <a:r>
              <a:rPr b="0" lang="it" sz="1000" spc="-1" strike="noStrike">
                <a:solidFill>
                  <a:srgbClr val="ff0000"/>
                </a:solidFill>
                <a:highlight>
                  <a:srgbClr val="ffffff"/>
                </a:highlight>
                <a:latin typeface="Courier New"/>
                <a:ea typeface="Courier New"/>
              </a:rPr>
              <a:t>DecisionTreeRegressor</a:t>
            </a:r>
            <a:endParaRPr b="0" lang="zxx" sz="1000" spc="-1" strike="noStrike">
              <a:latin typeface="Arial"/>
            </a:endParaRPr>
          </a:p>
          <a:p>
            <a:pPr lvl="1" marL="1371600" indent="-291600">
              <a:lnSpc>
                <a:spcPct val="100000"/>
              </a:lnSpc>
              <a:buClr>
                <a:srgbClr val="000000"/>
              </a:buClr>
              <a:buFont typeface="Courier New"/>
              <a:buChar char="-"/>
              <a:tabLst>
                <a:tab algn="l" pos="0"/>
              </a:tabLst>
            </a:pPr>
            <a:r>
              <a:rPr b="0" lang="it" sz="1000" spc="-1" strike="noStrike">
                <a:solidFill>
                  <a:srgbClr val="000000"/>
                </a:solidFill>
                <a:highlight>
                  <a:srgbClr val="ffffff"/>
                </a:highlight>
                <a:latin typeface="Courier New"/>
                <a:ea typeface="Courier New"/>
              </a:rPr>
              <a:t>Parameters: MSE (splitting criterion)</a:t>
            </a:r>
            <a:endParaRPr b="0" lang="zxx" sz="1000" spc="-1" strike="noStrike">
              <a:latin typeface="Arial"/>
            </a:endParaRPr>
          </a:p>
          <a:p>
            <a:pPr marL="914400">
              <a:lnSpc>
                <a:spcPct val="100000"/>
              </a:lnSpc>
              <a:tabLst>
                <a:tab algn="l" pos="0"/>
              </a:tabLst>
            </a:pPr>
            <a:endParaRPr b="0" lang="zxx" sz="1000" spc="-1" strike="noStrike">
              <a:latin typeface="Arial"/>
            </a:endParaRPr>
          </a:p>
          <a:p>
            <a:pPr marL="914400">
              <a:lnSpc>
                <a:spcPct val="100000"/>
              </a:lnSpc>
              <a:tabLst>
                <a:tab algn="l" pos="0"/>
              </a:tabLst>
            </a:pPr>
            <a:endParaRPr b="0" lang="zxx" sz="1000" spc="-1" strike="noStrike">
              <a:latin typeface="Arial"/>
            </a:endParaRPr>
          </a:p>
          <a:p>
            <a:pPr marL="457200" indent="-317160">
              <a:lnSpc>
                <a:spcPct val="100000"/>
              </a:lnSpc>
              <a:buClr>
                <a:srgbClr val="000000"/>
              </a:buClr>
              <a:buFont typeface="Arial"/>
              <a:buChar char="-"/>
              <a:tabLst>
                <a:tab algn="l" pos="0"/>
              </a:tabLst>
            </a:pPr>
            <a:r>
              <a:rPr b="0" lang="it" sz="1400" spc="-1" strike="noStrike">
                <a:solidFill>
                  <a:srgbClr val="000000"/>
                </a:solidFill>
                <a:highlight>
                  <a:srgbClr val="ffffff"/>
                </a:highlight>
                <a:latin typeface="Arial"/>
                <a:ea typeface="Arial"/>
              </a:rPr>
              <a:t>Random Forest</a:t>
            </a:r>
            <a:endParaRPr b="0" lang="zxx" sz="1400" spc="-1" strike="noStrike">
              <a:latin typeface="Arial"/>
            </a:endParaRPr>
          </a:p>
          <a:p>
            <a:pPr marL="914400" indent="-317160">
              <a:lnSpc>
                <a:spcPct val="100000"/>
              </a:lnSpc>
              <a:buClr>
                <a:srgbClr val="ff0000"/>
              </a:buClr>
              <a:buFont typeface="Arial"/>
              <a:buChar char="-"/>
              <a:tabLst>
                <a:tab algn="l" pos="0"/>
              </a:tabLst>
            </a:pPr>
            <a:r>
              <a:rPr b="0" lang="it" sz="1000" spc="-1" strike="noStrike">
                <a:solidFill>
                  <a:srgbClr val="ff0000"/>
                </a:solidFill>
                <a:highlight>
                  <a:srgbClr val="ffffff"/>
                </a:highlight>
                <a:latin typeface="Courier New"/>
                <a:ea typeface="Courier New"/>
              </a:rPr>
              <a:t>RandomForestRegressor</a:t>
            </a:r>
            <a:endParaRPr b="0" lang="zxx" sz="1000" spc="-1" strike="noStrike">
              <a:latin typeface="Arial"/>
            </a:endParaRPr>
          </a:p>
          <a:p>
            <a:pPr marL="914400">
              <a:lnSpc>
                <a:spcPct val="100000"/>
              </a:lnSpc>
              <a:tabLst>
                <a:tab algn="l" pos="0"/>
              </a:tabLst>
            </a:pPr>
            <a:endParaRPr b="0" lang="zxx" sz="1000" spc="-1" strike="noStrike">
              <a:latin typeface="Arial"/>
            </a:endParaRPr>
          </a:p>
          <a:p>
            <a:pPr>
              <a:lnSpc>
                <a:spcPct val="100000"/>
              </a:lnSpc>
              <a:tabLst>
                <a:tab algn="l" pos="0"/>
              </a:tabLst>
            </a:pPr>
            <a:endParaRPr b="0" lang="zxx" sz="1000" spc="-1" strike="noStrike">
              <a:latin typeface="Arial"/>
            </a:endParaRPr>
          </a:p>
          <a:p>
            <a:pPr marL="457200" indent="-317160">
              <a:lnSpc>
                <a:spcPct val="100000"/>
              </a:lnSpc>
              <a:buClr>
                <a:srgbClr val="000000"/>
              </a:buClr>
              <a:buFont typeface="Arial"/>
              <a:buChar char="-"/>
              <a:tabLst>
                <a:tab algn="l" pos="0"/>
              </a:tabLst>
            </a:pPr>
            <a:r>
              <a:rPr b="0" lang="it" sz="1400" spc="-1" strike="noStrike">
                <a:solidFill>
                  <a:srgbClr val="000000"/>
                </a:solidFill>
                <a:highlight>
                  <a:srgbClr val="2b2b2b"/>
                </a:highlight>
                <a:latin typeface="Arial"/>
                <a:ea typeface="Arial"/>
              </a:rPr>
              <a:t>Linear regression model</a:t>
            </a:r>
            <a:endParaRPr b="0" lang="zxx" sz="1400" spc="-1" strike="noStrike">
              <a:latin typeface="Arial"/>
            </a:endParaRPr>
          </a:p>
          <a:p>
            <a:pPr marL="914400" indent="-317160">
              <a:lnSpc>
                <a:spcPct val="100000"/>
              </a:lnSpc>
              <a:buClr>
                <a:srgbClr val="ff0000"/>
              </a:buClr>
              <a:buFont typeface="Arial"/>
              <a:buChar char="-"/>
              <a:tabLst>
                <a:tab algn="l" pos="0"/>
              </a:tabLst>
            </a:pPr>
            <a:r>
              <a:rPr b="0" lang="it" sz="1000" spc="-1" strike="noStrike">
                <a:solidFill>
                  <a:srgbClr val="ff0000"/>
                </a:solidFill>
                <a:highlight>
                  <a:srgbClr val="ffffff"/>
                </a:highlight>
                <a:latin typeface="Courier New"/>
                <a:ea typeface="Courier New"/>
              </a:rPr>
              <a:t>LinearRegression</a:t>
            </a:r>
            <a:endParaRPr b="0" lang="zxx" sz="1000" spc="-1" strike="noStrike">
              <a:latin typeface="Arial"/>
            </a:endParaRPr>
          </a:p>
          <a:p>
            <a:pPr marL="914400">
              <a:lnSpc>
                <a:spcPct val="100000"/>
              </a:lnSpc>
              <a:tabLst>
                <a:tab algn="l" pos="0"/>
              </a:tabLst>
            </a:pPr>
            <a:endParaRPr b="0" lang="zxx" sz="1000" spc="-1" strike="noStrike">
              <a:latin typeface="Arial"/>
            </a:endParaRPr>
          </a:p>
          <a:p>
            <a:pPr marL="1371600">
              <a:lnSpc>
                <a:spcPct val="100000"/>
              </a:lnSpc>
              <a:tabLst>
                <a:tab algn="l" pos="0"/>
              </a:tabLst>
            </a:pPr>
            <a:endParaRPr b="0" lang="zxx" sz="1000" spc="-1" strike="noStrike">
              <a:latin typeface="Arial"/>
            </a:endParaRPr>
          </a:p>
          <a:p>
            <a:pPr>
              <a:lnSpc>
                <a:spcPct val="100000"/>
              </a:lnSpc>
              <a:tabLst>
                <a:tab algn="l" pos="0"/>
              </a:tabLst>
            </a:pPr>
            <a:endParaRPr b="0" lang="zxx" sz="1000" spc="-1" strike="noStrike">
              <a:latin typeface="Arial"/>
            </a:endParaRPr>
          </a:p>
          <a:p>
            <a:pPr marL="457200">
              <a:lnSpc>
                <a:spcPct val="100000"/>
              </a:lnSpc>
              <a:tabLst>
                <a:tab algn="l" pos="0"/>
              </a:tabLst>
            </a:pPr>
            <a:endParaRPr b="0" lang="zxx" sz="1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287640" y="207720"/>
            <a:ext cx="850284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Selection of Results - Wind data set</a:t>
            </a:r>
            <a:endParaRPr b="0" lang="zxx" sz="1400" spc="-1" strike="noStrike">
              <a:latin typeface="Arial"/>
            </a:endParaRPr>
          </a:p>
        </p:txBody>
      </p:sp>
      <p:sp>
        <p:nvSpPr>
          <p:cNvPr id="138" name="CustomShape 2"/>
          <p:cNvSpPr/>
          <p:nvPr/>
        </p:nvSpPr>
        <p:spPr>
          <a:xfrm>
            <a:off x="5450400" y="539280"/>
            <a:ext cx="3396960" cy="14619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Plot shows the values of actual data (test values) vs</a:t>
            </a:r>
            <a:endParaRPr b="0" lang="zxx" sz="1400" spc="-1" strike="noStrike">
              <a:latin typeface="Arial"/>
            </a:endParaRPr>
          </a:p>
          <a:p>
            <a:pPr marL="457200" indent="-317160">
              <a:lnSpc>
                <a:spcPct val="100000"/>
              </a:lnSpc>
              <a:buClr>
                <a:srgbClr val="000000"/>
              </a:buClr>
              <a:buFont typeface="Arial"/>
              <a:buChar char="-"/>
              <a:tabLst>
                <a:tab algn="l" pos="0"/>
              </a:tabLst>
            </a:pPr>
            <a:r>
              <a:rPr b="0" i="1" lang="it" sz="1400" spc="-1" strike="noStrike">
                <a:solidFill>
                  <a:srgbClr val="000000"/>
                </a:solidFill>
                <a:latin typeface="Arial"/>
                <a:ea typeface="Arial"/>
              </a:rPr>
              <a:t>sci-kit</a:t>
            </a:r>
            <a:r>
              <a:rPr b="0" lang="it" sz="1400" spc="-1" strike="noStrike">
                <a:solidFill>
                  <a:srgbClr val="000000"/>
                </a:solidFill>
                <a:latin typeface="Arial"/>
                <a:ea typeface="Arial"/>
              </a:rPr>
              <a:t> prediction (regression tree)</a:t>
            </a:r>
            <a:endParaRPr b="0" lang="zxx" sz="1400" spc="-1" strike="noStrike">
              <a:latin typeface="Arial"/>
            </a:endParaRPr>
          </a:p>
          <a:p>
            <a:pPr marL="457200" indent="-317160">
              <a:lnSpc>
                <a:spcPct val="100000"/>
              </a:lnSpc>
              <a:buClr>
                <a:srgbClr val="000000"/>
              </a:buClr>
              <a:buFont typeface="Arial"/>
              <a:buChar char="-"/>
              <a:tabLst>
                <a:tab algn="l" pos="0"/>
              </a:tabLst>
            </a:pPr>
            <a:r>
              <a:rPr b="0" lang="it" sz="1400" spc="-1" strike="noStrike">
                <a:solidFill>
                  <a:srgbClr val="000000"/>
                </a:solidFill>
                <a:latin typeface="Arial"/>
                <a:ea typeface="Arial"/>
              </a:rPr>
              <a:t>Our regression tree implementation</a:t>
            </a:r>
            <a:endParaRPr b="0" lang="zxx" sz="1400" spc="-1" strike="noStrike">
              <a:latin typeface="Arial"/>
            </a:endParaRPr>
          </a:p>
          <a:p>
            <a:pPr marL="457200" indent="-317160">
              <a:lnSpc>
                <a:spcPct val="100000"/>
              </a:lnSpc>
              <a:buClr>
                <a:srgbClr val="000000"/>
              </a:buClr>
              <a:buFont typeface="Arial"/>
              <a:buChar char="-"/>
              <a:tabLst>
                <a:tab algn="l" pos="0"/>
              </a:tabLst>
            </a:pPr>
            <a:r>
              <a:rPr b="0" lang="it" sz="1400" spc="-1" strike="noStrike">
                <a:solidFill>
                  <a:srgbClr val="000000"/>
                </a:solidFill>
                <a:latin typeface="Arial"/>
                <a:ea typeface="Arial"/>
              </a:rPr>
              <a:t>sci-kit random forest</a:t>
            </a:r>
            <a:endParaRPr b="0" lang="zxx" sz="1400" spc="-1" strike="noStrike">
              <a:latin typeface="Arial"/>
            </a:endParaRPr>
          </a:p>
        </p:txBody>
      </p:sp>
      <p:pic>
        <p:nvPicPr>
          <p:cNvPr id="139" name="Google Shape;183;p30" descr=""/>
          <p:cNvPicPr/>
          <p:nvPr/>
        </p:nvPicPr>
        <p:blipFill>
          <a:blip r:embed="rId1"/>
          <a:stretch/>
        </p:blipFill>
        <p:spPr>
          <a:xfrm>
            <a:off x="287640" y="607680"/>
            <a:ext cx="4767840" cy="35758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Google Shape;188;p31" descr=""/>
          <p:cNvPicPr/>
          <p:nvPr/>
        </p:nvPicPr>
        <p:blipFill>
          <a:blip r:embed="rId1"/>
          <a:stretch/>
        </p:blipFill>
        <p:spPr>
          <a:xfrm>
            <a:off x="216000" y="709560"/>
            <a:ext cx="4965120" cy="3723840"/>
          </a:xfrm>
          <a:prstGeom prst="rect">
            <a:avLst/>
          </a:prstGeom>
          <a:ln>
            <a:noFill/>
          </a:ln>
        </p:spPr>
      </p:pic>
      <p:sp>
        <p:nvSpPr>
          <p:cNvPr id="141" name="CustomShape 1"/>
          <p:cNvSpPr/>
          <p:nvPr/>
        </p:nvSpPr>
        <p:spPr>
          <a:xfrm>
            <a:off x="287640" y="207720"/>
            <a:ext cx="850284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Selection of Results - Wind data set</a:t>
            </a:r>
            <a:endParaRPr b="0" lang="zxx"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64840" y="768600"/>
            <a:ext cx="8717040" cy="1675080"/>
          </a:xfrm>
          <a:prstGeom prst="rect">
            <a:avLst/>
          </a:prstGeom>
          <a:noFill/>
          <a:ln>
            <a:noFill/>
          </a:ln>
        </p:spPr>
        <p:style>
          <a:lnRef idx="0"/>
          <a:fillRef idx="0"/>
          <a:effectRef idx="0"/>
          <a:fontRef idx="minor"/>
        </p:style>
        <p:txBody>
          <a:bodyPr tIns="91440" bIns="91440">
            <a:spAutoFit/>
          </a:bodyPr>
          <a:p>
            <a:pPr marL="457200" indent="-317160">
              <a:lnSpc>
                <a:spcPct val="100000"/>
              </a:lnSpc>
              <a:buClr>
                <a:srgbClr val="000000"/>
              </a:buClr>
              <a:buFont typeface="Arial"/>
              <a:buChar char="●"/>
            </a:pPr>
            <a:r>
              <a:rPr b="0" lang="it" sz="1400" spc="-1" strike="noStrike">
                <a:solidFill>
                  <a:srgbClr val="000000"/>
                </a:solidFill>
                <a:latin typeface="Arial"/>
                <a:ea typeface="Arial"/>
              </a:rPr>
              <a:t>Framework</a:t>
            </a:r>
            <a:endParaRPr b="0" lang="zxx" sz="1400" spc="-1" strike="noStrike">
              <a:latin typeface="Arial"/>
            </a:endParaRPr>
          </a:p>
          <a:p>
            <a:pPr marL="457200" indent="-317160">
              <a:lnSpc>
                <a:spcPct val="100000"/>
              </a:lnSpc>
              <a:buClr>
                <a:srgbClr val="000000"/>
              </a:buClr>
              <a:buFont typeface="Arial"/>
              <a:buChar char="●"/>
            </a:pPr>
            <a:r>
              <a:rPr b="0" lang="it" sz="1400" spc="-1" strike="noStrike">
                <a:solidFill>
                  <a:srgbClr val="000000"/>
                </a:solidFill>
                <a:latin typeface="Arial"/>
                <a:ea typeface="Arial"/>
              </a:rPr>
              <a:t>Data set description</a:t>
            </a:r>
            <a:endParaRPr b="0" lang="zxx" sz="1400" spc="-1" strike="noStrike">
              <a:latin typeface="Arial"/>
            </a:endParaRPr>
          </a:p>
          <a:p>
            <a:pPr marL="457200" indent="-317160">
              <a:lnSpc>
                <a:spcPct val="100000"/>
              </a:lnSpc>
              <a:buClr>
                <a:srgbClr val="000000"/>
              </a:buClr>
              <a:buFont typeface="Arial"/>
              <a:buChar char="●"/>
            </a:pPr>
            <a:r>
              <a:rPr b="0" lang="it" sz="1400" spc="-1" strike="noStrike">
                <a:solidFill>
                  <a:srgbClr val="000000"/>
                </a:solidFill>
                <a:latin typeface="Arial"/>
                <a:ea typeface="Arial"/>
              </a:rPr>
              <a:t>Data pre-processing</a:t>
            </a:r>
            <a:endParaRPr b="0" lang="zxx" sz="1400" spc="-1" strike="noStrike">
              <a:latin typeface="Arial"/>
            </a:endParaRPr>
          </a:p>
          <a:p>
            <a:pPr marL="457200" indent="-317160">
              <a:lnSpc>
                <a:spcPct val="100000"/>
              </a:lnSpc>
              <a:buClr>
                <a:srgbClr val="000000"/>
              </a:buClr>
              <a:buFont typeface="Arial"/>
              <a:buChar char="●"/>
            </a:pPr>
            <a:r>
              <a:rPr b="0" lang="it" sz="1400" spc="-1" strike="noStrike">
                <a:solidFill>
                  <a:srgbClr val="000000"/>
                </a:solidFill>
                <a:latin typeface="Arial"/>
                <a:ea typeface="Arial"/>
              </a:rPr>
              <a:t>Algorithm Implementation</a:t>
            </a:r>
            <a:endParaRPr b="0" lang="zxx" sz="1400" spc="-1" strike="noStrike">
              <a:latin typeface="Arial"/>
            </a:endParaRPr>
          </a:p>
          <a:p>
            <a:pPr marL="457200" indent="-317160">
              <a:lnSpc>
                <a:spcPct val="100000"/>
              </a:lnSpc>
              <a:buClr>
                <a:srgbClr val="000000"/>
              </a:buClr>
              <a:buFont typeface="Arial"/>
              <a:buChar char="●"/>
            </a:pPr>
            <a:r>
              <a:rPr b="0" lang="it" sz="1400" spc="-1" strike="noStrike">
                <a:solidFill>
                  <a:srgbClr val="000000"/>
                </a:solidFill>
                <a:latin typeface="Arial"/>
                <a:ea typeface="Arial"/>
              </a:rPr>
              <a:t>Results</a:t>
            </a:r>
            <a:endParaRPr b="0" lang="zxx" sz="1400" spc="-1" strike="noStrike">
              <a:latin typeface="Arial"/>
            </a:endParaRPr>
          </a:p>
          <a:p>
            <a:pPr marL="457200" indent="-317160">
              <a:lnSpc>
                <a:spcPct val="100000"/>
              </a:lnSpc>
              <a:buClr>
                <a:srgbClr val="000000"/>
              </a:buClr>
              <a:buFont typeface="Arial"/>
              <a:buChar char="●"/>
            </a:pPr>
            <a:r>
              <a:rPr b="0" lang="it" sz="1400" spc="-1" strike="noStrike">
                <a:solidFill>
                  <a:srgbClr val="000000"/>
                </a:solidFill>
                <a:latin typeface="Arial"/>
                <a:ea typeface="Arial"/>
              </a:rPr>
              <a:t>Comparison</a:t>
            </a:r>
            <a:endParaRPr b="0" lang="zxx" sz="1400" spc="-1" strike="noStrike">
              <a:latin typeface="Arial"/>
            </a:endParaRPr>
          </a:p>
          <a:p>
            <a:pPr marL="457200" indent="-317160">
              <a:lnSpc>
                <a:spcPct val="100000"/>
              </a:lnSpc>
              <a:buClr>
                <a:srgbClr val="000000"/>
              </a:buClr>
              <a:buFont typeface="Arial"/>
              <a:buChar char="●"/>
            </a:pPr>
            <a:r>
              <a:rPr b="0" lang="it" sz="1400" spc="-1" strike="noStrike">
                <a:solidFill>
                  <a:srgbClr val="000000"/>
                </a:solidFill>
                <a:latin typeface="Arial"/>
                <a:ea typeface="Arial"/>
              </a:rPr>
              <a:t>Conclusion</a:t>
            </a:r>
            <a:endParaRPr b="0" lang="zxx" sz="1400" spc="-1" strike="noStrike">
              <a:latin typeface="Arial"/>
            </a:endParaRPr>
          </a:p>
        </p:txBody>
      </p:sp>
      <p:sp>
        <p:nvSpPr>
          <p:cNvPr id="82" name="CustomShape 2"/>
          <p:cNvSpPr/>
          <p:nvPr/>
        </p:nvSpPr>
        <p:spPr>
          <a:xfrm>
            <a:off x="175680" y="234360"/>
            <a:ext cx="869472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4285f4"/>
                </a:solidFill>
                <a:latin typeface="Arial"/>
                <a:ea typeface="Arial"/>
              </a:rPr>
              <a:t>Overview of the project</a:t>
            </a:r>
            <a:endParaRPr b="0" lang="zxx"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287640" y="207720"/>
            <a:ext cx="850284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Selection of Results - Wind data set</a:t>
            </a:r>
            <a:endParaRPr b="0" lang="zxx" sz="1400" spc="-1" strike="noStrike">
              <a:latin typeface="Arial"/>
            </a:endParaRPr>
          </a:p>
        </p:txBody>
      </p:sp>
      <p:pic>
        <p:nvPicPr>
          <p:cNvPr id="143" name="Google Shape;195;p32" descr=""/>
          <p:cNvPicPr/>
          <p:nvPr/>
        </p:nvPicPr>
        <p:blipFill>
          <a:blip r:embed="rId1"/>
          <a:stretch/>
        </p:blipFill>
        <p:spPr>
          <a:xfrm>
            <a:off x="152280" y="760320"/>
            <a:ext cx="4142880" cy="3107160"/>
          </a:xfrm>
          <a:prstGeom prst="rect">
            <a:avLst/>
          </a:prstGeom>
          <a:ln>
            <a:noFill/>
          </a:ln>
        </p:spPr>
      </p:pic>
      <p:pic>
        <p:nvPicPr>
          <p:cNvPr id="144" name="Google Shape;196;p32" descr=""/>
          <p:cNvPicPr/>
          <p:nvPr/>
        </p:nvPicPr>
        <p:blipFill>
          <a:blip r:embed="rId2"/>
          <a:stretch/>
        </p:blipFill>
        <p:spPr>
          <a:xfrm>
            <a:off x="4527720" y="788040"/>
            <a:ext cx="4068360" cy="30510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287640" y="207720"/>
            <a:ext cx="850284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Selection of Results - Math data set</a:t>
            </a:r>
            <a:endParaRPr b="0" lang="zxx" sz="1400" spc="-1" strike="noStrike">
              <a:latin typeface="Arial"/>
            </a:endParaRPr>
          </a:p>
        </p:txBody>
      </p:sp>
      <p:pic>
        <p:nvPicPr>
          <p:cNvPr id="146" name="Google Shape;202;p33" descr=""/>
          <p:cNvPicPr/>
          <p:nvPr/>
        </p:nvPicPr>
        <p:blipFill>
          <a:blip r:embed="rId1"/>
          <a:stretch/>
        </p:blipFill>
        <p:spPr>
          <a:xfrm>
            <a:off x="216360" y="783720"/>
            <a:ext cx="4767480" cy="357552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287640" y="207720"/>
            <a:ext cx="850284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Selection of Results - Life expectancy data set</a:t>
            </a:r>
            <a:endParaRPr b="0" lang="zxx" sz="1400" spc="-1" strike="noStrike">
              <a:latin typeface="Arial"/>
            </a:endParaRPr>
          </a:p>
        </p:txBody>
      </p:sp>
      <p:pic>
        <p:nvPicPr>
          <p:cNvPr id="148" name="Google Shape;208;p34" descr=""/>
          <p:cNvPicPr/>
          <p:nvPr/>
        </p:nvPicPr>
        <p:blipFill>
          <a:blip r:embed="rId1"/>
          <a:stretch/>
        </p:blipFill>
        <p:spPr>
          <a:xfrm>
            <a:off x="168480" y="720360"/>
            <a:ext cx="4089600" cy="3067200"/>
          </a:xfrm>
          <a:prstGeom prst="rect">
            <a:avLst/>
          </a:prstGeom>
          <a:ln>
            <a:noFill/>
          </a:ln>
        </p:spPr>
      </p:pic>
      <p:pic>
        <p:nvPicPr>
          <p:cNvPr id="149" name="Google Shape;209;p34" descr=""/>
          <p:cNvPicPr/>
          <p:nvPr/>
        </p:nvPicPr>
        <p:blipFill>
          <a:blip r:embed="rId2"/>
          <a:stretch/>
        </p:blipFill>
        <p:spPr>
          <a:xfrm>
            <a:off x="4460400" y="720360"/>
            <a:ext cx="3920400" cy="29401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252720" y="319680"/>
            <a:ext cx="8813520" cy="178092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500" spc="-1" strike="noStrike">
                <a:solidFill>
                  <a:srgbClr val="4285f4"/>
                </a:solidFill>
                <a:latin typeface="Arial"/>
                <a:ea typeface="Arial"/>
              </a:rPr>
              <a:t>Framework</a:t>
            </a:r>
            <a:endParaRPr b="0" lang="zxx" sz="1500" spc="-1" strike="noStrike">
              <a:latin typeface="Arial"/>
            </a:endParaRPr>
          </a:p>
          <a:p>
            <a:pPr>
              <a:lnSpc>
                <a:spcPct val="100000"/>
              </a:lnSpc>
              <a:tabLst>
                <a:tab algn="l" pos="0"/>
              </a:tabLst>
            </a:pPr>
            <a:endParaRPr b="0" lang="zxx" sz="1500" spc="-1" strike="noStrike">
              <a:latin typeface="Arial"/>
            </a:endParaRPr>
          </a:p>
          <a:p>
            <a:pPr marL="457200" indent="-323640">
              <a:lnSpc>
                <a:spcPct val="100000"/>
              </a:lnSpc>
              <a:buClr>
                <a:srgbClr val="000000"/>
              </a:buClr>
              <a:buFont typeface="Arial"/>
              <a:buChar char="-"/>
              <a:tabLst>
                <a:tab algn="l" pos="0"/>
              </a:tabLst>
            </a:pPr>
            <a:r>
              <a:rPr b="0" lang="it" sz="1500" spc="-1" strike="noStrike">
                <a:solidFill>
                  <a:srgbClr val="000000"/>
                </a:solidFill>
                <a:latin typeface="Arial"/>
                <a:ea typeface="Arial"/>
              </a:rPr>
              <a:t>Scripting language: python v3. (virtual environment using Anaconda)</a:t>
            </a:r>
            <a:endParaRPr b="0" lang="zxx" sz="1500" spc="-1" strike="noStrike">
              <a:latin typeface="Arial"/>
            </a:endParaRPr>
          </a:p>
          <a:p>
            <a:pPr marL="457200" indent="-323640">
              <a:lnSpc>
                <a:spcPct val="100000"/>
              </a:lnSpc>
              <a:buClr>
                <a:srgbClr val="000000"/>
              </a:buClr>
              <a:buFont typeface="Arial"/>
              <a:buChar char="-"/>
              <a:tabLst>
                <a:tab algn="l" pos="0"/>
              </a:tabLst>
            </a:pPr>
            <a:r>
              <a:rPr b="0" lang="it" sz="1500" spc="-1" strike="noStrike">
                <a:solidFill>
                  <a:srgbClr val="000000"/>
                </a:solidFill>
                <a:latin typeface="Arial"/>
                <a:ea typeface="Arial"/>
              </a:rPr>
              <a:t>Numpy </a:t>
            </a:r>
            <a:endParaRPr b="0" lang="zxx" sz="1500" spc="-1" strike="noStrike">
              <a:latin typeface="Arial"/>
            </a:endParaRPr>
          </a:p>
          <a:p>
            <a:pPr marL="457200" indent="-323640">
              <a:lnSpc>
                <a:spcPct val="100000"/>
              </a:lnSpc>
              <a:buClr>
                <a:srgbClr val="000000"/>
              </a:buClr>
              <a:buFont typeface="Arial"/>
              <a:buChar char="-"/>
              <a:tabLst>
                <a:tab algn="l" pos="0"/>
              </a:tabLst>
            </a:pPr>
            <a:r>
              <a:rPr b="0" lang="it" sz="1500" spc="-1" strike="noStrike">
                <a:solidFill>
                  <a:srgbClr val="000000"/>
                </a:solidFill>
                <a:latin typeface="Arial"/>
                <a:ea typeface="Arial"/>
              </a:rPr>
              <a:t>scikit-learn </a:t>
            </a:r>
            <a:endParaRPr b="0" lang="zxx" sz="1500" spc="-1" strike="noStrike">
              <a:latin typeface="Arial"/>
            </a:endParaRPr>
          </a:p>
          <a:p>
            <a:pPr marL="457200" indent="-323640">
              <a:lnSpc>
                <a:spcPct val="100000"/>
              </a:lnSpc>
              <a:buClr>
                <a:srgbClr val="000000"/>
              </a:buClr>
              <a:buFont typeface="Arial"/>
              <a:buChar char="-"/>
              <a:tabLst>
                <a:tab algn="l" pos="0"/>
              </a:tabLst>
            </a:pPr>
            <a:r>
              <a:rPr b="0" lang="it" sz="1500" spc="-1" strike="noStrike">
                <a:solidFill>
                  <a:srgbClr val="000000"/>
                </a:solidFill>
                <a:latin typeface="Arial"/>
                <a:ea typeface="Arial"/>
              </a:rPr>
              <a:t>pandas </a:t>
            </a:r>
            <a:endParaRPr b="0" lang="zxx" sz="1500" spc="-1" strike="noStrike">
              <a:latin typeface="Arial"/>
            </a:endParaRPr>
          </a:p>
          <a:p>
            <a:pPr marL="457200" indent="-323640">
              <a:lnSpc>
                <a:spcPct val="100000"/>
              </a:lnSpc>
              <a:buClr>
                <a:srgbClr val="000000"/>
              </a:buClr>
              <a:buFont typeface="Arial"/>
              <a:buChar char="-"/>
              <a:tabLst>
                <a:tab algn="l" pos="0"/>
              </a:tabLst>
            </a:pPr>
            <a:r>
              <a:rPr b="0" lang="it" sz="1500" spc="-1" strike="noStrike">
                <a:solidFill>
                  <a:srgbClr val="000000"/>
                </a:solidFill>
                <a:latin typeface="Arial"/>
                <a:ea typeface="Arial"/>
              </a:rPr>
              <a:t>(matplotlib and seaborn for visualizations)</a:t>
            </a:r>
            <a:endParaRPr b="0" lang="zxx" sz="1500" spc="-1" strike="noStrike">
              <a:latin typeface="Arial"/>
            </a:endParaRPr>
          </a:p>
        </p:txBody>
      </p:sp>
      <p:sp>
        <p:nvSpPr>
          <p:cNvPr id="84" name="CustomShape 2"/>
          <p:cNvSpPr/>
          <p:nvPr/>
        </p:nvSpPr>
        <p:spPr>
          <a:xfrm>
            <a:off x="276840" y="2873160"/>
            <a:ext cx="8813520" cy="15526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500" spc="-1" strike="noStrike">
                <a:solidFill>
                  <a:srgbClr val="4285f4"/>
                </a:solidFill>
                <a:latin typeface="Arial"/>
                <a:ea typeface="Arial"/>
              </a:rPr>
              <a:t>Files description</a:t>
            </a:r>
            <a:endParaRPr b="0" lang="zxx" sz="1500" spc="-1" strike="noStrike">
              <a:latin typeface="Arial"/>
            </a:endParaRPr>
          </a:p>
          <a:p>
            <a:pPr>
              <a:lnSpc>
                <a:spcPct val="100000"/>
              </a:lnSpc>
              <a:tabLst>
                <a:tab algn="l" pos="0"/>
              </a:tabLst>
            </a:pPr>
            <a:endParaRPr b="0" lang="zxx" sz="1500" spc="-1" strike="noStrike">
              <a:latin typeface="Arial"/>
            </a:endParaRPr>
          </a:p>
          <a:p>
            <a:pPr marL="457200" indent="-323640">
              <a:lnSpc>
                <a:spcPct val="100000"/>
              </a:lnSpc>
              <a:buClr>
                <a:srgbClr val="000000"/>
              </a:buClr>
              <a:buFont typeface="Arial"/>
              <a:buChar char="-"/>
              <a:tabLst>
                <a:tab algn="l" pos="0"/>
              </a:tabLst>
            </a:pPr>
            <a:r>
              <a:rPr b="0" i="1" lang="it" sz="1500" spc="-1" strike="noStrike">
                <a:solidFill>
                  <a:srgbClr val="000000"/>
                </a:solidFill>
                <a:latin typeface="Arial"/>
                <a:ea typeface="Arial"/>
              </a:rPr>
              <a:t>utilities.py</a:t>
            </a:r>
            <a:r>
              <a:rPr b="0" lang="it" sz="1500" spc="-1" strike="noStrike">
                <a:solidFill>
                  <a:srgbClr val="000000"/>
                </a:solidFill>
                <a:latin typeface="Arial"/>
                <a:ea typeface="Arial"/>
              </a:rPr>
              <a:t> : module containing ancillary common utilites</a:t>
            </a:r>
            <a:endParaRPr b="0" lang="zxx" sz="1500" spc="-1" strike="noStrike">
              <a:latin typeface="Arial"/>
            </a:endParaRPr>
          </a:p>
          <a:p>
            <a:pPr marL="457200" indent="-323640">
              <a:lnSpc>
                <a:spcPct val="100000"/>
              </a:lnSpc>
              <a:buClr>
                <a:srgbClr val="000000"/>
              </a:buClr>
              <a:buFont typeface="Arial"/>
              <a:buChar char="-"/>
              <a:tabLst>
                <a:tab algn="l" pos="0"/>
              </a:tabLst>
            </a:pPr>
            <a:r>
              <a:rPr b="0" i="1" lang="it" sz="1500" spc="-1" strike="noStrike">
                <a:solidFill>
                  <a:srgbClr val="000000"/>
                </a:solidFill>
                <a:latin typeface="Arial"/>
                <a:ea typeface="Arial"/>
              </a:rPr>
              <a:t>regressionTree.py</a:t>
            </a:r>
            <a:r>
              <a:rPr b="0" lang="it" sz="1500" spc="-1" strike="noStrike">
                <a:solidFill>
                  <a:srgbClr val="000000"/>
                </a:solidFill>
                <a:latin typeface="Arial"/>
                <a:ea typeface="Arial"/>
              </a:rPr>
              <a:t>: module for the training and evaluation of the regression tree</a:t>
            </a:r>
            <a:endParaRPr b="0" lang="zxx" sz="1500" spc="-1" strike="noStrike">
              <a:latin typeface="Arial"/>
            </a:endParaRPr>
          </a:p>
          <a:p>
            <a:pPr marL="457200" indent="-323640">
              <a:lnSpc>
                <a:spcPct val="100000"/>
              </a:lnSpc>
              <a:buClr>
                <a:srgbClr val="000000"/>
              </a:buClr>
              <a:buFont typeface="Arial"/>
              <a:buChar char="-"/>
              <a:tabLst>
                <a:tab algn="l" pos="0"/>
              </a:tabLst>
            </a:pPr>
            <a:r>
              <a:rPr b="0" i="1" lang="it" sz="1500" spc="-1" strike="noStrike">
                <a:solidFill>
                  <a:srgbClr val="000000"/>
                </a:solidFill>
                <a:latin typeface="Arial"/>
                <a:ea typeface="Arial"/>
              </a:rPr>
              <a:t>modelTree.py</a:t>
            </a:r>
            <a:r>
              <a:rPr b="0" lang="it" sz="1500" spc="-1" strike="noStrike">
                <a:solidFill>
                  <a:srgbClr val="000000"/>
                </a:solidFill>
                <a:latin typeface="Arial"/>
                <a:ea typeface="Arial"/>
              </a:rPr>
              <a:t> : module for the training and evaluation of the model tree</a:t>
            </a:r>
            <a:endParaRPr b="0" lang="zxx" sz="1500" spc="-1" strike="noStrike">
              <a:latin typeface="Arial"/>
            </a:endParaRPr>
          </a:p>
          <a:p>
            <a:pPr marL="457200" indent="-323640">
              <a:lnSpc>
                <a:spcPct val="100000"/>
              </a:lnSpc>
              <a:buClr>
                <a:srgbClr val="000000"/>
              </a:buClr>
              <a:buFont typeface="Arial"/>
              <a:buChar char="-"/>
              <a:tabLst>
                <a:tab algn="l" pos="0"/>
              </a:tabLst>
            </a:pPr>
            <a:r>
              <a:rPr b="0" i="1" lang="it" sz="1500" spc="-1" strike="noStrike">
                <a:solidFill>
                  <a:srgbClr val="000000"/>
                </a:solidFill>
                <a:latin typeface="Arial"/>
                <a:ea typeface="Arial"/>
              </a:rPr>
              <a:t>run_models.py</a:t>
            </a:r>
            <a:r>
              <a:rPr b="0" lang="it" sz="1500" spc="-1" strike="noStrike">
                <a:solidFill>
                  <a:srgbClr val="000000"/>
                </a:solidFill>
                <a:latin typeface="Arial"/>
                <a:ea typeface="Arial"/>
              </a:rPr>
              <a:t> : main script for running the models</a:t>
            </a:r>
            <a:endParaRPr b="0" lang="zxx" sz="15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77560" y="193320"/>
            <a:ext cx="866880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Data Set: “Life” Expectancy  </a:t>
            </a:r>
            <a:endParaRPr b="0" lang="zxx" sz="1400" spc="-1" strike="noStrike">
              <a:latin typeface="Arial"/>
            </a:endParaRPr>
          </a:p>
        </p:txBody>
      </p:sp>
      <p:sp>
        <p:nvSpPr>
          <p:cNvPr id="86" name="CustomShape 2"/>
          <p:cNvSpPr/>
          <p:nvPr/>
        </p:nvSpPr>
        <p:spPr>
          <a:xfrm>
            <a:off x="3865680" y="193320"/>
            <a:ext cx="487548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 </a:t>
            </a:r>
            <a:r>
              <a:rPr b="0" lang="it" sz="1400" spc="-1" strike="noStrike" u="sng">
                <a:solidFill>
                  <a:srgbClr val="0097a7"/>
                </a:solidFill>
                <a:uFillTx/>
                <a:latin typeface="Arial"/>
                <a:ea typeface="Arial"/>
                <a:hlinkClick r:id="rId1"/>
              </a:rPr>
              <a:t>https://www.kaggle.com/kumarajarshi/life-expectancy-who</a:t>
            </a:r>
            <a:endParaRPr b="0" lang="zxx" sz="1400" spc="-1" strike="noStrike">
              <a:latin typeface="Arial"/>
            </a:endParaRPr>
          </a:p>
        </p:txBody>
      </p:sp>
      <p:sp>
        <p:nvSpPr>
          <p:cNvPr id="87" name="CustomShape 3"/>
          <p:cNvSpPr/>
          <p:nvPr/>
        </p:nvSpPr>
        <p:spPr>
          <a:xfrm>
            <a:off x="289800" y="797040"/>
            <a:ext cx="8668800" cy="63972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500" spc="-1" strike="noStrike">
                <a:solidFill>
                  <a:srgbClr val="000000"/>
                </a:solidFill>
                <a:latin typeface="Arial"/>
                <a:ea typeface="Arial"/>
              </a:rPr>
              <a:t>Aim: predict the life expectancy given multiple indicators such as </a:t>
            </a:r>
            <a:r>
              <a:rPr b="0" lang="it" sz="1500" spc="-1" strike="noStrike">
                <a:solidFill>
                  <a:srgbClr val="000000"/>
                </a:solidFill>
                <a:highlight>
                  <a:srgbClr val="ffffff"/>
                </a:highlight>
                <a:latin typeface="Arial"/>
                <a:ea typeface="Arial"/>
              </a:rPr>
              <a:t>demographic variables, income composition and mortality rates</a:t>
            </a:r>
            <a:endParaRPr b="0" lang="zxx" sz="1500" spc="-1" strike="noStrike">
              <a:latin typeface="Arial"/>
            </a:endParaRPr>
          </a:p>
        </p:txBody>
      </p:sp>
      <p:pic>
        <p:nvPicPr>
          <p:cNvPr id="88" name="Google Shape;76;p16" descr=""/>
          <p:cNvPicPr/>
          <p:nvPr/>
        </p:nvPicPr>
        <p:blipFill>
          <a:blip r:embed="rId2"/>
          <a:srcRect l="5965" t="8178" r="8689" b="5465"/>
          <a:stretch/>
        </p:blipFill>
        <p:spPr>
          <a:xfrm>
            <a:off x="132840" y="1540080"/>
            <a:ext cx="4286880" cy="3252960"/>
          </a:xfrm>
          <a:prstGeom prst="rect">
            <a:avLst/>
          </a:prstGeom>
          <a:ln>
            <a:noFill/>
          </a:ln>
        </p:spPr>
      </p:pic>
      <p:sp>
        <p:nvSpPr>
          <p:cNvPr id="89" name="CustomShape 4"/>
          <p:cNvSpPr/>
          <p:nvPr/>
        </p:nvSpPr>
        <p:spPr>
          <a:xfrm>
            <a:off x="4636440" y="1485000"/>
            <a:ext cx="4286880" cy="6094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Features: </a:t>
            </a:r>
            <a:endParaRPr b="0" lang="zxx" sz="1400" spc="-1" strike="noStrike">
              <a:latin typeface="Arial"/>
            </a:endParaRPr>
          </a:p>
          <a:p>
            <a:pPr>
              <a:lnSpc>
                <a:spcPct val="100000"/>
              </a:lnSpc>
              <a:tabLst>
                <a:tab algn="l" pos="0"/>
              </a:tabLst>
            </a:pPr>
            <a:endParaRPr b="0" lang="zxx" sz="1400" spc="-1" strike="noStrike">
              <a:latin typeface="Arial"/>
            </a:endParaRPr>
          </a:p>
        </p:txBody>
      </p:sp>
      <p:sp>
        <p:nvSpPr>
          <p:cNvPr id="90" name="CustomShape 5"/>
          <p:cNvSpPr/>
          <p:nvPr/>
        </p:nvSpPr>
        <p:spPr>
          <a:xfrm>
            <a:off x="5011200" y="1851120"/>
            <a:ext cx="3537720" cy="12492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000" spc="-1" strike="noStrike">
                <a:solidFill>
                  <a:srgbClr val="6a8759"/>
                </a:solidFill>
                <a:highlight>
                  <a:srgbClr val="ffffff"/>
                </a:highlight>
                <a:latin typeface="Courier New"/>
                <a:ea typeface="Courier New"/>
              </a:rPr>
              <a:t>'AdultMortality'</a:t>
            </a:r>
            <a:r>
              <a:rPr b="0" lang="it" sz="1000" spc="-1" strike="noStrike">
                <a:solidFill>
                  <a:srgbClr val="cc7832"/>
                </a:solidFill>
                <a:highlight>
                  <a:srgbClr val="ffffff"/>
                </a:highlight>
                <a:latin typeface="Courier New"/>
                <a:ea typeface="Courier New"/>
              </a:rPr>
              <a:t>,</a:t>
            </a:r>
            <a:r>
              <a:rPr b="0" lang="it" sz="1000" spc="-1" strike="noStrike">
                <a:solidFill>
                  <a:srgbClr val="6a8759"/>
                </a:solidFill>
                <a:highlight>
                  <a:srgbClr val="ffffff"/>
                </a:highlight>
                <a:latin typeface="Courier New"/>
                <a:ea typeface="Courier New"/>
              </a:rPr>
              <a:t>'infantdeaths'</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'Alcohol'</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'percentageexpenditure'</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'HepatitisB'</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'Measles'</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'BMI'</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'under-fivedeaths'</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'Polio'</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'Totalexpenditure'</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'Diphtheria'</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'HIV/AIDS'</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'GDP'</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'Population'</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'thinness1-19years'</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'thinness5-9years'</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'Incomecompositionofresources'</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'Schooling'</a:t>
            </a:r>
            <a:endParaRPr b="0" lang="zxx" sz="1000" spc="-1" strike="noStrike">
              <a:latin typeface="Arial"/>
            </a:endParaRPr>
          </a:p>
        </p:txBody>
      </p:sp>
      <p:sp>
        <p:nvSpPr>
          <p:cNvPr id="91" name="CustomShape 6"/>
          <p:cNvSpPr/>
          <p:nvPr/>
        </p:nvSpPr>
        <p:spPr>
          <a:xfrm>
            <a:off x="4720320" y="3434040"/>
            <a:ext cx="4286880" cy="6094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Dropped Features: </a:t>
            </a:r>
            <a:endParaRPr b="0" lang="zxx" sz="1400" spc="-1" strike="noStrike">
              <a:latin typeface="Arial"/>
            </a:endParaRPr>
          </a:p>
          <a:p>
            <a:pPr>
              <a:lnSpc>
                <a:spcPct val="100000"/>
              </a:lnSpc>
              <a:tabLst>
                <a:tab algn="l" pos="0"/>
              </a:tabLst>
            </a:pPr>
            <a:endParaRPr b="0" lang="zxx" sz="1400" spc="-1" strike="noStrike">
              <a:latin typeface="Arial"/>
            </a:endParaRPr>
          </a:p>
        </p:txBody>
      </p:sp>
      <p:sp>
        <p:nvSpPr>
          <p:cNvPr id="92" name="CustomShape 7"/>
          <p:cNvSpPr/>
          <p:nvPr/>
        </p:nvSpPr>
        <p:spPr>
          <a:xfrm>
            <a:off x="5011200" y="3784680"/>
            <a:ext cx="3923640" cy="54864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000" spc="-1" strike="noStrike">
                <a:solidFill>
                  <a:srgbClr val="6a8759"/>
                </a:solidFill>
                <a:highlight>
                  <a:srgbClr val="ffffff"/>
                </a:highlight>
                <a:latin typeface="Courier New"/>
                <a:ea typeface="Courier New"/>
              </a:rPr>
              <a:t>'Country'</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'Year'</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'Status'</a:t>
            </a:r>
            <a:endParaRPr b="0" lang="zxx" sz="1000" spc="-1" strike="noStrike">
              <a:latin typeface="Arial"/>
            </a:endParaRPr>
          </a:p>
          <a:p>
            <a:pPr>
              <a:lnSpc>
                <a:spcPct val="100000"/>
              </a:lnSpc>
              <a:tabLst>
                <a:tab algn="l" pos="0"/>
              </a:tabLst>
            </a:pPr>
            <a:endParaRPr b="0" lang="zxx" sz="1000" spc="-1" strike="noStrike">
              <a:latin typeface="Arial"/>
            </a:endParaRPr>
          </a:p>
        </p:txBody>
      </p:sp>
      <p:sp>
        <p:nvSpPr>
          <p:cNvPr id="93" name="CustomShape 8"/>
          <p:cNvSpPr/>
          <p:nvPr/>
        </p:nvSpPr>
        <p:spPr>
          <a:xfrm>
            <a:off x="4696920" y="4370760"/>
            <a:ext cx="4334040" cy="6094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(we are interested in the evaluation based solely on the indicators above)</a:t>
            </a:r>
            <a:endParaRPr b="0" lang="zxx"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77560" y="193320"/>
            <a:ext cx="866880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Data Set: “Life” Expectancy - example feature distributions  </a:t>
            </a:r>
            <a:endParaRPr b="0" lang="zxx" sz="1400" spc="-1" strike="noStrike">
              <a:latin typeface="Arial"/>
            </a:endParaRPr>
          </a:p>
        </p:txBody>
      </p:sp>
      <p:pic>
        <p:nvPicPr>
          <p:cNvPr id="95" name="Google Shape;87;p17" descr=""/>
          <p:cNvPicPr/>
          <p:nvPr/>
        </p:nvPicPr>
        <p:blipFill>
          <a:blip r:embed="rId1"/>
          <a:stretch/>
        </p:blipFill>
        <p:spPr>
          <a:xfrm>
            <a:off x="684360" y="2938680"/>
            <a:ext cx="2656440" cy="1992240"/>
          </a:xfrm>
          <a:prstGeom prst="rect">
            <a:avLst/>
          </a:prstGeom>
          <a:ln>
            <a:noFill/>
          </a:ln>
        </p:spPr>
      </p:pic>
      <p:pic>
        <p:nvPicPr>
          <p:cNvPr id="96" name="Google Shape;88;p17" descr=""/>
          <p:cNvPicPr/>
          <p:nvPr/>
        </p:nvPicPr>
        <p:blipFill>
          <a:blip r:embed="rId2"/>
          <a:stretch/>
        </p:blipFill>
        <p:spPr>
          <a:xfrm>
            <a:off x="684360" y="695520"/>
            <a:ext cx="2656440" cy="1992240"/>
          </a:xfrm>
          <a:prstGeom prst="rect">
            <a:avLst/>
          </a:prstGeom>
          <a:ln>
            <a:noFill/>
          </a:ln>
        </p:spPr>
      </p:pic>
      <p:pic>
        <p:nvPicPr>
          <p:cNvPr id="97" name="Google Shape;89;p17" descr=""/>
          <p:cNvPicPr/>
          <p:nvPr/>
        </p:nvPicPr>
        <p:blipFill>
          <a:blip r:embed="rId3"/>
          <a:stretch/>
        </p:blipFill>
        <p:spPr>
          <a:xfrm>
            <a:off x="3445920" y="718200"/>
            <a:ext cx="2595960" cy="1946880"/>
          </a:xfrm>
          <a:prstGeom prst="rect">
            <a:avLst/>
          </a:prstGeom>
          <a:ln>
            <a:noFill/>
          </a:ln>
        </p:spPr>
      </p:pic>
      <p:pic>
        <p:nvPicPr>
          <p:cNvPr id="98" name="Google Shape;90;p17" descr=""/>
          <p:cNvPicPr/>
          <p:nvPr/>
        </p:nvPicPr>
        <p:blipFill>
          <a:blip r:embed="rId4"/>
          <a:stretch/>
        </p:blipFill>
        <p:spPr>
          <a:xfrm>
            <a:off x="3524400" y="2986560"/>
            <a:ext cx="2438640" cy="18288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77560" y="193320"/>
            <a:ext cx="866880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a:t>
            </a:r>
            <a:r>
              <a:rPr b="0" lang="it" sz="1400" spc="-1" strike="noStrike">
                <a:solidFill>
                  <a:srgbClr val="000000"/>
                </a:solidFill>
                <a:latin typeface="Arial"/>
                <a:ea typeface="Arial"/>
              </a:rPr>
              <a:t>Life Expectancy” correlation</a:t>
            </a:r>
            <a:endParaRPr b="0" lang="zxx" sz="1400" spc="-1" strike="noStrike">
              <a:latin typeface="Arial"/>
            </a:endParaRPr>
          </a:p>
        </p:txBody>
      </p:sp>
      <p:pic>
        <p:nvPicPr>
          <p:cNvPr id="100" name="Google Shape;96;p18" descr=""/>
          <p:cNvPicPr/>
          <p:nvPr/>
        </p:nvPicPr>
        <p:blipFill>
          <a:blip r:embed="rId1"/>
          <a:srcRect l="0" t="9902" r="13869" b="0"/>
          <a:stretch/>
        </p:blipFill>
        <p:spPr>
          <a:xfrm>
            <a:off x="3267360" y="0"/>
            <a:ext cx="5780160" cy="5038560"/>
          </a:xfrm>
          <a:prstGeom prst="rect">
            <a:avLst/>
          </a:prstGeom>
          <a:ln>
            <a:noFill/>
          </a:ln>
        </p:spPr>
      </p:pic>
      <p:sp>
        <p:nvSpPr>
          <p:cNvPr id="101" name="CustomShape 2"/>
          <p:cNvSpPr/>
          <p:nvPr/>
        </p:nvSpPr>
        <p:spPr>
          <a:xfrm>
            <a:off x="239400" y="749520"/>
            <a:ext cx="284652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Pearson Correlation matrix </a:t>
            </a:r>
            <a:endParaRPr b="0" lang="zxx"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277560" y="193320"/>
            <a:ext cx="866880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Data Set: “Wind” Turbines Power Output  </a:t>
            </a:r>
            <a:endParaRPr b="0" lang="zxx" sz="1400" spc="-1" strike="noStrike">
              <a:latin typeface="Arial"/>
            </a:endParaRPr>
          </a:p>
        </p:txBody>
      </p:sp>
      <p:sp>
        <p:nvSpPr>
          <p:cNvPr id="103" name="CustomShape 2"/>
          <p:cNvSpPr/>
          <p:nvPr/>
        </p:nvSpPr>
        <p:spPr>
          <a:xfrm>
            <a:off x="3865680" y="193320"/>
            <a:ext cx="487548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u="sng">
                <a:solidFill>
                  <a:srgbClr val="0097a7"/>
                </a:solidFill>
                <a:uFillTx/>
                <a:latin typeface="Arial"/>
                <a:ea typeface="Arial"/>
                <a:hlinkClick r:id="rId1"/>
              </a:rPr>
              <a:t>https://www.kaggle.com/synergystud/a-fine-windy-day-hackerearth-ml-challenge</a:t>
            </a:r>
            <a:endParaRPr b="0" lang="zxx" sz="1400" spc="-1" strike="noStrike">
              <a:latin typeface="Arial"/>
            </a:endParaRPr>
          </a:p>
        </p:txBody>
      </p:sp>
      <p:sp>
        <p:nvSpPr>
          <p:cNvPr id="104" name="CustomShape 3"/>
          <p:cNvSpPr/>
          <p:nvPr/>
        </p:nvSpPr>
        <p:spPr>
          <a:xfrm>
            <a:off x="314640" y="713880"/>
            <a:ext cx="8668800" cy="549720"/>
          </a:xfrm>
          <a:prstGeom prst="rect">
            <a:avLst/>
          </a:prstGeom>
          <a:noFill/>
          <a:ln>
            <a:noFill/>
          </a:ln>
        </p:spPr>
        <p:style>
          <a:lnRef idx="0"/>
          <a:fillRef idx="0"/>
          <a:effectRef idx="0"/>
          <a:fontRef idx="minor"/>
        </p:style>
        <p:txBody>
          <a:bodyPr tIns="91440" bIns="91440">
            <a:spAutoFit/>
          </a:bodyPr>
          <a:p>
            <a:pPr>
              <a:lnSpc>
                <a:spcPct val="115000"/>
              </a:lnSpc>
              <a:spcBef>
                <a:spcPts val="799"/>
              </a:spcBef>
              <a:spcAft>
                <a:spcPts val="799"/>
              </a:spcAft>
              <a:tabLst>
                <a:tab algn="l" pos="0"/>
              </a:tabLst>
            </a:pPr>
            <a:r>
              <a:rPr b="0" lang="it" sz="1050" spc="-1" strike="noStrike">
                <a:solidFill>
                  <a:srgbClr val="000000"/>
                </a:solidFill>
                <a:highlight>
                  <a:srgbClr val="ffffff"/>
                </a:highlight>
                <a:latin typeface="Arial"/>
                <a:ea typeface="Arial"/>
              </a:rPr>
              <a:t>How do factors such as temperature, wind direction, turbine status, weather, blade length, and so on influence the amount of power generated by wind turbines?</a:t>
            </a:r>
            <a:endParaRPr b="0" lang="zxx" sz="1050" spc="-1" strike="noStrike">
              <a:latin typeface="Arial"/>
            </a:endParaRPr>
          </a:p>
        </p:txBody>
      </p:sp>
      <p:sp>
        <p:nvSpPr>
          <p:cNvPr id="105" name="CustomShape 4"/>
          <p:cNvSpPr/>
          <p:nvPr/>
        </p:nvSpPr>
        <p:spPr>
          <a:xfrm>
            <a:off x="4636440" y="1485000"/>
            <a:ext cx="4286880" cy="6094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Features: </a:t>
            </a:r>
            <a:endParaRPr b="0" lang="zxx" sz="1400" spc="-1" strike="noStrike">
              <a:latin typeface="Arial"/>
            </a:endParaRPr>
          </a:p>
          <a:p>
            <a:pPr>
              <a:lnSpc>
                <a:spcPct val="100000"/>
              </a:lnSpc>
              <a:tabLst>
                <a:tab algn="l" pos="0"/>
              </a:tabLst>
            </a:pPr>
            <a:endParaRPr b="0" lang="zxx" sz="1400" spc="-1" strike="noStrike">
              <a:latin typeface="Arial"/>
            </a:endParaRPr>
          </a:p>
        </p:txBody>
      </p:sp>
      <p:sp>
        <p:nvSpPr>
          <p:cNvPr id="106" name="CustomShape 5"/>
          <p:cNvSpPr/>
          <p:nvPr/>
        </p:nvSpPr>
        <p:spPr>
          <a:xfrm>
            <a:off x="4107600" y="1790280"/>
            <a:ext cx="4633560" cy="2121840"/>
          </a:xfrm>
          <a:prstGeom prst="rect">
            <a:avLst/>
          </a:prstGeom>
          <a:noFill/>
          <a:ln>
            <a:noFill/>
          </a:ln>
        </p:spPr>
        <p:style>
          <a:lnRef idx="0"/>
          <a:fillRef idx="0"/>
          <a:effectRef idx="0"/>
          <a:fontRef idx="minor"/>
        </p:style>
        <p:txBody>
          <a:bodyPr tIns="91440" bIns="91440">
            <a:spAutoFit/>
          </a:bodyPr>
          <a:p>
            <a:pPr>
              <a:lnSpc>
                <a:spcPct val="115000"/>
              </a:lnSpc>
              <a:spcBef>
                <a:spcPts val="799"/>
              </a:spcBef>
              <a:tabLst>
                <a:tab algn="l" pos="0"/>
              </a:tabLst>
            </a:pPr>
            <a:r>
              <a:rPr b="0" lang="it" sz="1000" spc="-1" strike="noStrike">
                <a:solidFill>
                  <a:srgbClr val="6a8759"/>
                </a:solidFill>
                <a:highlight>
                  <a:srgbClr val="ffffff"/>
                </a:highlight>
                <a:latin typeface="Courier New"/>
                <a:ea typeface="Courier New"/>
              </a:rPr>
              <a:t>'wind_speed(m/s)'</a:t>
            </a:r>
            <a:r>
              <a:rPr b="0" lang="it" sz="1000" spc="-1" strike="noStrike">
                <a:solidFill>
                  <a:srgbClr val="cc7832"/>
                </a:solidFill>
                <a:highlight>
                  <a:srgbClr val="ffffff"/>
                </a:highlight>
                <a:latin typeface="Courier New"/>
                <a:ea typeface="Courier New"/>
              </a:rPr>
              <a:t>,</a:t>
            </a:r>
            <a:r>
              <a:rPr b="0" lang="it" sz="1000" spc="-1" strike="noStrike">
                <a:solidFill>
                  <a:srgbClr val="6a8759"/>
                </a:solidFill>
                <a:highlight>
                  <a:srgbClr val="ffffff"/>
                </a:highlight>
                <a:latin typeface="Courier New"/>
                <a:ea typeface="Courier New"/>
              </a:rPr>
              <a:t>'atmospheric_temperature(°C)'</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'shaft_temperature(°C)'</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'blades_angle(°)'</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'gearbox_temperature(°C)'</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'engine_temperature(°C)'</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'motor_torque(N-m)'</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'generator_temperature(°C)'</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'atmospheric_pressure(Pascal)'</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'area_temperature(°C)'</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'windmill_body_temperature(°C)'</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'wind_direction(°)'</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'resistance(ohm)'</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'rotor_torque(N-m)'</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'blade_length(m)'</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'blade_breadth(m)'</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'windmill_height(m)'</a:t>
            </a:r>
            <a:endParaRPr b="0" lang="zxx" sz="1000" spc="-1" strike="noStrike">
              <a:latin typeface="Arial"/>
            </a:endParaRPr>
          </a:p>
          <a:p>
            <a:pPr>
              <a:lnSpc>
                <a:spcPct val="115000"/>
              </a:lnSpc>
              <a:spcBef>
                <a:spcPts val="799"/>
              </a:spcBef>
              <a:tabLst>
                <a:tab algn="l" pos="0"/>
              </a:tabLst>
            </a:pPr>
            <a:endParaRPr b="0" lang="zxx" sz="1000" spc="-1" strike="noStrike">
              <a:latin typeface="Arial"/>
            </a:endParaRPr>
          </a:p>
          <a:p>
            <a:pPr>
              <a:lnSpc>
                <a:spcPct val="100000"/>
              </a:lnSpc>
              <a:spcBef>
                <a:spcPts val="799"/>
              </a:spcBef>
              <a:tabLst>
                <a:tab algn="l" pos="0"/>
              </a:tabLst>
            </a:pPr>
            <a:endParaRPr b="0" lang="zxx" sz="1000" spc="-1" strike="noStrike">
              <a:latin typeface="Arial"/>
            </a:endParaRPr>
          </a:p>
        </p:txBody>
      </p:sp>
      <p:sp>
        <p:nvSpPr>
          <p:cNvPr id="107" name="CustomShape 6"/>
          <p:cNvSpPr/>
          <p:nvPr/>
        </p:nvSpPr>
        <p:spPr>
          <a:xfrm>
            <a:off x="4696200" y="3569400"/>
            <a:ext cx="4286880" cy="6094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Removed Features: </a:t>
            </a:r>
            <a:endParaRPr b="0" lang="zxx" sz="1400" spc="-1" strike="noStrike">
              <a:latin typeface="Arial"/>
            </a:endParaRPr>
          </a:p>
          <a:p>
            <a:pPr>
              <a:lnSpc>
                <a:spcPct val="100000"/>
              </a:lnSpc>
              <a:tabLst>
                <a:tab algn="l" pos="0"/>
              </a:tabLst>
            </a:pPr>
            <a:endParaRPr b="0" lang="zxx" sz="1400" spc="-1" strike="noStrike">
              <a:latin typeface="Arial"/>
            </a:endParaRPr>
          </a:p>
        </p:txBody>
      </p:sp>
      <p:sp>
        <p:nvSpPr>
          <p:cNvPr id="108" name="CustomShape 7"/>
          <p:cNvSpPr/>
          <p:nvPr/>
        </p:nvSpPr>
        <p:spPr>
          <a:xfrm>
            <a:off x="4201560" y="3936240"/>
            <a:ext cx="3923640" cy="8532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000" spc="-1" strike="noStrike">
                <a:solidFill>
                  <a:srgbClr val="6a8759"/>
                </a:solidFill>
                <a:highlight>
                  <a:srgbClr val="ffffff"/>
                </a:highlight>
                <a:latin typeface="Courier New"/>
                <a:ea typeface="Courier New"/>
              </a:rPr>
              <a:t>'turbine_status'</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'cloud_level'</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'tracking_id'</a:t>
            </a:r>
            <a:r>
              <a:rPr b="0" lang="it" sz="1000" spc="-1" strike="noStrike">
                <a:solidFill>
                  <a:srgbClr val="cc7832"/>
                </a:solidFill>
                <a:highlight>
                  <a:srgbClr val="ffffff"/>
                </a:highlight>
                <a:latin typeface="Courier New"/>
                <a:ea typeface="Courier New"/>
              </a:rPr>
              <a:t>, </a:t>
            </a:r>
            <a:r>
              <a:rPr b="0" lang="it" sz="1000" spc="-1" strike="noStrike">
                <a:solidFill>
                  <a:srgbClr val="6a8759"/>
                </a:solidFill>
                <a:highlight>
                  <a:srgbClr val="ffffff"/>
                </a:highlight>
                <a:latin typeface="Courier New"/>
                <a:ea typeface="Courier New"/>
              </a:rPr>
              <a:t>'datetime'</a:t>
            </a:r>
            <a:endParaRPr b="0" lang="zxx" sz="1000" spc="-1" strike="noStrike">
              <a:latin typeface="Arial"/>
            </a:endParaRPr>
          </a:p>
          <a:p>
            <a:pPr>
              <a:lnSpc>
                <a:spcPct val="100000"/>
              </a:lnSpc>
              <a:tabLst>
                <a:tab algn="l" pos="0"/>
              </a:tabLst>
            </a:pPr>
            <a:endParaRPr b="0" lang="zxx" sz="1000" spc="-1" strike="noStrike">
              <a:latin typeface="Arial"/>
            </a:endParaRPr>
          </a:p>
          <a:p>
            <a:pPr>
              <a:lnSpc>
                <a:spcPct val="100000"/>
              </a:lnSpc>
              <a:tabLst>
                <a:tab algn="l" pos="0"/>
              </a:tabLst>
            </a:pPr>
            <a:endParaRPr b="0" lang="zxx" sz="1000" spc="-1" strike="noStrike">
              <a:latin typeface="Arial"/>
            </a:endParaRPr>
          </a:p>
        </p:txBody>
      </p:sp>
      <p:pic>
        <p:nvPicPr>
          <p:cNvPr id="109" name="Google Shape;109;p19" descr=""/>
          <p:cNvPicPr/>
          <p:nvPr/>
        </p:nvPicPr>
        <p:blipFill>
          <a:blip r:embed="rId2"/>
          <a:srcRect l="4264" t="10656" r="9075" b="4262"/>
          <a:stretch/>
        </p:blipFill>
        <p:spPr>
          <a:xfrm>
            <a:off x="277560" y="1470960"/>
            <a:ext cx="3780360" cy="27838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11760" y="444960"/>
            <a:ext cx="8520120" cy="572400"/>
          </a:xfrm>
          <a:prstGeom prst="rect">
            <a:avLst/>
          </a:prstGeom>
          <a:noFill/>
          <a:ln>
            <a:noFill/>
          </a:ln>
        </p:spPr>
        <p:txBody>
          <a:bodyPr tIns="91440" bIns="91440">
            <a:normAutofit fontScale="97000"/>
          </a:bodyPr>
          <a:p>
            <a:endParaRPr b="0" lang="zxx" sz="1400" spc="-1" strike="noStrike">
              <a:solidFill>
                <a:srgbClr val="000000"/>
              </a:solidFill>
              <a:latin typeface="Arial"/>
            </a:endParaRPr>
          </a:p>
        </p:txBody>
      </p:sp>
      <p:sp>
        <p:nvSpPr>
          <p:cNvPr id="111" name="TextShape 2"/>
          <p:cNvSpPr txBox="1"/>
          <p:nvPr/>
        </p:nvSpPr>
        <p:spPr>
          <a:xfrm>
            <a:off x="311760" y="1152360"/>
            <a:ext cx="8520120" cy="3416040"/>
          </a:xfrm>
          <a:prstGeom prst="rect">
            <a:avLst/>
          </a:prstGeom>
          <a:noFill/>
          <a:ln>
            <a:noFill/>
          </a:ln>
        </p:spPr>
        <p:txBody>
          <a:bodyPr tIns="91440" bIns="91440">
            <a:normAutofit/>
          </a:bodyPr>
          <a:p>
            <a:endParaRPr b="0" lang="zxx"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277560" y="193320"/>
            <a:ext cx="866880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Data Set: “Math” Grades </a:t>
            </a:r>
            <a:endParaRPr b="0" lang="zxx" sz="1400" spc="-1" strike="noStrike">
              <a:latin typeface="Arial"/>
            </a:endParaRPr>
          </a:p>
        </p:txBody>
      </p:sp>
      <p:sp>
        <p:nvSpPr>
          <p:cNvPr id="113" name="CustomShape 2"/>
          <p:cNvSpPr/>
          <p:nvPr/>
        </p:nvSpPr>
        <p:spPr>
          <a:xfrm>
            <a:off x="3865680" y="193320"/>
            <a:ext cx="487548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u="sng">
                <a:solidFill>
                  <a:srgbClr val="0097a7"/>
                </a:solidFill>
                <a:uFillTx/>
                <a:latin typeface="Arial"/>
                <a:ea typeface="Arial"/>
                <a:hlinkClick r:id="rId1"/>
              </a:rPr>
              <a:t>https://www.kaggle.com/janiobachmann/math-students</a:t>
            </a:r>
            <a:endParaRPr b="0" lang="zxx" sz="1400" spc="-1" strike="noStrike">
              <a:latin typeface="Arial"/>
            </a:endParaRPr>
          </a:p>
        </p:txBody>
      </p:sp>
      <p:sp>
        <p:nvSpPr>
          <p:cNvPr id="114" name="CustomShape 3"/>
          <p:cNvSpPr/>
          <p:nvPr/>
        </p:nvSpPr>
        <p:spPr>
          <a:xfrm>
            <a:off x="314640" y="713880"/>
            <a:ext cx="8668800" cy="1128600"/>
          </a:xfrm>
          <a:prstGeom prst="rect">
            <a:avLst/>
          </a:prstGeom>
          <a:noFill/>
          <a:ln>
            <a:noFill/>
          </a:ln>
        </p:spPr>
        <p:style>
          <a:lnRef idx="0"/>
          <a:fillRef idx="0"/>
          <a:effectRef idx="0"/>
          <a:fontRef idx="minor"/>
        </p:style>
        <p:txBody>
          <a:bodyPr tIns="91440" bIns="91440">
            <a:spAutoFit/>
          </a:bodyPr>
          <a:p>
            <a:pPr>
              <a:lnSpc>
                <a:spcPct val="115000"/>
              </a:lnSpc>
              <a:spcBef>
                <a:spcPts val="799"/>
              </a:spcBef>
              <a:tabLst>
                <a:tab algn="l" pos="0"/>
              </a:tabLst>
            </a:pPr>
            <a:r>
              <a:rPr b="0" lang="it" sz="1050" spc="-1" strike="noStrike">
                <a:solidFill>
                  <a:srgbClr val="000000"/>
                </a:solidFill>
                <a:highlight>
                  <a:srgbClr val="ffffff"/>
                </a:highlight>
                <a:latin typeface="Arial"/>
                <a:ea typeface="Arial"/>
              </a:rPr>
              <a:t>This dataset contains the </a:t>
            </a:r>
            <a:r>
              <a:rPr b="0" i="1" lang="it" sz="1050" spc="-1" strike="noStrike">
                <a:solidFill>
                  <a:srgbClr val="000000"/>
                </a:solidFill>
                <a:highlight>
                  <a:srgbClr val="ffffff"/>
                </a:highlight>
                <a:latin typeface="Arial"/>
                <a:ea typeface="Arial"/>
              </a:rPr>
              <a:t>final scores</a:t>
            </a:r>
            <a:r>
              <a:rPr b="0" lang="it" sz="1050" spc="-1" strike="noStrike">
                <a:solidFill>
                  <a:srgbClr val="000000"/>
                </a:solidFill>
                <a:highlight>
                  <a:srgbClr val="ffffff"/>
                </a:highlight>
                <a:latin typeface="Arial"/>
                <a:ea typeface="Arial"/>
              </a:rPr>
              <a:t> of students at the end of a math programs with several features that might or might not impact the future outcome of these students, given the scores G1 and G2 obtained during the the first study period.</a:t>
            </a:r>
            <a:endParaRPr b="0" lang="zxx" sz="1050" spc="-1" strike="noStrike">
              <a:latin typeface="Arial"/>
            </a:endParaRPr>
          </a:p>
          <a:p>
            <a:pPr>
              <a:lnSpc>
                <a:spcPct val="115000"/>
              </a:lnSpc>
              <a:spcBef>
                <a:spcPts val="799"/>
              </a:spcBef>
              <a:tabLst>
                <a:tab algn="l" pos="0"/>
              </a:tabLst>
            </a:pPr>
            <a:endParaRPr b="0" lang="zxx" sz="1050" spc="-1" strike="noStrike">
              <a:latin typeface="Arial"/>
            </a:endParaRPr>
          </a:p>
          <a:p>
            <a:pPr>
              <a:lnSpc>
                <a:spcPct val="115000"/>
              </a:lnSpc>
              <a:spcBef>
                <a:spcPts val="799"/>
              </a:spcBef>
              <a:spcAft>
                <a:spcPts val="799"/>
              </a:spcAft>
              <a:tabLst>
                <a:tab algn="l" pos="0"/>
              </a:tabLst>
            </a:pPr>
            <a:endParaRPr b="0" lang="zxx" sz="1050" spc="-1" strike="noStrike">
              <a:latin typeface="Arial"/>
            </a:endParaRPr>
          </a:p>
        </p:txBody>
      </p:sp>
      <p:sp>
        <p:nvSpPr>
          <p:cNvPr id="115" name="CustomShape 4"/>
          <p:cNvSpPr/>
          <p:nvPr/>
        </p:nvSpPr>
        <p:spPr>
          <a:xfrm>
            <a:off x="3971160" y="1291680"/>
            <a:ext cx="4286880" cy="6094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Features: </a:t>
            </a:r>
            <a:endParaRPr b="0" lang="zxx" sz="1400" spc="-1" strike="noStrike">
              <a:latin typeface="Arial"/>
            </a:endParaRPr>
          </a:p>
          <a:p>
            <a:pPr>
              <a:lnSpc>
                <a:spcPct val="100000"/>
              </a:lnSpc>
              <a:tabLst>
                <a:tab algn="l" pos="0"/>
              </a:tabLst>
            </a:pPr>
            <a:endParaRPr b="0" lang="zxx" sz="1400" spc="-1" strike="noStrike">
              <a:latin typeface="Arial"/>
            </a:endParaRPr>
          </a:p>
        </p:txBody>
      </p:sp>
      <p:sp>
        <p:nvSpPr>
          <p:cNvPr id="116" name="CustomShape 5"/>
          <p:cNvSpPr/>
          <p:nvPr/>
        </p:nvSpPr>
        <p:spPr>
          <a:xfrm>
            <a:off x="4313160" y="1673280"/>
            <a:ext cx="4633560" cy="2107800"/>
          </a:xfrm>
          <a:prstGeom prst="rect">
            <a:avLst/>
          </a:prstGeom>
          <a:noFill/>
          <a:ln>
            <a:noFill/>
          </a:ln>
        </p:spPr>
        <p:style>
          <a:lnRef idx="0"/>
          <a:fillRef idx="0"/>
          <a:effectRef idx="0"/>
          <a:fontRef idx="minor"/>
        </p:style>
        <p:txBody>
          <a:bodyPr tIns="91440" bIns="91440">
            <a:spAutoFit/>
          </a:bodyPr>
          <a:p>
            <a:pPr>
              <a:lnSpc>
                <a:spcPct val="115000"/>
              </a:lnSpc>
              <a:spcBef>
                <a:spcPts val="799"/>
              </a:spcBef>
              <a:spcAft>
                <a:spcPts val="799"/>
              </a:spcAft>
              <a:tabLst>
                <a:tab algn="l" pos="0"/>
              </a:tabLst>
            </a:pPr>
            <a:r>
              <a:rPr b="0" lang="it" sz="1000" spc="-1" strike="noStrike">
                <a:solidFill>
                  <a:srgbClr val="6a8759"/>
                </a:solidFill>
                <a:highlight>
                  <a:srgbClr val="ffffff"/>
                </a:highlight>
                <a:latin typeface="Courier New"/>
                <a:ea typeface="Courier New"/>
              </a:rPr>
              <a:t>'school', 'sex', 'age', 'address', 'Pstatus', 'Medu', 'Fedu','traveltime', 'studytime', 'failures', 'schoolsup', 'famsup', 'paid','activities', 'nursery', 'higher', 'internet', 'romantic', 'famrel','freetime', 'goout', 'Dalc', 'Walc', 'health', 'absences', 'G1', 'G2', 'famsize_1', 'famsize_LE3', 'Mjob_at_home', 'Mjob_health', 'Mjob_other', 'Mjob_services', 'Mjob_teacher', 'Fjob_at_home', 'Fjob_health', 'Fjob_other', 'Fjob_services', 'Fjob_teacher', 'reason_course', 'reason_home', 'reason_other', 'reason_reputation', 'guardian_father', 'guardian_mother', 'guardian_other'</a:t>
            </a:r>
            <a:endParaRPr b="0" lang="zxx" sz="1000" spc="-1" strike="noStrike">
              <a:latin typeface="Arial"/>
            </a:endParaRPr>
          </a:p>
        </p:txBody>
      </p:sp>
      <p:pic>
        <p:nvPicPr>
          <p:cNvPr id="117" name="Google Shape;125;p21" descr=""/>
          <p:cNvPicPr/>
          <p:nvPr/>
        </p:nvPicPr>
        <p:blipFill>
          <a:blip r:embed="rId2"/>
          <a:stretch/>
        </p:blipFill>
        <p:spPr>
          <a:xfrm>
            <a:off x="168480" y="1301760"/>
            <a:ext cx="3802680" cy="2851920"/>
          </a:xfrm>
          <a:prstGeom prst="rect">
            <a:avLst/>
          </a:prstGeom>
          <a:ln>
            <a:noFill/>
          </a:ln>
        </p:spPr>
      </p:pic>
      <p:sp>
        <p:nvSpPr>
          <p:cNvPr id="118" name="CustomShape 6"/>
          <p:cNvSpPr/>
          <p:nvPr/>
        </p:nvSpPr>
        <p:spPr>
          <a:xfrm>
            <a:off x="4035240" y="3915360"/>
            <a:ext cx="4948200" cy="103572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it" sz="1400" spc="-1" strike="noStrike">
                <a:solidFill>
                  <a:srgbClr val="000000"/>
                </a:solidFill>
                <a:latin typeface="Arial"/>
                <a:ea typeface="Arial"/>
              </a:rPr>
              <a:t>Except the target features, all the other are of nominal type.</a:t>
            </a:r>
            <a:endParaRPr b="0" lang="zxx" sz="1400" spc="-1" strike="noStrike">
              <a:latin typeface="Arial"/>
            </a:endParaRPr>
          </a:p>
          <a:p>
            <a:pPr>
              <a:lnSpc>
                <a:spcPct val="100000"/>
              </a:lnSpc>
              <a:tabLst>
                <a:tab algn="l" pos="0"/>
              </a:tabLst>
            </a:pPr>
            <a:endParaRPr b="0" lang="zxx" sz="1400" spc="-1" strike="noStrike">
              <a:latin typeface="Arial"/>
            </a:endParaRPr>
          </a:p>
          <a:p>
            <a:pPr>
              <a:lnSpc>
                <a:spcPct val="100000"/>
              </a:lnSpc>
              <a:tabLst>
                <a:tab algn="l" pos="0"/>
              </a:tabLst>
            </a:pPr>
            <a:r>
              <a:rPr b="0" lang="it" sz="1400" spc="-1" strike="noStrike">
                <a:solidFill>
                  <a:srgbClr val="000000"/>
                </a:solidFill>
                <a:latin typeface="Arial"/>
                <a:ea typeface="Arial"/>
              </a:rPr>
              <a:t>We have thus performed a hot-encoding and turn them into numeric variable.</a:t>
            </a:r>
            <a:endParaRPr b="0" lang="zxx"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en-AU</dc:language>
  <cp:lastModifiedBy/>
  <dcterms:modified xsi:type="dcterms:W3CDTF">2021-05-26T01:42:15Z</dcterms:modified>
  <cp:revision>1</cp:revision>
  <dc:subject/>
  <dc:title/>
</cp:coreProperties>
</file>