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797120" y="3044160"/>
            <a:ext cx="5666040" cy="121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" sz="1700" spc="-1" strike="noStrike">
                <a:solidFill>
                  <a:srgbClr val="000000"/>
                </a:solidFill>
                <a:latin typeface="Arial"/>
                <a:ea typeface="Arial"/>
              </a:rPr>
              <a:t>Federico Ambrogi, e1449911@student.tuwien.ac.at</a:t>
            </a:r>
            <a:endParaRPr b="0" lang="en-AU" sz="17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" sz="1700" spc="-1" strike="noStrike">
                <a:solidFill>
                  <a:srgbClr val="000000"/>
                </a:solidFill>
                <a:latin typeface="Arial"/>
                <a:ea typeface="Arial"/>
              </a:rPr>
              <a:t>Adam Höfler, e11847620@student.tuwien.ac.at</a:t>
            </a:r>
            <a:endParaRPr b="0" lang="en-AU" sz="17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" sz="1700" spc="-1" strike="noStrike">
                <a:solidFill>
                  <a:srgbClr val="000000"/>
                </a:solidFill>
                <a:latin typeface="Arial"/>
                <a:ea typeface="Arial"/>
              </a:rPr>
              <a:t>Matteo Panzieri, 12039996@student.tuwien.ac.at</a:t>
            </a:r>
            <a:endParaRPr b="0" lang="en-AU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AU" sz="17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261720" y="432000"/>
            <a:ext cx="8620200" cy="19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" sz="3200" spc="-1" strike="noStrike">
                <a:solidFill>
                  <a:srgbClr val="4285f4"/>
                </a:solidFill>
                <a:latin typeface="Arial"/>
                <a:ea typeface="Arial"/>
              </a:rPr>
              <a:t>Exercise 3.1.3.1</a:t>
            </a:r>
            <a:endParaRPr b="0" lang="en-AU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" sz="2200" spc="-1" strike="noStrike">
                <a:solidFill>
                  <a:srgbClr val="4285f4"/>
                </a:solidFill>
                <a:latin typeface="Arial"/>
                <a:ea typeface="Arial"/>
              </a:rPr>
              <a:t>Generation and evaluation of structured synthetic datasets</a:t>
            </a:r>
            <a:endParaRPr b="0" lang="en-AU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AU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" sz="2000" spc="-1" strike="noStrike">
                <a:solidFill>
                  <a:srgbClr val="ff0000"/>
                </a:solidFill>
                <a:latin typeface="Arial"/>
                <a:ea typeface="Arial"/>
              </a:rPr>
              <a:t>Machine Learning</a:t>
            </a:r>
            <a:endParaRPr b="0" lang="en-AU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" sz="1700" spc="-1" strike="noStrike">
                <a:solidFill>
                  <a:srgbClr val="000000"/>
                </a:solidFill>
                <a:latin typeface="Arial"/>
                <a:ea typeface="Arial"/>
              </a:rPr>
              <a:t>SS2021 - TU Wien</a:t>
            </a:r>
            <a:endParaRPr b="0" lang="en-AU" sz="17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158040" y="4568400"/>
            <a:ext cx="882756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Vienna, 28th May 2021</a:t>
            </a:r>
            <a:endParaRPr b="0" lang="en-A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61720" y="724320"/>
            <a:ext cx="862020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2"/>
          <p:cNvSpPr/>
          <p:nvPr/>
        </p:nvSpPr>
        <p:spPr>
          <a:xfrm>
            <a:off x="277560" y="193320"/>
            <a:ext cx="8668440" cy="252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1400" spc="-1" strike="noStrike">
                <a:solidFill>
                  <a:srgbClr val="4285f4"/>
                </a:solidFill>
                <a:latin typeface="Arial"/>
                <a:ea typeface="Arial"/>
              </a:rPr>
              <a:t>Synthesiser models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Synthetic Data Vault (SVD) used for data generation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AU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GaussianCopula model</a:t>
            </a:r>
            <a:endParaRPr b="0" lang="en-AU" sz="1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Distribution over hypercube in feature space</a:t>
            </a:r>
            <a:endParaRPr b="0" lang="en-AU" sz="1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endParaRPr b="0" lang="en-AU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CTGAN model</a:t>
            </a:r>
            <a:endParaRPr b="0" lang="en-AU" sz="1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endParaRPr b="0" lang="en-AU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CopulaGAN model</a:t>
            </a:r>
            <a:endParaRPr b="0" lang="en-AU" sz="1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Variation of the CTGAN model taking advantages found in GaussianCopula</a:t>
            </a:r>
            <a:endParaRPr b="0" lang="en-A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282240" y="288360"/>
            <a:ext cx="8668440" cy="39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Evaluating Predictions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To assess the value of our implementation, we used three metrics: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AU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MSE (mean-squared error)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AU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RMSE (root mean-squared error)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AU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MAE (mean absolute error)</a:t>
            </a:r>
            <a:endParaRPr b="0" lang="en-AU" sz="1400" spc="-1" strike="noStrike">
              <a:latin typeface="Arial"/>
            </a:endParaRPr>
          </a:p>
        </p:txBody>
      </p:sp>
      <p:pic>
        <p:nvPicPr>
          <p:cNvPr id="122" name="Google Shape;169;p28" descr=""/>
          <p:cNvPicPr/>
          <p:nvPr/>
        </p:nvPicPr>
        <p:blipFill>
          <a:blip r:embed="rId1"/>
          <a:srcRect l="0" t="61306" r="0" b="0"/>
          <a:stretch/>
        </p:blipFill>
        <p:spPr>
          <a:xfrm>
            <a:off x="3180600" y="4122360"/>
            <a:ext cx="2871000" cy="682920"/>
          </a:xfrm>
          <a:prstGeom prst="rect">
            <a:avLst/>
          </a:prstGeom>
          <a:ln>
            <a:noFill/>
          </a:ln>
        </p:spPr>
      </p:pic>
      <p:pic>
        <p:nvPicPr>
          <p:cNvPr id="123" name="Google Shape;170;p28" descr=""/>
          <p:cNvPicPr/>
          <p:nvPr/>
        </p:nvPicPr>
        <p:blipFill>
          <a:blip r:embed="rId2"/>
          <a:srcRect l="23350" t="36201" r="0" b="37520"/>
          <a:stretch/>
        </p:blipFill>
        <p:spPr>
          <a:xfrm>
            <a:off x="3533400" y="2979360"/>
            <a:ext cx="2166120" cy="455760"/>
          </a:xfrm>
          <a:prstGeom prst="rect">
            <a:avLst/>
          </a:prstGeom>
          <a:ln>
            <a:noFill/>
          </a:ln>
        </p:spPr>
      </p:pic>
      <p:pic>
        <p:nvPicPr>
          <p:cNvPr id="124" name="Google Shape;171;p28" descr=""/>
          <p:cNvPicPr/>
          <p:nvPr/>
        </p:nvPicPr>
        <p:blipFill>
          <a:blip r:embed="rId3"/>
          <a:srcRect l="0" t="0" r="0" b="61306"/>
          <a:stretch/>
        </p:blipFill>
        <p:spPr>
          <a:xfrm>
            <a:off x="3292200" y="1627560"/>
            <a:ext cx="2558520" cy="60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87640" y="207720"/>
            <a:ext cx="850248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Selection of Results - Wind data set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450400" y="539280"/>
            <a:ext cx="339660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Plot shows the values of actual data (test values) vs</a:t>
            </a:r>
            <a:endParaRPr b="0" lang="en-AU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i="1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sci-kit</a:t>
            </a: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 prediction (regression tree)</a:t>
            </a:r>
            <a:endParaRPr b="0" lang="en-AU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Our regression tree implementation</a:t>
            </a:r>
            <a:endParaRPr b="0" lang="en-AU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sci-kit random forest</a:t>
            </a:r>
            <a:endParaRPr b="0" lang="en-AU" sz="1400" spc="-1" strike="noStrike">
              <a:latin typeface="Arial"/>
            </a:endParaRPr>
          </a:p>
        </p:txBody>
      </p:sp>
      <p:pic>
        <p:nvPicPr>
          <p:cNvPr id="127" name="Google Shape;183;p30" descr=""/>
          <p:cNvPicPr/>
          <p:nvPr/>
        </p:nvPicPr>
        <p:blipFill>
          <a:blip r:embed="rId1"/>
          <a:stretch/>
        </p:blipFill>
        <p:spPr>
          <a:xfrm>
            <a:off x="287640" y="607680"/>
            <a:ext cx="4767480" cy="3575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88;p31" descr=""/>
          <p:cNvPicPr/>
          <p:nvPr/>
        </p:nvPicPr>
        <p:blipFill>
          <a:blip r:embed="rId1"/>
          <a:stretch/>
        </p:blipFill>
        <p:spPr>
          <a:xfrm>
            <a:off x="216000" y="709560"/>
            <a:ext cx="4964760" cy="372348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287640" y="207720"/>
            <a:ext cx="850248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Selection of Results - Wind data set</a:t>
            </a:r>
            <a:endParaRPr b="0" lang="en-A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87640" y="207720"/>
            <a:ext cx="850248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Selection of Results - Wind data set</a:t>
            </a:r>
            <a:endParaRPr b="0" lang="en-AU" sz="1400" spc="-1" strike="noStrike">
              <a:latin typeface="Arial"/>
            </a:endParaRPr>
          </a:p>
        </p:txBody>
      </p:sp>
      <p:pic>
        <p:nvPicPr>
          <p:cNvPr id="131" name="Google Shape;195;p32" descr=""/>
          <p:cNvPicPr/>
          <p:nvPr/>
        </p:nvPicPr>
        <p:blipFill>
          <a:blip r:embed="rId1"/>
          <a:stretch/>
        </p:blipFill>
        <p:spPr>
          <a:xfrm>
            <a:off x="152280" y="760320"/>
            <a:ext cx="4142520" cy="310680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196;p32" descr=""/>
          <p:cNvPicPr/>
          <p:nvPr/>
        </p:nvPicPr>
        <p:blipFill>
          <a:blip r:embed="rId2"/>
          <a:stretch/>
        </p:blipFill>
        <p:spPr>
          <a:xfrm>
            <a:off x="4527720" y="788040"/>
            <a:ext cx="4068000" cy="305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287640" y="207720"/>
            <a:ext cx="850248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Selection of Results - Math data set</a:t>
            </a:r>
            <a:endParaRPr b="0" lang="en-AU" sz="1400" spc="-1" strike="noStrike">
              <a:latin typeface="Arial"/>
            </a:endParaRPr>
          </a:p>
        </p:txBody>
      </p:sp>
      <p:pic>
        <p:nvPicPr>
          <p:cNvPr id="134" name="Google Shape;202;p33" descr=""/>
          <p:cNvPicPr/>
          <p:nvPr/>
        </p:nvPicPr>
        <p:blipFill>
          <a:blip r:embed="rId1"/>
          <a:stretch/>
        </p:blipFill>
        <p:spPr>
          <a:xfrm>
            <a:off x="216360" y="783720"/>
            <a:ext cx="4767120" cy="3575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287640" y="207720"/>
            <a:ext cx="850248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Selection of Results - Life expectancy data set</a:t>
            </a:r>
            <a:endParaRPr b="0" lang="en-AU" sz="1400" spc="-1" strike="noStrike">
              <a:latin typeface="Arial"/>
            </a:endParaRPr>
          </a:p>
        </p:txBody>
      </p:sp>
      <p:pic>
        <p:nvPicPr>
          <p:cNvPr id="136" name="Google Shape;208;p34" descr=""/>
          <p:cNvPicPr/>
          <p:nvPr/>
        </p:nvPicPr>
        <p:blipFill>
          <a:blip r:embed="rId1"/>
          <a:stretch/>
        </p:blipFill>
        <p:spPr>
          <a:xfrm>
            <a:off x="168480" y="720360"/>
            <a:ext cx="4089240" cy="3066840"/>
          </a:xfrm>
          <a:prstGeom prst="rect">
            <a:avLst/>
          </a:prstGeom>
          <a:ln>
            <a:noFill/>
          </a:ln>
        </p:spPr>
      </p:pic>
      <p:pic>
        <p:nvPicPr>
          <p:cNvPr id="137" name="Google Shape;209;p34" descr=""/>
          <p:cNvPicPr/>
          <p:nvPr/>
        </p:nvPicPr>
        <p:blipFill>
          <a:blip r:embed="rId2"/>
          <a:stretch/>
        </p:blipFill>
        <p:spPr>
          <a:xfrm>
            <a:off x="4460400" y="720360"/>
            <a:ext cx="3920040" cy="2939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64840" y="768600"/>
            <a:ext cx="8716680" cy="16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Framework</a:t>
            </a:r>
            <a:endParaRPr b="0" lang="en-AU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Data set description</a:t>
            </a:r>
            <a:endParaRPr b="0" lang="en-AU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Data pre-processing</a:t>
            </a:r>
            <a:endParaRPr b="0" lang="en-AU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Algorithm Implementation</a:t>
            </a:r>
            <a:endParaRPr b="0" lang="en-AU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Results</a:t>
            </a:r>
            <a:endParaRPr b="0" lang="en-AU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Comparison</a:t>
            </a:r>
            <a:endParaRPr b="0" lang="en-AU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Conclusion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175680" y="234360"/>
            <a:ext cx="869436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>
                <a:solidFill>
                  <a:srgbClr val="4285f4"/>
                </a:solidFill>
                <a:latin typeface="Arial"/>
                <a:ea typeface="Arial"/>
              </a:rPr>
              <a:t>Overview of the project</a:t>
            </a:r>
            <a:endParaRPr b="0" lang="en-A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52720" y="319680"/>
            <a:ext cx="8813160" cy="200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500" spc="-1" strike="noStrike">
                <a:solidFill>
                  <a:srgbClr val="4285f4"/>
                </a:solidFill>
                <a:latin typeface="Arial"/>
                <a:ea typeface="Arial"/>
              </a:rPr>
              <a:t>Framework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AU" sz="1500" spc="-1" strike="noStrike">
              <a:latin typeface="Arial"/>
            </a:endParaRPr>
          </a:p>
          <a:p>
            <a:pPr marL="457200" indent="-32328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it" sz="1500" spc="-1" strike="noStrike">
                <a:solidFill>
                  <a:srgbClr val="000000"/>
                </a:solidFill>
                <a:latin typeface="Arial"/>
                <a:ea typeface="Arial"/>
              </a:rPr>
              <a:t>Scripting language: python v3. (virtual environment using Anaconda)</a:t>
            </a:r>
            <a:endParaRPr b="0" lang="en-AU" sz="1500" spc="-1" strike="noStrike">
              <a:latin typeface="Arial"/>
            </a:endParaRPr>
          </a:p>
          <a:p>
            <a:pPr marL="457200" indent="-32328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it" sz="1500" spc="-1" strike="noStrike">
                <a:solidFill>
                  <a:srgbClr val="000000"/>
                </a:solidFill>
                <a:latin typeface="Arial"/>
                <a:ea typeface="Arial"/>
              </a:rPr>
              <a:t>Numpy </a:t>
            </a:r>
            <a:endParaRPr b="0" lang="en-AU" sz="1500" spc="-1" strike="noStrike">
              <a:latin typeface="Arial"/>
            </a:endParaRPr>
          </a:p>
          <a:p>
            <a:pPr marL="457200" indent="-32328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it" sz="1500" spc="-1" strike="noStrike">
                <a:solidFill>
                  <a:srgbClr val="000000"/>
                </a:solidFill>
                <a:latin typeface="Arial"/>
                <a:ea typeface="Arial"/>
              </a:rPr>
              <a:t>scikit-learn </a:t>
            </a:r>
            <a:endParaRPr b="0" lang="en-AU" sz="1500" spc="-1" strike="noStrike">
              <a:latin typeface="Arial"/>
            </a:endParaRPr>
          </a:p>
          <a:p>
            <a:pPr marL="457200" indent="-32328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it" sz="1500" spc="-1" strike="noStrike">
                <a:solidFill>
                  <a:srgbClr val="000000"/>
                </a:solidFill>
                <a:latin typeface="Arial"/>
                <a:ea typeface="Arial"/>
              </a:rPr>
              <a:t>pandas</a:t>
            </a:r>
            <a:endParaRPr b="0" lang="en-AU" sz="1500" spc="-1" strike="noStrike">
              <a:latin typeface="Arial"/>
            </a:endParaRPr>
          </a:p>
          <a:p>
            <a:pPr marL="457200" indent="-32328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it" sz="1500" spc="-1" strike="noStrike">
                <a:solidFill>
                  <a:srgbClr val="000000"/>
                </a:solidFill>
                <a:latin typeface="Arial"/>
                <a:ea typeface="Arial"/>
              </a:rPr>
              <a:t>sdv</a:t>
            </a:r>
            <a:endParaRPr b="0" lang="en-AU" sz="1500" spc="-1" strike="noStrike">
              <a:latin typeface="Arial"/>
            </a:endParaRPr>
          </a:p>
          <a:p>
            <a:pPr marL="457200" indent="-32328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it" sz="1500" spc="-1" strike="noStrike">
                <a:solidFill>
                  <a:srgbClr val="000000"/>
                </a:solidFill>
                <a:latin typeface="Arial"/>
                <a:ea typeface="Arial"/>
              </a:rPr>
              <a:t>(matplotlib and seaborn for visualizations)</a:t>
            </a:r>
            <a:endParaRPr b="0" lang="en-AU" sz="15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276840" y="2873160"/>
            <a:ext cx="881316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500" spc="-1" strike="noStrike">
                <a:solidFill>
                  <a:srgbClr val="4285f4"/>
                </a:solidFill>
                <a:latin typeface="Arial"/>
                <a:ea typeface="Arial"/>
              </a:rPr>
              <a:t>Files description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AU" sz="1500" spc="-1" strike="noStrike">
              <a:latin typeface="Arial"/>
            </a:endParaRPr>
          </a:p>
          <a:p>
            <a:pPr marL="457200" indent="-32328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i="1" lang="it" sz="1500" spc="-1" strike="noStrike">
                <a:solidFill>
                  <a:srgbClr val="000000"/>
                </a:solidFill>
                <a:latin typeface="Arial"/>
                <a:ea typeface="Arial"/>
              </a:rPr>
              <a:t>classifier.py</a:t>
            </a:r>
            <a:r>
              <a:rPr b="0" lang="it" sz="1500" spc="-1" strike="noStrike">
                <a:solidFill>
                  <a:srgbClr val="000000"/>
                </a:solidFill>
                <a:latin typeface="Arial"/>
                <a:ea typeface="Arial"/>
              </a:rPr>
              <a:t> : main module for splitting data and learning models</a:t>
            </a:r>
            <a:endParaRPr b="0" lang="en-AU" sz="1500" spc="-1" strike="noStrike">
              <a:latin typeface="Arial"/>
            </a:endParaRPr>
          </a:p>
          <a:p>
            <a:pPr marL="457200" indent="-32328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i="1" lang="it" sz="1500" spc="-1" strike="noStrike">
                <a:solidFill>
                  <a:srgbClr val="000000"/>
                </a:solidFill>
                <a:latin typeface="Arial"/>
                <a:ea typeface="Arial"/>
              </a:rPr>
              <a:t>generate_data.py</a:t>
            </a:r>
            <a:r>
              <a:rPr b="0" lang="it" sz="1500" spc="-1" strike="noStrike">
                <a:solidFill>
                  <a:srgbClr val="000000"/>
                </a:solidFill>
                <a:latin typeface="Arial"/>
                <a:ea typeface="Arial"/>
              </a:rPr>
              <a:t>: module for generating the synthesized data sets</a:t>
            </a:r>
            <a:endParaRPr b="0" lang="en-AU" sz="1500" spc="-1" strike="noStrike">
              <a:latin typeface="Arial"/>
            </a:endParaRPr>
          </a:p>
          <a:p>
            <a:pPr marL="457200" indent="-32328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i="1" lang="it" sz="1500" spc="-1" strike="noStrike">
                <a:solidFill>
                  <a:srgbClr val="000000"/>
                </a:solidFill>
                <a:latin typeface="Arial"/>
                <a:ea typeface="Arial"/>
              </a:rPr>
              <a:t>dataset_analysis.py</a:t>
            </a:r>
            <a:r>
              <a:rPr b="0" lang="it" sz="1500" spc="-1" strike="noStrike">
                <a:solidFill>
                  <a:srgbClr val="000000"/>
                </a:solidFill>
                <a:latin typeface="Arial"/>
                <a:ea typeface="Arial"/>
              </a:rPr>
              <a:t> : module for comparing the results from original and artifical data</a:t>
            </a:r>
            <a:endParaRPr b="0" lang="en-A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277560" y="193320"/>
            <a:ext cx="866844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>
                <a:solidFill>
                  <a:srgbClr val="4285f4"/>
                </a:solidFill>
                <a:latin typeface="Arial"/>
                <a:ea typeface="Arial"/>
              </a:rPr>
              <a:t>Data Set: Social Network Ads  </a:t>
            </a:r>
            <a:endParaRPr b="0" lang="en-AU" sz="1400" spc="-1" strike="noStrike">
              <a:solidFill>
                <a:srgbClr val="4285f4"/>
              </a:solid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865680" y="193320"/>
            <a:ext cx="48751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it" sz="1400" spc="-1" strike="noStrike" u="sng">
                <a:solidFill>
                  <a:srgbClr val="0097a7"/>
                </a:solidFill>
                <a:uFillTx/>
                <a:latin typeface="Arial"/>
                <a:ea typeface="Arial"/>
              </a:rPr>
              <a:t>https://www.kaggle.com/rakeshrau/social-network-ads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289800" y="797040"/>
            <a:ext cx="86684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500" spc="-1" strike="noStrike">
                <a:solidFill>
                  <a:srgbClr val="000000"/>
                </a:solidFill>
                <a:latin typeface="Arial"/>
                <a:ea typeface="Arial"/>
              </a:rPr>
              <a:t>Aim: predict the purchase realization given gender, age and the estimated salary of the targeted user</a:t>
            </a:r>
            <a:endParaRPr b="0" lang="en-AU" sz="1500" spc="-1" strike="noStrike">
              <a:latin typeface="Arial"/>
            </a:endParaRPr>
          </a:p>
        </p:txBody>
      </p:sp>
      <p:pic>
        <p:nvPicPr>
          <p:cNvPr id="86" name="Google Shape;76;p16" descr=""/>
          <p:cNvPicPr/>
          <p:nvPr/>
        </p:nvPicPr>
        <p:blipFill>
          <a:blip r:embed="rId1"/>
          <a:srcRect l="5965" t="8178" r="8685" b="5465"/>
          <a:stretch/>
        </p:blipFill>
        <p:spPr>
          <a:xfrm>
            <a:off x="132840" y="1540080"/>
            <a:ext cx="4286520" cy="3252600"/>
          </a:xfrm>
          <a:prstGeom prst="rect">
            <a:avLst/>
          </a:prstGeom>
          <a:ln>
            <a:noFill/>
          </a:ln>
        </p:spPr>
      </p:pic>
      <p:sp>
        <p:nvSpPr>
          <p:cNvPr id="87" name="CustomShape 4"/>
          <p:cNvSpPr/>
          <p:nvPr/>
        </p:nvSpPr>
        <p:spPr>
          <a:xfrm>
            <a:off x="4636440" y="1485000"/>
            <a:ext cx="428652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Features: 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AU" sz="1400" spc="-1" strike="noStrike"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5011200" y="1851120"/>
            <a:ext cx="353736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'Gender'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'Age'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'Estimated Salary'</a:t>
            </a:r>
            <a:endParaRPr b="0" lang="en-AU" sz="1000" spc="-1" strike="noStrike">
              <a:latin typeface="Arial"/>
            </a:endParaRPr>
          </a:p>
        </p:txBody>
      </p:sp>
      <p:sp>
        <p:nvSpPr>
          <p:cNvPr id="89" name="TextShape 6"/>
          <p:cNvSpPr txBox="1"/>
          <p:nvPr/>
        </p:nvSpPr>
        <p:spPr>
          <a:xfrm>
            <a:off x="4464000" y="3168000"/>
            <a:ext cx="388800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AU" sz="2800" spc="-1" strike="noStrike" u="sng">
                <a:solidFill>
                  <a:srgbClr val="c9211e"/>
                </a:solidFill>
                <a:uFillTx/>
                <a:latin typeface="Arial"/>
              </a:rPr>
              <a:t>← </a:t>
            </a:r>
            <a:r>
              <a:rPr b="1" lang="en-AU" sz="2800" spc="-1" strike="noStrike" u="sng">
                <a:solidFill>
                  <a:srgbClr val="c9211e"/>
                </a:solidFill>
                <a:uFillTx/>
                <a:latin typeface="Arial"/>
              </a:rPr>
              <a:t>CHANGE PLOT</a:t>
            </a:r>
            <a:endParaRPr b="1" lang="en-AU" sz="2800" spc="-1" strike="noStrike" u="sng">
              <a:solidFill>
                <a:srgbClr val="c9211e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77560" y="193320"/>
            <a:ext cx="866844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Data Set: Social network ads - example feature distributions  </a:t>
            </a:r>
            <a:endParaRPr b="0" lang="en-AU" sz="1400" spc="-1" strike="noStrike">
              <a:latin typeface="Arial"/>
            </a:endParaRPr>
          </a:p>
        </p:txBody>
      </p:sp>
      <p:pic>
        <p:nvPicPr>
          <p:cNvPr id="91" name="Google Shape;87;p17" descr=""/>
          <p:cNvPicPr/>
          <p:nvPr/>
        </p:nvPicPr>
        <p:blipFill>
          <a:blip r:embed="rId1"/>
          <a:stretch/>
        </p:blipFill>
        <p:spPr>
          <a:xfrm>
            <a:off x="684360" y="2938680"/>
            <a:ext cx="2656080" cy="1991880"/>
          </a:xfrm>
          <a:prstGeom prst="rect">
            <a:avLst/>
          </a:prstGeom>
          <a:ln>
            <a:noFill/>
          </a:ln>
        </p:spPr>
      </p:pic>
      <p:pic>
        <p:nvPicPr>
          <p:cNvPr id="92" name="Google Shape;88;p17" descr=""/>
          <p:cNvPicPr/>
          <p:nvPr/>
        </p:nvPicPr>
        <p:blipFill>
          <a:blip r:embed="rId2"/>
          <a:stretch/>
        </p:blipFill>
        <p:spPr>
          <a:xfrm>
            <a:off x="684360" y="695520"/>
            <a:ext cx="2656080" cy="1991880"/>
          </a:xfrm>
          <a:prstGeom prst="rect">
            <a:avLst/>
          </a:prstGeom>
          <a:ln>
            <a:noFill/>
          </a:ln>
        </p:spPr>
      </p:pic>
      <p:pic>
        <p:nvPicPr>
          <p:cNvPr id="93" name="Google Shape;89;p17" descr=""/>
          <p:cNvPicPr/>
          <p:nvPr/>
        </p:nvPicPr>
        <p:blipFill>
          <a:blip r:embed="rId3"/>
          <a:stretch/>
        </p:blipFill>
        <p:spPr>
          <a:xfrm>
            <a:off x="3445920" y="718200"/>
            <a:ext cx="2595600" cy="1946520"/>
          </a:xfrm>
          <a:prstGeom prst="rect">
            <a:avLst/>
          </a:prstGeom>
          <a:ln>
            <a:noFill/>
          </a:ln>
        </p:spPr>
      </p:pic>
      <p:pic>
        <p:nvPicPr>
          <p:cNvPr id="94" name="Google Shape;90;p17" descr=""/>
          <p:cNvPicPr/>
          <p:nvPr/>
        </p:nvPicPr>
        <p:blipFill>
          <a:blip r:embed="rId4"/>
          <a:stretch/>
        </p:blipFill>
        <p:spPr>
          <a:xfrm>
            <a:off x="3524400" y="2986560"/>
            <a:ext cx="2438280" cy="1828440"/>
          </a:xfrm>
          <a:prstGeom prst="rect">
            <a:avLst/>
          </a:prstGeom>
          <a:ln>
            <a:noFill/>
          </a:ln>
        </p:spPr>
      </p:pic>
      <p:sp>
        <p:nvSpPr>
          <p:cNvPr id="95" name="TextShape 2"/>
          <p:cNvSpPr txBox="1"/>
          <p:nvPr/>
        </p:nvSpPr>
        <p:spPr>
          <a:xfrm>
            <a:off x="5692680" y="1817280"/>
            <a:ext cx="345132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AU" sz="2800" spc="-1" strike="noStrike" u="sng">
                <a:solidFill>
                  <a:srgbClr val="c9211e"/>
                </a:solidFill>
                <a:uFillTx/>
                <a:latin typeface="Arial"/>
              </a:rPr>
              <a:t>← </a:t>
            </a:r>
            <a:r>
              <a:rPr b="1" lang="en-AU" sz="2800" spc="-1" strike="noStrike" u="sng">
                <a:solidFill>
                  <a:srgbClr val="c9211e"/>
                </a:solidFill>
                <a:uFillTx/>
                <a:latin typeface="Arial"/>
              </a:rPr>
              <a:t>CHANGE PLOTS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77560" y="193320"/>
            <a:ext cx="866844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>
                <a:solidFill>
                  <a:srgbClr val="4285f4"/>
                </a:solidFill>
                <a:latin typeface="Arial"/>
                <a:ea typeface="Arial"/>
              </a:rPr>
              <a:t>Data Set: Titanic  </a:t>
            </a:r>
            <a:endParaRPr b="0" lang="en-AU" sz="1400" spc="-1" strike="noStrike">
              <a:solidFill>
                <a:srgbClr val="4285f4"/>
              </a:solid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865680" y="193320"/>
            <a:ext cx="48751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 u="sng">
                <a:solidFill>
                  <a:srgbClr val="0097a7"/>
                </a:solidFill>
                <a:uFillTx/>
                <a:latin typeface="Arial"/>
                <a:ea typeface="Arial"/>
              </a:rPr>
              <a:t>https://www.kaggle.com/c/titanic/data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314640" y="713880"/>
            <a:ext cx="8668440" cy="36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15000"/>
              </a:lnSpc>
              <a:spcBef>
                <a:spcPts val="799"/>
              </a:spcBef>
              <a:spcAft>
                <a:spcPts val="799"/>
              </a:spcAft>
              <a:tabLst>
                <a:tab algn="l" pos="0"/>
              </a:tabLst>
            </a:pPr>
            <a:r>
              <a:rPr b="0" lang="it" sz="105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How do factors such as ticket class, gender or family size influence the survival of the passengers on the titanic?</a:t>
            </a:r>
            <a:endParaRPr b="0" lang="en-AU" sz="1050" spc="-1" strike="noStrike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4636440" y="1485000"/>
            <a:ext cx="428652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Features: 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AU" sz="1400" spc="-1" strike="noStrike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4107600" y="1790280"/>
            <a:ext cx="4633200" cy="14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'PassengerId'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'Name'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'Survival'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'Ticket class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'Sex'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'Age(years)'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'# of siblings/spouses aboard'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'# of parents / children aboard the Titanic'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'Ticket number'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'Passenger fare'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'Cabin number'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'Port of Embarkation'</a:t>
            </a:r>
            <a:endParaRPr b="0" lang="en-AU" sz="1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endParaRPr b="0" lang="en-AU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AU" sz="1000" spc="-1" strike="noStrike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4696200" y="3569400"/>
            <a:ext cx="428652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Removed Features: 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AU" sz="1400" spc="-1" strike="noStrike"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4201560" y="3936240"/>
            <a:ext cx="3923280" cy="64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'PassengerId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'Name'</a:t>
            </a:r>
            <a:endParaRPr b="0" lang="en-AU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AU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AU" sz="1000" spc="-1" strike="noStrike">
              <a:latin typeface="Arial"/>
            </a:endParaRPr>
          </a:p>
        </p:txBody>
      </p:sp>
      <p:pic>
        <p:nvPicPr>
          <p:cNvPr id="103" name="Google Shape;109;p19" descr=""/>
          <p:cNvPicPr/>
          <p:nvPr/>
        </p:nvPicPr>
        <p:blipFill>
          <a:blip r:embed="rId1"/>
          <a:srcRect l="4264" t="10651" r="9071" b="4262"/>
          <a:stretch/>
        </p:blipFill>
        <p:spPr>
          <a:xfrm>
            <a:off x="277560" y="1470960"/>
            <a:ext cx="3780000" cy="2783520"/>
          </a:xfrm>
          <a:prstGeom prst="rect">
            <a:avLst/>
          </a:prstGeom>
          <a:ln>
            <a:noFill/>
          </a:ln>
        </p:spPr>
      </p:pic>
      <p:sp>
        <p:nvSpPr>
          <p:cNvPr id="104" name="TextShape 8"/>
          <p:cNvSpPr txBox="1"/>
          <p:nvPr/>
        </p:nvSpPr>
        <p:spPr>
          <a:xfrm>
            <a:off x="4320000" y="3024000"/>
            <a:ext cx="321516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AU" sz="2800" spc="-1" strike="noStrike" u="sng">
                <a:solidFill>
                  <a:srgbClr val="c9211e"/>
                </a:solidFill>
                <a:uFillTx/>
                <a:latin typeface="Arial"/>
              </a:rPr>
              <a:t>← </a:t>
            </a:r>
            <a:r>
              <a:rPr b="1" lang="en-AU" sz="2800" spc="-1" strike="noStrike" u="sng">
                <a:solidFill>
                  <a:srgbClr val="c9211e"/>
                </a:solidFill>
                <a:uFillTx/>
                <a:latin typeface="Arial"/>
              </a:rPr>
              <a:t>CHANGE PLOT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277560" y="193320"/>
            <a:ext cx="866844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>
                <a:solidFill>
                  <a:srgbClr val="4285f4"/>
                </a:solidFill>
                <a:latin typeface="Arial"/>
                <a:ea typeface="Arial"/>
              </a:rPr>
              <a:t>Data Set: Adult Data Set </a:t>
            </a:r>
            <a:endParaRPr b="0" lang="en-AU" sz="1400" spc="-1" strike="noStrike">
              <a:solidFill>
                <a:srgbClr val="4285f4"/>
              </a:solid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3865680" y="193320"/>
            <a:ext cx="487512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 u="sng">
                <a:solidFill>
                  <a:srgbClr val="0097a7"/>
                </a:solidFill>
                <a:uFillTx/>
                <a:latin typeface="Arial"/>
                <a:ea typeface="Arial"/>
              </a:rPr>
              <a:t>https://archive.ics.uci.edu/ml/datasets/Adult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314640" y="713880"/>
            <a:ext cx="8668440" cy="93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it" sz="105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Can you predict whether the income of an individual data exceeds $50k/year given “census data” about him.</a:t>
            </a:r>
            <a:endParaRPr b="0" lang="en-AU" sz="105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endParaRPr b="0" lang="en-AU" sz="105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  <a:spcAft>
                <a:spcPts val="799"/>
              </a:spcAft>
              <a:tabLst>
                <a:tab algn="l" pos="0"/>
              </a:tabLst>
            </a:pPr>
            <a:endParaRPr b="0" lang="en-AU" sz="1050" spc="-1" strike="noStrike"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3971160" y="1291680"/>
            <a:ext cx="428652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Features: 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AU" sz="1400" spc="-1" strike="noStrike"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4313160" y="1673280"/>
            <a:ext cx="4633200" cy="8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15000"/>
              </a:lnSpc>
              <a:spcBef>
                <a:spcPts val="799"/>
              </a:spcBef>
              <a:spcAft>
                <a:spcPts val="799"/>
              </a:spcAft>
              <a:tabLst>
                <a:tab algn="l" pos="0"/>
              </a:tabLst>
            </a:pP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'age'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'workclass'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'fnlwgt'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'education'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'education-num'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'marital-status'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'occupation'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'relationship'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'race'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'sex'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'capital-gain'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'capital-loss'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'hours-per-week'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'native-country'</a:t>
            </a:r>
            <a:endParaRPr b="0" lang="en-AU" sz="1000" spc="-1" strike="noStrike">
              <a:latin typeface="Arial"/>
            </a:endParaRPr>
          </a:p>
        </p:txBody>
      </p:sp>
      <p:pic>
        <p:nvPicPr>
          <p:cNvPr id="110" name="Google Shape;125;p21" descr=""/>
          <p:cNvPicPr/>
          <p:nvPr/>
        </p:nvPicPr>
        <p:blipFill>
          <a:blip r:embed="rId1"/>
          <a:stretch/>
        </p:blipFill>
        <p:spPr>
          <a:xfrm>
            <a:off x="168480" y="1301760"/>
            <a:ext cx="3802320" cy="2851560"/>
          </a:xfrm>
          <a:prstGeom prst="rect">
            <a:avLst/>
          </a:prstGeom>
          <a:ln>
            <a:noFill/>
          </a:ln>
        </p:spPr>
      </p:pic>
      <p:sp>
        <p:nvSpPr>
          <p:cNvPr id="111" name="TextShape 6"/>
          <p:cNvSpPr txBox="1"/>
          <p:nvPr/>
        </p:nvSpPr>
        <p:spPr>
          <a:xfrm>
            <a:off x="3888000" y="2808000"/>
            <a:ext cx="321516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AU" sz="2800" spc="-1" strike="noStrike" u="sng">
                <a:solidFill>
                  <a:srgbClr val="c9211e"/>
                </a:solidFill>
                <a:uFillTx/>
                <a:latin typeface="Arial"/>
              </a:rPr>
              <a:t>← </a:t>
            </a:r>
            <a:r>
              <a:rPr b="1" lang="en-AU" sz="2800" spc="-1" strike="noStrike" u="sng">
                <a:solidFill>
                  <a:srgbClr val="c9211e"/>
                </a:solidFill>
                <a:uFillTx/>
                <a:latin typeface="Arial"/>
              </a:rPr>
              <a:t>CHANGE PLOT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261720" y="724320"/>
            <a:ext cx="862020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"/>
          <p:cNvSpPr/>
          <p:nvPr/>
        </p:nvSpPr>
        <p:spPr>
          <a:xfrm>
            <a:off x="277560" y="193320"/>
            <a:ext cx="866844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1400" spc="-1" strike="noStrike">
                <a:solidFill>
                  <a:srgbClr val="4285f4"/>
                </a:solidFill>
                <a:latin typeface="Arial"/>
                <a:ea typeface="Arial"/>
              </a:rPr>
              <a:t>Data Pre-processing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AU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loading the text files using pandas to create data frames</a:t>
            </a:r>
            <a:endParaRPr b="0" lang="en-AU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Drop certain columns</a:t>
            </a:r>
            <a:endParaRPr b="0" lang="en-AU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factorize categorical values to obtain numeric values</a:t>
            </a:r>
            <a:endParaRPr b="0" lang="en-AU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shuffle data for randomization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381960" y="2796480"/>
            <a:ext cx="8668440" cy="97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1300" spc="-1" strike="noStrike">
                <a:solidFill>
                  <a:srgbClr val="4285f4"/>
                </a:solidFill>
                <a:highlight>
                  <a:srgbClr val="ffffff"/>
                </a:highlight>
                <a:latin typeface="Arial"/>
                <a:ea typeface="Arial"/>
              </a:rPr>
              <a:t>Train-Test split</a:t>
            </a:r>
            <a:endParaRPr b="0" lang="en-A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AU" sz="1300" spc="-1" strike="noStrike">
              <a:latin typeface="Arial"/>
            </a:endParaRPr>
          </a:p>
          <a:p>
            <a:pPr marL="457200" indent="-31032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it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50/50 split data set</a:t>
            </a:r>
            <a:endParaRPr b="0" lang="en-AU" sz="13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One half to synthesize new data and other half to test it</a:t>
            </a:r>
            <a:endParaRPr b="0" lang="en-AU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61720" y="724320"/>
            <a:ext cx="862020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277560" y="193320"/>
            <a:ext cx="866844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1400" spc="-1" strike="noStrike">
                <a:solidFill>
                  <a:srgbClr val="4285f4"/>
                </a:solidFill>
                <a:latin typeface="Arial"/>
                <a:ea typeface="Arial"/>
              </a:rPr>
              <a:t>Concept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AU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Learn model on existing data</a:t>
            </a:r>
            <a:endParaRPr b="0" lang="en-AU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Use it to synthesize new data</a:t>
            </a:r>
            <a:endParaRPr b="0" lang="en-AU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Train classifier (here: RF) on new and old data</a:t>
            </a:r>
            <a:endParaRPr b="0" lang="en-AU" sz="1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Use test set to compare classifications</a:t>
            </a:r>
            <a:endParaRPr b="0" lang="en-AU" sz="14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5760000" y="383760"/>
            <a:ext cx="3080520" cy="4080240"/>
          </a:xfrm>
          <a:prstGeom prst="rect">
            <a:avLst/>
          </a:prstGeom>
          <a:ln>
            <a:noFill/>
          </a:ln>
        </p:spPr>
      </p:pic>
      <p:sp>
        <p:nvSpPr>
          <p:cNvPr id="118" name="CustomShape 3"/>
          <p:cNvSpPr/>
          <p:nvPr/>
        </p:nvSpPr>
        <p:spPr>
          <a:xfrm>
            <a:off x="277560" y="2461320"/>
            <a:ext cx="8668440" cy="103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1400" spc="-1" strike="noStrike">
                <a:solidFill>
                  <a:srgbClr val="4285f4"/>
                </a:solidFill>
                <a:latin typeface="Arial"/>
                <a:ea typeface="Arial"/>
              </a:rPr>
              <a:t>Why</a:t>
            </a:r>
            <a:r>
              <a:rPr b="1" lang="it" sz="1400" spc="-1" strike="noStrike">
                <a:solidFill>
                  <a:srgbClr val="4285f4"/>
                </a:solidFill>
                <a:latin typeface="Arial"/>
                <a:ea typeface="Arial"/>
              </a:rPr>
              <a:t>?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AU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Protect sensitive information</a:t>
            </a:r>
            <a:endParaRPr b="0" lang="en-AU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Backdoor/poisoning attacks become redundant</a:t>
            </a:r>
            <a:endParaRPr b="0" lang="en-A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en-AU</dc:language>
  <cp:lastModifiedBy/>
  <dcterms:modified xsi:type="dcterms:W3CDTF">2021-07-24T17:40:15Z</dcterms:modified>
  <cp:revision>23</cp:revision>
  <dc:subject/>
  <dc:title/>
</cp:coreProperties>
</file>