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797120" y="3044160"/>
            <a:ext cx="566568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Arial"/>
                <a:ea typeface="Arial"/>
              </a:rPr>
              <a:t>Federico Ambrogi, e1449911@student.tuwien.ac.at</a:t>
            </a:r>
            <a:endParaRPr b="0" lang="zxx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Arial"/>
                <a:ea typeface="Arial"/>
              </a:rPr>
              <a:t>Adam Höfler, e11847620@student.tuwien.ac.at</a:t>
            </a:r>
            <a:endParaRPr b="0" lang="zxx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Arial"/>
                <a:ea typeface="Arial"/>
              </a:rPr>
              <a:t>Matteo Panzieri, 12039996@student.tuwien.ac.at</a:t>
            </a:r>
            <a:endParaRPr b="0" lang="zxx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7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61720" y="432000"/>
            <a:ext cx="8619840" cy="19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3200" spc="-1" strike="noStrike">
                <a:solidFill>
                  <a:srgbClr val="4285f4"/>
                </a:solidFill>
                <a:latin typeface="Arial"/>
                <a:ea typeface="Arial"/>
              </a:rPr>
              <a:t>Exercise 3.1.3.1</a:t>
            </a:r>
            <a:endParaRPr b="0" lang="zxx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2200" spc="-1" strike="noStrike">
                <a:solidFill>
                  <a:srgbClr val="4285f4"/>
                </a:solidFill>
                <a:latin typeface="Arial"/>
                <a:ea typeface="Arial"/>
              </a:rPr>
              <a:t>Generation and evaluation of structured synthetic datasets</a:t>
            </a:r>
            <a:endParaRPr b="0" lang="zxx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zxx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2000" spc="-1" strike="noStrike">
                <a:solidFill>
                  <a:srgbClr val="ff0000"/>
                </a:solidFill>
                <a:latin typeface="Arial"/>
                <a:ea typeface="Arial"/>
              </a:rPr>
              <a:t>Machine Learning</a:t>
            </a:r>
            <a:endParaRPr b="0" lang="zxx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000000"/>
                </a:solidFill>
                <a:latin typeface="Arial"/>
                <a:ea typeface="Arial"/>
              </a:rPr>
              <a:t>SS2021 - TU Wien</a:t>
            </a:r>
            <a:endParaRPr b="0" lang="zxx" sz="17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58040" y="4568400"/>
            <a:ext cx="88272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Vienna, 26th July 2021</a:t>
            </a:r>
            <a:endParaRPr b="0" lang="zx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418320"/>
            <a:ext cx="3504960" cy="62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algorithm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152360"/>
            <a:ext cx="4259880" cy="34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70%-30% split.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train set is used to model the synthesiser models. 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 the 4 model are tested on the same test set</a:t>
            </a:r>
            <a:endParaRPr b="0" lang="zxx" sz="2800" spc="-1" strike="noStrike">
              <a:latin typeface="Arial"/>
            </a:endParaRPr>
          </a:p>
        </p:txBody>
      </p:sp>
      <p:pic>
        <p:nvPicPr>
          <p:cNvPr id="156" name="Immagine 3" descr=""/>
          <p:cNvPicPr/>
          <p:nvPr/>
        </p:nvPicPr>
        <p:blipFill>
          <a:blip r:embed="rId1"/>
          <a:stretch/>
        </p:blipFill>
        <p:spPr>
          <a:xfrm>
            <a:off x="5751720" y="418320"/>
            <a:ext cx="3080160" cy="414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models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Models taken from SDV (</a:t>
            </a:r>
            <a:r>
              <a:rPr b="0" lang="it" sz="2800" spc="-1" strike="noStrike">
                <a:solidFill>
                  <a:srgbClr val="000000"/>
                </a:solidFill>
                <a:latin typeface="Arial"/>
                <a:ea typeface="Arial"/>
              </a:rPr>
              <a:t>Synthetic Data Vault) library.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" sz="2800" spc="-1" strike="noStrike">
                <a:solidFill>
                  <a:srgbClr val="000000"/>
                </a:solidFill>
                <a:latin typeface="Arial"/>
                <a:ea typeface="Arial"/>
              </a:rPr>
              <a:t>Gaussian Copula:Distribution over hypercube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" sz="2800" spc="-1" strike="noStrike">
                <a:solidFill>
                  <a:srgbClr val="000000"/>
                </a:solidFill>
                <a:latin typeface="Arial"/>
                <a:ea typeface="Arial"/>
              </a:rPr>
              <a:t>CTGAN model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" sz="2800" spc="-1" strike="noStrike">
                <a:solidFill>
                  <a:srgbClr val="000000"/>
                </a:solidFill>
                <a:latin typeface="Arial"/>
                <a:ea typeface="Arial"/>
              </a:rPr>
              <a:t>CopulaGAN model: CTGAN model improved using Gaussian copula.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Random forest classifier.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general no problems with the classifiers.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Relevant time issues with the SDV models.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82240" y="288360"/>
            <a:ext cx="8668080" cy="40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2800" spc="-1" strike="noStrike">
                <a:solidFill>
                  <a:srgbClr val="000000"/>
                </a:solidFill>
                <a:latin typeface="Arial"/>
                <a:ea typeface="Arial"/>
              </a:rPr>
              <a:t>Evaluating Classification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To assess the value of our implementation, we used three metrics: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Recall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Precision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Accuracy</a:t>
            </a:r>
            <a:endParaRPr b="0" lang="zxx" sz="1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852360" y="1260000"/>
            <a:ext cx="1547640" cy="1011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888000" y="2592000"/>
            <a:ext cx="1512000" cy="97632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3816000" y="3803760"/>
            <a:ext cx="1742760" cy="102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87640" y="207720"/>
            <a:ext cx="85021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Confusion matrices – Titanic data set</a:t>
            </a:r>
            <a:endParaRPr b="0" lang="zxx" sz="1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908000" y="572040"/>
            <a:ext cx="5367600" cy="45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87640" y="207720"/>
            <a:ext cx="85021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Metrics – Titanic data set</a:t>
            </a:r>
            <a:endParaRPr b="0" lang="zxx" sz="1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683240" y="2520000"/>
            <a:ext cx="3488760" cy="261648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4680000" y="36000"/>
            <a:ext cx="3488760" cy="26164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864000" y="1332000"/>
            <a:ext cx="3488760" cy="261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87640" y="207720"/>
            <a:ext cx="85021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Confusion matrices – Social data set</a:t>
            </a:r>
            <a:endParaRPr b="0" lang="zxx" sz="14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944000" y="603360"/>
            <a:ext cx="5232240" cy="447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87640" y="207720"/>
            <a:ext cx="85021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Metrics – Social data set</a:t>
            </a:r>
            <a:endParaRPr b="0" lang="zxx" sz="1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872640" y="1338480"/>
            <a:ext cx="3480120" cy="261000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4680000" y="36000"/>
            <a:ext cx="3480120" cy="261000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4683240" y="2512800"/>
            <a:ext cx="3498120" cy="262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87640" y="207720"/>
            <a:ext cx="85021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Confusion matrices – Income data set</a:t>
            </a:r>
            <a:endParaRPr b="0" lang="zxx" sz="1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944000" y="603360"/>
            <a:ext cx="5256000" cy="44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87640" y="207720"/>
            <a:ext cx="85021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Metrics – Income data set</a:t>
            </a:r>
            <a:endParaRPr b="0" lang="zxx" sz="1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64000" y="1332000"/>
            <a:ext cx="3528000" cy="26456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4683240" y="27720"/>
            <a:ext cx="3499920" cy="26247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4683240" y="2520000"/>
            <a:ext cx="3488760" cy="261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64840" y="768600"/>
            <a:ext cx="871632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Framework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Data set description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Data pre-processing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Algorithm Implementation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Comparison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75680" y="234360"/>
            <a:ext cx="86940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Overview of the project</a:t>
            </a:r>
            <a:endParaRPr b="0" lang="zx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82240" y="288360"/>
            <a:ext cx="8668080" cy="42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3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zxx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endParaRPr b="0" lang="zxx" sz="18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it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Future work 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other classifiers.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Evaluate the results with the SDV methods.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Try to use different datasets.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2720" y="319680"/>
            <a:ext cx="881280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4285f4"/>
                </a:solidFill>
                <a:latin typeface="Arial"/>
                <a:ea typeface="Arial"/>
              </a:rPr>
              <a:t>Framework</a:t>
            </a:r>
            <a:endParaRPr b="0" lang="zxx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Scripting language: python v3. (virtual environment using Anaconda)</a:t>
            </a: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Numpy </a:t>
            </a: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scikit-learn </a:t>
            </a: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sdv</a:t>
            </a: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(matplotlib and seaborn for visualizations)</a:t>
            </a:r>
            <a:endParaRPr b="0" lang="zxx" sz="15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76840" y="2873160"/>
            <a:ext cx="881280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4285f4"/>
                </a:solidFill>
                <a:latin typeface="Arial"/>
                <a:ea typeface="Arial"/>
              </a:rPr>
              <a:t>Files description</a:t>
            </a:r>
            <a:endParaRPr b="0" lang="zxx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i="1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classifier.py</a:t>
            </a: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 : main module for splitting data and learning models</a:t>
            </a: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i="1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generate_data.py</a:t>
            </a: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: module for generating the synthesized data sets</a:t>
            </a:r>
            <a:endParaRPr b="0" lang="zxx" sz="1500" spc="-1" strike="noStrike">
              <a:latin typeface="Arial"/>
            </a:endParaRPr>
          </a:p>
          <a:p>
            <a:pPr marL="457200" indent="-32292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i="1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dataset_analysis.py</a:t>
            </a: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 : module for comparing the results from original and artifical data</a:t>
            </a:r>
            <a:endParaRPr b="0" lang="zxx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77560" y="193320"/>
            <a:ext cx="86680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Data Set: Social Network Ads  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65680" y="193320"/>
            <a:ext cx="48747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https://www.kaggle.com/rakeshrau/social-network-ads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89800" y="797040"/>
            <a:ext cx="8668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000000"/>
                </a:solidFill>
                <a:latin typeface="Arial"/>
                <a:ea typeface="Arial"/>
              </a:rPr>
              <a:t>Aim: predict the purchase realization given gender, age and the estimated salary of the targeted user</a:t>
            </a:r>
            <a:endParaRPr b="0" lang="zxx" sz="1500" spc="-1" strike="noStrike">
              <a:latin typeface="Arial"/>
            </a:endParaRPr>
          </a:p>
        </p:txBody>
      </p:sp>
      <p:pic>
        <p:nvPicPr>
          <p:cNvPr id="124" name="Google Shape;76;p16" descr=""/>
          <p:cNvPicPr/>
          <p:nvPr/>
        </p:nvPicPr>
        <p:blipFill>
          <a:blip r:embed="rId1"/>
          <a:srcRect l="5965" t="8178" r="8685" b="5465"/>
          <a:stretch/>
        </p:blipFill>
        <p:spPr>
          <a:xfrm>
            <a:off x="132840" y="1540080"/>
            <a:ext cx="4286160" cy="325224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4636440" y="1485000"/>
            <a:ext cx="42861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5011200" y="1851120"/>
            <a:ext cx="35370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'Gender'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'Estimated Salary'</a:t>
            </a:r>
            <a:endParaRPr b="0" lang="zxx" sz="10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4464000" y="3168000"/>
            <a:ext cx="3887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← </a:t>
            </a: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CHANGE PLOT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7560" y="193320"/>
            <a:ext cx="86680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Data Set: Social network ads - example feature distributions  </a:t>
            </a:r>
            <a:endParaRPr b="0" lang="zxx" sz="1400" spc="-1" strike="noStrike">
              <a:latin typeface="Arial"/>
            </a:endParaRPr>
          </a:p>
        </p:txBody>
      </p:sp>
      <p:pic>
        <p:nvPicPr>
          <p:cNvPr id="129" name="Google Shape;87;p17" descr=""/>
          <p:cNvPicPr/>
          <p:nvPr/>
        </p:nvPicPr>
        <p:blipFill>
          <a:blip r:embed="rId1"/>
          <a:stretch/>
        </p:blipFill>
        <p:spPr>
          <a:xfrm>
            <a:off x="684360" y="2938680"/>
            <a:ext cx="2655720" cy="199152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88;p17" descr=""/>
          <p:cNvPicPr/>
          <p:nvPr/>
        </p:nvPicPr>
        <p:blipFill>
          <a:blip r:embed="rId2"/>
          <a:stretch/>
        </p:blipFill>
        <p:spPr>
          <a:xfrm>
            <a:off x="684360" y="695520"/>
            <a:ext cx="2655720" cy="199152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89;p17" descr=""/>
          <p:cNvPicPr/>
          <p:nvPr/>
        </p:nvPicPr>
        <p:blipFill>
          <a:blip r:embed="rId3"/>
          <a:stretch/>
        </p:blipFill>
        <p:spPr>
          <a:xfrm>
            <a:off x="3445920" y="718200"/>
            <a:ext cx="2595240" cy="194616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90;p17" descr=""/>
          <p:cNvPicPr/>
          <p:nvPr/>
        </p:nvPicPr>
        <p:blipFill>
          <a:blip r:embed="rId4"/>
          <a:stretch/>
        </p:blipFill>
        <p:spPr>
          <a:xfrm>
            <a:off x="3524400" y="2986560"/>
            <a:ext cx="2437920" cy="182808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5692680" y="1817280"/>
            <a:ext cx="34509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← </a:t>
            </a: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CHANGE PLOTS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77560" y="193320"/>
            <a:ext cx="86680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Data Set: Titanic  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5680" y="193320"/>
            <a:ext cx="487476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https://www.kaggle.com/c/titanic/data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4640" y="713880"/>
            <a:ext cx="86680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it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How do factors such as ticket class, gender or family size influence the survival of the passengers on the titanic?</a:t>
            </a:r>
            <a:endParaRPr b="0" lang="zxx" sz="105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636440" y="1485000"/>
            <a:ext cx="42861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4107600" y="1790280"/>
            <a:ext cx="4632840" cy="14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'PassengerId'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'Survival'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'Ticket class'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'Sex'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'Age(years)'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'# of siblings/spouses aboard'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'# of parents / children aboard the Titanic'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'Ticket number'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 fare'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'Cabin number'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'Port of Embarkation'</a:t>
            </a:r>
            <a:endParaRPr b="0" lang="zxx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zxx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zxx" sz="10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696200" y="3569400"/>
            <a:ext cx="42861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Removed Features: 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4201560" y="3936240"/>
            <a:ext cx="39229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'PassengerId'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'Name'</a:t>
            </a:r>
            <a:endParaRPr b="0" lang="zxx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000" spc="-1" strike="noStrike">
              <a:latin typeface="Arial"/>
            </a:endParaRPr>
          </a:p>
        </p:txBody>
      </p:sp>
      <p:pic>
        <p:nvPicPr>
          <p:cNvPr id="141" name="Google Shape;109;p19" descr=""/>
          <p:cNvPicPr/>
          <p:nvPr/>
        </p:nvPicPr>
        <p:blipFill>
          <a:blip r:embed="rId1"/>
          <a:srcRect l="4264" t="10651" r="9071" b="4262"/>
          <a:stretch/>
        </p:blipFill>
        <p:spPr>
          <a:xfrm>
            <a:off x="277560" y="1470960"/>
            <a:ext cx="3779640" cy="2783160"/>
          </a:xfrm>
          <a:prstGeom prst="rect">
            <a:avLst/>
          </a:prstGeom>
          <a:ln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4320000" y="3024000"/>
            <a:ext cx="32148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← </a:t>
            </a: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CHANGE PLOT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77560" y="193320"/>
            <a:ext cx="86680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Data Set: Adult Data Set 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65680" y="193320"/>
            <a:ext cx="48747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https://archive.ics.uci.edu/ml/datasets/Adult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4640" y="713880"/>
            <a:ext cx="866808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it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Can you predict whether the income of an individual data exceeds $50k/year given “census data” about him.</a:t>
            </a:r>
            <a:endParaRPr b="0" lang="zxx" sz="10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zxx" sz="10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endParaRPr b="0" lang="zxx" sz="105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3971160" y="1291680"/>
            <a:ext cx="42861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Features: 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4313160" y="1673280"/>
            <a:ext cx="463284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'age'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'workclass'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'fnlwgt'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'education'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'education-num'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'marital-status'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'occupation'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'relationship'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'race'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'sex'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'capital-gain'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'capital-loss'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'hours-per-week'</a:t>
            </a:r>
            <a:r>
              <a:rPr b="0" lang="it" sz="1000" spc="-1" strike="noStrike">
                <a:solidFill>
                  <a:srgbClr val="cc7832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it" sz="1000" spc="-1" strike="noStrike">
                <a:solidFill>
                  <a:srgbClr val="6a875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'native-country'</a:t>
            </a:r>
            <a:endParaRPr b="0" lang="zxx" sz="1000" spc="-1" strike="noStrike">
              <a:latin typeface="Arial"/>
            </a:endParaRPr>
          </a:p>
        </p:txBody>
      </p:sp>
      <p:pic>
        <p:nvPicPr>
          <p:cNvPr id="148" name="Google Shape;125;p21" descr=""/>
          <p:cNvPicPr/>
          <p:nvPr/>
        </p:nvPicPr>
        <p:blipFill>
          <a:blip r:embed="rId1"/>
          <a:stretch/>
        </p:blipFill>
        <p:spPr>
          <a:xfrm>
            <a:off x="168480" y="1301760"/>
            <a:ext cx="3801960" cy="2851200"/>
          </a:xfrm>
          <a:prstGeom prst="rect">
            <a:avLst/>
          </a:prstGeom>
          <a:ln>
            <a:noFill/>
          </a:ln>
        </p:spPr>
      </p:pic>
      <p:sp>
        <p:nvSpPr>
          <p:cNvPr id="149" name="CustomShape 6"/>
          <p:cNvSpPr/>
          <p:nvPr/>
        </p:nvSpPr>
        <p:spPr>
          <a:xfrm>
            <a:off x="3888000" y="2808000"/>
            <a:ext cx="32148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← </a:t>
            </a:r>
            <a:r>
              <a:rPr b="1" lang="en-AU" sz="28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CHANGE PLOT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61720" y="724320"/>
            <a:ext cx="861984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277560" y="193320"/>
            <a:ext cx="86680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4285f4"/>
                </a:solidFill>
                <a:latin typeface="Arial"/>
                <a:ea typeface="Arial"/>
              </a:rPr>
              <a:t>Data Pre-processing</a:t>
            </a:r>
            <a:endParaRPr b="0" lang="zx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loading the text files using pandas to create data frames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Drop certain columns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factorize categorical values to obtain numeric values</a:t>
            </a:r>
            <a:endParaRPr b="0" lang="zxx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shuffle data for randomization</a:t>
            </a:r>
            <a:endParaRPr b="0" lang="zx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Protect sensitive data.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Poisoning attacks become redundant.</a:t>
            </a:r>
            <a:endParaRPr b="0" lang="zxx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Generate more useful data.</a:t>
            </a: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Application>LibreOffice/6.4.7.2$Linux_X86_64 LibreOffice_project/40$Build-2</Application>
  <Words>607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2021-07-26T22:36:45Z</dcterms:modified>
  <cp:revision>26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