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c80447a2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c80447a2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c80447a2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c80447a2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c80447a2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c80447a2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c80447a2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c80447a2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ca84e604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ca84e604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cacd1519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dcacd1519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c80447a2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c80447a2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ca84e604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ca84e604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c80447a2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c80447a2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c80447a2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dc80447a2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c80447a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dc80447a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c80447a25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dc80447a25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dc80447a25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dc80447a25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c80447a25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dc80447a25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dc80447a25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dc80447a25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c80447a25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dc80447a25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dcacd1519a_4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dcacd1519a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dcacd1519a_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dcacd1519a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dcacd1519a_4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dcacd1519a_4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cacd1519a_4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dcacd1519a_4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c80447a2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c80447a2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c80447a2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c80447a2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c80447a2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c80447a2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c80447a2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c80447a2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c80447a25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c80447a25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c80447a2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c80447a2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c80447a2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c80447a2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aggle.com/kumarajarshi/life-expectancy-who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797225" y="3044125"/>
            <a:ext cx="56667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700"/>
              <a:t>Federico Ambrogi, e1449911@student.tuwien.ac.at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700"/>
              <a:t>Adam Hoer, e11847620@student.tuwien.ac.at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700"/>
              <a:t>Matteo Panzieri, 12039996@student.tuwien.ac.at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261600" y="431825"/>
            <a:ext cx="86208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chemeClr val="accent1"/>
                </a:solidFill>
              </a:rPr>
              <a:t>Exercise 2 - Regression</a:t>
            </a:r>
            <a:endParaRPr sz="32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FF0000"/>
                </a:solidFill>
              </a:rPr>
              <a:t>Machine Learning</a:t>
            </a:r>
            <a:endParaRPr sz="20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/>
              <a:t>SS2021 - TU Wien</a:t>
            </a:r>
            <a:endParaRPr sz="1700"/>
          </a:p>
        </p:txBody>
      </p:sp>
      <p:sp>
        <p:nvSpPr>
          <p:cNvPr id="56" name="Google Shape;56;p13"/>
          <p:cNvSpPr txBox="1"/>
          <p:nvPr/>
        </p:nvSpPr>
        <p:spPr>
          <a:xfrm>
            <a:off x="157950" y="4568450"/>
            <a:ext cx="882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Vienna, 28th May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Split attribute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For each attribute we scan all the values </a:t>
            </a:r>
            <a:br>
              <a:rPr lang="it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Considering each value we split the dataset in two parts.</a:t>
            </a:r>
            <a:br>
              <a:rPr lang="it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Given the two new datasets we compute the RSS</a:t>
            </a:r>
            <a:br>
              <a:rPr lang="it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We compute the best RSS and we use as candidate split value the one that generates that RSS.</a:t>
            </a:r>
            <a:br>
              <a:rPr lang="it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The split attribute will be the attribute that minimizes the RSS of the dataset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Split attribute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After having tested the results with this split we realized that the results are comparable with another way of splitting the dataset.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Instead of evaluating each value, we split the dataset looking at the average of the attributes values.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For each attribute the RSS is computed splitting the dataset looking at the average.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Then the split attribute is the one that minimize the RSS.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/>
        </p:nvSpPr>
        <p:spPr>
          <a:xfrm>
            <a:off x="277700" y="593375"/>
            <a:ext cx="8280600" cy="46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2"/>
                </a:solidFill>
              </a:rPr>
              <a:t>In order to prevent overfitting we set a minimum number of observations in the nodes (default=20).</a:t>
            </a:r>
            <a:br>
              <a:rPr lang="it" sz="1800">
                <a:solidFill>
                  <a:schemeClr val="dk2"/>
                </a:solidFill>
              </a:rPr>
            </a:br>
            <a:br>
              <a:rPr lang="it" sz="1800">
                <a:solidFill>
                  <a:schemeClr val="dk2"/>
                </a:solidFill>
              </a:rPr>
            </a:br>
            <a:r>
              <a:rPr lang="it" sz="1800">
                <a:solidFill>
                  <a:schemeClr val="dk2"/>
                </a:solidFill>
              </a:rPr>
              <a:t>To build the tree we recursively split the dataset using the split attribute and the split value.</a:t>
            </a:r>
            <a:br>
              <a:rPr lang="it" sz="1800">
                <a:solidFill>
                  <a:schemeClr val="dk2"/>
                </a:solidFill>
              </a:rPr>
            </a:br>
            <a:br>
              <a:rPr lang="it" sz="1800">
                <a:solidFill>
                  <a:schemeClr val="dk2"/>
                </a:solidFill>
              </a:rPr>
            </a:br>
            <a:r>
              <a:rPr lang="it" sz="1800">
                <a:solidFill>
                  <a:schemeClr val="dk2"/>
                </a:solidFill>
              </a:rPr>
              <a:t>The average target value of the dataset will be the value assigned by that node.</a:t>
            </a:r>
            <a:br>
              <a:rPr lang="it" sz="1800">
                <a:solidFill>
                  <a:schemeClr val="dk2"/>
                </a:solidFill>
              </a:rPr>
            </a:br>
            <a:br>
              <a:rPr lang="it" sz="1800">
                <a:solidFill>
                  <a:schemeClr val="dk2"/>
                </a:solidFill>
              </a:rPr>
            </a:br>
            <a:r>
              <a:rPr lang="it" sz="1800">
                <a:solidFill>
                  <a:schemeClr val="dk2"/>
                </a:solidFill>
              </a:rPr>
              <a:t>The two obtained datasets are used to find the split attribute for the child nodes.</a:t>
            </a:r>
            <a:br>
              <a:rPr lang="it" sz="1800">
                <a:solidFill>
                  <a:schemeClr val="dk2"/>
                </a:solidFill>
              </a:rPr>
            </a:br>
            <a:r>
              <a:rPr lang="it" sz="1800">
                <a:solidFill>
                  <a:schemeClr val="dk2"/>
                </a:solidFill>
              </a:rPr>
              <a:t>When the limit rows is reached we stop expanding the tree’s branch.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8"/>
          <p:cNvSpPr txBox="1"/>
          <p:nvPr/>
        </p:nvSpPr>
        <p:spPr>
          <a:xfrm>
            <a:off x="237450" y="193175"/>
            <a:ext cx="866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solidFill>
                  <a:schemeClr val="dk1"/>
                </a:solidFill>
              </a:rPr>
              <a:t>Regression Tree</a:t>
            </a:r>
            <a:r>
              <a:rPr lang="it"/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Model tree</a:t>
            </a:r>
            <a:endParaRPr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model tree was build as the regression tree.</a:t>
            </a:r>
            <a:br>
              <a:rPr lang="it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The main difference is that for each node we build a linear regression model.</a:t>
            </a:r>
            <a:br>
              <a:rPr lang="it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When we have both the left and the right child of a node we confront the MSE of the node computed looking at the child nodes with the MSE of the linear model.</a:t>
            </a:r>
            <a:br>
              <a:rPr lang="it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If the first is bigger than the second we prune the branches and assign as value the value determined by the linear model.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/>
        </p:nvSpPr>
        <p:spPr>
          <a:xfrm>
            <a:off x="282075" y="288500"/>
            <a:ext cx="86691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Evaluating Predictions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To assess the value of our implementation, we used three metrics: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t"/>
              <a:t>MSE (mean-squared error)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t"/>
              <a:t>RMSE (root mean-squared error)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t"/>
              <a:t>MAE (mean absolute error)</a:t>
            </a:r>
            <a:endParaRPr/>
          </a:p>
        </p:txBody>
      </p:sp>
      <p:pic>
        <p:nvPicPr>
          <p:cNvPr id="175" name="Google Shape;175;p30"/>
          <p:cNvPicPr preferRelativeResize="0"/>
          <p:nvPr/>
        </p:nvPicPr>
        <p:blipFill rotWithShape="1">
          <a:blip r:embed="rId3">
            <a:alphaModFix/>
          </a:blip>
          <a:srcRect b="0" l="0" r="0" t="61307"/>
          <a:stretch/>
        </p:blipFill>
        <p:spPr>
          <a:xfrm>
            <a:off x="3180724" y="4122200"/>
            <a:ext cx="2871800" cy="68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0"/>
          <p:cNvPicPr preferRelativeResize="0"/>
          <p:nvPr/>
        </p:nvPicPr>
        <p:blipFill rotWithShape="1">
          <a:blip r:embed="rId3">
            <a:alphaModFix/>
          </a:blip>
          <a:srcRect b="37533" l="23348" r="0" t="36213"/>
          <a:stretch/>
        </p:blipFill>
        <p:spPr>
          <a:xfrm>
            <a:off x="3533275" y="2979450"/>
            <a:ext cx="2166700" cy="45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0"/>
          <p:cNvPicPr preferRelativeResize="0"/>
          <p:nvPr/>
        </p:nvPicPr>
        <p:blipFill rotWithShape="1">
          <a:blip r:embed="rId3">
            <a:alphaModFix/>
          </a:blip>
          <a:srcRect b="61307" l="0" r="0" t="0"/>
          <a:stretch/>
        </p:blipFill>
        <p:spPr>
          <a:xfrm>
            <a:off x="3292298" y="1627425"/>
            <a:ext cx="2559400" cy="60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564725" y="768425"/>
            <a:ext cx="87174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Framework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Data set description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Data pre-processing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Algorithm Implementation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Results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Comparison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Conclusion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175700" y="234275"/>
            <a:ext cx="86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1"/>
                </a:solidFill>
              </a:rPr>
              <a:t>Overview of the project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/>
        </p:nvSpPr>
        <p:spPr>
          <a:xfrm>
            <a:off x="261725" y="235775"/>
            <a:ext cx="86691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Comparison with three Alternative Models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We used the following alternative algorithms from </a:t>
            </a:r>
            <a:r>
              <a:rPr i="1" lang="it"/>
              <a:t>sci-kit</a:t>
            </a:r>
            <a:r>
              <a:rPr lang="it"/>
              <a:t> library: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t"/>
              <a:t>Decision tree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-"/>
            </a:pPr>
            <a:r>
              <a:rPr lang="it" sz="1000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DecisionTreeRegressor</a:t>
            </a:r>
            <a:endParaRPr sz="1000"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-"/>
            </a:pP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Parameters: MSE (splitting criterion)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t"/>
              <a:t>Random Forest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-"/>
            </a:pPr>
            <a:r>
              <a:rPr lang="it" sz="1000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RandomForestRegressor</a:t>
            </a:r>
            <a:endParaRPr sz="1000"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it">
                <a:solidFill>
                  <a:schemeClr val="dk1"/>
                </a:solidFill>
              </a:rPr>
              <a:t>Linear regression model</a:t>
            </a:r>
            <a:endParaRPr>
              <a:solidFill>
                <a:schemeClr val="dk1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-"/>
            </a:pPr>
            <a:r>
              <a:rPr lang="it" sz="1000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LinearRegression</a:t>
            </a:r>
            <a:endParaRPr sz="1000"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/>
        </p:nvSpPr>
        <p:spPr>
          <a:xfrm>
            <a:off x="287525" y="207650"/>
            <a:ext cx="85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Selection of Results</a:t>
            </a:r>
            <a:endParaRPr/>
          </a:p>
        </p:txBody>
      </p:sp>
      <p:sp>
        <p:nvSpPr>
          <p:cNvPr id="192" name="Google Shape;192;p33"/>
          <p:cNvSpPr txBox="1"/>
          <p:nvPr/>
        </p:nvSpPr>
        <p:spPr>
          <a:xfrm>
            <a:off x="5450400" y="539400"/>
            <a:ext cx="3397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Plot shows the values of actual data (test values) vs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t"/>
              <a:t>scikit prediction (regression tree)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t"/>
              <a:t>Our regression tree implementation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t"/>
              <a:t>sci-kit random forest</a:t>
            </a:r>
            <a:endParaRPr/>
          </a:p>
        </p:txBody>
      </p:sp>
      <p:pic>
        <p:nvPicPr>
          <p:cNvPr id="193" name="Google Shape;19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525" y="829850"/>
            <a:ext cx="4881250" cy="366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900" y="373550"/>
            <a:ext cx="5466434" cy="4099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025" y="583125"/>
            <a:ext cx="5622024" cy="421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075" y="483000"/>
            <a:ext cx="5506176" cy="412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252775" y="319550"/>
            <a:ext cx="88140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accent1"/>
                </a:solidFill>
              </a:rPr>
              <a:t>Framework</a:t>
            </a:r>
            <a:endParaRPr sz="15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it" sz="1500">
                <a:solidFill>
                  <a:schemeClr val="dk1"/>
                </a:solidFill>
              </a:rPr>
              <a:t>Scripting language: python v3. (virtual environment using Anaconda)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it" sz="1500">
                <a:solidFill>
                  <a:schemeClr val="dk1"/>
                </a:solidFill>
              </a:rPr>
              <a:t>Numpy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it" sz="1500">
                <a:solidFill>
                  <a:schemeClr val="dk1"/>
                </a:solidFill>
              </a:rPr>
              <a:t>scikit-learn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it" sz="1500">
                <a:solidFill>
                  <a:schemeClr val="dk1"/>
                </a:solidFill>
              </a:rPr>
              <a:t>pandas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it" sz="1500">
                <a:solidFill>
                  <a:schemeClr val="dk1"/>
                </a:solidFill>
              </a:rPr>
              <a:t>(matplotlib and seaborn for visualizations)</a:t>
            </a:r>
            <a:endParaRPr sz="1500"/>
          </a:p>
        </p:txBody>
      </p:sp>
      <p:sp>
        <p:nvSpPr>
          <p:cNvPr id="68" name="Google Shape;68;p15"/>
          <p:cNvSpPr txBox="1"/>
          <p:nvPr/>
        </p:nvSpPr>
        <p:spPr>
          <a:xfrm>
            <a:off x="276750" y="2873275"/>
            <a:ext cx="8814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accent1"/>
                </a:solidFill>
              </a:rPr>
              <a:t>Files description</a:t>
            </a:r>
            <a:endParaRPr sz="15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i="1" lang="it" sz="1500"/>
              <a:t>utilities.py</a:t>
            </a:r>
            <a:r>
              <a:rPr lang="it" sz="1500"/>
              <a:t> : module containing ancillary common utilites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i="1" lang="it" sz="1500"/>
              <a:t>regressionTree.py</a:t>
            </a:r>
            <a:r>
              <a:rPr lang="it" sz="1500"/>
              <a:t>: </a:t>
            </a:r>
            <a:r>
              <a:rPr lang="it" sz="1500">
                <a:solidFill>
                  <a:schemeClr val="dk1"/>
                </a:solidFill>
              </a:rPr>
              <a:t>module for the training and evaluation of the regression tree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i="1" lang="it" sz="1500"/>
              <a:t>modelTree.py</a:t>
            </a:r>
            <a:r>
              <a:rPr lang="it" sz="1500"/>
              <a:t> : module for the training and evaluation of the model tree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i="1" lang="it" sz="1500"/>
              <a:t>run_models.py</a:t>
            </a:r>
            <a:r>
              <a:rPr lang="it" sz="1500"/>
              <a:t> : main script for running the models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541100" y="1104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277700" y="193175"/>
            <a:ext cx="866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 Set: “Life” Expectancy  </a:t>
            </a:r>
            <a:endParaRPr/>
          </a:p>
        </p:txBody>
      </p:sp>
      <p:sp>
        <p:nvSpPr>
          <p:cNvPr id="79" name="Google Shape;79;p17"/>
          <p:cNvSpPr txBox="1"/>
          <p:nvPr/>
        </p:nvSpPr>
        <p:spPr>
          <a:xfrm>
            <a:off x="3865750" y="193175"/>
            <a:ext cx="487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</a:t>
            </a:r>
            <a:r>
              <a:rPr lang="it" u="sng">
                <a:solidFill>
                  <a:schemeClr val="hlink"/>
                </a:solidFill>
                <a:hlinkClick r:id="rId3"/>
              </a:rPr>
              <a:t>https://www.kaggle.com/kumarajarshi/life-expectancy-who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289775" y="796875"/>
            <a:ext cx="8669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/>
              <a:t>Aim: predict the life expectancy given multiple indicators such as </a:t>
            </a:r>
            <a:r>
              <a:rPr lang="it" sz="1500">
                <a:solidFill>
                  <a:schemeClr val="dk1"/>
                </a:solidFill>
                <a:highlight>
                  <a:srgbClr val="FFFFFF"/>
                </a:highlight>
              </a:rPr>
              <a:t>demographic variables, income composition and mortality rates</a:t>
            </a:r>
            <a:endParaRPr sz="1500"/>
          </a:p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4">
            <a:alphaModFix/>
          </a:blip>
          <a:srcRect b="5466" l="5965" r="8688" t="8177"/>
          <a:stretch/>
        </p:blipFill>
        <p:spPr>
          <a:xfrm>
            <a:off x="132800" y="1539975"/>
            <a:ext cx="4287250" cy="325339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4636400" y="1485100"/>
            <a:ext cx="428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Features: </a:t>
            </a:r>
            <a:endParaRPr sz="1000">
              <a:solidFill>
                <a:srgbClr val="6A8759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5071050" y="1847300"/>
            <a:ext cx="3537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>
                <a:solidFill>
                  <a:srgbClr val="6A87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'AdultMortality'</a:t>
            </a:r>
            <a:r>
              <a:rPr lang="it" sz="1000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000">
                <a:solidFill>
                  <a:srgbClr val="6A87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'infantdeaths'</a:t>
            </a:r>
            <a:r>
              <a:rPr lang="it" sz="1000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rgbClr val="6A87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'Alcohol'</a:t>
            </a:r>
            <a:r>
              <a:rPr lang="it" sz="1000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rgbClr val="6A87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'percentageexpenditure'</a:t>
            </a:r>
            <a:r>
              <a:rPr lang="it" sz="1000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rgbClr val="6A87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'HepatitisB'</a:t>
            </a:r>
            <a:r>
              <a:rPr lang="it" sz="1000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rgbClr val="6A87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'Measles'</a:t>
            </a:r>
            <a:r>
              <a:rPr lang="it" sz="1000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rgbClr val="6A87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'BMI'</a:t>
            </a:r>
            <a:r>
              <a:rPr lang="it" sz="1000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rgbClr val="6A87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'under-fivedeaths'</a:t>
            </a:r>
            <a:r>
              <a:rPr lang="it" sz="1000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rgbClr val="6A87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'Polio'</a:t>
            </a:r>
            <a:r>
              <a:rPr lang="it" sz="1000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rgbClr val="6A87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'Totalexpenditure'</a:t>
            </a:r>
            <a:r>
              <a:rPr lang="it" sz="1000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rgbClr val="6A87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'Diphtheria'</a:t>
            </a:r>
            <a:r>
              <a:rPr lang="it" sz="1000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rgbClr val="6A87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'HIV/AIDS'</a:t>
            </a:r>
            <a:r>
              <a:rPr lang="it" sz="1000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rgbClr val="6A87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'GDP'</a:t>
            </a:r>
            <a:r>
              <a:rPr lang="it" sz="1000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rgbClr val="6A87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'Population'</a:t>
            </a:r>
            <a:r>
              <a:rPr lang="it" sz="1000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rgbClr val="6A87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'thinness1-19years'</a:t>
            </a:r>
            <a:r>
              <a:rPr lang="it" sz="1000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rgbClr val="6A87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'thinness5-9years'</a:t>
            </a:r>
            <a:r>
              <a:rPr lang="it" sz="1000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rgbClr val="6A87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'Incomecompositionofresources'</a:t>
            </a:r>
            <a:r>
              <a:rPr lang="it" sz="1000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rgbClr val="6A87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'Schooling'</a:t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4696350" y="3569325"/>
            <a:ext cx="428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Removed Features</a:t>
            </a:r>
            <a:r>
              <a:rPr lang="it"/>
              <a:t>: </a:t>
            </a:r>
            <a:endParaRPr sz="1000">
              <a:solidFill>
                <a:srgbClr val="6A8759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5022750" y="3936100"/>
            <a:ext cx="392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>
                <a:solidFill>
                  <a:srgbClr val="6A87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'Country'</a:t>
            </a:r>
            <a:r>
              <a:rPr lang="it" sz="1000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rgbClr val="6A87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'Year'</a:t>
            </a:r>
            <a:r>
              <a:rPr lang="it" sz="1000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rgbClr val="6A87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'Status'</a:t>
            </a:r>
            <a:endParaRPr sz="1000">
              <a:solidFill>
                <a:srgbClr val="6A8759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4696775" y="4370775"/>
            <a:ext cx="4334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(we are interested in the evaluation based solely on the indicators above)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/>
        </p:nvSpPr>
        <p:spPr>
          <a:xfrm>
            <a:off x="277700" y="193175"/>
            <a:ext cx="866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 Set: “Wind” Turbines Power Output  </a:t>
            </a:r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3865750" y="193175"/>
            <a:ext cx="487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https://www.kaggle.com/synergystud/a-fine-windy-day-hackerearth-ml-challenge</a:t>
            </a:r>
            <a:endParaRPr/>
          </a:p>
        </p:txBody>
      </p:sp>
      <p:sp>
        <p:nvSpPr>
          <p:cNvPr id="93" name="Google Shape;93;p18"/>
          <p:cNvSpPr txBox="1"/>
          <p:nvPr/>
        </p:nvSpPr>
        <p:spPr>
          <a:xfrm>
            <a:off x="314550" y="714025"/>
            <a:ext cx="86691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it" sz="1050">
                <a:solidFill>
                  <a:schemeClr val="dk1"/>
                </a:solidFill>
                <a:highlight>
                  <a:srgbClr val="FFFFFF"/>
                </a:highlight>
              </a:rPr>
              <a:t>How do factors such as </a:t>
            </a:r>
            <a:r>
              <a:rPr lang="it" sz="1050">
                <a:solidFill>
                  <a:schemeClr val="dk1"/>
                </a:solidFill>
                <a:highlight>
                  <a:srgbClr val="FFFFFF"/>
                </a:highlight>
              </a:rPr>
              <a:t>temperature, wind direction, turbine status, weather, blade length, and so on influence the amount of power generated by wind turbines?</a:t>
            </a:r>
            <a:endParaRPr sz="1500"/>
          </a:p>
        </p:txBody>
      </p:sp>
      <p:sp>
        <p:nvSpPr>
          <p:cNvPr id="94" name="Google Shape;94;p18"/>
          <p:cNvSpPr txBox="1"/>
          <p:nvPr/>
        </p:nvSpPr>
        <p:spPr>
          <a:xfrm>
            <a:off x="4636400" y="1485100"/>
            <a:ext cx="428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Features: </a:t>
            </a:r>
            <a:endParaRPr sz="1000">
              <a:solidFill>
                <a:srgbClr val="6A8759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4107750" y="1790200"/>
            <a:ext cx="4633800" cy="21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6A87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'wind_speed(m/s)'</a:t>
            </a:r>
            <a:r>
              <a:rPr lang="it" sz="1000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000">
                <a:solidFill>
                  <a:srgbClr val="6A87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'atmospheric_temperature(°C)'</a:t>
            </a:r>
            <a:r>
              <a:rPr lang="it" sz="1000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rgbClr val="6A87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'shaft_temperature(°C)'</a:t>
            </a:r>
            <a:r>
              <a:rPr lang="it" sz="1000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rgbClr val="6A87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'blades_angle(°)'</a:t>
            </a:r>
            <a:r>
              <a:rPr lang="it" sz="1000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rgbClr val="6A87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'gearbox_temperature(°C)'</a:t>
            </a:r>
            <a:r>
              <a:rPr lang="it" sz="1000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rgbClr val="6A87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'engine_temperature(°C)'</a:t>
            </a:r>
            <a:r>
              <a:rPr lang="it" sz="1000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rgbClr val="6A87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'motor_torque(N-m)'</a:t>
            </a:r>
            <a:r>
              <a:rPr lang="it" sz="1000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rgbClr val="6A87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'generator_temperature(°C)'</a:t>
            </a:r>
            <a:r>
              <a:rPr lang="it" sz="1000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rgbClr val="6A87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'atmospheric_pressure(Pascal)'</a:t>
            </a:r>
            <a:r>
              <a:rPr lang="it" sz="1000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rgbClr val="6A87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'area_temperature(°C)'</a:t>
            </a:r>
            <a:r>
              <a:rPr lang="it" sz="1000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rgbClr val="6A87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'windmill_body_temperature(°C)'</a:t>
            </a:r>
            <a:r>
              <a:rPr lang="it" sz="1000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rgbClr val="6A87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'wind_direction(°)'</a:t>
            </a:r>
            <a:r>
              <a:rPr lang="it" sz="1000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rgbClr val="6A87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'resistance(ohm)'</a:t>
            </a:r>
            <a:r>
              <a:rPr lang="it" sz="1000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rgbClr val="6A87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'rotor_torque(N-m)'</a:t>
            </a:r>
            <a:r>
              <a:rPr lang="it" sz="1000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rgbClr val="6A87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'blade_length(m)'</a:t>
            </a:r>
            <a:r>
              <a:rPr lang="it" sz="1000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rgbClr val="6A87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'blade_breadth(m)'</a:t>
            </a:r>
            <a:r>
              <a:rPr lang="it" sz="1000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rgbClr val="6A87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'windmill_height(m)'</a:t>
            </a:r>
            <a:endParaRPr sz="1000">
              <a:solidFill>
                <a:srgbClr val="6A8759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A8759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4696350" y="3569325"/>
            <a:ext cx="428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Removed Features: </a:t>
            </a:r>
            <a:endParaRPr sz="1000">
              <a:solidFill>
                <a:srgbClr val="6A8759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4201700" y="3936100"/>
            <a:ext cx="3924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6A87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'turbine_status'</a:t>
            </a:r>
            <a:r>
              <a:rPr lang="it" sz="1000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rgbClr val="6A87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'cloud_level'</a:t>
            </a:r>
            <a:r>
              <a:rPr lang="it" sz="1000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rgbClr val="6A87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'tracking_id'</a:t>
            </a:r>
            <a:r>
              <a:rPr lang="it" sz="1000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rgbClr val="6A87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'datetime'</a:t>
            </a:r>
            <a:endParaRPr sz="1000">
              <a:solidFill>
                <a:srgbClr val="6A8759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A8759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 rotWithShape="1">
          <a:blip r:embed="rId3">
            <a:alphaModFix/>
          </a:blip>
          <a:srcRect b="4262" l="4263" r="9073" t="10652"/>
          <a:stretch/>
        </p:blipFill>
        <p:spPr>
          <a:xfrm>
            <a:off x="277700" y="1471110"/>
            <a:ext cx="3780600" cy="2784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/>
        </p:nvSpPr>
        <p:spPr>
          <a:xfrm>
            <a:off x="277700" y="193175"/>
            <a:ext cx="866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 Set: “Math” Grades </a:t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3865750" y="193175"/>
            <a:ext cx="487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https://www.kaggle.com/janiobachmann/math-students</a:t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314550" y="714025"/>
            <a:ext cx="8669100" cy="1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it" sz="1050">
                <a:solidFill>
                  <a:schemeClr val="dk1"/>
                </a:solidFill>
                <a:highlight>
                  <a:srgbClr val="FFFFFF"/>
                </a:highlight>
              </a:rPr>
              <a:t>This dataset contains the final scores of students at the end of a math programs with several features that might or might not impact the future outcome of these students.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4636400" y="1485100"/>
            <a:ext cx="428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Features: </a:t>
            </a:r>
            <a:endParaRPr sz="1000">
              <a:solidFill>
                <a:srgbClr val="6A8759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4107750" y="1790200"/>
            <a:ext cx="46338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6A87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'wind_speed(m/s)'</a:t>
            </a:r>
            <a:endParaRPr sz="1000">
              <a:solidFill>
                <a:srgbClr val="6A8759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A8759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4696350" y="3569325"/>
            <a:ext cx="428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Removed Features: </a:t>
            </a:r>
            <a:endParaRPr sz="1000">
              <a:solidFill>
                <a:srgbClr val="6A8759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4201700" y="3936100"/>
            <a:ext cx="392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6A87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'turbine_status'</a:t>
            </a:r>
            <a:endParaRPr sz="1000">
              <a:solidFill>
                <a:srgbClr val="6A8759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A8759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 rotWithShape="1">
          <a:blip r:embed="rId3">
            <a:alphaModFix/>
          </a:blip>
          <a:srcRect b="5105" l="7426" r="8758" t="10227"/>
          <a:stretch/>
        </p:blipFill>
        <p:spPr>
          <a:xfrm>
            <a:off x="169025" y="1655750"/>
            <a:ext cx="3567876" cy="270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/>
        </p:nvSpPr>
        <p:spPr>
          <a:xfrm>
            <a:off x="277700" y="193175"/>
            <a:ext cx="866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“Life Expectancy” correlation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 rotWithShape="1">
          <a:blip r:embed="rId3">
            <a:alphaModFix/>
          </a:blip>
          <a:srcRect b="0" l="0" r="13867" t="9901"/>
          <a:stretch/>
        </p:blipFill>
        <p:spPr>
          <a:xfrm>
            <a:off x="3267475" y="0"/>
            <a:ext cx="5780502" cy="5038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/>
        </p:nvSpPr>
        <p:spPr>
          <a:xfrm>
            <a:off x="261600" y="724450"/>
            <a:ext cx="862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1"/>
          <p:cNvSpPr txBox="1"/>
          <p:nvPr/>
        </p:nvSpPr>
        <p:spPr>
          <a:xfrm>
            <a:off x="277700" y="193175"/>
            <a:ext cx="86691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 Pre-processing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t"/>
              <a:t>loading the text files using pandas to create data frames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t"/>
              <a:t>remove rows with null values (NAN)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t"/>
              <a:t>remove flagged values (e.g. -99.0 “wind” datasets 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t"/>
              <a:t>scale features (e.g. “population” feature in “life” data set)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t"/>
              <a:t>“hot-encode” categorical values to obtain numeric values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t"/>
              <a:t>shuffle data for randomization </a:t>
            </a:r>
            <a:endParaRPr/>
          </a:p>
        </p:txBody>
      </p:sp>
      <p:sp>
        <p:nvSpPr>
          <p:cNvPr id="123" name="Google Shape;123;p21"/>
          <p:cNvSpPr txBox="1"/>
          <p:nvPr/>
        </p:nvSpPr>
        <p:spPr>
          <a:xfrm>
            <a:off x="381800" y="2796575"/>
            <a:ext cx="86691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  <a:highlight>
                  <a:schemeClr val="lt1"/>
                </a:highlight>
              </a:rPr>
              <a:t>Train-Test split &amp; Cross-Validation</a:t>
            </a:r>
            <a:endParaRPr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it" sz="1300">
                <a:solidFill>
                  <a:schemeClr val="dk1"/>
                </a:solidFill>
                <a:highlight>
                  <a:schemeClr val="lt1"/>
                </a:highlight>
              </a:rPr>
              <a:t>run a (5-10)-fold cross validation for training:</a:t>
            </a:r>
            <a:endParaRPr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it" sz="1300">
                <a:solidFill>
                  <a:schemeClr val="dk1"/>
                </a:solidFill>
                <a:highlight>
                  <a:schemeClr val="lt1"/>
                </a:highlight>
              </a:rPr>
              <a:t>split original dataset into k-folds sub set</a:t>
            </a:r>
            <a:endParaRPr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it" sz="1300">
                <a:solidFill>
                  <a:schemeClr val="dk1"/>
                </a:solidFill>
                <a:highlight>
                  <a:schemeClr val="lt1"/>
                </a:highlight>
              </a:rPr>
              <a:t>Used the </a:t>
            </a:r>
            <a:r>
              <a:rPr i="1" lang="it" sz="1300">
                <a:solidFill>
                  <a:schemeClr val="dk1"/>
                </a:solidFill>
                <a:highlight>
                  <a:schemeClr val="lt1"/>
                </a:highlight>
              </a:rPr>
              <a:t>train_test_split</a:t>
            </a:r>
            <a:r>
              <a:rPr lang="it" sz="1300">
                <a:solidFill>
                  <a:schemeClr val="dk1"/>
                </a:solidFill>
                <a:highlight>
                  <a:schemeClr val="lt1"/>
                </a:highlight>
              </a:rPr>
              <a:t> method from sklearn to split the data set into training and testing sets (70%-30%)</a:t>
            </a:r>
            <a:endParaRPr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it" sz="1300">
                <a:solidFill>
                  <a:schemeClr val="dk1"/>
                </a:solidFill>
                <a:highlight>
                  <a:schemeClr val="lt1"/>
                </a:highlight>
              </a:rPr>
              <a:t>See plots: metrics for each fold</a:t>
            </a:r>
            <a:endParaRPr sz="13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