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72" r:id="rId12"/>
    <p:sldId id="273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6" r:id="rId21"/>
  </p:sldIdLst>
  <p:sldSz cx="9144000" cy="5143500" type="screen16x9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97120" y="3044160"/>
            <a:ext cx="566604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700" b="0" strike="noStrike" spc="-1">
                <a:solidFill>
                  <a:srgbClr val="000000"/>
                </a:solidFill>
                <a:latin typeface="Arial"/>
                <a:ea typeface="Arial"/>
              </a:rPr>
              <a:t>Federico Ambrogi, e1449911@student.tuwien.ac.at</a:t>
            </a:r>
            <a:endParaRPr lang="en-AU" sz="17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700" b="0" strike="noStrike" spc="-1">
                <a:solidFill>
                  <a:srgbClr val="000000"/>
                </a:solidFill>
                <a:latin typeface="Arial"/>
                <a:ea typeface="Arial"/>
              </a:rPr>
              <a:t>Adam Höfler, e11847620@student.tuwien.ac.at</a:t>
            </a:r>
            <a:endParaRPr lang="en-AU" sz="17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700" b="0" strike="noStrike" spc="-1">
                <a:solidFill>
                  <a:srgbClr val="000000"/>
                </a:solidFill>
                <a:latin typeface="Arial"/>
                <a:ea typeface="Arial"/>
              </a:rPr>
              <a:t>Matteo Panzieri, 12039996@student.tuwien.ac.at</a:t>
            </a:r>
            <a:endParaRPr lang="en-AU" sz="17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7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1720" y="432000"/>
            <a:ext cx="8620200" cy="19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3200" b="0" strike="noStrike" spc="-1">
                <a:solidFill>
                  <a:srgbClr val="4285F4"/>
                </a:solidFill>
                <a:latin typeface="Arial"/>
                <a:ea typeface="Arial"/>
              </a:rPr>
              <a:t>Exercise 3.1.3.1</a:t>
            </a:r>
            <a:endParaRPr lang="en-A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2200" b="0" strike="noStrike" spc="-1">
                <a:solidFill>
                  <a:srgbClr val="4285F4"/>
                </a:solidFill>
                <a:latin typeface="Arial"/>
                <a:ea typeface="Arial"/>
              </a:rPr>
              <a:t>Generation and evaluation of structured synthetic datasets</a:t>
            </a:r>
            <a:endParaRPr lang="en-AU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AU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2000" b="0" strike="noStrike" spc="-1">
                <a:solidFill>
                  <a:srgbClr val="FF0000"/>
                </a:solidFill>
                <a:latin typeface="Arial"/>
                <a:ea typeface="Arial"/>
              </a:rPr>
              <a:t>Machine Learning</a:t>
            </a:r>
            <a:endParaRPr lang="en-A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700" b="0" strike="noStrike" spc="-1">
                <a:solidFill>
                  <a:srgbClr val="000000"/>
                </a:solidFill>
                <a:latin typeface="Arial"/>
                <a:ea typeface="Arial"/>
              </a:rPr>
              <a:t>SS2021 - TU Wien</a:t>
            </a:r>
            <a:endParaRPr lang="en-AU" sz="17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58040" y="4568400"/>
            <a:ext cx="882756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Vienna, 26th </a:t>
            </a:r>
            <a:r>
              <a:rPr lang="it" sz="1400" spc="-1" dirty="0">
                <a:solidFill>
                  <a:srgbClr val="000000"/>
                </a:solidFill>
                <a:latin typeface="Arial"/>
                <a:ea typeface="Arial"/>
              </a:rPr>
              <a:t>July</a:t>
            </a:r>
            <a:r>
              <a:rPr lang="i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2021</a:t>
            </a:r>
            <a:endParaRPr lang="en-AU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516C0-8FA0-459E-B8A7-E5A9B3DA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18320"/>
            <a:ext cx="3505328" cy="625320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85CEA1-A00C-4355-8507-52C27982C2C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4260240" cy="3415680"/>
          </a:xfrm>
        </p:spPr>
        <p:txBody>
          <a:bodyPr/>
          <a:lstStyle/>
          <a:p>
            <a:r>
              <a:rPr lang="it-IT" dirty="0"/>
              <a:t>70%-30% split.</a:t>
            </a:r>
          </a:p>
          <a:p>
            <a:r>
              <a:rPr lang="it-IT" dirty="0"/>
              <a:t>The </a:t>
            </a:r>
            <a:r>
              <a:rPr lang="it-IT" dirty="0" err="1"/>
              <a:t>train</a:t>
            </a:r>
            <a:r>
              <a:rPr lang="it-IT" dirty="0"/>
              <a:t> 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model the </a:t>
            </a:r>
            <a:r>
              <a:rPr lang="it-IT" dirty="0" err="1"/>
              <a:t>synthesiser</a:t>
            </a:r>
            <a:r>
              <a:rPr lang="it-IT" dirty="0"/>
              <a:t> models. </a:t>
            </a:r>
          </a:p>
          <a:p>
            <a:r>
              <a:rPr lang="it-IT" dirty="0" err="1"/>
              <a:t>All</a:t>
            </a:r>
            <a:r>
              <a:rPr lang="it-IT" dirty="0"/>
              <a:t> the 4 model are </a:t>
            </a:r>
            <a:r>
              <a:rPr lang="it-IT" dirty="0" err="1"/>
              <a:t>tested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test set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F4141F-CFA4-404C-A278-DAC421F643D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51720" y="418320"/>
            <a:ext cx="3080520" cy="4149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06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83223-31F4-47E2-BA62-10D1C86E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models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50E18F-FBD0-4443-9E13-0CC78FE507C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Models </a:t>
            </a:r>
            <a:r>
              <a:rPr lang="it-IT" dirty="0" err="1"/>
              <a:t>taken</a:t>
            </a:r>
            <a:r>
              <a:rPr lang="it-IT" dirty="0"/>
              <a:t> from SDV (</a:t>
            </a: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Synthetic Data Vault) library.</a:t>
            </a:r>
          </a:p>
          <a:p>
            <a:r>
              <a:rPr lang="it" spc="-1" dirty="0">
                <a:solidFill>
                  <a:srgbClr val="000000"/>
                </a:solidFill>
                <a:latin typeface="Arial"/>
                <a:ea typeface="Arial"/>
              </a:rPr>
              <a:t>Gaussian Copula:Distribution over hypercube</a:t>
            </a:r>
          </a:p>
          <a:p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CTGAN model</a:t>
            </a:r>
          </a:p>
          <a:p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CopulaGAN model: CTGAN model improved using Gaussian copula.</a:t>
            </a:r>
            <a:endParaRPr lang="en-AU" sz="2800" b="0" strike="noStrike" spc="-1" dirty="0">
              <a:latin typeface="Arial"/>
            </a:endParaRPr>
          </a:p>
          <a:p>
            <a:endParaRPr lang="en-AU" sz="2800" b="0" strike="noStrike" spc="-1" dirty="0">
              <a:latin typeface="Arial"/>
            </a:endParaRPr>
          </a:p>
          <a:p>
            <a:endParaRPr lang="it" sz="28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316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814A4-FAF7-457C-AFE7-5A45A942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B8F684-D817-497B-BC16-35D88A63C8A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.</a:t>
            </a:r>
          </a:p>
          <a:p>
            <a:r>
              <a:rPr lang="it-IT" dirty="0"/>
              <a:t>In general no </a:t>
            </a:r>
            <a:r>
              <a:rPr lang="it-IT" dirty="0" err="1"/>
              <a:t>problems</a:t>
            </a:r>
            <a:r>
              <a:rPr lang="it-IT" dirty="0"/>
              <a:t> with the </a:t>
            </a:r>
            <a:r>
              <a:rPr lang="it-IT" dirty="0" err="1"/>
              <a:t>classifiers</a:t>
            </a:r>
            <a:r>
              <a:rPr lang="it-IT" dirty="0"/>
              <a:t>.</a:t>
            </a:r>
          </a:p>
          <a:p>
            <a:r>
              <a:rPr lang="it-IT" dirty="0" err="1"/>
              <a:t>Relevant</a:t>
            </a:r>
            <a:r>
              <a:rPr lang="it-IT" dirty="0"/>
              <a:t> time </a:t>
            </a:r>
            <a:r>
              <a:rPr lang="it-IT" dirty="0" err="1"/>
              <a:t>issues</a:t>
            </a:r>
            <a:r>
              <a:rPr lang="it-IT" dirty="0"/>
              <a:t> with the SDV models.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518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82240" y="288360"/>
            <a:ext cx="866844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Evaluating Predictions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To assess the value of our implementation, we used three metrics:</a:t>
            </a: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MSE (mean-squared error)</a:t>
            </a: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RMSE (root mean-squared error)</a:t>
            </a: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MAE (mean absolute error)</a:t>
            </a:r>
            <a:endParaRPr lang="en-AU" sz="1400" b="0" strike="noStrike" spc="-1">
              <a:latin typeface="Arial"/>
            </a:endParaRPr>
          </a:p>
        </p:txBody>
      </p:sp>
      <p:pic>
        <p:nvPicPr>
          <p:cNvPr id="122" name="Google Shape;169;p28"/>
          <p:cNvPicPr/>
          <p:nvPr/>
        </p:nvPicPr>
        <p:blipFill>
          <a:blip r:embed="rId2"/>
          <a:srcRect t="61306"/>
          <a:stretch/>
        </p:blipFill>
        <p:spPr>
          <a:xfrm>
            <a:off x="3180600" y="4122360"/>
            <a:ext cx="2871000" cy="68292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170;p28"/>
          <p:cNvPicPr/>
          <p:nvPr/>
        </p:nvPicPr>
        <p:blipFill>
          <a:blip r:embed="rId2"/>
          <a:srcRect l="23350" t="36201" b="37520"/>
          <a:stretch/>
        </p:blipFill>
        <p:spPr>
          <a:xfrm>
            <a:off x="3533400" y="2979360"/>
            <a:ext cx="2166120" cy="45576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71;p28"/>
          <p:cNvPicPr/>
          <p:nvPr/>
        </p:nvPicPr>
        <p:blipFill>
          <a:blip r:embed="rId2"/>
          <a:srcRect b="61306"/>
          <a:stretch/>
        </p:blipFill>
        <p:spPr>
          <a:xfrm>
            <a:off x="3292200" y="1627560"/>
            <a:ext cx="2558520" cy="6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Selection of Results - Wind data set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450400" y="539280"/>
            <a:ext cx="339660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Plot shows the values of actual data (test values) vs</a:t>
            </a: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sci-kit</a:t>
            </a: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 prediction (regression tree)</a:t>
            </a: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Our regression tree implementation</a:t>
            </a: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sci-kit random forest</a:t>
            </a:r>
            <a:endParaRPr lang="en-AU" sz="1400" b="0" strike="noStrike" spc="-1">
              <a:latin typeface="Arial"/>
            </a:endParaRPr>
          </a:p>
        </p:txBody>
      </p:sp>
      <p:pic>
        <p:nvPicPr>
          <p:cNvPr id="127" name="Google Shape;183;p30"/>
          <p:cNvPicPr/>
          <p:nvPr/>
        </p:nvPicPr>
        <p:blipFill>
          <a:blip r:embed="rId2"/>
          <a:stretch/>
        </p:blipFill>
        <p:spPr>
          <a:xfrm>
            <a:off x="287640" y="607680"/>
            <a:ext cx="4767480" cy="357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88;p31"/>
          <p:cNvPicPr/>
          <p:nvPr/>
        </p:nvPicPr>
        <p:blipFill>
          <a:blip r:embed="rId2"/>
          <a:stretch/>
        </p:blipFill>
        <p:spPr>
          <a:xfrm>
            <a:off x="216000" y="709560"/>
            <a:ext cx="4964760" cy="37234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Selection of Results - Wind data set</a:t>
            </a:r>
            <a:endParaRPr lang="en-A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Selection of Results - Wind data set</a:t>
            </a:r>
            <a:endParaRPr lang="en-AU" sz="1400" b="0" strike="noStrike" spc="-1">
              <a:latin typeface="Arial"/>
            </a:endParaRPr>
          </a:p>
        </p:txBody>
      </p:sp>
      <p:pic>
        <p:nvPicPr>
          <p:cNvPr id="131" name="Google Shape;195;p32"/>
          <p:cNvPicPr/>
          <p:nvPr/>
        </p:nvPicPr>
        <p:blipFill>
          <a:blip r:embed="rId2"/>
          <a:stretch/>
        </p:blipFill>
        <p:spPr>
          <a:xfrm>
            <a:off x="152280" y="760320"/>
            <a:ext cx="4142520" cy="31068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96;p32"/>
          <p:cNvPicPr/>
          <p:nvPr/>
        </p:nvPicPr>
        <p:blipFill>
          <a:blip r:embed="rId3"/>
          <a:stretch/>
        </p:blipFill>
        <p:spPr>
          <a:xfrm>
            <a:off x="4527720" y="788040"/>
            <a:ext cx="4068000" cy="305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Selection of Results - Math data set</a:t>
            </a:r>
            <a:endParaRPr lang="en-AU" sz="1400" b="0" strike="noStrike" spc="-1">
              <a:latin typeface="Arial"/>
            </a:endParaRPr>
          </a:p>
        </p:txBody>
      </p:sp>
      <p:pic>
        <p:nvPicPr>
          <p:cNvPr id="134" name="Google Shape;202;p33"/>
          <p:cNvPicPr/>
          <p:nvPr/>
        </p:nvPicPr>
        <p:blipFill>
          <a:blip r:embed="rId2"/>
          <a:stretch/>
        </p:blipFill>
        <p:spPr>
          <a:xfrm>
            <a:off x="216360" y="783720"/>
            <a:ext cx="4767120" cy="357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Selection of Results - Life expectancy data set</a:t>
            </a:r>
            <a:endParaRPr lang="en-AU" sz="1400" b="0" strike="noStrike" spc="-1">
              <a:latin typeface="Arial"/>
            </a:endParaRPr>
          </a:p>
        </p:txBody>
      </p:sp>
      <p:pic>
        <p:nvPicPr>
          <p:cNvPr id="136" name="Google Shape;208;p34"/>
          <p:cNvPicPr/>
          <p:nvPr/>
        </p:nvPicPr>
        <p:blipFill>
          <a:blip r:embed="rId2"/>
          <a:stretch/>
        </p:blipFill>
        <p:spPr>
          <a:xfrm>
            <a:off x="168480" y="720360"/>
            <a:ext cx="4089240" cy="306684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209;p34"/>
          <p:cNvPicPr/>
          <p:nvPr/>
        </p:nvPicPr>
        <p:blipFill>
          <a:blip r:embed="rId3"/>
          <a:stretch/>
        </p:blipFill>
        <p:spPr>
          <a:xfrm>
            <a:off x="4460400" y="720360"/>
            <a:ext cx="3920040" cy="293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B6A70-5650-46FF-8BAD-8F514A26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work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30843B-410E-41ED-AECE-1E906BD45C9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it-IT" dirty="0"/>
              <a:t>Use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classifiers</a:t>
            </a:r>
            <a:r>
              <a:rPr lang="it-IT" dirty="0"/>
              <a:t>.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with the SDV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  <a:p>
            <a:r>
              <a:rPr lang="it-IT" dirty="0" err="1"/>
              <a:t>Try</a:t>
            </a:r>
            <a:r>
              <a:rPr lang="it-IT" dirty="0"/>
              <a:t> to use </a:t>
            </a:r>
            <a:r>
              <a:rPr lang="it-IT" dirty="0" err="1"/>
              <a:t>different</a:t>
            </a:r>
            <a:r>
              <a:rPr lang="it-IT"/>
              <a:t> datasets.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64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64840" y="768600"/>
            <a:ext cx="8716680" cy="167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Framework</a:t>
            </a: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Data set description</a:t>
            </a: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Data pre-processing</a:t>
            </a: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Algorithm Implementation</a:t>
            </a: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Comparison</a:t>
            </a:r>
            <a:endParaRPr lang="en-AU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75680" y="234360"/>
            <a:ext cx="86943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4285F4"/>
                </a:solidFill>
                <a:latin typeface="Arial"/>
                <a:ea typeface="Arial"/>
              </a:rPr>
              <a:t>Overview of the project</a:t>
            </a:r>
            <a:endParaRPr lang="en-A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2720" y="319680"/>
            <a:ext cx="8813160" cy="20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500" b="0" strike="noStrike" spc="-1">
                <a:solidFill>
                  <a:srgbClr val="4285F4"/>
                </a:solidFill>
                <a:latin typeface="Arial"/>
                <a:ea typeface="Arial"/>
              </a:rPr>
              <a:t>Framework</a:t>
            </a:r>
            <a:endParaRPr lang="en-AU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500" b="0" strike="noStrike" spc="-1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Scripting language: python v3. (virtual environment using Anaconda)</a:t>
            </a:r>
            <a:endParaRPr lang="en-AU" sz="1500" b="0" strike="noStrike" spc="-1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Numpy </a:t>
            </a:r>
            <a:endParaRPr lang="en-AU" sz="1500" b="0" strike="noStrike" spc="-1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scikit-learn </a:t>
            </a:r>
            <a:endParaRPr lang="en-AU" sz="1500" b="0" strike="noStrike" spc="-1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lang="en-AU" sz="1500" b="0" strike="noStrike" spc="-1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sdv</a:t>
            </a:r>
            <a:endParaRPr lang="en-AU" sz="1500" b="0" strike="noStrike" spc="-1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(matplotlib and seaborn for visualizations)</a:t>
            </a:r>
            <a:endParaRPr lang="en-AU" sz="15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76840" y="2873160"/>
            <a:ext cx="88131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500" b="0" strike="noStrike" spc="-1">
                <a:solidFill>
                  <a:srgbClr val="4285F4"/>
                </a:solidFill>
                <a:latin typeface="Arial"/>
                <a:ea typeface="Arial"/>
              </a:rPr>
              <a:t>Files description</a:t>
            </a:r>
            <a:endParaRPr lang="en-AU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500" b="0" strike="noStrike" spc="-1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i="1" strike="noStrike" spc="-1">
                <a:solidFill>
                  <a:srgbClr val="000000"/>
                </a:solidFill>
                <a:latin typeface="Arial"/>
                <a:ea typeface="Arial"/>
              </a:rPr>
              <a:t>classifier.py</a:t>
            </a: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 : main module for splitting data and learning models</a:t>
            </a:r>
            <a:endParaRPr lang="en-AU" sz="1500" b="0" strike="noStrike" spc="-1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i="1" strike="noStrike" spc="-1">
                <a:solidFill>
                  <a:srgbClr val="000000"/>
                </a:solidFill>
                <a:latin typeface="Arial"/>
                <a:ea typeface="Arial"/>
              </a:rPr>
              <a:t>generate_data.py</a:t>
            </a: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: module for generating the synthesized data sets</a:t>
            </a:r>
            <a:endParaRPr lang="en-AU" sz="1500" b="0" strike="noStrike" spc="-1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i="1" strike="noStrike" spc="-1">
                <a:solidFill>
                  <a:srgbClr val="000000"/>
                </a:solidFill>
                <a:latin typeface="Arial"/>
                <a:ea typeface="Arial"/>
              </a:rPr>
              <a:t>dataset_analysis.py</a:t>
            </a: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 : module for comparing the results from original and artifical data</a:t>
            </a:r>
            <a:endParaRPr lang="en-AU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77560" y="193320"/>
            <a:ext cx="86684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4285F4"/>
                </a:solidFill>
                <a:latin typeface="Arial"/>
                <a:ea typeface="Arial"/>
              </a:rPr>
              <a:t>Data Set: Social Network Ads  </a:t>
            </a:r>
            <a:endParaRPr lang="en-AU" sz="1400" b="0" strike="noStrike" spc="-1">
              <a:solidFill>
                <a:srgbClr val="4285F4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65680" y="193320"/>
            <a:ext cx="487512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1400" b="0" u="sng" strike="noStrike" spc="-1">
                <a:solidFill>
                  <a:srgbClr val="0097A7"/>
                </a:solidFill>
                <a:uFillTx/>
                <a:latin typeface="Arial"/>
                <a:ea typeface="Arial"/>
              </a:rPr>
              <a:t>https://www.kaggle.com/rakeshrau/social-network-ads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9800" y="797040"/>
            <a:ext cx="8668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500" b="0" strike="noStrike" spc="-1">
                <a:solidFill>
                  <a:srgbClr val="000000"/>
                </a:solidFill>
                <a:latin typeface="Arial"/>
                <a:ea typeface="Arial"/>
              </a:rPr>
              <a:t>Aim: predict the purchase realization given gender, age and the estimated salary of the targeted user</a:t>
            </a:r>
            <a:endParaRPr lang="en-AU" sz="1500" b="0" strike="noStrike" spc="-1">
              <a:latin typeface="Arial"/>
            </a:endParaRPr>
          </a:p>
        </p:txBody>
      </p:sp>
      <p:pic>
        <p:nvPicPr>
          <p:cNvPr id="86" name="Google Shape;76;p16"/>
          <p:cNvPicPr/>
          <p:nvPr/>
        </p:nvPicPr>
        <p:blipFill>
          <a:blip r:embed="rId2"/>
          <a:srcRect l="5965" t="8178" r="8685" b="5465"/>
          <a:stretch/>
        </p:blipFill>
        <p:spPr>
          <a:xfrm>
            <a:off x="132840" y="1540080"/>
            <a:ext cx="4286520" cy="325260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4636440" y="1485000"/>
            <a:ext cx="428652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011200" y="1851120"/>
            <a:ext cx="353736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'Gender'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'Estimated Salary'</a:t>
            </a:r>
            <a:endParaRPr lang="en-AU" sz="1000" b="0" strike="noStrike" spc="-1">
              <a:latin typeface="Arial"/>
            </a:endParaRPr>
          </a:p>
        </p:txBody>
      </p:sp>
      <p:sp>
        <p:nvSpPr>
          <p:cNvPr id="89" name="TextShape 6"/>
          <p:cNvSpPr txBox="1"/>
          <p:nvPr/>
        </p:nvSpPr>
        <p:spPr>
          <a:xfrm>
            <a:off x="4464000" y="3168000"/>
            <a:ext cx="38880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800" b="1" u="sng" strike="noStrike" spc="-1">
                <a:solidFill>
                  <a:srgbClr val="C9211E"/>
                </a:solidFill>
                <a:uFillTx/>
                <a:latin typeface="Arial"/>
              </a:rPr>
              <a:t>← CHANGE PLOT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77560" y="193320"/>
            <a:ext cx="86684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Data Set: Social network ads - example feature distributions  </a:t>
            </a:r>
            <a:endParaRPr lang="en-AU" sz="1400" b="0" strike="noStrike" spc="-1">
              <a:latin typeface="Arial"/>
            </a:endParaRPr>
          </a:p>
        </p:txBody>
      </p:sp>
      <p:pic>
        <p:nvPicPr>
          <p:cNvPr id="91" name="Google Shape;87;p17"/>
          <p:cNvPicPr/>
          <p:nvPr/>
        </p:nvPicPr>
        <p:blipFill>
          <a:blip r:embed="rId2"/>
          <a:stretch/>
        </p:blipFill>
        <p:spPr>
          <a:xfrm>
            <a:off x="684360" y="2938680"/>
            <a:ext cx="2656080" cy="1991880"/>
          </a:xfrm>
          <a:prstGeom prst="rect">
            <a:avLst/>
          </a:prstGeom>
          <a:ln>
            <a:noFill/>
          </a:ln>
        </p:spPr>
      </p:pic>
      <p:pic>
        <p:nvPicPr>
          <p:cNvPr id="92" name="Google Shape;88;p17"/>
          <p:cNvPicPr/>
          <p:nvPr/>
        </p:nvPicPr>
        <p:blipFill>
          <a:blip r:embed="rId3"/>
          <a:stretch/>
        </p:blipFill>
        <p:spPr>
          <a:xfrm>
            <a:off x="684360" y="695520"/>
            <a:ext cx="2656080" cy="1991880"/>
          </a:xfrm>
          <a:prstGeom prst="rect">
            <a:avLst/>
          </a:prstGeom>
          <a:ln>
            <a:noFill/>
          </a:ln>
        </p:spPr>
      </p:pic>
      <p:pic>
        <p:nvPicPr>
          <p:cNvPr id="93" name="Google Shape;89;p17"/>
          <p:cNvPicPr/>
          <p:nvPr/>
        </p:nvPicPr>
        <p:blipFill>
          <a:blip r:embed="rId4"/>
          <a:stretch/>
        </p:blipFill>
        <p:spPr>
          <a:xfrm>
            <a:off x="3445920" y="718200"/>
            <a:ext cx="2595600" cy="1946520"/>
          </a:xfrm>
          <a:prstGeom prst="rect">
            <a:avLst/>
          </a:prstGeom>
          <a:ln>
            <a:noFill/>
          </a:ln>
        </p:spPr>
      </p:pic>
      <p:pic>
        <p:nvPicPr>
          <p:cNvPr id="94" name="Google Shape;90;p17"/>
          <p:cNvPicPr/>
          <p:nvPr/>
        </p:nvPicPr>
        <p:blipFill>
          <a:blip r:embed="rId5"/>
          <a:stretch/>
        </p:blipFill>
        <p:spPr>
          <a:xfrm>
            <a:off x="3524400" y="2986560"/>
            <a:ext cx="2438280" cy="182844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5692680" y="1817280"/>
            <a:ext cx="345132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800" b="1" u="sng" strike="noStrike" spc="-1">
                <a:solidFill>
                  <a:srgbClr val="C9211E"/>
                </a:solidFill>
                <a:uFillTx/>
                <a:latin typeface="Arial"/>
              </a:rPr>
              <a:t>← CHANGE PLOTS</a:t>
            </a:r>
            <a:endParaRPr lang="en-A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77560" y="193320"/>
            <a:ext cx="86684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4285F4"/>
                </a:solidFill>
                <a:latin typeface="Arial"/>
                <a:ea typeface="Arial"/>
              </a:rPr>
              <a:t>Data Set: Titanic  </a:t>
            </a:r>
            <a:endParaRPr lang="en-AU" sz="1400" b="0" strike="noStrike" spc="-1">
              <a:solidFill>
                <a:srgbClr val="4285F4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865680" y="193320"/>
            <a:ext cx="487512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u="sng" strike="noStrike" spc="-1">
                <a:solidFill>
                  <a:srgbClr val="0097A7"/>
                </a:solidFill>
                <a:uFillTx/>
                <a:latin typeface="Arial"/>
                <a:ea typeface="Arial"/>
              </a:rPr>
              <a:t>https://www.kaggle.com/c/titanic/data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14640" y="713880"/>
            <a:ext cx="866844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it" sz="105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How do factors such as ticket class, gender or family size influence the survival of the passengers on the titanic?</a:t>
            </a:r>
            <a:endParaRPr lang="en-AU" sz="105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636440" y="1485000"/>
            <a:ext cx="428652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4107600" y="1790280"/>
            <a:ext cx="4633200" cy="14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1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'PassengerId'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'Name'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'Survival'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'Ticket class'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'Sex'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'Age(years)'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'# of siblings/spouses aboard'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'# of parents / children aboard the Titanic'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'Ticket number'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'Passenger fare'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'Cabin number'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'Port of Embarkation'</a:t>
            </a:r>
            <a:endParaRPr lang="en-AU" sz="1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tabLst>
                <a:tab pos="0" algn="l"/>
              </a:tabLst>
            </a:pPr>
            <a:endParaRPr lang="en-AU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endParaRPr lang="en-AU" sz="1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696200" y="3569400"/>
            <a:ext cx="428652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Removed Features: </a:t>
            </a: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4201560" y="3936240"/>
            <a:ext cx="392328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'PassengerId'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'Name'</a:t>
            </a:r>
            <a:endParaRPr lang="en-AU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000" b="0" strike="noStrike" spc="-1">
              <a:latin typeface="Arial"/>
            </a:endParaRPr>
          </a:p>
        </p:txBody>
      </p:sp>
      <p:pic>
        <p:nvPicPr>
          <p:cNvPr id="103" name="Google Shape;109;p19"/>
          <p:cNvPicPr/>
          <p:nvPr/>
        </p:nvPicPr>
        <p:blipFill>
          <a:blip r:embed="rId2"/>
          <a:srcRect l="4264" t="10651" r="9071" b="4262"/>
          <a:stretch/>
        </p:blipFill>
        <p:spPr>
          <a:xfrm>
            <a:off x="277560" y="1470960"/>
            <a:ext cx="3780000" cy="2783520"/>
          </a:xfrm>
          <a:prstGeom prst="rect">
            <a:avLst/>
          </a:prstGeom>
          <a:ln>
            <a:noFill/>
          </a:ln>
        </p:spPr>
      </p:pic>
      <p:sp>
        <p:nvSpPr>
          <p:cNvPr id="104" name="TextShape 8"/>
          <p:cNvSpPr txBox="1"/>
          <p:nvPr/>
        </p:nvSpPr>
        <p:spPr>
          <a:xfrm>
            <a:off x="4320000" y="3024000"/>
            <a:ext cx="321516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800" b="1" u="sng" strike="noStrike" spc="-1">
                <a:solidFill>
                  <a:srgbClr val="C9211E"/>
                </a:solidFill>
                <a:uFillTx/>
                <a:latin typeface="Arial"/>
              </a:rPr>
              <a:t>← CHANGE PLOT</a:t>
            </a:r>
            <a:endParaRPr lang="en-A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77560" y="193320"/>
            <a:ext cx="86684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4285F4"/>
                </a:solidFill>
                <a:latin typeface="Arial"/>
                <a:ea typeface="Arial"/>
              </a:rPr>
              <a:t>Data Set: Adult Data Set </a:t>
            </a:r>
            <a:endParaRPr lang="en-AU" sz="1400" b="0" strike="noStrike" spc="-1">
              <a:solidFill>
                <a:srgbClr val="4285F4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865680" y="193320"/>
            <a:ext cx="487512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u="sng" strike="noStrike" spc="-1">
                <a:solidFill>
                  <a:srgbClr val="0097A7"/>
                </a:solidFill>
                <a:uFillTx/>
                <a:latin typeface="Arial"/>
                <a:ea typeface="Arial"/>
              </a:rPr>
              <a:t>https://archive.ics.uci.edu/ml/datasets/Adult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14640" y="713880"/>
            <a:ext cx="8668440" cy="93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1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it" sz="105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Can you predict whether the income of an individual data exceeds $50k/year given “census data” about him.</a:t>
            </a:r>
            <a:endParaRPr lang="en-AU" sz="105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tabLst>
                <a:tab pos="0" algn="l"/>
              </a:tabLst>
            </a:pPr>
            <a:endParaRPr lang="en-AU" sz="105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endParaRPr lang="en-AU" sz="1050" b="0" strike="noStrike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971160" y="1291680"/>
            <a:ext cx="428652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lang="en-AU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313160" y="1673280"/>
            <a:ext cx="4633200" cy="88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'workclass'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'fnlwgt'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'education'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'education-num'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'marital-status'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'occupation'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'relationship'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'race'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'sex'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'capital-gain'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'capital-loss'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'hours-per-week'</a:t>
            </a:r>
            <a:r>
              <a:rPr lang="it" sz="1000" b="0" strike="noStrike" spc="-1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it" sz="1000" b="0" strike="noStrike" spc="-1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'native-country'</a:t>
            </a:r>
            <a:endParaRPr lang="en-AU" sz="1000" b="0" strike="noStrike" spc="-1">
              <a:latin typeface="Arial"/>
            </a:endParaRPr>
          </a:p>
        </p:txBody>
      </p:sp>
      <p:pic>
        <p:nvPicPr>
          <p:cNvPr id="110" name="Google Shape;125;p21"/>
          <p:cNvPicPr/>
          <p:nvPr/>
        </p:nvPicPr>
        <p:blipFill>
          <a:blip r:embed="rId2"/>
          <a:stretch/>
        </p:blipFill>
        <p:spPr>
          <a:xfrm>
            <a:off x="168480" y="1301760"/>
            <a:ext cx="3802320" cy="2851560"/>
          </a:xfrm>
          <a:prstGeom prst="rect">
            <a:avLst/>
          </a:prstGeom>
          <a:ln>
            <a:noFill/>
          </a:ln>
        </p:spPr>
      </p:pic>
      <p:sp>
        <p:nvSpPr>
          <p:cNvPr id="111" name="TextShape 6"/>
          <p:cNvSpPr txBox="1"/>
          <p:nvPr/>
        </p:nvSpPr>
        <p:spPr>
          <a:xfrm>
            <a:off x="3888000" y="2808000"/>
            <a:ext cx="321516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800" b="1" u="sng" strike="noStrike" spc="-1">
                <a:solidFill>
                  <a:srgbClr val="C9211E"/>
                </a:solidFill>
                <a:uFillTx/>
                <a:latin typeface="Arial"/>
              </a:rPr>
              <a:t>← CHANGE PLOT</a:t>
            </a:r>
            <a:endParaRPr lang="en-A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61720" y="724320"/>
            <a:ext cx="86202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77560" y="193320"/>
            <a:ext cx="86684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1" strike="noStrike" spc="-1" dirty="0">
                <a:solidFill>
                  <a:srgbClr val="4285F4"/>
                </a:solidFill>
                <a:latin typeface="Arial"/>
                <a:ea typeface="Arial"/>
              </a:rPr>
              <a:t>Data Pre-processing</a:t>
            </a:r>
            <a:endParaRPr lang="en-A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1400" b="0" strike="noStrike" spc="-1" dirty="0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loading the text files using pandas to create data frames</a:t>
            </a:r>
            <a:endParaRPr lang="en-AU" sz="1400" b="0" strike="noStrike" spc="-1" dirty="0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Drop certain columns</a:t>
            </a:r>
            <a:endParaRPr lang="en-AU" sz="1400" b="0" strike="noStrike" spc="-1" dirty="0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factorize categorical values to obtain numeric values</a:t>
            </a:r>
            <a:endParaRPr lang="en-AU" sz="1400" b="0" strike="noStrike" spc="-1" dirty="0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shuffle data for randomization</a:t>
            </a:r>
            <a:endParaRPr lang="en-AU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118E6-B504-4B2E-A178-8080B457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3D25DE-D837-4FF6-BE15-FF9CA0AB3E1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it-IT" dirty="0" err="1"/>
              <a:t>Protect</a:t>
            </a:r>
            <a:r>
              <a:rPr lang="it-IT" dirty="0"/>
              <a:t> sensitive data.</a:t>
            </a:r>
          </a:p>
          <a:p>
            <a:r>
              <a:rPr lang="it-IT" dirty="0" err="1"/>
              <a:t>Poisoning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become</a:t>
            </a:r>
            <a:r>
              <a:rPr lang="it-IT" dirty="0"/>
              <a:t> </a:t>
            </a:r>
            <a:r>
              <a:rPr lang="it-IT" dirty="0" err="1"/>
              <a:t>redundant</a:t>
            </a:r>
            <a:r>
              <a:rPr lang="it-IT" dirty="0"/>
              <a:t>.</a:t>
            </a:r>
          </a:p>
          <a:p>
            <a:r>
              <a:rPr lang="it-IT" dirty="0"/>
              <a:t>Generate more </a:t>
            </a:r>
            <a:r>
              <a:rPr lang="it-IT" dirty="0" err="1"/>
              <a:t>useful</a:t>
            </a:r>
            <a:r>
              <a:rPr lang="it-IT" dirty="0"/>
              <a:t> data.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037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607</Words>
  <Application>Microsoft Office PowerPoint</Application>
  <PresentationFormat>Presentazione su schermo (16:9)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Objective</vt:lpstr>
      <vt:lpstr>The algorithm</vt:lpstr>
      <vt:lpstr>The models</vt:lpstr>
      <vt:lpstr>Implementation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Matteo Panzeri</cp:lastModifiedBy>
  <cp:revision>24</cp:revision>
  <dcterms:modified xsi:type="dcterms:W3CDTF">2021-07-26T10:21:14Z</dcterms:modified>
  <dc:language>en-AU</dc:language>
</cp:coreProperties>
</file>