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FD196-1CE4-439C-9CCB-560464AA79B9}" v="2" dt="2022-09-30T00:01:4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8"/>
    <p:restoredTop sz="94720"/>
  </p:normalViewPr>
  <p:slideViewPr>
    <p:cSldViewPr snapToGrid="0" snapToObjects="1">
      <p:cViewPr varScale="1">
        <p:scale>
          <a:sx n="155" d="100"/>
          <a:sy n="155" d="100"/>
        </p:scale>
        <p:origin x="21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Guraspashvili" userId="S::sandroguraspashvili_gmail.com#ext#@tbcbank.onmicrosoft.com::9e48ed62-a448-49ab-881c-11e25a66e2ba" providerId="AD" clId="Web-{211FD196-1CE4-439C-9CCB-560464AA79B9}"/>
    <pc:docChg chg="modSld">
      <pc:chgData name="Sandro Guraspashvili" userId="S::sandroguraspashvili_gmail.com#ext#@tbcbank.onmicrosoft.com::9e48ed62-a448-49ab-881c-11e25a66e2ba" providerId="AD" clId="Web-{211FD196-1CE4-439C-9CCB-560464AA79B9}" dt="2022-09-30T00:01:42.334" v="1" actId="1076"/>
      <pc:docMkLst>
        <pc:docMk/>
      </pc:docMkLst>
      <pc:sldChg chg="modSp">
        <pc:chgData name="Sandro Guraspashvili" userId="S::sandroguraspashvili_gmail.com#ext#@tbcbank.onmicrosoft.com::9e48ed62-a448-49ab-881c-11e25a66e2ba" providerId="AD" clId="Web-{211FD196-1CE4-439C-9CCB-560464AA79B9}" dt="2022-09-30T00:01:42.334" v="1" actId="1076"/>
        <pc:sldMkLst>
          <pc:docMk/>
          <pc:sldMk cId="281966699" sldId="256"/>
        </pc:sldMkLst>
        <pc:picChg chg="mod">
          <ac:chgData name="Sandro Guraspashvili" userId="S::sandroguraspashvili_gmail.com#ext#@tbcbank.onmicrosoft.com::9e48ed62-a448-49ab-881c-11e25a66e2ba" providerId="AD" clId="Web-{211FD196-1CE4-439C-9CCB-560464AA79B9}" dt="2022-09-30T00:01:42.334" v="1" actId="1076"/>
          <ac:picMkLst>
            <pc:docMk/>
            <pc:sldMk cId="281966699" sldId="256"/>
            <ac:picMk id="10" creationId="{B3326A65-02D6-344B-93F7-5A6E89B23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5165-070B-1047-B846-564A919501E9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0E79-5E40-5249-85FB-AA134A919DE6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366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E79-5E40-5249-85FB-AA134A919DE6}" type="slidenum">
              <a:rPr lang="en-GE" smtClean="0"/>
              <a:t>1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09899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E79-5E40-5249-85FB-AA134A919DE6}" type="slidenum">
              <a:rPr lang="en-GE" smtClean="0"/>
              <a:t>4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04337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E79-5E40-5249-85FB-AA134A919DE6}" type="slidenum">
              <a:rPr lang="en-GE" smtClean="0"/>
              <a:t>8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99283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E79-5E40-5249-85FB-AA134A919DE6}" type="slidenum">
              <a:rPr lang="en-GE" smtClean="0"/>
              <a:t>13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3140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35E6-6948-A447-8749-9C3D6543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F034A-33CC-174B-8E37-6B6EF930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1DE9-20D3-1D4C-9B02-04175075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0E48-A22A-104C-B50A-E1F2610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7EA9-C4EB-1D42-A63C-5FAB26D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6727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BDC7-86BA-BA41-A01C-07F4CF30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DEB6-BFB7-D24F-AC74-6DFD8D58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349D-7069-404D-B14E-3FDF2C7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CD08-CAF2-834D-81F2-AD28FF12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9943-174F-9B40-9BF9-09FED15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4180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3AD20-EE8F-1742-BCC0-3FCAF8D0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89F8-3520-164C-8E72-06162F5D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F593-448F-C34B-B26B-E0808FC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BE44-30A3-754F-8B5D-D4004D29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8B07-DBEC-1E45-B6C5-8C08B1EA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8203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D5AB-8F79-B842-85BB-7DBE6410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26BF-F195-494B-8969-573FD998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C4B6-D567-7949-890F-F15D568A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31F4-2BD0-CA42-8548-2CCCFC08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5A74-2C79-7846-A1CF-D0F86BF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66345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4A94-E385-EC4A-A3FA-CB547C52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24AE-8BB8-1744-B153-1F6E5FDA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161F-6C18-B743-9F7B-8C5BEB8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85D6-0013-554C-A810-E5722510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5ED1-45A5-E049-AC45-04DD4353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6048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5A8F-9F2E-FC43-A29C-18F6557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F47C-FED5-2B40-B1F9-E91D26A7C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8B972-72BB-EA42-A6DB-A27A4435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11B0-1C0B-CC45-9B73-A776965C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EA8C8-6102-C048-81BF-59DED5C6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7DE1-DD7A-FF4F-9B2B-7215ADB9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89630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3EE-4343-7344-A298-827572D3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526F-DB67-1A4C-9919-47CBDBDA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E8BF-38C8-FD45-9780-BED96078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DFAB5-843E-9642-A510-2F632F09D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7C93-AB64-9E49-9AAE-903B82294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2CD08-E134-2548-9235-8767D8F9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5C2B-F087-594E-A297-017FFD14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8C579-CF6D-5446-B327-4C3C0BE2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90936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A840-6653-6146-BC5E-09E1FDA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739CC-9ED0-8642-8DFE-93093AF3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CC1F-FD79-DF45-8175-520977D1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3898-61BE-ED4F-A9F4-611EFCB2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8281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5592B-23B4-164A-AAEC-D56CF9C1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440DB-4F3B-F34C-9E1C-11A42016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8980E-7A2D-004F-B089-A3432268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2620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D864-A2DA-944C-B125-2DAF9F5F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4CB1-F315-0C41-91CD-37BC9241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DE79-6C63-8E40-88D0-F04FAA2A7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8966-4997-DD46-9BE1-A9262DB0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4693-B3D1-3A46-88FD-AA269C3D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3E86-F7DB-2245-A490-96F3CC92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0952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A700-C323-E04B-A7DE-9264769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9E9EC-189E-554D-97EE-42BA5D9C8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A2EDA-928D-7042-8F0B-72B262FA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AA30-D982-F34F-8FC6-88CD51BD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8605D-1167-BA4E-9EED-4103EFEE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23CC2-F2D9-AA47-8FA8-02524E8C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5718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3BE65-7BDA-524A-B7A9-0ECBE348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78C5-F89C-3744-BB9B-7E728EA5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FCFF-CEB3-C941-9518-C7296E87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959E-575D-FC46-9096-318132D45BE8}" type="datetimeFigureOut">
              <a:rPr lang="en-GE" smtClean="0"/>
              <a:t>09/29/2022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AE76-9D7A-5949-9AA4-7303BF78D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BB08-9EC5-6147-8F1B-D9BDD4F09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3CB8-95F1-8449-89B8-C72CDFE25DBF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2076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326A65-02D6-344B-93F7-5A6E89B2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4" y="1873742"/>
            <a:ext cx="3517119" cy="351711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FF989D-73E1-774A-B395-02C8EB0B4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676" y="2736547"/>
            <a:ext cx="3537345" cy="13787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E27D2-81B6-384F-82A0-FA15A5DA7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336" y="2609663"/>
            <a:ext cx="3517120" cy="16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F336-89DE-CA42-A78F-D9286142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24" y="18255"/>
            <a:ext cx="3766751" cy="1325563"/>
          </a:xfrm>
        </p:spPr>
        <p:txBody>
          <a:bodyPr/>
          <a:lstStyle/>
          <a:p>
            <a:r>
              <a:rPr lang="en-GB" dirty="0"/>
              <a:t>Load balancing</a:t>
            </a:r>
            <a:endParaRPr lang="en-GE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8D102AF-AFAE-AB48-8A65-59C344DC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313" y="1152358"/>
            <a:ext cx="12914625" cy="56873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E062D-54BE-5D4B-BFAC-58E770F9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5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B65C-8449-194E-BB2E-F557CCEC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1" y="18255"/>
            <a:ext cx="3816178" cy="1325563"/>
          </a:xfrm>
        </p:spPr>
        <p:txBody>
          <a:bodyPr/>
          <a:lstStyle/>
          <a:p>
            <a:r>
              <a:rPr lang="en-GB" dirty="0"/>
              <a:t>TLS termination</a:t>
            </a:r>
            <a:endParaRPr lang="en-GE" dirty="0"/>
          </a:p>
        </p:txBody>
      </p:sp>
      <p:pic>
        <p:nvPicPr>
          <p:cNvPr id="5" name="Content Placeholder 4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4E0EFA97-A65D-DF4A-93CA-3C9C4970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35238" y="935939"/>
            <a:ext cx="14327238" cy="62884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709B6-2189-0A43-BE64-BAC6E36C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90E6-7848-364C-B1FA-393B6056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359" y="18255"/>
            <a:ext cx="3577281" cy="1325563"/>
          </a:xfrm>
        </p:spPr>
        <p:txBody>
          <a:bodyPr/>
          <a:lstStyle/>
          <a:p>
            <a:r>
              <a:rPr lang="en-GB" dirty="0"/>
              <a:t>Canary rollouts</a:t>
            </a:r>
            <a:endParaRPr lang="en-GE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68A9FF-BBCF-0E41-99FB-94F70B2E1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9605" y="977127"/>
            <a:ext cx="12412095" cy="60401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57D9-2EBA-F64B-80E3-8A7C52AC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2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200-20DC-4545-9450-94DC232A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127" y="18255"/>
            <a:ext cx="6987746" cy="1325563"/>
          </a:xfrm>
        </p:spPr>
        <p:txBody>
          <a:bodyPr/>
          <a:lstStyle/>
          <a:p>
            <a:r>
              <a:rPr lang="en-GB" dirty="0"/>
              <a:t>Identity/header based routing</a:t>
            </a:r>
            <a:endParaRPr lang="en-GE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C38D58-8546-1445-9334-F13F393D9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2171" y="1512587"/>
            <a:ext cx="12876020" cy="54233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3E893-F31F-9246-B9C9-EF0384BF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5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9882-64F6-2A4C-8135-220422A9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05" y="18255"/>
            <a:ext cx="10785389" cy="1325563"/>
          </a:xfrm>
        </p:spPr>
        <p:txBody>
          <a:bodyPr/>
          <a:lstStyle/>
          <a:p>
            <a:r>
              <a:rPr lang="en-GB" dirty="0"/>
              <a:t>Failure recovery (</a:t>
            </a:r>
            <a:r>
              <a:rPr lang="en-GB" dirty="0">
                <a:solidFill>
                  <a:srgbClr val="FF0000"/>
                </a:solidFill>
              </a:rPr>
              <a:t>delay</a:t>
            </a:r>
            <a:r>
              <a:rPr lang="en-GB" dirty="0"/>
              <a:t>, abort, retries, timeout)</a:t>
            </a:r>
            <a:endParaRPr lang="en-GE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707406F-0E30-FF4B-B1E6-F2272A301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4698" y="1061139"/>
            <a:ext cx="14500654" cy="57968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CBC28-DDAD-4747-B52D-07E5D061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ABBC-3758-3446-8F84-3133225E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73" y="127022"/>
            <a:ext cx="11026254" cy="1325563"/>
          </a:xfrm>
        </p:spPr>
        <p:txBody>
          <a:bodyPr/>
          <a:lstStyle/>
          <a:p>
            <a:r>
              <a:rPr lang="en-GB" dirty="0"/>
              <a:t>Failure recovery (delay, </a:t>
            </a:r>
            <a:r>
              <a:rPr lang="en-GB" dirty="0">
                <a:solidFill>
                  <a:srgbClr val="FF0000"/>
                </a:solidFill>
              </a:rPr>
              <a:t>abort</a:t>
            </a:r>
            <a:r>
              <a:rPr lang="en-GB" dirty="0"/>
              <a:t>, retries, timeout)</a:t>
            </a:r>
            <a:endParaRPr lang="en-GE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B45155C-21DF-F144-9BED-5FCDF1DE3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0220" y="1143904"/>
            <a:ext cx="14212439" cy="558707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0255E-63D9-A146-A52D-6005560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3807-2495-7347-B159-6D175E90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8" y="18255"/>
            <a:ext cx="10794242" cy="1325563"/>
          </a:xfrm>
        </p:spPr>
        <p:txBody>
          <a:bodyPr/>
          <a:lstStyle/>
          <a:p>
            <a:r>
              <a:rPr lang="en-GB" dirty="0"/>
              <a:t>Failure recovery (delay, abort, </a:t>
            </a:r>
            <a:r>
              <a:rPr lang="en-GB" dirty="0">
                <a:solidFill>
                  <a:srgbClr val="FF0000"/>
                </a:solidFill>
              </a:rPr>
              <a:t>retries</a:t>
            </a:r>
            <a:r>
              <a:rPr lang="en-GB" dirty="0"/>
              <a:t>, timeout)</a:t>
            </a:r>
            <a:endParaRPr lang="en-GE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E39EB5-8E7E-3447-B4EB-2814D9B3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68462" y="1343818"/>
            <a:ext cx="13928924" cy="584066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DE148-B143-9F49-8C76-4257A77F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635A-166C-2047-AA67-39745C4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" y="18255"/>
            <a:ext cx="10810103" cy="1325563"/>
          </a:xfrm>
        </p:spPr>
        <p:txBody>
          <a:bodyPr/>
          <a:lstStyle/>
          <a:p>
            <a:r>
              <a:rPr lang="en-GB" dirty="0"/>
              <a:t>Failure recovery (delay, abort, retries, </a:t>
            </a:r>
            <a:r>
              <a:rPr lang="en-GB" dirty="0">
                <a:solidFill>
                  <a:srgbClr val="FF0000"/>
                </a:solidFill>
              </a:rPr>
              <a:t>timeout</a:t>
            </a:r>
            <a:r>
              <a:rPr lang="en-GB" dirty="0"/>
              <a:t>)</a:t>
            </a:r>
            <a:endParaRPr lang="en-GE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E0CE02-9363-464C-B7F7-EAFEC5F3F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7199" y="1448257"/>
            <a:ext cx="13626397" cy="54684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69EA1-32E2-4340-8A13-AD096216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4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D7B4-36AE-6E4C-978E-CDF3EAC9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651" y="18255"/>
            <a:ext cx="3972697" cy="1325563"/>
          </a:xfrm>
        </p:spPr>
        <p:txBody>
          <a:bodyPr/>
          <a:lstStyle/>
          <a:p>
            <a:r>
              <a:rPr lang="en-GB" dirty="0"/>
              <a:t>Mirror live traffic</a:t>
            </a:r>
            <a:endParaRPr lang="en-GE" dirty="0"/>
          </a:p>
        </p:txBody>
      </p:sp>
      <p:pic>
        <p:nvPicPr>
          <p:cNvPr id="5" name="Content Placeholder 4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8698552C-70BC-0048-8E4F-4DDB09F2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8403" y="1037142"/>
            <a:ext cx="14228806" cy="58723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96C91-972F-0146-8544-29C7C18F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7AC7-6A35-9647-B420-BED132CD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067" y="18255"/>
            <a:ext cx="3181865" cy="1325563"/>
          </a:xfrm>
        </p:spPr>
        <p:txBody>
          <a:bodyPr/>
          <a:lstStyle/>
          <a:p>
            <a:r>
              <a:rPr lang="en-GB" dirty="0"/>
              <a:t>Observability</a:t>
            </a:r>
            <a:endParaRPr lang="en-G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9FBA3F-60AA-FB44-A07D-F2B18E9F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988" y="1075980"/>
            <a:ext cx="9272024" cy="56877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99386-9C36-FC44-8F2D-D9118FDA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15016-9937-ED4F-9EAE-3345554D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/>
              <a:t>What is Service Mesh?</a:t>
            </a:r>
            <a:endParaRPr lang="en-G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46E2-A757-F242-9305-BBEC1441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431150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Service Mesh is a network connectivity manager, created for Kubernetes-based platforms to manage traffic flow within a cluster running workload services.</a:t>
            </a:r>
            <a:endParaRPr lang="en-G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60608-4760-554B-8D18-F7DFA9E3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F94E9-5729-3148-A069-54E40A3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73E054-7A83-BB40-8984-7AD8E724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BC50-844D-C142-B0CD-B351DB47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815546"/>
          </a:xfrm>
        </p:spPr>
        <p:txBody>
          <a:bodyPr/>
          <a:lstStyle/>
          <a:p>
            <a:r>
              <a:rPr lang="en-GE" dirty="0"/>
              <a:t>Kubernetes Ingress vs. Istio Service Mesh</a:t>
            </a: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E4BD88-91BD-1F42-8C2F-7C033A66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456" y="815547"/>
            <a:ext cx="9665086" cy="6143331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398633-5601-BE43-B34B-791E130A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0293-BF6C-A04C-945D-7B435785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Control Plane:</a:t>
            </a:r>
            <a:br>
              <a:rPr lang="en-GB" sz="3600" b="1" dirty="0"/>
            </a:br>
            <a:endParaRPr lang="en-G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99D9-E80C-C04B-9AB4-B1F7D5B9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170598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b="1" dirty="0" err="1"/>
              <a:t>Istiod</a:t>
            </a:r>
            <a:r>
              <a:rPr lang="en-GB" sz="2000" dirty="0"/>
              <a:t> (consists of </a:t>
            </a:r>
            <a:r>
              <a:rPr lang="en-GB" sz="2000" b="1" dirty="0"/>
              <a:t>pilot, galley, and citadel</a:t>
            </a:r>
            <a:r>
              <a:rPr lang="en-GB" sz="2000" dirty="0"/>
              <a:t>)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Sidecar injection</a:t>
            </a:r>
          </a:p>
          <a:p>
            <a:pPr lvl="1"/>
            <a:r>
              <a:rPr lang="en-GB" sz="2000" dirty="0"/>
              <a:t>Strong service-to-service authentication using </a:t>
            </a:r>
            <a:r>
              <a:rPr lang="en-GB" sz="2000" dirty="0" err="1"/>
              <a:t>mTLS</a:t>
            </a:r>
            <a:r>
              <a:rPr lang="en-GB" sz="2000" dirty="0"/>
              <a:t> encryption</a:t>
            </a:r>
          </a:p>
          <a:p>
            <a:pPr lvl="1"/>
            <a:r>
              <a:rPr lang="en-GB" sz="2000" dirty="0"/>
              <a:t>Pilot - the core data-plane config server, propagating configuration in to sidecars</a:t>
            </a:r>
          </a:p>
          <a:p>
            <a:pPr lvl="1"/>
            <a:r>
              <a:rPr lang="en-GB" sz="2000" dirty="0"/>
              <a:t>Galley - configuration watching, validation</a:t>
            </a:r>
          </a:p>
          <a:p>
            <a:pPr lvl="1"/>
            <a:r>
              <a:rPr lang="en-GB" sz="2000" dirty="0"/>
              <a:t>Citadel - certificate signing, integration with CAs, service-to-service </a:t>
            </a:r>
            <a:r>
              <a:rPr lang="en-GB" sz="2000" dirty="0" err="1"/>
              <a:t>mTLS</a:t>
            </a:r>
            <a:endParaRPr lang="en-GB" sz="2000" dirty="0"/>
          </a:p>
          <a:p>
            <a:pPr lvl="1"/>
            <a:r>
              <a:rPr lang="en-GB" sz="2000" dirty="0"/>
              <a:t>Telemetry - component responsible for collecting telemetry metrics form running services</a:t>
            </a:r>
          </a:p>
          <a:p>
            <a:pPr lvl="1"/>
            <a:r>
              <a:rPr lang="en-GB" sz="2000" dirty="0"/>
              <a:t>Policy - component responsible for enforcing policy</a:t>
            </a:r>
          </a:p>
          <a:p>
            <a:endParaRPr lang="en-G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A6BFC-E3C8-1040-A632-9632C447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50FF-568C-1347-95C9-0C2546C2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E" dirty="0"/>
              <a:t>With Istio, connection among pods can be secured by mutual TLS, without changing application code.</a:t>
            </a:r>
          </a:p>
        </p:txBody>
      </p:sp>
      <p:pic>
        <p:nvPicPr>
          <p:cNvPr id="9" name="Content Placeholder 8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342D554A-AEE9-174F-B336-1211B759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37088" y="1076452"/>
            <a:ext cx="16666175" cy="592208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1FF7A-2A35-BA47-958D-737205CB4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1EF4-723F-C644-A822-851A675F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E" dirty="0"/>
              <a:t>Istio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1073A-E704-844E-88EA-9AB6C4A82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731" y="1158359"/>
            <a:ext cx="7886538" cy="55051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42BBF-1BB8-0848-BC23-582C0C78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1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E921-B5EC-2243-BFB5-0DF24788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Data plane:</a:t>
            </a:r>
            <a:endParaRPr lang="en-G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16FD-5A0C-2647-AFA4-3B873758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85000" lnSpcReduction="20000"/>
          </a:bodyPr>
          <a:lstStyle/>
          <a:p>
            <a:r>
              <a:rPr lang="en-GB" sz="1700" b="1" dirty="0"/>
              <a:t>Envoy proxy</a:t>
            </a:r>
            <a:r>
              <a:rPr lang="en-GB" sz="1700" dirty="0"/>
              <a:t>: a high-performance proxy developed in C++ to mediate all inbound and outbound traffic for all services in the service mesh. Envoy proxies are the only Istio components that interact with data plane traffic.</a:t>
            </a:r>
          </a:p>
          <a:p>
            <a:r>
              <a:rPr lang="en-GB" sz="1700" dirty="0"/>
              <a:t>Traffic control</a:t>
            </a:r>
          </a:p>
          <a:p>
            <a:pPr lvl="1"/>
            <a:r>
              <a:rPr lang="en-GB" sz="1700" dirty="0"/>
              <a:t>A different load balancing policy to traffic for a particular subset of service instances</a:t>
            </a:r>
          </a:p>
          <a:p>
            <a:pPr lvl="1"/>
            <a:r>
              <a:rPr lang="en-GB" sz="1700" dirty="0"/>
              <a:t>Staged rollouts with %-based traffic split</a:t>
            </a:r>
          </a:p>
          <a:p>
            <a:pPr lvl="1"/>
            <a:r>
              <a:rPr lang="en-GB" sz="1700" dirty="0"/>
              <a:t>Istio Resources</a:t>
            </a:r>
          </a:p>
          <a:p>
            <a:pPr lvl="2"/>
            <a:r>
              <a:rPr lang="en-GB" sz="1700" dirty="0"/>
              <a:t>Virtual services</a:t>
            </a:r>
          </a:p>
          <a:p>
            <a:pPr lvl="2"/>
            <a:r>
              <a:rPr lang="en-GB" sz="1700" dirty="0"/>
              <a:t>Destination rules</a:t>
            </a:r>
          </a:p>
          <a:p>
            <a:pPr lvl="2"/>
            <a:r>
              <a:rPr lang="en-GB" sz="1700" dirty="0"/>
              <a:t>Gateways</a:t>
            </a:r>
          </a:p>
          <a:p>
            <a:pPr lvl="2"/>
            <a:r>
              <a:rPr lang="en-GB" sz="1700" dirty="0"/>
              <a:t>Service entries</a:t>
            </a:r>
          </a:p>
          <a:p>
            <a:pPr lvl="1"/>
            <a:r>
              <a:rPr lang="en-GB" sz="1700" dirty="0"/>
              <a:t>Network resiliency</a:t>
            </a:r>
          </a:p>
          <a:p>
            <a:pPr lvl="2"/>
            <a:r>
              <a:rPr lang="en-GB" sz="1700" dirty="0"/>
              <a:t>Fault injection</a:t>
            </a:r>
          </a:p>
          <a:p>
            <a:pPr lvl="2"/>
            <a:r>
              <a:rPr lang="en-GB" sz="1700" dirty="0"/>
              <a:t>Retries</a:t>
            </a:r>
          </a:p>
          <a:p>
            <a:pPr lvl="2"/>
            <a:r>
              <a:rPr lang="en-GB" sz="1700" dirty="0"/>
              <a:t>Circuit breakers</a:t>
            </a:r>
          </a:p>
          <a:p>
            <a:pPr lvl="2"/>
            <a:r>
              <a:rPr lang="en-GB" sz="1700" dirty="0"/>
              <a:t>Failovers</a:t>
            </a:r>
          </a:p>
          <a:p>
            <a:pPr lvl="2"/>
            <a:r>
              <a:rPr lang="en-GB" sz="1700" dirty="0"/>
              <a:t>Health checks</a:t>
            </a:r>
          </a:p>
          <a:p>
            <a:pPr lvl="1"/>
            <a:r>
              <a:rPr lang="en-GB" sz="1700" dirty="0"/>
              <a:t>Security</a:t>
            </a:r>
          </a:p>
          <a:p>
            <a:pPr lvl="2"/>
            <a:r>
              <a:rPr lang="en-GB" sz="1700" dirty="0"/>
              <a:t>rate limiting</a:t>
            </a:r>
          </a:p>
          <a:p>
            <a:pPr lvl="2"/>
            <a:r>
              <a:rPr lang="en-GB" sz="1700" dirty="0"/>
              <a:t>TLS termination</a:t>
            </a:r>
          </a:p>
          <a:p>
            <a:endParaRPr lang="en-GE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9E2B6-EE02-234E-A509-469C6ED9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D1B1-45F4-564F-8386-F2843FCB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169" y="2766218"/>
            <a:ext cx="3351662" cy="1325563"/>
          </a:xfrm>
        </p:spPr>
        <p:txBody>
          <a:bodyPr>
            <a:normAutofit fontScale="90000"/>
          </a:bodyPr>
          <a:lstStyle/>
          <a:p>
            <a:r>
              <a:rPr lang="en-GB" sz="6600" b="1" dirty="0"/>
              <a:t>Why Istio?</a:t>
            </a:r>
            <a:br>
              <a:rPr lang="en-GB" b="1" dirty="0"/>
            </a:br>
            <a:endParaRPr lang="en-G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BC5D-05DA-4140-B4FA-BE105E96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1DE6-9569-664E-BB2E-38E45B0C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1" y="60001"/>
            <a:ext cx="12023678" cy="13784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/>
              <a:t>Traffic Management</a:t>
            </a:r>
            <a:br>
              <a:rPr lang="en-GB" sz="3600" dirty="0"/>
            </a:br>
            <a:r>
              <a:rPr lang="en-GB" sz="2700" dirty="0"/>
              <a:t>Control Ingress Traffic using Gateway, </a:t>
            </a:r>
            <a:r>
              <a:rPr lang="en-GB" sz="2700" dirty="0" err="1"/>
              <a:t>VirtualService</a:t>
            </a:r>
            <a:r>
              <a:rPr lang="en-GB" sz="2700" dirty="0"/>
              <a:t>, </a:t>
            </a:r>
            <a:r>
              <a:rPr lang="en-GB" sz="2700" dirty="0" err="1"/>
              <a:t>DestinationRules</a:t>
            </a:r>
            <a:r>
              <a:rPr lang="en-GB" sz="2700" dirty="0"/>
              <a:t>, </a:t>
            </a:r>
            <a:r>
              <a:rPr lang="en-GB" sz="2700" dirty="0" err="1"/>
              <a:t>ServiceEntry</a:t>
            </a:r>
            <a:r>
              <a:rPr lang="en-GB" sz="2700" dirty="0"/>
              <a:t>, Egress.</a:t>
            </a:r>
            <a:br>
              <a:rPr lang="en-GB" dirty="0"/>
            </a:br>
            <a:endParaRPr lang="en-GE" dirty="0"/>
          </a:p>
        </p:txBody>
      </p:sp>
      <p:pic>
        <p:nvPicPr>
          <p:cNvPr id="9" name="Content Placeholder 8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55EED7B7-E719-3A46-9FB4-1DC485C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8973" y="482858"/>
            <a:ext cx="13218645" cy="67970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F1331-570F-7B49-A2FF-F9F4227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968" y="5578329"/>
            <a:ext cx="1279671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A5FD0C8701004ABE7B57F8468AF25C" ma:contentTypeVersion="2" ma:contentTypeDescription="Create a new document." ma:contentTypeScope="" ma:versionID="db27848b3513cf4759c81cc5b557804d">
  <xsd:schema xmlns:xsd="http://www.w3.org/2001/XMLSchema" xmlns:xs="http://www.w3.org/2001/XMLSchema" xmlns:p="http://schemas.microsoft.com/office/2006/metadata/properties" xmlns:ns2="8d307fa5-287f-47df-a3c5-a4c8c4ff6bee" targetNamespace="http://schemas.microsoft.com/office/2006/metadata/properties" ma:root="true" ma:fieldsID="16803edaa395f7837d8dbdad87ed9a0e" ns2:_="">
    <xsd:import namespace="8d307fa5-287f-47df-a3c5-a4c8c4ff6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07fa5-287f-47df-a3c5-a4c8c4ff6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C4BB3-E279-4FCF-B233-6ADF42E687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944EC5-FB67-4048-8A2F-3D33278A99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F8B74-03F4-4334-8E91-A471969DEA69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302</Words>
  <Application>Microsoft Office PowerPoint</Application>
  <PresentationFormat>Widescreen</PresentationFormat>
  <Paragraphs>51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What is Service Mesh?</vt:lpstr>
      <vt:lpstr>Kubernetes Ingress vs. Istio Service Mesh</vt:lpstr>
      <vt:lpstr>Control Plane: </vt:lpstr>
      <vt:lpstr>With Istio, connection among pods can be secured by mutual TLS, without changing application code.</vt:lpstr>
      <vt:lpstr>Istio Architecture</vt:lpstr>
      <vt:lpstr>Data plane:</vt:lpstr>
      <vt:lpstr>Why Istio? </vt:lpstr>
      <vt:lpstr>Traffic Management Control Ingress Traffic using Gateway, VirtualService, DestinationRules, ServiceEntry, Egress. </vt:lpstr>
      <vt:lpstr>Load balancing</vt:lpstr>
      <vt:lpstr>TLS termination</vt:lpstr>
      <vt:lpstr>Canary rollouts</vt:lpstr>
      <vt:lpstr>Identity/header based routing</vt:lpstr>
      <vt:lpstr>Failure recovery (delay, abort, retries, timeout)</vt:lpstr>
      <vt:lpstr>Failure recovery (delay, abort, retries, timeout)</vt:lpstr>
      <vt:lpstr>Failure recovery (delay, abort, retries, timeout)</vt:lpstr>
      <vt:lpstr>Failure recovery (delay, abort, retries, timeout)</vt:lpstr>
      <vt:lpstr>Mirror live traffic</vt:lpstr>
      <vt:lpstr>Observability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 Kapanadze</dc:creator>
  <cp:lastModifiedBy>Levan Kapanadze</cp:lastModifiedBy>
  <cp:revision>3</cp:revision>
  <dcterms:created xsi:type="dcterms:W3CDTF">2021-08-31T19:38:31Z</dcterms:created>
  <dcterms:modified xsi:type="dcterms:W3CDTF">2022-09-30T00:01:50Z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0x0101008FA5FD0C8701004ABE7B57F8468AF25C</vt:lpwstr>
  </property>
</Properties>
</file>