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15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Ref idx="1001">
        <a:schemeClr val="bg2"/>
      </p:bgRef>
    </p:bg>
    <p:spTree>
      <p:nvGrpSpPr>
        <p:cNvPr id="1" name=""/>
        <p:cNvGrpSpPr/>
        <p:nvPr/>
      </p:nvGrpSpPr>
      <p:grpSpPr>
        <a:xfrm>
          <a:off x="0" y="0"/>
          <a:ext cx="0" cy="0"/>
          <a:chOff x="0" y="0"/>
          <a:chExt cx="0" cy="0"/>
        </a:xfrm>
      </p:grpSpPr>
      <p:sp>
        <p:nvSpPr>
          <p:cNvPr id="7" name="Rechtec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8/28/2012</a:t>
            </a:fld>
            <a:endParaRPr lang="en-US" sz="2000" dirty="0">
              <a:solidFill>
                <a:srgbClr val="FFFFFF"/>
              </a:solidFill>
            </a:endParaRPr>
          </a:p>
        </p:txBody>
      </p:sp>
      <p:sp>
        <p:nvSpPr>
          <p:cNvPr id="17" name="Fußzeilenplatzhalt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Foliennummernplatzhalt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‹Nr.›</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23A271A1-F6D6-438B-A432-4747EE7ECD40}" type="datetimeFigureOut">
              <a:rPr lang="en-US" smtClean="0"/>
              <a:pPr/>
              <a:t>8/28/2012</a:t>
            </a:fld>
            <a:endParaRPr lang="en-US"/>
          </a:p>
        </p:txBody>
      </p:sp>
      <p:sp>
        <p:nvSpPr>
          <p:cNvPr id="5" name="Fußzeilenplatzhalter 4"/>
          <p:cNvSpPr>
            <a:spLocks noGrp="1"/>
          </p:cNvSpPr>
          <p:nvPr>
            <p:ph type="ftr" sz="quarter" idx="11"/>
          </p:nvPr>
        </p:nvSpPr>
        <p:spPr/>
        <p:txBody>
          <a:bodyPr/>
          <a:lstStyle/>
          <a:p>
            <a:endParaRPr kumimoji="0" lang="en-US"/>
          </a:p>
        </p:txBody>
      </p:sp>
      <p:sp>
        <p:nvSpPr>
          <p:cNvPr id="6" name="Foliennummernplatzhalter 5"/>
          <p:cNvSpPr>
            <a:spLocks noGrp="1"/>
          </p:cNvSpPr>
          <p:nvPr>
            <p:ph type="sldNum" sz="quarter" idx="12"/>
          </p:nvPr>
        </p:nvSpPr>
        <p:spPr/>
        <p:txBody>
          <a:bodyPr/>
          <a:lstStyle/>
          <a:p>
            <a:fld id="{F0C94032-CD4C-4C25-B0C2-CEC720522D92}" type="slidenum">
              <a:rPr kumimoji="0" lang="en-US" smtClean="0"/>
              <a:pPr/>
              <a:t>‹Nr.›</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53200" y="609600"/>
            <a:ext cx="2057400" cy="5516563"/>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609600"/>
            <a:ext cx="5562600" cy="5516564"/>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a:xfrm>
            <a:off x="6553200" y="6248402"/>
            <a:ext cx="2209800" cy="365125"/>
          </a:xfrm>
        </p:spPr>
        <p:txBody>
          <a:bodyPr/>
          <a:lstStyle/>
          <a:p>
            <a:fld id="{23A271A1-F6D6-438B-A432-4747EE7ECD40}" type="datetimeFigureOut">
              <a:rPr lang="en-US" smtClean="0"/>
              <a:pPr/>
              <a:t>8/28/2012</a:t>
            </a:fld>
            <a:endParaRPr lang="en-US" dirty="0"/>
          </a:p>
        </p:txBody>
      </p:sp>
      <p:sp>
        <p:nvSpPr>
          <p:cNvPr id="5" name="Fußzeilenplatzhalter 4"/>
          <p:cNvSpPr>
            <a:spLocks noGrp="1"/>
          </p:cNvSpPr>
          <p:nvPr>
            <p:ph type="ftr" sz="quarter" idx="11"/>
          </p:nvPr>
        </p:nvSpPr>
        <p:spPr>
          <a:xfrm>
            <a:off x="457201" y="6248207"/>
            <a:ext cx="5573483" cy="365125"/>
          </a:xfrm>
        </p:spPr>
        <p:txBody>
          <a:bodyPr/>
          <a:lstStyle/>
          <a:p>
            <a:endParaRPr kumimoji="0" lang="en-US" dirty="0"/>
          </a:p>
        </p:txBody>
      </p:sp>
      <p:sp>
        <p:nvSpPr>
          <p:cNvPr id="7" name="Rechtec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ec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ec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liennummernplatzhalt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‹Nr.›</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23A271A1-F6D6-438B-A432-4747EE7ECD40}" type="datetimeFigureOut">
              <a:rPr lang="en-US" smtClean="0"/>
              <a:pPr/>
              <a:t>8/28/2012</a:t>
            </a:fld>
            <a:endParaRPr lang="en-US" dirty="0"/>
          </a:p>
        </p:txBody>
      </p:sp>
      <p:sp>
        <p:nvSpPr>
          <p:cNvPr id="5" name="Fußzeilenplatzhalter 4"/>
          <p:cNvSpPr>
            <a:spLocks noGrp="1"/>
          </p:cNvSpPr>
          <p:nvPr>
            <p:ph type="ftr" sz="quarter" idx="11"/>
          </p:nvPr>
        </p:nvSpPr>
        <p:spPr/>
        <p:txBody>
          <a:bodyPr/>
          <a:lstStyle/>
          <a:p>
            <a:endParaRPr kumimoji="0" lang="en-US"/>
          </a:p>
        </p:txBody>
      </p:sp>
      <p:sp>
        <p:nvSpPr>
          <p:cNvPr id="6" name="Foliennummernplatzhalt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
        <p:nvSpPr>
          <p:cNvPr id="8" name="Inhaltsplatzhalter 7"/>
          <p:cNvSpPr>
            <a:spLocks noGrp="1"/>
          </p:cNvSpPr>
          <p:nvPr>
            <p:ph sz="quarter" idx="1"/>
          </p:nvPr>
        </p:nvSpPr>
        <p:spPr>
          <a:xfrm>
            <a:off x="612648" y="1600200"/>
            <a:ext cx="8153400" cy="44958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Ref idx="1003">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7" name="Rechtec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de-DE" smtClean="0"/>
              <a:t>Titelmasterformat durch Klicken bearbeiten</a:t>
            </a:r>
            <a:endParaRPr kumimoji="0" lang="en-US"/>
          </a:p>
        </p:txBody>
      </p:sp>
      <p:sp>
        <p:nvSpPr>
          <p:cNvPr id="12" name="Datumsplatzhalter 11"/>
          <p:cNvSpPr>
            <a:spLocks noGrp="1"/>
          </p:cNvSpPr>
          <p:nvPr>
            <p:ph type="dt" sz="half" idx="10"/>
          </p:nvPr>
        </p:nvSpPr>
        <p:spPr/>
        <p:txBody>
          <a:bodyPr/>
          <a:lstStyle/>
          <a:p>
            <a:fld id="{23A271A1-F6D6-438B-A432-4747EE7ECD40}" type="datetimeFigureOut">
              <a:rPr lang="en-US" smtClean="0"/>
              <a:pPr/>
              <a:t>8/28/2012</a:t>
            </a:fld>
            <a:endParaRPr lang="en-US"/>
          </a:p>
        </p:txBody>
      </p:sp>
      <p:sp>
        <p:nvSpPr>
          <p:cNvPr id="13" name="Foliennummernplatzhalt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‹Nr.›</a:t>
            </a:fld>
            <a:endParaRPr kumimoji="0" lang="en-US" sz="2400" dirty="0">
              <a:solidFill>
                <a:srgbClr val="FFFFFF"/>
              </a:solidFill>
            </a:endParaRPr>
          </a:p>
        </p:txBody>
      </p:sp>
      <p:sp>
        <p:nvSpPr>
          <p:cNvPr id="14" name="Fußzeilenplatzhalt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9" name="Inhaltsplatzhalter 8"/>
          <p:cNvSpPr>
            <a:spLocks noGrp="1"/>
          </p:cNvSpPr>
          <p:nvPr>
            <p:ph sz="quarter" idx="1"/>
          </p:nvPr>
        </p:nvSpPr>
        <p:spPr>
          <a:xfrm>
            <a:off x="609600" y="1589567"/>
            <a:ext cx="3886200" cy="4572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844901" y="1589567"/>
            <a:ext cx="3886200" cy="4572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8" name="Datumsplatzhalter 7"/>
          <p:cNvSpPr>
            <a:spLocks noGrp="1"/>
          </p:cNvSpPr>
          <p:nvPr>
            <p:ph type="dt" sz="half" idx="15"/>
          </p:nvPr>
        </p:nvSpPr>
        <p:spPr/>
        <p:txBody>
          <a:bodyPr rtlCol="0"/>
          <a:lstStyle/>
          <a:p>
            <a:fld id="{23A271A1-F6D6-438B-A432-4747EE7ECD40}" type="datetimeFigureOut">
              <a:rPr lang="en-US" smtClean="0"/>
              <a:pPr/>
              <a:t>8/28/2012</a:t>
            </a:fld>
            <a:endParaRPr lang="en-US"/>
          </a:p>
        </p:txBody>
      </p:sp>
      <p:sp>
        <p:nvSpPr>
          <p:cNvPr id="10" name="Foliennummernplatzhalt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‹Nr.›</a:t>
            </a:fld>
            <a:endParaRPr kumimoji="0" lang="en-US"/>
          </a:p>
        </p:txBody>
      </p:sp>
      <p:sp>
        <p:nvSpPr>
          <p:cNvPr id="12" name="Fußzeilenplatzhalt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nchor="ctr"/>
          <a:lstStyle>
            <a:lvl1pPr>
              <a:defRPr/>
            </a:lvl1pPr>
          </a:lstStyle>
          <a:p>
            <a:r>
              <a:rPr kumimoji="0" lang="de-DE" smtClean="0"/>
              <a:t>Titelmasterformat durch Klicken bearbeiten</a:t>
            </a:r>
            <a:endParaRPr kumimoji="0" lang="en-US"/>
          </a:p>
        </p:txBody>
      </p:sp>
      <p:sp>
        <p:nvSpPr>
          <p:cNvPr id="11" name="Inhaltsplatzhalter 10"/>
          <p:cNvSpPr>
            <a:spLocks noGrp="1"/>
          </p:cNvSpPr>
          <p:nvPr>
            <p:ph sz="quarter" idx="2"/>
          </p:nvPr>
        </p:nvSpPr>
        <p:spPr>
          <a:xfrm>
            <a:off x="609600" y="2438400"/>
            <a:ext cx="3886200" cy="35814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800600" y="2438400"/>
            <a:ext cx="3886200" cy="35814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0" name="Datumsplatzhalter 9"/>
          <p:cNvSpPr>
            <a:spLocks noGrp="1"/>
          </p:cNvSpPr>
          <p:nvPr>
            <p:ph type="dt" sz="half" idx="15"/>
          </p:nvPr>
        </p:nvSpPr>
        <p:spPr/>
        <p:txBody>
          <a:bodyPr rtlCol="0"/>
          <a:lstStyle/>
          <a:p>
            <a:fld id="{23A271A1-F6D6-438B-A432-4747EE7ECD40}" type="datetimeFigureOut">
              <a:rPr lang="en-US" smtClean="0"/>
              <a:pPr/>
              <a:t>8/28/2012</a:t>
            </a:fld>
            <a:endParaRPr lang="en-US"/>
          </a:p>
        </p:txBody>
      </p:sp>
      <p:sp>
        <p:nvSpPr>
          <p:cNvPr id="12" name="Foliennummernplatzhalt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‹Nr.›</a:t>
            </a:fld>
            <a:endParaRPr kumimoji="0" lang="en-US"/>
          </a:p>
        </p:txBody>
      </p:sp>
      <p:sp>
        <p:nvSpPr>
          <p:cNvPr id="14" name="Fußzeilenplatzhalter 13"/>
          <p:cNvSpPr>
            <a:spLocks noGrp="1"/>
          </p:cNvSpPr>
          <p:nvPr>
            <p:ph type="ftr" sz="quarter" idx="17"/>
          </p:nvPr>
        </p:nvSpPr>
        <p:spPr/>
        <p:txBody>
          <a:bodyPr rtlCol="0"/>
          <a:lstStyle/>
          <a:p>
            <a:endParaRPr kumimoji="0" lang="en-US"/>
          </a:p>
        </p:txBody>
      </p:sp>
      <p:sp>
        <p:nvSpPr>
          <p:cNvPr id="16" name="Textplatzhalt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de-DE" smtClean="0"/>
              <a:t>Textmasterformate durch Klicken bearbeiten</a:t>
            </a:r>
          </a:p>
        </p:txBody>
      </p:sp>
      <p:sp>
        <p:nvSpPr>
          <p:cNvPr id="15" name="Textplatzhalt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de-DE" smtClean="0"/>
              <a:t>Textmasterformate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23A271A1-F6D6-438B-A432-4747EE7ECD40}" type="datetimeFigureOut">
              <a:rPr lang="en-US" smtClean="0"/>
              <a:pPr/>
              <a:t>8/28/2012</a:t>
            </a:fld>
            <a:endParaRPr lang="en-US"/>
          </a:p>
        </p:txBody>
      </p:sp>
      <p:sp>
        <p:nvSpPr>
          <p:cNvPr id="4" name="Fußzeilenplatzhalter 3"/>
          <p:cNvSpPr>
            <a:spLocks noGrp="1"/>
          </p:cNvSpPr>
          <p:nvPr>
            <p:ph type="ftr" sz="quarter" idx="11"/>
          </p:nvPr>
        </p:nvSpPr>
        <p:spPr/>
        <p:txBody>
          <a:bodyPr/>
          <a:lstStyle/>
          <a:p>
            <a:endParaRPr kumimoji="0" lang="en-US"/>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3A271A1-F6D6-438B-A432-4747EE7ECD40}" type="datetimeFigureOut">
              <a:rPr lang="en-US" smtClean="0"/>
              <a:pPr/>
              <a:t>8/28/2012</a:t>
            </a:fld>
            <a:endParaRPr lang="en-US"/>
          </a:p>
        </p:txBody>
      </p:sp>
      <p:sp>
        <p:nvSpPr>
          <p:cNvPr id="3" name="Fußzeilenplatzhalter 2"/>
          <p:cNvSpPr>
            <a:spLocks noGrp="1"/>
          </p:cNvSpPr>
          <p:nvPr>
            <p:ph type="ftr" sz="quarter" idx="11"/>
          </p:nvPr>
        </p:nvSpPr>
        <p:spPr/>
        <p:txBody>
          <a:bodyPr/>
          <a:lstStyle/>
          <a:p>
            <a:endParaRPr kumimoji="0" lang="en-US" dirty="0"/>
          </a:p>
        </p:txBody>
      </p:sp>
      <p:sp>
        <p:nvSpPr>
          <p:cNvPr id="4" name="Foliennummernplatzhalt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‹Nr.›</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nchor="ctr"/>
          <a:lstStyle>
            <a:lvl1pPr algn="l">
              <a:buNone/>
              <a:defRPr sz="4400" b="0"/>
            </a:lvl1p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23A271A1-F6D6-438B-A432-4747EE7ECD40}" type="datetimeFigureOut">
              <a:rPr lang="en-US" smtClean="0"/>
              <a:pPr/>
              <a:t>8/28/2012</a:t>
            </a:fld>
            <a:endParaRPr lang="en-US"/>
          </a:p>
        </p:txBody>
      </p:sp>
      <p:sp>
        <p:nvSpPr>
          <p:cNvPr id="6" name="Fußzeilenplatzhalter 5"/>
          <p:cNvSpPr>
            <a:spLocks noGrp="1"/>
          </p:cNvSpPr>
          <p:nvPr>
            <p:ph type="ftr" sz="quarter" idx="11"/>
          </p:nvPr>
        </p:nvSpPr>
        <p:spPr/>
        <p:txBody>
          <a:bodyPr/>
          <a:lstStyle/>
          <a:p>
            <a:endParaRPr kumimoji="0" lang="en-US"/>
          </a:p>
        </p:txBody>
      </p:sp>
      <p:sp>
        <p:nvSpPr>
          <p:cNvPr id="7" name="Foliennummernplatzhalt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
        <p:nvSpPr>
          <p:cNvPr id="3" name="Textplatzhalt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9" name="Inhaltsplatzhalter 8"/>
          <p:cNvSpPr>
            <a:spLocks noGrp="1"/>
          </p:cNvSpPr>
          <p:nvPr>
            <p:ph sz="quarter" idx="1"/>
          </p:nvPr>
        </p:nvSpPr>
        <p:spPr>
          <a:xfrm>
            <a:off x="2362200" y="1752600"/>
            <a:ext cx="6400800" cy="44196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3">
        <a:schemeClr val="bg2"/>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Textmasterformate durch Klicken bearbeiten</a:t>
            </a:r>
          </a:p>
        </p:txBody>
      </p:sp>
      <p:sp>
        <p:nvSpPr>
          <p:cNvPr id="8" name="Rechtec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de-DE" smtClean="0"/>
              <a:t>Titelmasterformat durch Klicken bearbeiten</a:t>
            </a:r>
            <a:endParaRPr kumimoji="0" lang="en-US"/>
          </a:p>
        </p:txBody>
      </p:sp>
      <p:sp>
        <p:nvSpPr>
          <p:cNvPr id="11" name="Rechtec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umsplatzhalt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8/28/2012</a:t>
            </a:fld>
            <a:endParaRPr lang="en-US"/>
          </a:p>
        </p:txBody>
      </p:sp>
      <p:sp>
        <p:nvSpPr>
          <p:cNvPr id="13" name="Foliennummernplatzhalt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‹Nr.›</a:t>
            </a:fld>
            <a:endParaRPr kumimoji="0" lang="en-US" sz="2800" dirty="0"/>
          </a:p>
        </p:txBody>
      </p:sp>
      <p:sp>
        <p:nvSpPr>
          <p:cNvPr id="14" name="Fußzeilenplatzhalter 13"/>
          <p:cNvSpPr>
            <a:spLocks noGrp="1"/>
          </p:cNvSpPr>
          <p:nvPr>
            <p:ph type="ftr" sz="quarter" idx="12"/>
          </p:nvPr>
        </p:nvSpPr>
        <p:spPr>
          <a:xfrm>
            <a:off x="1600200" y="6248206"/>
            <a:ext cx="4572000" cy="365125"/>
          </a:xfrm>
        </p:spPr>
        <p:txBody>
          <a:bodyPr rtlCol="0"/>
          <a:lstStyle/>
          <a:p>
            <a:endParaRPr kumimoji="0" lang="en-US" dirty="0"/>
          </a:p>
        </p:txBody>
      </p:sp>
      <p:sp>
        <p:nvSpPr>
          <p:cNvPr id="3" name="Bildplatzhalt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de-DE" smtClean="0"/>
              <a:t>Bild durch Klicken auf Symbol hinzufügen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609600" y="228600"/>
            <a:ext cx="8153400" cy="9906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8/28/2012</a:t>
            </a:fld>
            <a:endParaRPr lang="en-US" sz="1400" dirty="0">
              <a:solidFill>
                <a:schemeClr val="tx2"/>
              </a:solidFill>
            </a:endParaRPr>
          </a:p>
        </p:txBody>
      </p:sp>
      <p:sp>
        <p:nvSpPr>
          <p:cNvPr id="3" name="Fußzeilenplatzhalt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htec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Foliennummernplatzhalt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‹Nr.›</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01 title </a:t>
            </a:r>
            <a:endParaRPr lang="de-DE" dirty="0"/>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5" name="Titel 4"/>
          <p:cNvSpPr>
            <a:spLocks noGrp="1"/>
          </p:cNvSpPr>
          <p:nvPr>
            <p:ph type="ctrTitle"/>
          </p:nvPr>
        </p:nvSpPr>
        <p:spPr>
          <a:xfrm>
            <a:off x="500034" y="1571612"/>
            <a:ext cx="8053414" cy="1828800"/>
          </a:xfrm>
        </p:spPr>
        <p:txBody>
          <a:bodyPr>
            <a:normAutofit/>
          </a:bodyPr>
          <a:lstStyle/>
          <a:p>
            <a:pPr algn="ctr"/>
            <a:r>
              <a:rPr lang="en-US" dirty="0" smtClean="0"/>
              <a:t>AFEM with Hanging Nodes </a:t>
            </a:r>
            <a:br>
              <a:rPr lang="en-US" dirty="0" smtClean="0"/>
            </a:br>
            <a:r>
              <a:rPr lang="en-US" dirty="0" smtClean="0"/>
              <a:t>and DUNE-FEM</a:t>
            </a:r>
            <a:endParaRPr lang="en-US" dirty="0"/>
          </a:p>
        </p:txBody>
      </p:sp>
      <p:sp>
        <p:nvSpPr>
          <p:cNvPr id="6" name="Textfeld 5"/>
          <p:cNvSpPr txBox="1"/>
          <p:nvPr/>
        </p:nvSpPr>
        <p:spPr>
          <a:xfrm>
            <a:off x="2857488" y="3500438"/>
            <a:ext cx="2928958" cy="369332"/>
          </a:xfrm>
          <a:prstGeom prst="rect">
            <a:avLst/>
          </a:prstGeom>
          <a:noFill/>
        </p:spPr>
        <p:txBody>
          <a:bodyPr wrap="square" rtlCol="0">
            <a:spAutoFit/>
          </a:bodyPr>
          <a:lstStyle/>
          <a:p>
            <a:r>
              <a:rPr lang="en-US" dirty="0" smtClean="0"/>
              <a:t>Introduction to master‘s thesis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10 </a:t>
            </a:r>
            <a:r>
              <a:rPr lang="en-US" dirty="0" smtClean="0"/>
              <a:t>1-irregular mesh and hanging nodes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7" name="Textfeld 6"/>
          <p:cNvSpPr txBox="1"/>
          <p:nvPr/>
        </p:nvSpPr>
        <p:spPr>
          <a:xfrm>
            <a:off x="357158" y="428604"/>
            <a:ext cx="8429684" cy="4247317"/>
          </a:xfrm>
          <a:prstGeom prst="rect">
            <a:avLst/>
          </a:prstGeom>
          <a:noFill/>
        </p:spPr>
        <p:txBody>
          <a:bodyPr wrap="square" rtlCol="0">
            <a:spAutoFit/>
          </a:bodyPr>
          <a:lstStyle/>
          <a:p>
            <a:r>
              <a:rPr lang="en-US" dirty="0" smtClean="0"/>
              <a:t>Now we go back to the original problem and the goal to use FEM to solve it. Therefore  we first define the constrained approximation space with zero boundary (details view [2]):</a:t>
            </a:r>
          </a:p>
          <a:p>
            <a:endParaRPr lang="en-US" dirty="0" smtClean="0"/>
          </a:p>
          <a:p>
            <a:endParaRPr lang="en-US" dirty="0" smtClean="0"/>
          </a:p>
          <a:p>
            <a:endParaRPr lang="en-US" dirty="0" smtClean="0"/>
          </a:p>
          <a:p>
            <a:r>
              <a:rPr lang="en-US" dirty="0" smtClean="0"/>
              <a:t>We then consider the discrete weak formulation for the problem: </a:t>
            </a:r>
          </a:p>
          <a:p>
            <a:r>
              <a:rPr lang="en-US" dirty="0" smtClean="0"/>
              <a:t>Find</a:t>
            </a:r>
          </a:p>
          <a:p>
            <a:endParaRPr lang="en-US" dirty="0" smtClean="0"/>
          </a:p>
          <a:p>
            <a:endParaRPr lang="en-US" dirty="0" smtClean="0"/>
          </a:p>
          <a:p>
            <a:r>
              <a:rPr lang="en-US" dirty="0" smtClean="0"/>
              <a:t>such that</a:t>
            </a:r>
          </a:p>
          <a:p>
            <a:endParaRPr lang="en-US" dirty="0" smtClean="0"/>
          </a:p>
          <a:p>
            <a:r>
              <a:rPr lang="en-US" dirty="0" smtClean="0"/>
              <a:t>with</a:t>
            </a:r>
          </a:p>
          <a:p>
            <a:endParaRPr lang="en-US" dirty="0" smtClean="0"/>
          </a:p>
          <a:p>
            <a:endParaRPr lang="en-US" dirty="0" smtClean="0"/>
          </a:p>
          <a:p>
            <a:r>
              <a:rPr lang="en-US" dirty="0" smtClean="0"/>
              <a:t>for the linear second order elliptic PDE:</a:t>
            </a:r>
          </a:p>
        </p:txBody>
      </p:sp>
      <p:graphicFrame>
        <p:nvGraphicFramePr>
          <p:cNvPr id="16386" name="Object 2"/>
          <p:cNvGraphicFramePr>
            <a:graphicFrameLocks noChangeAspect="1"/>
          </p:cNvGraphicFramePr>
          <p:nvPr/>
        </p:nvGraphicFramePr>
        <p:xfrm>
          <a:off x="1643042" y="1285860"/>
          <a:ext cx="5818188" cy="522295"/>
        </p:xfrm>
        <a:graphic>
          <a:graphicData uri="http://schemas.openxmlformats.org/presentationml/2006/ole">
            <p:oleObj spid="_x0000_s16386" name="Formel" r:id="rId3" imgW="2768400" imgH="266400" progId="Equation.3">
              <p:embed/>
            </p:oleObj>
          </a:graphicData>
        </a:graphic>
      </p:graphicFrame>
      <p:graphicFrame>
        <p:nvGraphicFramePr>
          <p:cNvPr id="16387" name="Object 3"/>
          <p:cNvGraphicFramePr>
            <a:graphicFrameLocks noChangeAspect="1"/>
          </p:cNvGraphicFramePr>
          <p:nvPr/>
        </p:nvGraphicFramePr>
        <p:xfrm>
          <a:off x="2571736" y="3143248"/>
          <a:ext cx="3683000" cy="447675"/>
        </p:xfrm>
        <a:graphic>
          <a:graphicData uri="http://schemas.openxmlformats.org/presentationml/2006/ole">
            <p:oleObj spid="_x0000_s16387" name="Formel" r:id="rId4" imgW="1752480" imgH="228600" progId="Equation.3">
              <p:embed/>
            </p:oleObj>
          </a:graphicData>
        </a:graphic>
      </p:graphicFrame>
      <p:graphicFrame>
        <p:nvGraphicFramePr>
          <p:cNvPr id="16388" name="Object 4"/>
          <p:cNvGraphicFramePr>
            <a:graphicFrameLocks noChangeAspect="1"/>
          </p:cNvGraphicFramePr>
          <p:nvPr/>
        </p:nvGraphicFramePr>
        <p:xfrm>
          <a:off x="1000100" y="3786190"/>
          <a:ext cx="7605713" cy="447675"/>
        </p:xfrm>
        <a:graphic>
          <a:graphicData uri="http://schemas.openxmlformats.org/presentationml/2006/ole">
            <p:oleObj spid="_x0000_s16388" name="Formel" r:id="rId5" imgW="3619440" imgH="228600" progId="Equation.3">
              <p:embed/>
            </p:oleObj>
          </a:graphicData>
        </a:graphic>
      </p:graphicFrame>
      <p:graphicFrame>
        <p:nvGraphicFramePr>
          <p:cNvPr id="16389" name="Object 5"/>
          <p:cNvGraphicFramePr>
            <a:graphicFrameLocks noChangeAspect="1"/>
          </p:cNvGraphicFramePr>
          <p:nvPr/>
        </p:nvGraphicFramePr>
        <p:xfrm>
          <a:off x="3857620" y="2357430"/>
          <a:ext cx="1093788" cy="447675"/>
        </p:xfrm>
        <a:graphic>
          <a:graphicData uri="http://schemas.openxmlformats.org/presentationml/2006/ole">
            <p:oleObj spid="_x0000_s16389" name="Formel" r:id="rId6" imgW="520560" imgH="228600" progId="Equation.3">
              <p:embed/>
            </p:oleObj>
          </a:graphicData>
        </a:graphic>
      </p:graphicFrame>
      <p:graphicFrame>
        <p:nvGraphicFramePr>
          <p:cNvPr id="16390" name="Object 6"/>
          <p:cNvGraphicFramePr>
            <a:graphicFrameLocks noChangeAspect="1"/>
          </p:cNvGraphicFramePr>
          <p:nvPr/>
        </p:nvGraphicFramePr>
        <p:xfrm>
          <a:off x="2071670" y="4786322"/>
          <a:ext cx="5016500" cy="944562"/>
        </p:xfrm>
        <a:graphic>
          <a:graphicData uri="http://schemas.openxmlformats.org/presentationml/2006/ole">
            <p:oleObj spid="_x0000_s16390" name="Formel" r:id="rId7" imgW="2387520" imgH="4824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11 </a:t>
            </a:r>
            <a:r>
              <a:rPr lang="en-US" dirty="0" smtClean="0"/>
              <a:t>1-irregular mesh and hanging nodes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9" name="Textfeld 8"/>
          <p:cNvSpPr txBox="1"/>
          <p:nvPr/>
        </p:nvSpPr>
        <p:spPr>
          <a:xfrm>
            <a:off x="357158" y="500042"/>
            <a:ext cx="8286808" cy="5632311"/>
          </a:xfrm>
          <a:prstGeom prst="rect">
            <a:avLst/>
          </a:prstGeom>
          <a:noFill/>
        </p:spPr>
        <p:txBody>
          <a:bodyPr wrap="square" rtlCol="0">
            <a:spAutoFit/>
          </a:bodyPr>
          <a:lstStyle/>
          <a:p>
            <a:r>
              <a:rPr lang="en-US" dirty="0" smtClean="0"/>
              <a:t>Then we need an H</a:t>
            </a:r>
            <a:r>
              <a:rPr lang="en-US" baseline="30000" dirty="0" smtClean="0"/>
              <a:t>1</a:t>
            </a:r>
            <a:r>
              <a:rPr lang="en-US" dirty="0" smtClean="0"/>
              <a:t>-interpolation operator. According to Zhao assign to each regular node A</a:t>
            </a:r>
            <a:r>
              <a:rPr lang="en-US" baseline="-25000" dirty="0" smtClean="0"/>
              <a:t>j</a:t>
            </a:r>
            <a:r>
              <a:rPr lang="en-US" dirty="0" smtClean="0"/>
              <a:t> a face E</a:t>
            </a:r>
            <a:r>
              <a:rPr lang="en-US" baseline="-25000" dirty="0" smtClean="0"/>
              <a:t>j</a:t>
            </a:r>
            <a:r>
              <a:rPr lang="en-US" dirty="0" smtClean="0"/>
              <a:t> such that: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050" dirty="0" smtClean="0"/>
              <a:t>							              [2] p. </a:t>
            </a:r>
            <a:r>
              <a:rPr lang="en-US" sz="1100" dirty="0" smtClean="0"/>
              <a:t>628</a:t>
            </a:r>
            <a:endParaRPr lang="en-US" sz="1050" dirty="0" smtClean="0"/>
          </a:p>
          <a:p>
            <a:r>
              <a:rPr lang="en-US" dirty="0" smtClean="0"/>
              <a:t>Then this interpolation satisfies various approximation conditions. 							</a:t>
            </a:r>
            <a:endParaRPr lang="en-US" sz="1100" dirty="0" smtClean="0"/>
          </a:p>
        </p:txBody>
      </p:sp>
      <p:pic>
        <p:nvPicPr>
          <p:cNvPr id="7" name="Grafik 6" descr="operator.jpg"/>
          <p:cNvPicPr>
            <a:picLocks noChangeAspect="1"/>
          </p:cNvPicPr>
          <p:nvPr/>
        </p:nvPicPr>
        <p:blipFill>
          <a:blip r:embed="rId2"/>
          <a:stretch>
            <a:fillRect/>
          </a:stretch>
        </p:blipFill>
        <p:spPr>
          <a:xfrm>
            <a:off x="1214414" y="1214422"/>
            <a:ext cx="6753225" cy="3990975"/>
          </a:xfrm>
          <a:prstGeom prst="rect">
            <a:avLst/>
          </a:prstGeom>
          <a:effectLst>
            <a:innerShdw blurRad="114300">
              <a:prstClr val="black"/>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12 </a:t>
            </a:r>
            <a:r>
              <a:rPr lang="en-US" dirty="0" smtClean="0"/>
              <a:t>1-irregular mesh and hanging nodes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9" name="Textfeld 8"/>
          <p:cNvSpPr txBox="1"/>
          <p:nvPr/>
        </p:nvSpPr>
        <p:spPr>
          <a:xfrm>
            <a:off x="357158" y="500042"/>
            <a:ext cx="8286808" cy="4416594"/>
          </a:xfrm>
          <a:prstGeom prst="rect">
            <a:avLst/>
          </a:prstGeom>
          <a:noFill/>
        </p:spPr>
        <p:txBody>
          <a:bodyPr wrap="square" rtlCol="0">
            <a:spAutoFit/>
          </a:bodyPr>
          <a:lstStyle/>
          <a:p>
            <a:r>
              <a:rPr lang="en-US" b="1" dirty="0" smtClean="0"/>
              <a:t>Example:</a:t>
            </a:r>
            <a:r>
              <a:rPr lang="en-US" b="1" dirty="0" smtClean="0"/>
              <a:t>	</a:t>
            </a:r>
            <a:endParaRPr lang="en-US" b="1" dirty="0" smtClean="0"/>
          </a:p>
          <a:p>
            <a:r>
              <a:rPr lang="en-US" dirty="0" smtClean="0"/>
              <a:t>Let u</a:t>
            </a:r>
            <a:r>
              <a:rPr lang="en-US" baseline="-25000" dirty="0" smtClean="0"/>
              <a:t>0</a:t>
            </a:r>
            <a:r>
              <a:rPr lang="en-US" dirty="0" smtClean="0"/>
              <a:t>,u</a:t>
            </a:r>
            <a:r>
              <a:rPr lang="en-US" baseline="-25000" dirty="0" smtClean="0"/>
              <a:t>1</a:t>
            </a:r>
            <a:r>
              <a:rPr lang="en-US" dirty="0" smtClean="0"/>
              <a:t>,u</a:t>
            </a:r>
            <a:r>
              <a:rPr lang="en-US" baseline="-25000" dirty="0" smtClean="0"/>
              <a:t>2</a:t>
            </a:r>
            <a:r>
              <a:rPr lang="en-US" dirty="0" smtClean="0"/>
              <a:t> be nodal variables (or degrees of freedom) </a:t>
            </a:r>
            <a:r>
              <a:rPr lang="en-US" dirty="0" smtClean="0"/>
              <a:t>of an element K located on edge E as in Figure 5.1. below: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100" dirty="0" smtClean="0"/>
              <a:t>							                [2] p. 637</a:t>
            </a:r>
          </a:p>
          <a:p>
            <a:r>
              <a:rPr lang="en-US" dirty="0" smtClean="0"/>
              <a:t>To keep the continuity across the edge A</a:t>
            </a:r>
            <a:r>
              <a:rPr lang="en-US" baseline="-25000" dirty="0" smtClean="0"/>
              <a:t>1</a:t>
            </a:r>
            <a:r>
              <a:rPr lang="en-US" dirty="0" smtClean="0"/>
              <a:t>A</a:t>
            </a:r>
            <a:r>
              <a:rPr lang="en-US" baseline="-25000" dirty="0" smtClean="0"/>
              <a:t>2</a:t>
            </a:r>
            <a:r>
              <a:rPr lang="en-US" dirty="0" smtClean="0"/>
              <a:t> we modify u and the basis functions :</a:t>
            </a:r>
          </a:p>
          <a:p>
            <a:r>
              <a:rPr lang="en-US" sz="1100" baseline="-25000" dirty="0" smtClean="0"/>
              <a:t>0</a:t>
            </a:r>
            <a:endParaRPr lang="en-US" sz="1100" dirty="0" smtClean="0"/>
          </a:p>
          <a:p>
            <a:r>
              <a:rPr lang="en-US" dirty="0" smtClean="0"/>
              <a:t>						</a:t>
            </a:r>
            <a:endParaRPr lang="en-US" sz="1100" dirty="0" smtClean="0"/>
          </a:p>
        </p:txBody>
      </p:sp>
      <p:pic>
        <p:nvPicPr>
          <p:cNvPr id="6" name="Grafik 5" descr="example.jpg"/>
          <p:cNvPicPr>
            <a:picLocks noChangeAspect="1"/>
          </p:cNvPicPr>
          <p:nvPr/>
        </p:nvPicPr>
        <p:blipFill>
          <a:blip r:embed="rId3"/>
          <a:stretch>
            <a:fillRect/>
          </a:stretch>
        </p:blipFill>
        <p:spPr>
          <a:xfrm>
            <a:off x="1142976" y="1428736"/>
            <a:ext cx="6934200" cy="2428875"/>
          </a:xfrm>
          <a:prstGeom prst="rect">
            <a:avLst/>
          </a:prstGeom>
          <a:effectLst>
            <a:innerShdw blurRad="114300">
              <a:prstClr val="black"/>
            </a:innerShdw>
          </a:effectLst>
        </p:spPr>
      </p:pic>
      <p:graphicFrame>
        <p:nvGraphicFramePr>
          <p:cNvPr id="23554" name="Object 2"/>
          <p:cNvGraphicFramePr>
            <a:graphicFrameLocks noChangeAspect="1"/>
          </p:cNvGraphicFramePr>
          <p:nvPr/>
        </p:nvGraphicFramePr>
        <p:xfrm>
          <a:off x="1857356" y="4572008"/>
          <a:ext cx="5545138" cy="769938"/>
        </p:xfrm>
        <a:graphic>
          <a:graphicData uri="http://schemas.openxmlformats.org/presentationml/2006/ole">
            <p:oleObj spid="_x0000_s23554" name="Formel" r:id="rId4" imgW="2641320" imgH="39348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13 </a:t>
            </a:r>
            <a:r>
              <a:rPr lang="en-US" dirty="0" smtClean="0"/>
              <a:t>AFEM on 1-irregular mesh and error indicator</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6" name="Titel 4"/>
          <p:cNvSpPr>
            <a:spLocks noGrp="1"/>
          </p:cNvSpPr>
          <p:nvPr>
            <p:ph type="ctrTitle"/>
          </p:nvPr>
        </p:nvSpPr>
        <p:spPr>
          <a:xfrm>
            <a:off x="357158" y="214290"/>
            <a:ext cx="8053414" cy="1185858"/>
          </a:xfrm>
        </p:spPr>
        <p:txBody>
          <a:bodyPr>
            <a:normAutofit fontScale="90000"/>
          </a:bodyPr>
          <a:lstStyle/>
          <a:p>
            <a:pPr marL="342900" indent="-342900" algn="ctr"/>
            <a:r>
              <a:rPr lang="en-US" dirty="0" smtClean="0"/>
              <a:t>AFEM on 1-irregular mesh </a:t>
            </a:r>
            <a:br>
              <a:rPr lang="en-US" dirty="0" smtClean="0"/>
            </a:br>
            <a:r>
              <a:rPr lang="en-US" dirty="0" smtClean="0"/>
              <a:t>and error indicator</a:t>
            </a:r>
          </a:p>
        </p:txBody>
      </p:sp>
      <p:sp>
        <p:nvSpPr>
          <p:cNvPr id="8" name="Textfeld 7"/>
          <p:cNvSpPr txBox="1"/>
          <p:nvPr/>
        </p:nvSpPr>
        <p:spPr>
          <a:xfrm>
            <a:off x="428596" y="1428736"/>
            <a:ext cx="8358246" cy="4416594"/>
          </a:xfrm>
          <a:prstGeom prst="rect">
            <a:avLst/>
          </a:prstGeom>
          <a:noFill/>
        </p:spPr>
        <p:txBody>
          <a:bodyPr wrap="square" rtlCol="0">
            <a:spAutoFit/>
          </a:bodyPr>
          <a:lstStyle/>
          <a:p>
            <a:r>
              <a:rPr lang="en-US" dirty="0" smtClean="0"/>
              <a:t>We will use the following residual-based a posteriori error estimate on 1-irregular meshes: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100" dirty="0" smtClean="0"/>
              <a:t>							           [2] p. 629</a:t>
            </a:r>
          </a:p>
          <a:p>
            <a:r>
              <a:rPr lang="en-US" dirty="0" smtClean="0"/>
              <a:t>Then different estimations hold in respect to the error estimator above, for more details view [2].</a:t>
            </a:r>
            <a:endParaRPr lang="en-US" sz="2000" dirty="0"/>
          </a:p>
        </p:txBody>
      </p:sp>
      <p:pic>
        <p:nvPicPr>
          <p:cNvPr id="10" name="Grafik 9" descr="estimator.jpg"/>
          <p:cNvPicPr>
            <a:picLocks noChangeAspect="1"/>
          </p:cNvPicPr>
          <p:nvPr/>
        </p:nvPicPr>
        <p:blipFill>
          <a:blip r:embed="rId2"/>
          <a:stretch>
            <a:fillRect/>
          </a:stretch>
        </p:blipFill>
        <p:spPr>
          <a:xfrm>
            <a:off x="1142976" y="2143116"/>
            <a:ext cx="6819900" cy="2914650"/>
          </a:xfrm>
          <a:prstGeom prst="rect">
            <a:avLst/>
          </a:prstGeom>
          <a:effectLst>
            <a:innerShdw blurRad="114300">
              <a:prstClr val="black"/>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14 </a:t>
            </a:r>
            <a:r>
              <a:rPr lang="en-US" dirty="0" smtClean="0"/>
              <a:t>AFEM on 1-irregular mesh and error indicator</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8" name="Textfeld 7"/>
          <p:cNvSpPr txBox="1"/>
          <p:nvPr/>
        </p:nvSpPr>
        <p:spPr>
          <a:xfrm>
            <a:off x="428596" y="428604"/>
            <a:ext cx="8358246" cy="4478149"/>
          </a:xfrm>
          <a:prstGeom prst="rect">
            <a:avLst/>
          </a:prstGeom>
          <a:noFill/>
        </p:spPr>
        <p:txBody>
          <a:bodyPr wrap="square" rtlCol="0">
            <a:spAutoFit/>
          </a:bodyPr>
          <a:lstStyle/>
          <a:p>
            <a:r>
              <a:rPr lang="en-US" dirty="0" smtClean="0"/>
              <a:t>Then the AFEM algorithm is given 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100" dirty="0" smtClean="0"/>
          </a:p>
          <a:p>
            <a:r>
              <a:rPr lang="en-US" sz="1100" dirty="0" smtClean="0"/>
              <a:t>							         [2] p. 629</a:t>
            </a:r>
          </a:p>
          <a:p>
            <a:r>
              <a:rPr lang="en-US" dirty="0" smtClean="0"/>
              <a:t>The convergence of this algorithm is proved in [2].	</a:t>
            </a:r>
            <a:r>
              <a:rPr lang="en-US" sz="1100" dirty="0" smtClean="0"/>
              <a:t>						</a:t>
            </a:r>
            <a:endParaRPr lang="en-US" sz="1100" dirty="0"/>
          </a:p>
        </p:txBody>
      </p:sp>
      <p:pic>
        <p:nvPicPr>
          <p:cNvPr id="9" name="Grafik 8" descr="AFEM.jpg"/>
          <p:cNvPicPr>
            <a:picLocks noChangeAspect="1"/>
          </p:cNvPicPr>
          <p:nvPr/>
        </p:nvPicPr>
        <p:blipFill>
          <a:blip r:embed="rId2"/>
          <a:stretch>
            <a:fillRect/>
          </a:stretch>
        </p:blipFill>
        <p:spPr>
          <a:xfrm>
            <a:off x="1285852" y="785794"/>
            <a:ext cx="6629400" cy="3419475"/>
          </a:xfrm>
          <a:prstGeom prst="rect">
            <a:avLst/>
          </a:prstGeom>
          <a:effectLst>
            <a:innerShdw blurRad="114300">
              <a:prstClr val="black"/>
            </a:inn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15 </a:t>
            </a:r>
            <a:r>
              <a:rPr lang="de-DE" sz="2800" dirty="0" smtClean="0"/>
              <a:t>s</a:t>
            </a:r>
            <a:r>
              <a:rPr lang="en-US" sz="2800" dirty="0" err="1" smtClean="0"/>
              <a:t>ource</a:t>
            </a:r>
            <a:r>
              <a:rPr lang="en-US" sz="2800" dirty="0" smtClean="0"/>
              <a:t> </a:t>
            </a:r>
            <a:r>
              <a:rPr lang="en-US" sz="2800" dirty="0" smtClean="0"/>
              <a:t>materials</a:t>
            </a:r>
            <a:endParaRPr lang="en-US" dirty="0" smtClean="0"/>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6" name="Titel 4"/>
          <p:cNvSpPr>
            <a:spLocks noGrp="1"/>
          </p:cNvSpPr>
          <p:nvPr>
            <p:ph type="ctrTitle"/>
          </p:nvPr>
        </p:nvSpPr>
        <p:spPr>
          <a:xfrm>
            <a:off x="357158" y="214290"/>
            <a:ext cx="8053414" cy="785818"/>
          </a:xfrm>
        </p:spPr>
        <p:txBody>
          <a:bodyPr>
            <a:normAutofit/>
          </a:bodyPr>
          <a:lstStyle/>
          <a:p>
            <a:pPr marL="342900" indent="-342900" algn="ctr"/>
            <a:r>
              <a:rPr lang="en-US" dirty="0" smtClean="0"/>
              <a:t>Source materials</a:t>
            </a:r>
            <a:endParaRPr lang="en-US" dirty="0" smtClean="0"/>
          </a:p>
        </p:txBody>
      </p:sp>
      <p:sp>
        <p:nvSpPr>
          <p:cNvPr id="8" name="Textfeld 7"/>
          <p:cNvSpPr txBox="1"/>
          <p:nvPr/>
        </p:nvSpPr>
        <p:spPr>
          <a:xfrm>
            <a:off x="428596" y="1428736"/>
            <a:ext cx="8358246" cy="4247317"/>
          </a:xfrm>
          <a:prstGeom prst="rect">
            <a:avLst/>
          </a:prstGeom>
          <a:noFill/>
        </p:spPr>
        <p:txBody>
          <a:bodyPr wrap="square" rtlCol="0">
            <a:spAutoFit/>
          </a:bodyPr>
          <a:lstStyle/>
          <a:p>
            <a:r>
              <a:rPr lang="en-US" dirty="0" smtClean="0"/>
              <a:t>[1] C. </a:t>
            </a:r>
            <a:r>
              <a:rPr lang="en-US" dirty="0" err="1" smtClean="0"/>
              <a:t>Wolters</a:t>
            </a:r>
            <a:r>
              <a:rPr lang="en-US" dirty="0" smtClean="0"/>
              <a:t>, A. </a:t>
            </a:r>
            <a:r>
              <a:rPr lang="en-US" dirty="0" err="1" smtClean="0"/>
              <a:t>Anwander</a:t>
            </a:r>
            <a:r>
              <a:rPr lang="en-US" dirty="0" smtClean="0"/>
              <a:t>, G. </a:t>
            </a:r>
            <a:r>
              <a:rPr lang="en-US" dirty="0" err="1" smtClean="0"/>
              <a:t>Berti</a:t>
            </a:r>
            <a:r>
              <a:rPr lang="en-US" dirty="0" smtClean="0"/>
              <a:t>, U. Hartmann, Geometry-Adapted Hexahedral Meshes Improve Accuracy of Finit</a:t>
            </a:r>
            <a:r>
              <a:rPr lang="en-US" dirty="0" smtClean="0"/>
              <a:t>e-Element-Method-Based EEG Source Analysis</a:t>
            </a:r>
          </a:p>
          <a:p>
            <a:r>
              <a:rPr lang="en-US" dirty="0" smtClean="0"/>
              <a:t>[2] </a:t>
            </a:r>
            <a:r>
              <a:rPr lang="en-US" dirty="0" err="1" smtClean="0"/>
              <a:t>Xuying</a:t>
            </a:r>
            <a:r>
              <a:rPr lang="en-US" dirty="0" smtClean="0"/>
              <a:t> Zhao, Adaptive Quadrilateral And Hexahedral Finite Element Methods With Hanging Nodes and Convergence Analysis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en-US" dirty="0" smtClean="0"/>
              <a:t>02 table of contents</a:t>
            </a:r>
            <a:endParaRPr lang="en-US" dirty="0"/>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5" name="Titel 4"/>
          <p:cNvSpPr>
            <a:spLocks noGrp="1"/>
          </p:cNvSpPr>
          <p:nvPr>
            <p:ph type="ctrTitle"/>
          </p:nvPr>
        </p:nvSpPr>
        <p:spPr>
          <a:xfrm>
            <a:off x="285720" y="285728"/>
            <a:ext cx="8053414" cy="828668"/>
          </a:xfrm>
        </p:spPr>
        <p:txBody>
          <a:bodyPr>
            <a:normAutofit/>
          </a:bodyPr>
          <a:lstStyle/>
          <a:p>
            <a:pPr algn="ctr"/>
            <a:r>
              <a:rPr lang="en-US" dirty="0" smtClean="0"/>
              <a:t>Table of contents</a:t>
            </a:r>
            <a:endParaRPr lang="en-US" dirty="0"/>
          </a:p>
        </p:txBody>
      </p:sp>
      <p:sp>
        <p:nvSpPr>
          <p:cNvPr id="6" name="Textfeld 5"/>
          <p:cNvSpPr txBox="1"/>
          <p:nvPr/>
        </p:nvSpPr>
        <p:spPr>
          <a:xfrm>
            <a:off x="428596" y="1785926"/>
            <a:ext cx="8001056" cy="2862322"/>
          </a:xfrm>
          <a:prstGeom prst="rect">
            <a:avLst/>
          </a:prstGeom>
          <a:noFill/>
        </p:spPr>
        <p:txBody>
          <a:bodyPr wrap="square" rtlCol="0">
            <a:spAutoFit/>
          </a:bodyPr>
          <a:lstStyle/>
          <a:p>
            <a:pPr marL="342900" indent="-342900">
              <a:buFont typeface="+mj-lt"/>
              <a:buAutoNum type="arabicPeriod"/>
            </a:pPr>
            <a:r>
              <a:rPr lang="en-US" sz="3200" dirty="0" smtClean="0"/>
              <a:t>Idea for the master‘s thesis</a:t>
            </a:r>
          </a:p>
          <a:p>
            <a:pPr marL="342900" indent="-342900">
              <a:buFont typeface="+mj-lt"/>
              <a:buAutoNum type="arabicPeriod"/>
            </a:pPr>
            <a:r>
              <a:rPr lang="en-US" sz="3200" dirty="0" smtClean="0"/>
              <a:t>Introduction DUNE-FEM</a:t>
            </a:r>
          </a:p>
          <a:p>
            <a:pPr marL="342900" indent="-342900">
              <a:buFont typeface="+mj-lt"/>
              <a:buAutoNum type="arabicPeriod"/>
            </a:pPr>
            <a:r>
              <a:rPr lang="en-US" sz="3200" dirty="0" smtClean="0"/>
              <a:t>1-irregular mesh and hanging nodes</a:t>
            </a:r>
          </a:p>
          <a:p>
            <a:pPr marL="342900" indent="-342900">
              <a:buFont typeface="+mj-lt"/>
              <a:buAutoNum type="arabicPeriod"/>
            </a:pPr>
            <a:r>
              <a:rPr lang="en-US" sz="3200" dirty="0" smtClean="0"/>
              <a:t>AFEM on 1-irregular mesh and error indicator</a:t>
            </a:r>
          </a:p>
          <a:p>
            <a:pPr marL="342900" indent="-342900">
              <a:buFont typeface="+mj-lt"/>
              <a:buAutoNum type="arabicPeriod"/>
            </a:pPr>
            <a:r>
              <a:rPr lang="en-US" sz="3200" dirty="0" smtClean="0"/>
              <a:t>Source materials </a:t>
            </a:r>
          </a:p>
          <a:p>
            <a:pPr marL="342900" indent="-342900"/>
            <a:endParaRPr lang="de-DE"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03 i</a:t>
            </a:r>
            <a:r>
              <a:rPr lang="en-US" dirty="0" err="1" smtClean="0"/>
              <a:t>dea</a:t>
            </a:r>
            <a:r>
              <a:rPr lang="en-US" dirty="0" smtClean="0"/>
              <a:t> for the master‘s thesis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5" name="Titel 4"/>
          <p:cNvSpPr>
            <a:spLocks noGrp="1"/>
          </p:cNvSpPr>
          <p:nvPr>
            <p:ph type="ctrTitle"/>
          </p:nvPr>
        </p:nvSpPr>
        <p:spPr>
          <a:xfrm>
            <a:off x="357158" y="285728"/>
            <a:ext cx="8053414" cy="757230"/>
          </a:xfrm>
        </p:spPr>
        <p:txBody>
          <a:bodyPr>
            <a:normAutofit fontScale="90000"/>
          </a:bodyPr>
          <a:lstStyle/>
          <a:p>
            <a:pPr algn="ctr"/>
            <a:r>
              <a:rPr lang="en-US" dirty="0" smtClean="0"/>
              <a:t>Idea for the master‘s thesis</a:t>
            </a:r>
            <a:endParaRPr lang="en-US" dirty="0"/>
          </a:p>
        </p:txBody>
      </p:sp>
      <p:sp>
        <p:nvSpPr>
          <p:cNvPr id="6" name="Textfeld 5"/>
          <p:cNvSpPr txBox="1"/>
          <p:nvPr/>
        </p:nvSpPr>
        <p:spPr>
          <a:xfrm>
            <a:off x="500034" y="1428736"/>
            <a:ext cx="8286808" cy="4770537"/>
          </a:xfrm>
          <a:prstGeom prst="rect">
            <a:avLst/>
          </a:prstGeom>
          <a:noFill/>
        </p:spPr>
        <p:txBody>
          <a:bodyPr wrap="square" rtlCol="0">
            <a:spAutoFit/>
          </a:bodyPr>
          <a:lstStyle/>
          <a:p>
            <a:r>
              <a:rPr lang="en-US" sz="2400" b="1" dirty="0" smtClean="0"/>
              <a:t>Goal: </a:t>
            </a:r>
          </a:p>
          <a:p>
            <a:r>
              <a:rPr lang="en-US" sz="2000" dirty="0" smtClean="0"/>
              <a:t>Using AFEM with Dune-FEM on the subtraction approach to solve the Poisson equation</a:t>
            </a:r>
          </a:p>
          <a:p>
            <a:endParaRPr lang="en-US" sz="2000" dirty="0" smtClean="0"/>
          </a:p>
          <a:p>
            <a:endParaRPr lang="en-US" sz="2000" dirty="0" smtClean="0"/>
          </a:p>
          <a:p>
            <a:r>
              <a:rPr lang="en-US" sz="2000" dirty="0" smtClean="0"/>
              <a:t>on a multilayer sphere model </a:t>
            </a:r>
            <a:r>
              <a:rPr lang="el-GR" sz="2000" dirty="0" smtClean="0"/>
              <a:t>Ω</a:t>
            </a:r>
            <a:r>
              <a:rPr lang="en-US" sz="2000" dirty="0" smtClean="0"/>
              <a:t>, that is (more details view [1]):</a:t>
            </a:r>
          </a:p>
          <a:p>
            <a:endParaRPr lang="en-US" sz="2000" dirty="0" smtClean="0"/>
          </a:p>
          <a:p>
            <a:endParaRPr lang="en-US" sz="2000" dirty="0" smtClean="0"/>
          </a:p>
          <a:p>
            <a:r>
              <a:rPr lang="en-US" sz="2000" dirty="0" smtClean="0"/>
              <a:t>Therefore we will use a decomposition of </a:t>
            </a:r>
            <a:r>
              <a:rPr lang="el-GR" sz="2000" dirty="0" smtClean="0"/>
              <a:t>Ω</a:t>
            </a:r>
            <a:r>
              <a:rPr lang="en-US" sz="2000" dirty="0" smtClean="0"/>
              <a:t> into a mesh of elements K, which are open convex quadrilaterals in 2D-case or open convex hexahedrons in 3D-case (with certain properties, which follow).</a:t>
            </a:r>
          </a:p>
          <a:p>
            <a:r>
              <a:rPr lang="en-US" sz="2000" dirty="0" smtClean="0"/>
              <a:t>As a error estimator in the adaption-process we use the error indicator introduced by X. Zhao et al. in the paper [2].</a:t>
            </a:r>
          </a:p>
          <a:p>
            <a:endParaRPr lang="en-US" sz="2000" dirty="0" smtClean="0"/>
          </a:p>
          <a:p>
            <a:endParaRPr lang="en-US" sz="2000" dirty="0" smtClean="0"/>
          </a:p>
        </p:txBody>
      </p:sp>
      <p:graphicFrame>
        <p:nvGraphicFramePr>
          <p:cNvPr id="9" name="Objekt 8"/>
          <p:cNvGraphicFramePr>
            <a:graphicFrameLocks noChangeAspect="1"/>
          </p:cNvGraphicFramePr>
          <p:nvPr/>
        </p:nvGraphicFramePr>
        <p:xfrm>
          <a:off x="3000364" y="2357430"/>
          <a:ext cx="2428892" cy="480657"/>
        </p:xfrm>
        <a:graphic>
          <a:graphicData uri="http://schemas.openxmlformats.org/presentationml/2006/ole">
            <p:oleObj spid="_x0000_s1026" name="Formel" r:id="rId3" imgW="1155600" imgH="228600" progId="Equation.3">
              <p:embed/>
            </p:oleObj>
          </a:graphicData>
        </a:graphic>
      </p:graphicFrame>
      <p:graphicFrame>
        <p:nvGraphicFramePr>
          <p:cNvPr id="1027" name="Object 3"/>
          <p:cNvGraphicFramePr>
            <a:graphicFrameLocks noChangeAspect="1"/>
          </p:cNvGraphicFramePr>
          <p:nvPr/>
        </p:nvGraphicFramePr>
        <p:xfrm>
          <a:off x="3267075" y="3500438"/>
          <a:ext cx="1893888" cy="481012"/>
        </p:xfrm>
        <a:graphic>
          <a:graphicData uri="http://schemas.openxmlformats.org/presentationml/2006/ole">
            <p:oleObj spid="_x0000_s1027" name="Formel" r:id="rId4" imgW="901440" imgH="22860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04 </a:t>
            </a:r>
            <a:r>
              <a:rPr lang="de-DE" dirty="0" err="1" smtClean="0"/>
              <a:t>introduction</a:t>
            </a:r>
            <a:r>
              <a:rPr lang="de-DE" dirty="0" smtClean="0"/>
              <a:t> DUNE-FEM</a:t>
            </a:r>
            <a:endParaRPr lang="de-DE" dirty="0"/>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5" name="Titel 4"/>
          <p:cNvSpPr>
            <a:spLocks noGrp="1"/>
          </p:cNvSpPr>
          <p:nvPr>
            <p:ph type="ctrTitle"/>
          </p:nvPr>
        </p:nvSpPr>
        <p:spPr>
          <a:xfrm>
            <a:off x="428596" y="142852"/>
            <a:ext cx="8053414" cy="900106"/>
          </a:xfrm>
        </p:spPr>
        <p:txBody>
          <a:bodyPr>
            <a:normAutofit/>
          </a:bodyPr>
          <a:lstStyle/>
          <a:p>
            <a:pPr algn="ctr"/>
            <a:r>
              <a:rPr lang="en-US" dirty="0" smtClean="0"/>
              <a:t>Introduction Dune-fem</a:t>
            </a:r>
            <a:endParaRPr lang="en-US" dirty="0"/>
          </a:p>
        </p:txBody>
      </p:sp>
      <p:pic>
        <p:nvPicPr>
          <p:cNvPr id="6" name="Grafik 5" descr="Dune.jpg"/>
          <p:cNvPicPr>
            <a:picLocks noChangeAspect="1"/>
          </p:cNvPicPr>
          <p:nvPr/>
        </p:nvPicPr>
        <p:blipFill>
          <a:blip r:embed="rId2"/>
          <a:stretch>
            <a:fillRect/>
          </a:stretch>
        </p:blipFill>
        <p:spPr>
          <a:xfrm>
            <a:off x="4857752" y="1214422"/>
            <a:ext cx="3981450" cy="2457450"/>
          </a:xfrm>
          <a:prstGeom prst="rect">
            <a:avLst/>
          </a:prstGeom>
          <a:ln w="15875" cmpd="sng">
            <a:solidFill>
              <a:schemeClr val="tx1"/>
            </a:solidFill>
          </a:ln>
          <a:effectLst>
            <a:innerShdw blurRad="114300">
              <a:prstClr val="black"/>
            </a:innerShdw>
          </a:effectLst>
        </p:spPr>
      </p:pic>
      <p:sp>
        <p:nvSpPr>
          <p:cNvPr id="2049" name="Rectangle 1"/>
          <p:cNvSpPr>
            <a:spLocks noChangeArrowheads="1"/>
          </p:cNvSpPr>
          <p:nvPr/>
        </p:nvSpPr>
        <p:spPr bwMode="auto">
          <a:xfrm>
            <a:off x="428596" y="1214422"/>
            <a:ext cx="4286280" cy="3077766"/>
          </a:xfrm>
          <a:custGeom>
            <a:avLst/>
            <a:gdLst>
              <a:gd name="connsiteX0" fmla="*/ 0 w 6786610"/>
              <a:gd name="connsiteY0" fmla="*/ 0 h 2308324"/>
              <a:gd name="connsiteX1" fmla="*/ 6786610 w 6786610"/>
              <a:gd name="connsiteY1" fmla="*/ 0 h 2308324"/>
              <a:gd name="connsiteX2" fmla="*/ 6786610 w 6786610"/>
              <a:gd name="connsiteY2" fmla="*/ 2308324 h 2308324"/>
              <a:gd name="connsiteX3" fmla="*/ 0 w 6786610"/>
              <a:gd name="connsiteY3" fmla="*/ 2308324 h 2308324"/>
              <a:gd name="connsiteX4" fmla="*/ 0 w 6786610"/>
              <a:gd name="connsiteY4" fmla="*/ 0 h 2308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6610" h="2308324">
                <a:moveTo>
                  <a:pt x="0" y="0"/>
                </a:moveTo>
                <a:lnTo>
                  <a:pt x="6786610" y="0"/>
                </a:lnTo>
                <a:lnTo>
                  <a:pt x="6786610" y="2308324"/>
                </a:lnTo>
                <a:lnTo>
                  <a:pt x="0" y="2308324"/>
                </a:lnTo>
                <a:lnTo>
                  <a:pt x="0" y="0"/>
                </a:lnTo>
                <a:close/>
              </a:path>
            </a:pathLst>
          </a:cu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„DUNE, the Distributed and Unified </a:t>
            </a:r>
            <a:r>
              <a:rPr kumimoji="0" lang="en-US" sz="1400" b="0" i="0" u="none" strike="noStrike" cap="none" normalizeH="0" baseline="0" dirty="0" err="1" smtClean="0">
                <a:ln>
                  <a:noFill/>
                </a:ln>
                <a:solidFill>
                  <a:schemeClr val="tx1"/>
                </a:solidFill>
                <a:effectLst/>
                <a:latin typeface="Arial" charset="0"/>
                <a:cs typeface="Arial" charset="0"/>
              </a:rPr>
              <a:t>Numerics</a:t>
            </a:r>
            <a:r>
              <a:rPr kumimoji="0" lang="en-US" sz="1400" b="0" i="0" u="none" strike="noStrike" cap="none" normalizeH="0" baseline="0" dirty="0" smtClean="0">
                <a:ln>
                  <a:noFill/>
                </a:ln>
                <a:solidFill>
                  <a:schemeClr val="tx1"/>
                </a:solidFill>
                <a:effectLst/>
                <a:latin typeface="Arial" charset="0"/>
                <a:cs typeface="Arial" charset="0"/>
              </a:rPr>
              <a:t> Environment is a modular toolbox for solving partial differential equations (PDEs) with grid-based methods. It supports the easy implementation of methods like Finite Elements (FE),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The underlying idea of DUNE is to create slim interfaces allowing an efficient use of legacy and/or new libraries. Modern C++ programming techniques enable very different implementations of the same concept (i.e. grids, solvers, ...) using a common interface at a very low overhead. Thus DUNE ensures efficiency in scientific computations and supports high-performance computing applications.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chemeClr val="tx1"/>
              </a:solidFill>
              <a:effectLst/>
              <a:latin typeface="Arial" charset="0"/>
              <a:cs typeface="Arial" charset="0"/>
            </a:endParaRPr>
          </a:p>
        </p:txBody>
      </p:sp>
      <p:sp>
        <p:nvSpPr>
          <p:cNvPr id="10" name="Textfeld 9"/>
          <p:cNvSpPr txBox="1"/>
          <p:nvPr/>
        </p:nvSpPr>
        <p:spPr>
          <a:xfrm>
            <a:off x="428596" y="4357694"/>
            <a:ext cx="8072494" cy="1169551"/>
          </a:xfrm>
          <a:prstGeom prst="rect">
            <a:avLst/>
          </a:prstGeom>
          <a:noFill/>
        </p:spPr>
        <p:txBody>
          <a:bodyPr wrap="square" rtlCol="0">
            <a:spAutoFit/>
          </a:bodyPr>
          <a:lstStyle/>
          <a:p>
            <a:pPr lvl="0" eaLnBrk="0" fontAlgn="base" hangingPunct="0">
              <a:spcBef>
                <a:spcPct val="0"/>
              </a:spcBef>
              <a:spcAft>
                <a:spcPct val="0"/>
              </a:spcAft>
            </a:pPr>
            <a:r>
              <a:rPr lang="en-US" sz="1400" dirty="0" smtClean="0">
                <a:latin typeface="Arial" charset="0"/>
                <a:cs typeface="Arial" charset="0"/>
              </a:rPr>
              <a:t>DUNE is based on the following main principles: </a:t>
            </a:r>
          </a:p>
          <a:p>
            <a:pPr lvl="0" eaLnBrk="0" fontAlgn="base" hangingPunct="0">
              <a:spcBef>
                <a:spcPct val="0"/>
              </a:spcBef>
              <a:spcAft>
                <a:spcPct val="0"/>
              </a:spcAft>
            </a:pPr>
            <a:r>
              <a:rPr lang="en-US" sz="1400" dirty="0" smtClean="0">
                <a:latin typeface="Arial" charset="0"/>
                <a:cs typeface="Arial" charset="0"/>
              </a:rPr>
              <a:t>Separation of data structures and algorithms by abstract interfaces […] </a:t>
            </a:r>
          </a:p>
          <a:p>
            <a:pPr lvl="0" eaLnBrk="0" fontAlgn="base" hangingPunct="0">
              <a:spcBef>
                <a:spcPct val="0"/>
              </a:spcBef>
              <a:spcAft>
                <a:spcPct val="0"/>
              </a:spcAft>
            </a:pPr>
            <a:r>
              <a:rPr lang="en-US" sz="1400" dirty="0" smtClean="0">
                <a:latin typeface="Arial" charset="0"/>
                <a:cs typeface="Arial" charset="0"/>
              </a:rPr>
              <a:t>Efficient implementation of these interfaces using generic programming techniques […],</a:t>
            </a:r>
          </a:p>
          <a:p>
            <a:pPr lvl="0" eaLnBrk="0" fontAlgn="base" hangingPunct="0">
              <a:spcBef>
                <a:spcPct val="0"/>
              </a:spcBef>
              <a:spcAft>
                <a:spcPct val="0"/>
              </a:spcAft>
            </a:pPr>
            <a:r>
              <a:rPr lang="en-US" sz="1400" dirty="0" smtClean="0">
                <a:latin typeface="Arial" charset="0"/>
                <a:cs typeface="Arial" charset="0"/>
              </a:rPr>
              <a:t>Reuse of existing finite element packages with a large body of functionality […].“</a:t>
            </a:r>
          </a:p>
          <a:p>
            <a:pPr lvl="0" eaLnBrk="0" fontAlgn="base" hangingPunct="0">
              <a:spcBef>
                <a:spcPct val="0"/>
              </a:spcBef>
              <a:spcAft>
                <a:spcPct val="0"/>
              </a:spcAft>
            </a:pPr>
            <a:r>
              <a:rPr lang="en-US" sz="1400" dirty="0" smtClean="0">
                <a:latin typeface="Arial" charset="0"/>
                <a:cs typeface="Arial" charset="0"/>
              </a:rPr>
              <a:t>(http://www.dune-project.org/dune.html)</a:t>
            </a:r>
          </a:p>
        </p:txBody>
      </p:sp>
      <p:sp>
        <p:nvSpPr>
          <p:cNvPr id="11" name="Textfeld 10"/>
          <p:cNvSpPr txBox="1"/>
          <p:nvPr/>
        </p:nvSpPr>
        <p:spPr>
          <a:xfrm>
            <a:off x="7000892" y="3643314"/>
            <a:ext cx="2000264" cy="215444"/>
          </a:xfrm>
          <a:prstGeom prst="rect">
            <a:avLst/>
          </a:prstGeom>
          <a:noFill/>
        </p:spPr>
        <p:txBody>
          <a:bodyPr wrap="square" rtlCol="0">
            <a:spAutoFit/>
          </a:bodyPr>
          <a:lstStyle/>
          <a:p>
            <a:r>
              <a:rPr lang="en-US" sz="800" dirty="0" smtClean="0">
                <a:latin typeface="Arial" charset="0"/>
                <a:cs typeface="Arial" charset="0"/>
              </a:rPr>
              <a:t>http://www.dune-project.org/dune.html</a:t>
            </a:r>
            <a:endParaRPr lang="de-DE" sz="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05 </a:t>
            </a:r>
            <a:r>
              <a:rPr lang="de-DE" dirty="0" err="1" smtClean="0"/>
              <a:t>introduction</a:t>
            </a:r>
            <a:r>
              <a:rPr lang="de-DE" dirty="0" smtClean="0"/>
              <a:t> DUNE-FEM</a:t>
            </a:r>
            <a:endParaRPr lang="de-DE" dirty="0"/>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9" name="Textfeld 8"/>
          <p:cNvSpPr txBox="1"/>
          <p:nvPr/>
        </p:nvSpPr>
        <p:spPr>
          <a:xfrm>
            <a:off x="428596" y="500042"/>
            <a:ext cx="8358246" cy="4801314"/>
          </a:xfrm>
          <a:prstGeom prst="rect">
            <a:avLst/>
          </a:prstGeom>
          <a:noFill/>
        </p:spPr>
        <p:txBody>
          <a:bodyPr wrap="square" rtlCol="0">
            <a:spAutoFit/>
          </a:bodyPr>
          <a:lstStyle/>
          <a:p>
            <a:endParaRPr lang="en-US" dirty="0" smtClean="0"/>
          </a:p>
          <a:p>
            <a:r>
              <a:rPr lang="en-US" dirty="0" smtClean="0"/>
              <a:t>„DUNE-FEM is a DUNE module which defines interfaces for implementing </a:t>
            </a:r>
            <a:r>
              <a:rPr lang="en-US" dirty="0" err="1" smtClean="0"/>
              <a:t>discretization</a:t>
            </a:r>
            <a:r>
              <a:rPr lang="en-US" dirty="0" smtClean="0"/>
              <a:t> methods like Finite Element Methods (FEM) and Finite Volume Methods (FV) and Discontinuous </a:t>
            </a:r>
            <a:r>
              <a:rPr lang="en-US" dirty="0" err="1" smtClean="0"/>
              <a:t>Galerkin</a:t>
            </a:r>
            <a:r>
              <a:rPr lang="en-US" dirty="0" smtClean="0"/>
              <a:t> Methods (DG).“(http://dune.mathematik.uni-freiburg.de/)   </a:t>
            </a:r>
          </a:p>
          <a:p>
            <a:endParaRPr lang="en-US" dirty="0" smtClean="0"/>
          </a:p>
          <a:p>
            <a:endParaRPr lang="en-US" dirty="0" smtClean="0"/>
          </a:p>
          <a:p>
            <a:r>
              <a:rPr lang="en-US" dirty="0" smtClean="0"/>
              <a:t>DUNE-FEM offers interfaces to solve the Poisson equation on different grids (ALBERTAGRID, ALUGRID etc.) with various solver. Especially we want to use the adaptive version of this implementation, therefore we have to implement the error estimator by Zhao and the subtraction approach in the problem data.</a:t>
            </a:r>
          </a:p>
          <a:p>
            <a:endParaRPr lang="en-US" dirty="0" smtClean="0"/>
          </a:p>
          <a:p>
            <a:endParaRPr lang="en-US" dirty="0" smtClean="0"/>
          </a:p>
          <a:p>
            <a:r>
              <a:rPr lang="en-US" dirty="0" smtClean="0"/>
              <a:t>We summarize the advantages of DUNE-FEM:</a:t>
            </a:r>
          </a:p>
          <a:p>
            <a:pPr>
              <a:buFont typeface="Arial" pitchFamily="34" charset="0"/>
              <a:buChar char="•"/>
            </a:pPr>
            <a:r>
              <a:rPr lang="en-US" dirty="0" smtClean="0"/>
              <a:t> flexibility through template-based implementations</a:t>
            </a:r>
          </a:p>
          <a:p>
            <a:pPr>
              <a:buFont typeface="Arial" pitchFamily="34" charset="0"/>
              <a:buChar char="•"/>
            </a:pPr>
            <a:r>
              <a:rPr lang="en-US" dirty="0" smtClean="0"/>
              <a:t> different solvers and optimization opportunities already given</a:t>
            </a:r>
          </a:p>
          <a:p>
            <a:pPr>
              <a:buFont typeface="Arial" pitchFamily="34" charset="0"/>
              <a:buChar char="•"/>
            </a:pPr>
            <a:r>
              <a:rPr lang="en-US" dirty="0" smtClean="0"/>
              <a:t> use of different grid managers independent of current implementation</a:t>
            </a:r>
          </a:p>
          <a:p>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06 </a:t>
            </a:r>
            <a:r>
              <a:rPr lang="en-US" dirty="0" smtClean="0"/>
              <a:t>1-irregular mesh and hanging nodes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5" name="Titel 4"/>
          <p:cNvSpPr>
            <a:spLocks noGrp="1"/>
          </p:cNvSpPr>
          <p:nvPr>
            <p:ph type="ctrTitle"/>
          </p:nvPr>
        </p:nvSpPr>
        <p:spPr>
          <a:xfrm>
            <a:off x="357158" y="214290"/>
            <a:ext cx="8053414" cy="1185858"/>
          </a:xfrm>
        </p:spPr>
        <p:txBody>
          <a:bodyPr>
            <a:normAutofit fontScale="90000"/>
          </a:bodyPr>
          <a:lstStyle/>
          <a:p>
            <a:pPr marL="342900" indent="-342900" algn="ctr"/>
            <a:r>
              <a:rPr lang="en-US" dirty="0" smtClean="0"/>
              <a:t>1-irregular mesh and </a:t>
            </a:r>
            <a:br>
              <a:rPr lang="en-US" dirty="0" smtClean="0"/>
            </a:br>
            <a:r>
              <a:rPr lang="en-US" dirty="0" smtClean="0"/>
              <a:t>hanging nodes</a:t>
            </a:r>
          </a:p>
        </p:txBody>
      </p:sp>
      <p:sp>
        <p:nvSpPr>
          <p:cNvPr id="10" name="Textfeld 9"/>
          <p:cNvSpPr txBox="1"/>
          <p:nvPr/>
        </p:nvSpPr>
        <p:spPr>
          <a:xfrm>
            <a:off x="500034" y="1500174"/>
            <a:ext cx="8358246" cy="4524315"/>
          </a:xfrm>
          <a:prstGeom prst="rect">
            <a:avLst/>
          </a:prstGeom>
          <a:noFill/>
        </p:spPr>
        <p:txBody>
          <a:bodyPr wrap="square" rtlCol="0">
            <a:spAutoFit/>
          </a:bodyPr>
          <a:lstStyle/>
          <a:p>
            <a:r>
              <a:rPr lang="en-US" dirty="0" smtClean="0"/>
              <a:t>Assumption: </a:t>
            </a:r>
          </a:p>
          <a:p>
            <a:pPr>
              <a:buFont typeface="Arial" pitchFamily="34" charset="0"/>
              <a:buChar char="•"/>
            </a:pPr>
            <a:r>
              <a:rPr lang="en-US" dirty="0" smtClean="0"/>
              <a:t> Ω is a bounded domain, decomposed by an initial mesh T‘</a:t>
            </a:r>
          </a:p>
          <a:p>
            <a:pPr>
              <a:buFont typeface="Arial" pitchFamily="34" charset="0"/>
              <a:buChar char="•"/>
            </a:pPr>
            <a:r>
              <a:rPr lang="en-US" dirty="0" smtClean="0"/>
              <a:t> T‘ consists of elements K, which are open convex quadrilaterals in 2D-case or   </a:t>
            </a:r>
          </a:p>
          <a:p>
            <a:r>
              <a:rPr lang="en-US" dirty="0" smtClean="0"/>
              <a:t>  open convex hexahedrons in 3D-case</a:t>
            </a:r>
          </a:p>
          <a:p>
            <a:pPr>
              <a:buFont typeface="Arial" pitchFamily="34" charset="0"/>
              <a:buChar char="•"/>
            </a:pPr>
            <a:r>
              <a:rPr lang="en-US" dirty="0" smtClean="0"/>
              <a:t> T is a regular, multilevel adaptive mesh generated from T‘ by bisection of marked         </a:t>
            </a:r>
          </a:p>
          <a:p>
            <a:r>
              <a:rPr lang="en-US" dirty="0" smtClean="0"/>
              <a:t>  elements in the following way:</a:t>
            </a:r>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    </a:t>
            </a:r>
            <a:r>
              <a:rPr lang="de-DE" sz="1100" dirty="0" smtClean="0"/>
              <a:t>                         					                  [2] p. 624,figure 3.1.</a:t>
            </a:r>
            <a:endParaRPr lang="en-US" dirty="0" smtClean="0"/>
          </a:p>
        </p:txBody>
      </p:sp>
      <p:pic>
        <p:nvPicPr>
          <p:cNvPr id="6" name="Grafik 5" descr="bisection.jpg"/>
          <p:cNvPicPr>
            <a:picLocks noChangeAspect="1"/>
          </p:cNvPicPr>
          <p:nvPr/>
        </p:nvPicPr>
        <p:blipFill>
          <a:blip r:embed="rId2"/>
          <a:stretch>
            <a:fillRect/>
          </a:stretch>
        </p:blipFill>
        <p:spPr>
          <a:xfrm>
            <a:off x="1142976" y="3286124"/>
            <a:ext cx="6838950" cy="2447925"/>
          </a:xfrm>
          <a:prstGeom prst="rect">
            <a:avLst/>
          </a:prstGeom>
          <a:effectLst>
            <a:innerShdw blurRad="114300">
              <a:prstClr val="black"/>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07 </a:t>
            </a:r>
            <a:r>
              <a:rPr lang="en-US" dirty="0" smtClean="0"/>
              <a:t>1-irregular mesh and hanging nodes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pic>
        <p:nvPicPr>
          <p:cNvPr id="8" name="Grafik 7" descr="irregular.jpg"/>
          <p:cNvPicPr>
            <a:picLocks noChangeAspect="1"/>
          </p:cNvPicPr>
          <p:nvPr/>
        </p:nvPicPr>
        <p:blipFill>
          <a:blip r:embed="rId2"/>
          <a:stretch>
            <a:fillRect/>
          </a:stretch>
        </p:blipFill>
        <p:spPr>
          <a:xfrm>
            <a:off x="1214414" y="357166"/>
            <a:ext cx="6743700" cy="1428750"/>
          </a:xfrm>
          <a:prstGeom prst="rect">
            <a:avLst/>
          </a:prstGeom>
          <a:effectLst>
            <a:innerShdw blurRad="114300">
              <a:prstClr val="black"/>
            </a:innerShdw>
          </a:effectLst>
        </p:spPr>
      </p:pic>
      <p:sp>
        <p:nvSpPr>
          <p:cNvPr id="9" name="Textfeld 8"/>
          <p:cNvSpPr txBox="1"/>
          <p:nvPr/>
        </p:nvSpPr>
        <p:spPr>
          <a:xfrm>
            <a:off x="500034" y="1714488"/>
            <a:ext cx="8286808" cy="3862596"/>
          </a:xfrm>
          <a:prstGeom prst="rect">
            <a:avLst/>
          </a:prstGeom>
          <a:noFill/>
        </p:spPr>
        <p:txBody>
          <a:bodyPr wrap="square" rtlCol="0">
            <a:spAutoFit/>
          </a:bodyPr>
          <a:lstStyle/>
          <a:p>
            <a:r>
              <a:rPr lang="de-DE" sz="1100" dirty="0" smtClean="0"/>
              <a:t>                    					       	                                  [2] p. 625</a:t>
            </a:r>
          </a:p>
          <a:p>
            <a:r>
              <a:rPr lang="de-DE" dirty="0" err="1" smtClean="0"/>
              <a:t>For</a:t>
            </a:r>
            <a:r>
              <a:rPr lang="de-DE" dirty="0" smtClean="0"/>
              <a:t> </a:t>
            </a:r>
            <a:r>
              <a:rPr lang="de-DE" dirty="0" err="1" smtClean="0"/>
              <a:t>our</a:t>
            </a:r>
            <a:r>
              <a:rPr lang="de-DE" dirty="0" smtClean="0"/>
              <a:t> </a:t>
            </a:r>
            <a:r>
              <a:rPr lang="de-DE" dirty="0" err="1" smtClean="0"/>
              <a:t>purpose</a:t>
            </a:r>
            <a:r>
              <a:rPr lang="de-DE" dirty="0" smtClean="0"/>
              <a:t> </a:t>
            </a:r>
            <a:r>
              <a:rPr lang="de-DE" dirty="0" err="1" smtClean="0"/>
              <a:t>we</a:t>
            </a:r>
            <a:r>
              <a:rPr lang="de-DE" dirty="0" smtClean="0"/>
              <a:t> </a:t>
            </a:r>
            <a:r>
              <a:rPr lang="de-DE" dirty="0" err="1" smtClean="0"/>
              <a:t>consider</a:t>
            </a:r>
            <a:r>
              <a:rPr lang="de-DE" dirty="0" smtClean="0"/>
              <a:t> 1-irregular </a:t>
            </a:r>
            <a:r>
              <a:rPr lang="de-DE" dirty="0" err="1" smtClean="0"/>
              <a:t>meshes</a:t>
            </a:r>
            <a:r>
              <a:rPr lang="de-DE" dirty="0" smtClean="0"/>
              <a:t> </a:t>
            </a:r>
            <a:r>
              <a:rPr lang="de-DE" dirty="0" err="1" smtClean="0"/>
              <a:t>generated</a:t>
            </a:r>
            <a:r>
              <a:rPr lang="de-DE" dirty="0" smtClean="0"/>
              <a:t> </a:t>
            </a:r>
            <a:r>
              <a:rPr lang="de-DE" dirty="0" err="1" smtClean="0"/>
              <a:t>by</a:t>
            </a:r>
            <a:r>
              <a:rPr lang="de-DE" dirty="0" smtClean="0"/>
              <a:t> </a:t>
            </a:r>
            <a:r>
              <a:rPr lang="de-DE" dirty="0" err="1" smtClean="0"/>
              <a:t>the</a:t>
            </a:r>
            <a:r>
              <a:rPr lang="de-DE" dirty="0" smtClean="0"/>
              <a:t> </a:t>
            </a:r>
            <a:r>
              <a:rPr lang="de-DE" dirty="0" err="1" smtClean="0"/>
              <a:t>following</a:t>
            </a:r>
            <a:r>
              <a:rPr lang="de-DE" dirty="0" smtClean="0"/>
              <a:t> </a:t>
            </a:r>
            <a:r>
              <a:rPr lang="de-DE" dirty="0" err="1" smtClean="0"/>
              <a:t>algorithm</a:t>
            </a:r>
            <a:r>
              <a:rPr lang="de-DE" dirty="0" smtClean="0"/>
              <a:t>:</a:t>
            </a:r>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sz="1100" dirty="0" smtClean="0"/>
              <a:t>							        [2] p. 626</a:t>
            </a:r>
          </a:p>
        </p:txBody>
      </p:sp>
      <p:pic>
        <p:nvPicPr>
          <p:cNvPr id="11" name="Grafik 10" descr="algorithm1.jpg"/>
          <p:cNvPicPr>
            <a:picLocks noChangeAspect="1"/>
          </p:cNvPicPr>
          <p:nvPr/>
        </p:nvPicPr>
        <p:blipFill>
          <a:blip r:embed="rId3"/>
          <a:stretch>
            <a:fillRect/>
          </a:stretch>
        </p:blipFill>
        <p:spPr>
          <a:xfrm>
            <a:off x="1285852" y="2500306"/>
            <a:ext cx="6600825" cy="2752725"/>
          </a:xfrm>
          <a:prstGeom prst="rect">
            <a:avLst/>
          </a:prstGeom>
          <a:effectLst>
            <a:innerShdw blurRad="114300">
              <a:prstClr val="black"/>
            </a:inn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08 </a:t>
            </a:r>
            <a:r>
              <a:rPr lang="en-US" dirty="0" smtClean="0"/>
              <a:t>1-irregular mesh and hanging nodes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9" name="Textfeld 8"/>
          <p:cNvSpPr txBox="1"/>
          <p:nvPr/>
        </p:nvSpPr>
        <p:spPr>
          <a:xfrm>
            <a:off x="500034" y="1285860"/>
            <a:ext cx="8286808" cy="3693319"/>
          </a:xfrm>
          <a:prstGeom prst="rect">
            <a:avLst/>
          </a:prstGeom>
          <a:noFill/>
        </p:spPr>
        <p:txBody>
          <a:bodyPr wrap="square" rtlCol="0">
            <a:spAutoFit/>
          </a:bodyPr>
          <a:lstStyle/>
          <a:p>
            <a:r>
              <a:rPr lang="en-US" dirty="0" smtClean="0"/>
              <a:t>Now we deal with hanging nodes, which are generated by the refinement process: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sz="1100" dirty="0" smtClean="0"/>
              <a:t>[2] p. 627</a:t>
            </a:r>
          </a:p>
        </p:txBody>
      </p:sp>
      <p:pic>
        <p:nvPicPr>
          <p:cNvPr id="7" name="Grafik 6" descr="hanging.jpg"/>
          <p:cNvPicPr>
            <a:picLocks noChangeAspect="1"/>
          </p:cNvPicPr>
          <p:nvPr/>
        </p:nvPicPr>
        <p:blipFill>
          <a:blip r:embed="rId2"/>
          <a:stretch>
            <a:fillRect/>
          </a:stretch>
        </p:blipFill>
        <p:spPr>
          <a:xfrm>
            <a:off x="1142976" y="1785926"/>
            <a:ext cx="6819900" cy="2895600"/>
          </a:xfrm>
          <a:prstGeom prst="rect">
            <a:avLst/>
          </a:prstGeom>
          <a:effectLst>
            <a:innerShdw blurRad="114300">
              <a:prstClr val="black"/>
            </a:inn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2362200" y="6000769"/>
            <a:ext cx="6705600" cy="735068"/>
          </a:xfrm>
        </p:spPr>
        <p:txBody>
          <a:bodyPr>
            <a:normAutofit/>
          </a:bodyPr>
          <a:lstStyle/>
          <a:p>
            <a:r>
              <a:rPr lang="de-DE" dirty="0" smtClean="0"/>
              <a:t>09 </a:t>
            </a:r>
            <a:r>
              <a:rPr lang="en-US" dirty="0" smtClean="0"/>
              <a:t>1-irregular mesh and hanging nodes</a:t>
            </a:r>
          </a:p>
        </p:txBody>
      </p:sp>
      <p:sp>
        <p:nvSpPr>
          <p:cNvPr id="4" name="Textfeld 3"/>
          <p:cNvSpPr txBox="1"/>
          <p:nvPr/>
        </p:nvSpPr>
        <p:spPr>
          <a:xfrm>
            <a:off x="0" y="6072206"/>
            <a:ext cx="2214546" cy="923330"/>
          </a:xfrm>
          <a:prstGeom prst="rect">
            <a:avLst/>
          </a:prstGeom>
          <a:noFill/>
        </p:spPr>
        <p:txBody>
          <a:bodyPr wrap="square" rtlCol="0">
            <a:spAutoFit/>
          </a:bodyPr>
          <a:lstStyle/>
          <a:p>
            <a:r>
              <a:rPr lang="de-DE" dirty="0" smtClean="0"/>
              <a:t>F. Meyer </a:t>
            </a:r>
          </a:p>
          <a:p>
            <a:r>
              <a:rPr lang="de-DE" dirty="0" smtClean="0"/>
              <a:t>03.09.2012</a:t>
            </a:r>
          </a:p>
          <a:p>
            <a:endParaRPr lang="de-DE" dirty="0"/>
          </a:p>
        </p:txBody>
      </p:sp>
      <p:sp>
        <p:nvSpPr>
          <p:cNvPr id="9" name="Textfeld 8"/>
          <p:cNvSpPr txBox="1"/>
          <p:nvPr/>
        </p:nvSpPr>
        <p:spPr>
          <a:xfrm>
            <a:off x="428596" y="1071546"/>
            <a:ext cx="8286808" cy="4247317"/>
          </a:xfrm>
          <a:prstGeom prst="rect">
            <a:avLst/>
          </a:prstGeom>
          <a:noFill/>
        </p:spPr>
        <p:txBody>
          <a:bodyPr wrap="square" rtlCol="0">
            <a:spAutoFit/>
          </a:bodyPr>
          <a:lstStyle/>
          <a:p>
            <a:r>
              <a:rPr lang="en-US" dirty="0" smtClean="0"/>
              <a:t>The following lemma characterizes a hanging node: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sz="1100" dirty="0" smtClean="0"/>
              <a:t>[2] p. 627-628</a:t>
            </a:r>
          </a:p>
        </p:txBody>
      </p:sp>
      <p:pic>
        <p:nvPicPr>
          <p:cNvPr id="6" name="Grafik 5" descr="lemmahang.jpg"/>
          <p:cNvPicPr>
            <a:picLocks noChangeAspect="1"/>
          </p:cNvPicPr>
          <p:nvPr/>
        </p:nvPicPr>
        <p:blipFill>
          <a:blip r:embed="rId2"/>
          <a:stretch>
            <a:fillRect/>
          </a:stretch>
        </p:blipFill>
        <p:spPr>
          <a:xfrm>
            <a:off x="1142976" y="1571612"/>
            <a:ext cx="6858000" cy="3429024"/>
          </a:xfrm>
          <a:prstGeom prst="rect">
            <a:avLst/>
          </a:prstGeom>
          <a:effectLst>
            <a:innerShdw blurRad="114300">
              <a:prstClr val="black"/>
            </a:inn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795</Words>
  <Application>Microsoft Office PowerPoint</Application>
  <PresentationFormat>Bildschirmpräsentation (4:3)</PresentationFormat>
  <Paragraphs>232</Paragraphs>
  <Slides>15</Slides>
  <Notes>0</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15</vt:i4>
      </vt:variant>
    </vt:vector>
  </HeadingPairs>
  <TitlesOfParts>
    <vt:vector size="18" baseType="lpstr">
      <vt:lpstr>Median</vt:lpstr>
      <vt:lpstr>Formel</vt:lpstr>
      <vt:lpstr>Microsoft Formel-Editor 3.0</vt:lpstr>
      <vt:lpstr>AFEM with Hanging Nodes  and DUNE-FEM</vt:lpstr>
      <vt:lpstr>Table of contents</vt:lpstr>
      <vt:lpstr>Idea for the master‘s thesis</vt:lpstr>
      <vt:lpstr>Introduction Dune-fem</vt:lpstr>
      <vt:lpstr>Folie 5</vt:lpstr>
      <vt:lpstr>1-irregular mesh and  hanging nodes</vt:lpstr>
      <vt:lpstr>Folie 7</vt:lpstr>
      <vt:lpstr>Folie 8</vt:lpstr>
      <vt:lpstr>Folie 9</vt:lpstr>
      <vt:lpstr>Folie 10</vt:lpstr>
      <vt:lpstr>Folie 11</vt:lpstr>
      <vt:lpstr>Folie 12</vt:lpstr>
      <vt:lpstr>AFEM on 1-irregular mesh  and error indicator</vt:lpstr>
      <vt:lpstr>Folie 14</vt:lpstr>
      <vt:lpstr>Source materials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Admiral Tsa</dc:creator>
  <cp:lastModifiedBy>Admiral Tsa</cp:lastModifiedBy>
  <cp:revision>50</cp:revision>
  <dcterms:created xsi:type="dcterms:W3CDTF">2012-08-24T09:19:41Z</dcterms:created>
  <dcterms:modified xsi:type="dcterms:W3CDTF">2012-08-28T10:35:45Z</dcterms:modified>
</cp:coreProperties>
</file>