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E56A-AC3A-4527-A119-5C653966C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0A3A0F14-8A22-463F-85C6-824EC94E3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D61D0040-ACF0-4CFA-9BCD-AAB633974369}"/>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5" name="Footer Placeholder 4">
            <a:extLst>
              <a:ext uri="{FF2B5EF4-FFF2-40B4-BE49-F238E27FC236}">
                <a16:creationId xmlns:a16="http://schemas.microsoft.com/office/drawing/2014/main" id="{F3C20FB4-C3E8-442C-AFB6-E9F97942210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612F77F-47DC-4367-AAF2-5EEDCF34E74B}"/>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412319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5C51-3983-4E1A-B20E-D90BAB01AB8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41E3BF92-8492-49EC-B7F9-F3DC0B11AF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2DDD1165-20ED-4ED6-B3CE-C4168F61689E}"/>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5" name="Footer Placeholder 4">
            <a:extLst>
              <a:ext uri="{FF2B5EF4-FFF2-40B4-BE49-F238E27FC236}">
                <a16:creationId xmlns:a16="http://schemas.microsoft.com/office/drawing/2014/main" id="{08019F73-98CA-40E9-9532-0D8ED8299F33}"/>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AC768FA-0BA4-4657-9678-35FC623C4F65}"/>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296212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6E32C-3322-44F7-937D-83FA5523AA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7C22C5C4-2257-4608-B27F-87D2007846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BAF1CC63-7164-40EE-8675-73CBF0A16183}"/>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5" name="Footer Placeholder 4">
            <a:extLst>
              <a:ext uri="{FF2B5EF4-FFF2-40B4-BE49-F238E27FC236}">
                <a16:creationId xmlns:a16="http://schemas.microsoft.com/office/drawing/2014/main" id="{B9BEF794-DC63-4D5D-A010-A01803DAC91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92C6C623-A1E0-42D6-9DE2-1DEBAE641263}"/>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387762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C058-63AD-422A-B703-7D3BD499AC1C}"/>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F28357DA-41C4-4502-AC3F-5476F33B5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E757D12A-98D1-4263-A29E-4F0950ABDCD9}"/>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5" name="Footer Placeholder 4">
            <a:extLst>
              <a:ext uri="{FF2B5EF4-FFF2-40B4-BE49-F238E27FC236}">
                <a16:creationId xmlns:a16="http://schemas.microsoft.com/office/drawing/2014/main" id="{F05F6444-CAA4-4FF9-BB81-DD40A0B5F7C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9581B98-A4A0-4B14-AC49-5C7384C2B23C}"/>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413176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E4BA-2A7D-4075-8EAB-47E2374B6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29AE5FC2-5546-4C05-96D9-98D4A7DD5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22FB5-46A7-44ED-A692-3964228F31D5}"/>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5" name="Footer Placeholder 4">
            <a:extLst>
              <a:ext uri="{FF2B5EF4-FFF2-40B4-BE49-F238E27FC236}">
                <a16:creationId xmlns:a16="http://schemas.microsoft.com/office/drawing/2014/main" id="{FCC3009D-89E5-42CA-B6FE-973DCC27F6B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E60ED85B-1A2C-4E73-9828-483747E02B67}"/>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220230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E4C5-518C-4C10-BCF5-F52B223746ED}"/>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BE9F806B-7120-482E-B6B3-1B2F5D87B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06F780E0-EBCB-475C-B27B-2CF0093D8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C572850B-CCEB-49E7-87F3-151316DDB145}"/>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6" name="Footer Placeholder 5">
            <a:extLst>
              <a:ext uri="{FF2B5EF4-FFF2-40B4-BE49-F238E27FC236}">
                <a16:creationId xmlns:a16="http://schemas.microsoft.com/office/drawing/2014/main" id="{8B1FE44B-173D-4885-9615-3DBF939B863D}"/>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18B934C6-DCD7-479E-A776-5B80A64845D9}"/>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18836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145D-16FC-4AE3-BBAD-CB9A73EF582E}"/>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A7258E4-306E-4987-A887-075854875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94692-B916-491E-AB63-7B0798129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E00D85E1-7293-49DF-BF8A-F75ED9AB1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865E9-F2DF-422E-A4C1-ED11A9D78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390FC302-165D-4447-A6C7-27E2A777DF41}"/>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8" name="Footer Placeholder 7">
            <a:extLst>
              <a:ext uri="{FF2B5EF4-FFF2-40B4-BE49-F238E27FC236}">
                <a16:creationId xmlns:a16="http://schemas.microsoft.com/office/drawing/2014/main" id="{6B53F7E4-343F-4914-846B-A1B62BE2C8E6}"/>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4A31987F-3CEC-4362-900B-48BADBD7C301}"/>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4692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95E1-9642-431C-9ECF-E42B20A2F3E0}"/>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952EFCD6-6F02-4DE1-9303-C0AD2F539527}"/>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4" name="Footer Placeholder 3">
            <a:extLst>
              <a:ext uri="{FF2B5EF4-FFF2-40B4-BE49-F238E27FC236}">
                <a16:creationId xmlns:a16="http://schemas.microsoft.com/office/drawing/2014/main" id="{621C2205-C93F-4F39-AE74-0CCA11C25773}"/>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0A786348-1E4F-46E9-AAB5-6EAF84FDD20F}"/>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398389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9AEBD-E701-4985-A872-E5EF7D6EC782}"/>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3" name="Footer Placeholder 2">
            <a:extLst>
              <a:ext uri="{FF2B5EF4-FFF2-40B4-BE49-F238E27FC236}">
                <a16:creationId xmlns:a16="http://schemas.microsoft.com/office/drawing/2014/main" id="{B0142039-0CA8-4906-84D9-6B42099DC852}"/>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68D0FD92-EBF1-4461-9CFC-9241879D1E36}"/>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18093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926B-E0B1-4DC9-A27E-20279F962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80666CC1-1C59-419D-88B6-F1E258DEB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02CB9EC2-360E-486F-8ACC-9204BBE46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2FD8D-F8ED-4164-8B83-9766D162BF42}"/>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6" name="Footer Placeholder 5">
            <a:extLst>
              <a:ext uri="{FF2B5EF4-FFF2-40B4-BE49-F238E27FC236}">
                <a16:creationId xmlns:a16="http://schemas.microsoft.com/office/drawing/2014/main" id="{9A7BB0F0-3548-496D-BD86-BE0CC62FA9C3}"/>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D4397095-5486-477B-AFEF-F49FB033063F}"/>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175231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972D-048C-403E-8D96-2909FEE48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E0AC7F1D-3A23-41CC-B90B-91B3D5B2E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DB583001-20D7-4708-B598-9CA633B25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37233-1013-42DC-9460-9F56C8D960D9}"/>
              </a:ext>
            </a:extLst>
          </p:cNvPr>
          <p:cNvSpPr>
            <a:spLocks noGrp="1"/>
          </p:cNvSpPr>
          <p:nvPr>
            <p:ph type="dt" sz="half" idx="10"/>
          </p:nvPr>
        </p:nvSpPr>
        <p:spPr/>
        <p:txBody>
          <a:bodyPr/>
          <a:lstStyle/>
          <a:p>
            <a:fld id="{8B6A134C-D929-4B75-9247-E900C5F6095C}" type="datetimeFigureOut">
              <a:rPr lang="en-HK" smtClean="0"/>
              <a:t>1/2/2021</a:t>
            </a:fld>
            <a:endParaRPr lang="en-HK"/>
          </a:p>
        </p:txBody>
      </p:sp>
      <p:sp>
        <p:nvSpPr>
          <p:cNvPr id="6" name="Footer Placeholder 5">
            <a:extLst>
              <a:ext uri="{FF2B5EF4-FFF2-40B4-BE49-F238E27FC236}">
                <a16:creationId xmlns:a16="http://schemas.microsoft.com/office/drawing/2014/main" id="{5814A28A-2F5F-403F-A239-CB03AB151F72}"/>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3931603F-55C6-404E-9975-D21A2BA0224E}"/>
              </a:ext>
            </a:extLst>
          </p:cNvPr>
          <p:cNvSpPr>
            <a:spLocks noGrp="1"/>
          </p:cNvSpPr>
          <p:nvPr>
            <p:ph type="sldNum" sz="quarter" idx="12"/>
          </p:nvPr>
        </p:nvSpPr>
        <p:spPr/>
        <p:txBody>
          <a:bodyPr/>
          <a:lstStyle/>
          <a:p>
            <a:fld id="{C3B178E3-7AF0-42F8-9DBC-388FCAA31994}" type="slidenum">
              <a:rPr lang="en-HK" smtClean="0"/>
              <a:t>‹#›</a:t>
            </a:fld>
            <a:endParaRPr lang="en-HK"/>
          </a:p>
        </p:txBody>
      </p:sp>
    </p:spTree>
    <p:extLst>
      <p:ext uri="{BB962C8B-B14F-4D97-AF65-F5344CB8AC3E}">
        <p14:creationId xmlns:p14="http://schemas.microsoft.com/office/powerpoint/2010/main" val="8819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40639-7616-4B12-A187-25E07A95E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8710CA3B-9C35-4950-8D90-2201EAA17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5D58A77-AAC6-41B6-8592-E07BBE50F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A134C-D929-4B75-9247-E900C5F6095C}" type="datetimeFigureOut">
              <a:rPr lang="en-HK" smtClean="0"/>
              <a:t>1/2/2021</a:t>
            </a:fld>
            <a:endParaRPr lang="en-HK"/>
          </a:p>
        </p:txBody>
      </p:sp>
      <p:sp>
        <p:nvSpPr>
          <p:cNvPr id="5" name="Footer Placeholder 4">
            <a:extLst>
              <a:ext uri="{FF2B5EF4-FFF2-40B4-BE49-F238E27FC236}">
                <a16:creationId xmlns:a16="http://schemas.microsoft.com/office/drawing/2014/main" id="{F0964B17-1527-4BE1-9518-C4ADEB98E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54C82DC6-6979-4825-BE85-89EF0B42F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178E3-7AF0-42F8-9DBC-388FCAA31994}" type="slidenum">
              <a:rPr lang="en-HK" smtClean="0"/>
              <a:t>‹#›</a:t>
            </a:fld>
            <a:endParaRPr lang="en-HK"/>
          </a:p>
        </p:txBody>
      </p:sp>
    </p:spTree>
    <p:extLst>
      <p:ext uri="{BB962C8B-B14F-4D97-AF65-F5344CB8AC3E}">
        <p14:creationId xmlns:p14="http://schemas.microsoft.com/office/powerpoint/2010/main" val="2599869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ECA9-D3D2-4A24-8141-63371247F580}"/>
              </a:ext>
            </a:extLst>
          </p:cNvPr>
          <p:cNvSpPr>
            <a:spLocks noGrp="1"/>
          </p:cNvSpPr>
          <p:nvPr>
            <p:ph type="ctrTitle"/>
          </p:nvPr>
        </p:nvSpPr>
        <p:spPr/>
        <p:txBody>
          <a:bodyPr/>
          <a:lstStyle/>
          <a:p>
            <a:r>
              <a:rPr lang="en-CA" dirty="0"/>
              <a:t>Agile development</a:t>
            </a:r>
            <a:endParaRPr lang="en-HK" dirty="0"/>
          </a:p>
        </p:txBody>
      </p:sp>
      <p:sp>
        <p:nvSpPr>
          <p:cNvPr id="3" name="Subtitle 2">
            <a:extLst>
              <a:ext uri="{FF2B5EF4-FFF2-40B4-BE49-F238E27FC236}">
                <a16:creationId xmlns:a16="http://schemas.microsoft.com/office/drawing/2014/main" id="{27858485-5B97-4A97-B27E-3F9E44C42025}"/>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357188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F2BF-AFBF-4DC2-8FA7-B1AD1D4507CC}"/>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Benefits of Agile Methodology</a:t>
            </a:r>
            <a:br>
              <a:rPr lang="en-US" b="0" i="0" dirty="0">
                <a:solidFill>
                  <a:srgbClr val="000000"/>
                </a:solidFill>
                <a:effectLst/>
                <a:latin typeface="Arial" panose="020B0604020202020204" pitchFamily="34" charset="0"/>
              </a:rPr>
            </a:br>
            <a:endParaRPr lang="en-HK" dirty="0"/>
          </a:p>
        </p:txBody>
      </p:sp>
      <p:sp>
        <p:nvSpPr>
          <p:cNvPr id="3" name="Content Placeholder 2">
            <a:extLst>
              <a:ext uri="{FF2B5EF4-FFF2-40B4-BE49-F238E27FC236}">
                <a16:creationId xmlns:a16="http://schemas.microsoft.com/office/drawing/2014/main" id="{5C8E389D-BC2D-4B0F-80C3-BF0A5F83C6F5}"/>
              </a:ext>
            </a:extLst>
          </p:cNvPr>
          <p:cNvSpPr>
            <a:spLocks noGrp="1"/>
          </p:cNvSpPr>
          <p:nvPr>
            <p:ph idx="1"/>
          </p:nvPr>
        </p:nvSpPr>
        <p:spPr/>
        <p:txBody>
          <a:bodyPr>
            <a:normAutofit fontScale="77500" lnSpcReduction="20000"/>
          </a:bodyPr>
          <a:lstStyle/>
          <a:p>
            <a:pPr algn="l"/>
            <a:r>
              <a:rPr lang="en-US" dirty="0">
                <a:solidFill>
                  <a:srgbClr val="000000"/>
                </a:solidFill>
                <a:latin typeface="ForoSans-Light"/>
              </a:rPr>
              <a:t>F</a:t>
            </a:r>
            <a:r>
              <a:rPr lang="en-US" b="0" i="0" dirty="0">
                <a:solidFill>
                  <a:srgbClr val="000000"/>
                </a:solidFill>
                <a:effectLst/>
                <a:latin typeface="ForoSans-Light"/>
              </a:rPr>
              <a:t>aster, lighter, more engaged mindset. </a:t>
            </a:r>
          </a:p>
          <a:p>
            <a:pPr algn="l"/>
            <a:r>
              <a:rPr lang="en-US" dirty="0">
                <a:solidFill>
                  <a:srgbClr val="000000"/>
                </a:solidFill>
                <a:latin typeface="ForoSans-Light"/>
              </a:rPr>
              <a:t>Customer driven </a:t>
            </a:r>
          </a:p>
          <a:p>
            <a:pPr algn="l"/>
            <a:r>
              <a:rPr lang="en-US" b="0" i="0" dirty="0">
                <a:solidFill>
                  <a:srgbClr val="000000"/>
                </a:solidFill>
                <a:effectLst/>
                <a:latin typeface="ForoSans-Light"/>
              </a:rPr>
              <a:t>Much less wasted time spent developing in the wrong direction</a:t>
            </a:r>
          </a:p>
          <a:p>
            <a:pPr algn="l"/>
            <a:r>
              <a:rPr lang="en-US" b="0" i="0" dirty="0">
                <a:solidFill>
                  <a:srgbClr val="000000"/>
                </a:solidFill>
                <a:effectLst/>
                <a:latin typeface="ForoSans-Light"/>
              </a:rPr>
              <a:t>Quicker to respond to changes</a:t>
            </a:r>
          </a:p>
          <a:p>
            <a:pPr algn="l">
              <a:buFont typeface="Arial" panose="020B0604020202020204" pitchFamily="34" charset="0"/>
              <a:buChar char="•"/>
            </a:pPr>
            <a:r>
              <a:rPr lang="en-US" b="1" i="0" dirty="0">
                <a:solidFill>
                  <a:srgbClr val="000000"/>
                </a:solidFill>
                <a:effectLst/>
                <a:latin typeface="ForoSans-Light"/>
              </a:rPr>
              <a:t>Faster </a:t>
            </a:r>
            <a:r>
              <a:rPr lang="en-US" b="0" i="0" dirty="0">
                <a:solidFill>
                  <a:srgbClr val="000000"/>
                </a:solidFill>
                <a:effectLst/>
                <a:latin typeface="ForoSans-Light"/>
              </a:rPr>
              <a:t>software development life cycle</a:t>
            </a:r>
          </a:p>
          <a:p>
            <a:pPr algn="l">
              <a:buFont typeface="Arial" panose="020B0604020202020204" pitchFamily="34" charset="0"/>
              <a:buChar char="•"/>
            </a:pPr>
            <a:r>
              <a:rPr lang="en-US" b="1" i="0" dirty="0">
                <a:solidFill>
                  <a:srgbClr val="000000"/>
                </a:solidFill>
                <a:effectLst/>
                <a:latin typeface="ForoSans-Light"/>
              </a:rPr>
              <a:t>Increased customer satisfaction</a:t>
            </a:r>
            <a:r>
              <a:rPr lang="en-US" b="0" i="0" dirty="0">
                <a:solidFill>
                  <a:srgbClr val="000000"/>
                </a:solidFill>
                <a:effectLst/>
                <a:latin typeface="ForoSans-Light"/>
              </a:rPr>
              <a:t>. Customer gets iterations of something very close to what they want, very fast</a:t>
            </a:r>
            <a:br>
              <a:rPr lang="en-US" b="0" i="0" dirty="0">
                <a:solidFill>
                  <a:srgbClr val="000000"/>
                </a:solidFill>
                <a:effectLst/>
                <a:latin typeface="ForoSans-Light"/>
              </a:rPr>
            </a:br>
            <a:endParaRPr lang="en-US" b="0" i="0" dirty="0">
              <a:solidFill>
                <a:srgbClr val="000000"/>
              </a:solidFill>
              <a:effectLst/>
              <a:latin typeface="ForoSans-Light"/>
            </a:endParaRPr>
          </a:p>
          <a:p>
            <a:pPr algn="l">
              <a:buFont typeface="Arial" panose="020B0604020202020204" pitchFamily="34" charset="0"/>
              <a:buChar char="•"/>
            </a:pPr>
            <a:r>
              <a:rPr lang="en-US" b="1" i="0" dirty="0">
                <a:solidFill>
                  <a:srgbClr val="000000"/>
                </a:solidFill>
                <a:effectLst/>
                <a:latin typeface="ForoSans-Light"/>
              </a:rPr>
              <a:t>Values employees</a:t>
            </a:r>
            <a:r>
              <a:rPr lang="en-US" b="0" i="0" dirty="0">
                <a:solidFill>
                  <a:srgbClr val="000000"/>
                </a:solidFill>
                <a:effectLst/>
                <a:latin typeface="ForoSans-Light"/>
              </a:rPr>
              <a:t>. by entrusting agile team with the goal, they are more hands on and sees the obstacle every day.  Agile team is in the best position to respond to challenges and meet the goals at hand</a:t>
            </a:r>
          </a:p>
          <a:p>
            <a:pPr algn="l">
              <a:buFont typeface="Arial" panose="020B0604020202020204" pitchFamily="34" charset="0"/>
              <a:buChar char="•"/>
            </a:pPr>
            <a:r>
              <a:rPr lang="en-US" b="1" i="0" dirty="0">
                <a:solidFill>
                  <a:srgbClr val="000000"/>
                </a:solidFill>
                <a:effectLst/>
                <a:latin typeface="ForoSans-Light"/>
              </a:rPr>
              <a:t>Eliminates rework. </a:t>
            </a:r>
            <a:r>
              <a:rPr lang="en-US" b="0" i="0" dirty="0">
                <a:solidFill>
                  <a:srgbClr val="000000"/>
                </a:solidFill>
                <a:effectLst/>
                <a:latin typeface="ForoSans-Light"/>
              </a:rPr>
              <a:t>By involving the customer more, the project remains on-track with customer needs at every step. This means less backtracking and less down time between the work and customer feedback.</a:t>
            </a:r>
          </a:p>
          <a:p>
            <a:endParaRPr lang="en-HK" dirty="0"/>
          </a:p>
        </p:txBody>
      </p:sp>
    </p:spTree>
    <p:extLst>
      <p:ext uri="{BB962C8B-B14F-4D97-AF65-F5344CB8AC3E}">
        <p14:creationId xmlns:p14="http://schemas.microsoft.com/office/powerpoint/2010/main" val="156786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A99D-66EA-4682-88C0-85BCC8C864F3}"/>
              </a:ext>
            </a:extLst>
          </p:cNvPr>
          <p:cNvSpPr>
            <a:spLocks noGrp="1"/>
          </p:cNvSpPr>
          <p:nvPr>
            <p:ph type="title"/>
          </p:nvPr>
        </p:nvSpPr>
        <p:spPr/>
        <p:txBody>
          <a:bodyPr/>
          <a:lstStyle/>
          <a:p>
            <a:r>
              <a:rPr lang="en-CA" dirty="0"/>
              <a:t>When to use Agile development</a:t>
            </a:r>
            <a:endParaRPr lang="en-HK" dirty="0"/>
          </a:p>
        </p:txBody>
      </p:sp>
      <p:sp>
        <p:nvSpPr>
          <p:cNvPr id="3" name="Content Placeholder 2">
            <a:extLst>
              <a:ext uri="{FF2B5EF4-FFF2-40B4-BE49-F238E27FC236}">
                <a16:creationId xmlns:a16="http://schemas.microsoft.com/office/drawing/2014/main" id="{07884A13-E8E8-4328-982A-5BC36E002EA4}"/>
              </a:ext>
            </a:extLst>
          </p:cNvPr>
          <p:cNvSpPr>
            <a:spLocks noGrp="1"/>
          </p:cNvSpPr>
          <p:nvPr>
            <p:ph idx="1"/>
          </p:nvPr>
        </p:nvSpPr>
        <p:spPr>
          <a:xfrm>
            <a:off x="838200" y="1429385"/>
            <a:ext cx="10515600" cy="5063490"/>
          </a:xfrm>
        </p:spPr>
        <p:txBody>
          <a:bodyPr>
            <a:normAutofit lnSpcReduction="10000"/>
          </a:bodyPr>
          <a:lstStyle/>
          <a:p>
            <a:r>
              <a:rPr lang="en-CA" dirty="0"/>
              <a:t>In rapidly changing business environment (competition)</a:t>
            </a:r>
          </a:p>
          <a:p>
            <a:pPr marL="0" indent="0">
              <a:buNone/>
            </a:pPr>
            <a:r>
              <a:rPr lang="en-CA" dirty="0"/>
              <a:t>	40% project using traditional </a:t>
            </a:r>
            <a:r>
              <a:rPr lang="en-CA" dirty="0" err="1"/>
              <a:t>SDlC</a:t>
            </a:r>
            <a:r>
              <a:rPr lang="en-CA" dirty="0"/>
              <a:t> waterfall fail due to mistake 	made in early phases e.g. Phoenix</a:t>
            </a:r>
          </a:p>
          <a:p>
            <a:r>
              <a:rPr lang="en-CA" dirty="0"/>
              <a:t>Project teams have to work directly with customers to understand the changing goals and provide solutions in a fast incremental way</a:t>
            </a:r>
          </a:p>
          <a:p>
            <a:r>
              <a:rPr lang="en-CA" dirty="0"/>
              <a:t>Look to deploy the first increment in a couple of weeks to refine requirement</a:t>
            </a:r>
          </a:p>
          <a:p>
            <a:r>
              <a:rPr lang="en-CA" dirty="0"/>
              <a:t>Entire software written in months not years </a:t>
            </a:r>
          </a:p>
          <a:p>
            <a:r>
              <a:rPr lang="en-HK" dirty="0"/>
              <a:t>Afford collaboration and communication in daily scrum meeting</a:t>
            </a:r>
          </a:p>
          <a:p>
            <a:r>
              <a:rPr lang="en-HK" dirty="0"/>
              <a:t>Get feedback early and velocity is measured in each increment</a:t>
            </a:r>
          </a:p>
          <a:p>
            <a:r>
              <a:rPr lang="en-HK" dirty="0"/>
              <a:t>Self organizing team: goal oriented and management rules</a:t>
            </a:r>
          </a:p>
        </p:txBody>
      </p:sp>
    </p:spTree>
    <p:extLst>
      <p:ext uri="{BB962C8B-B14F-4D97-AF65-F5344CB8AC3E}">
        <p14:creationId xmlns:p14="http://schemas.microsoft.com/office/powerpoint/2010/main" val="318699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C3FB-BCB6-4D7C-9E23-80D970057D62}"/>
              </a:ext>
            </a:extLst>
          </p:cNvPr>
          <p:cNvSpPr>
            <a:spLocks noGrp="1"/>
          </p:cNvSpPr>
          <p:nvPr>
            <p:ph type="title"/>
          </p:nvPr>
        </p:nvSpPr>
        <p:spPr/>
        <p:txBody>
          <a:bodyPr/>
          <a:lstStyle/>
          <a:p>
            <a:r>
              <a:rPr lang="en-CA" dirty="0"/>
              <a:t>Scrum</a:t>
            </a:r>
            <a:endParaRPr lang="en-HK" dirty="0"/>
          </a:p>
        </p:txBody>
      </p:sp>
      <p:sp>
        <p:nvSpPr>
          <p:cNvPr id="3" name="Content Placeholder 2">
            <a:extLst>
              <a:ext uri="{FF2B5EF4-FFF2-40B4-BE49-F238E27FC236}">
                <a16:creationId xmlns:a16="http://schemas.microsoft.com/office/drawing/2014/main" id="{529BAE5D-3C7B-4634-8777-71E6D2D66B10}"/>
              </a:ext>
            </a:extLst>
          </p:cNvPr>
          <p:cNvSpPr>
            <a:spLocks noGrp="1"/>
          </p:cNvSpPr>
          <p:nvPr>
            <p:ph idx="1"/>
          </p:nvPr>
        </p:nvSpPr>
        <p:spPr/>
        <p:txBody>
          <a:bodyPr/>
          <a:lstStyle/>
          <a:p>
            <a:r>
              <a:rPr lang="en-CA" dirty="0"/>
              <a:t>Product owner draft a prioritized wish list called Backlog</a:t>
            </a:r>
          </a:p>
          <a:p>
            <a:pPr algn="l">
              <a:buFont typeface="Arial" panose="020B0604020202020204" pitchFamily="34" charset="0"/>
              <a:buChar char="•"/>
            </a:pPr>
            <a:r>
              <a:rPr lang="en-US" b="0" i="0" dirty="0">
                <a:solidFill>
                  <a:srgbClr val="000000"/>
                </a:solidFill>
                <a:effectLst/>
                <a:latin typeface="ForoSans-Light"/>
              </a:rPr>
              <a:t>The </a:t>
            </a:r>
            <a:r>
              <a:rPr lang="en-US" b="0" i="1" dirty="0">
                <a:solidFill>
                  <a:srgbClr val="000000"/>
                </a:solidFill>
                <a:effectLst/>
                <a:latin typeface="ForoSans-Light"/>
              </a:rPr>
              <a:t>scrum team</a:t>
            </a:r>
            <a:r>
              <a:rPr lang="en-US" b="0" i="0" dirty="0">
                <a:solidFill>
                  <a:srgbClr val="000000"/>
                </a:solidFill>
                <a:effectLst/>
                <a:latin typeface="ForoSans-Light"/>
              </a:rPr>
              <a:t> takes one small piece of the top of the wish list called a </a:t>
            </a:r>
            <a:r>
              <a:rPr lang="en-US" b="0" i="1" dirty="0">
                <a:solidFill>
                  <a:srgbClr val="000000"/>
                </a:solidFill>
                <a:effectLst/>
                <a:latin typeface="ForoSans-Light"/>
              </a:rPr>
              <a:t>sprint backlog</a:t>
            </a:r>
            <a:r>
              <a:rPr lang="en-US" b="0" i="0" dirty="0">
                <a:solidFill>
                  <a:srgbClr val="000000"/>
                </a:solidFill>
                <a:effectLst/>
                <a:latin typeface="ForoSans-Light"/>
              </a:rPr>
              <a:t> and plans to implement it.</a:t>
            </a:r>
          </a:p>
          <a:p>
            <a:pPr algn="l">
              <a:buFont typeface="Arial" panose="020B0604020202020204" pitchFamily="34" charset="0"/>
              <a:buChar char="•"/>
            </a:pPr>
            <a:r>
              <a:rPr lang="en-US" b="0" i="0" dirty="0">
                <a:solidFill>
                  <a:srgbClr val="000000"/>
                </a:solidFill>
                <a:effectLst/>
                <a:latin typeface="ForoSans-Light"/>
              </a:rPr>
              <a:t>The team completes their sprint backlog task in a </a:t>
            </a:r>
            <a:r>
              <a:rPr lang="en-US" b="0" i="1" dirty="0">
                <a:solidFill>
                  <a:srgbClr val="000000"/>
                </a:solidFill>
                <a:effectLst/>
                <a:latin typeface="ForoSans-Light"/>
              </a:rPr>
              <a:t>sprint</a:t>
            </a:r>
            <a:r>
              <a:rPr lang="en-US" b="0" i="0" dirty="0">
                <a:solidFill>
                  <a:srgbClr val="000000"/>
                </a:solidFill>
                <a:effectLst/>
                <a:latin typeface="ForoSans-Light"/>
              </a:rPr>
              <a:t> (a 2-4 week period). They assess progress in a meeting called a </a:t>
            </a:r>
            <a:r>
              <a:rPr lang="en-US" b="0" i="1" dirty="0">
                <a:solidFill>
                  <a:srgbClr val="000000"/>
                </a:solidFill>
                <a:effectLst/>
                <a:latin typeface="ForoSans-Light"/>
              </a:rPr>
              <a:t>daily scrum.</a:t>
            </a:r>
            <a:endParaRPr lang="en-US" b="0" i="0" dirty="0">
              <a:solidFill>
                <a:srgbClr val="000000"/>
              </a:solidFill>
              <a:effectLst/>
              <a:latin typeface="ForoSans-Light"/>
            </a:endParaRPr>
          </a:p>
          <a:p>
            <a:pPr algn="l">
              <a:buFont typeface="Arial" panose="020B0604020202020204" pitchFamily="34" charset="0"/>
              <a:buChar char="•"/>
            </a:pPr>
            <a:r>
              <a:rPr lang="en-US" b="0" i="0" dirty="0">
                <a:solidFill>
                  <a:srgbClr val="000000"/>
                </a:solidFill>
                <a:effectLst/>
                <a:latin typeface="ForoSans-Light"/>
              </a:rPr>
              <a:t>The </a:t>
            </a:r>
            <a:r>
              <a:rPr lang="en-US" b="0" i="1" dirty="0">
                <a:solidFill>
                  <a:srgbClr val="000000"/>
                </a:solidFill>
                <a:effectLst/>
                <a:latin typeface="ForoSans-Light"/>
              </a:rPr>
              <a:t>ScrumMaster</a:t>
            </a:r>
            <a:r>
              <a:rPr lang="en-US" b="0" i="0" dirty="0">
                <a:solidFill>
                  <a:srgbClr val="000000"/>
                </a:solidFill>
                <a:effectLst/>
                <a:latin typeface="ForoSans-Light"/>
              </a:rPr>
              <a:t> keeps the team focused on the goal.</a:t>
            </a:r>
          </a:p>
          <a:p>
            <a:pPr algn="l">
              <a:buFont typeface="Arial" panose="020B0604020202020204" pitchFamily="34" charset="0"/>
              <a:buChar char="•"/>
            </a:pPr>
            <a:r>
              <a:rPr lang="en-US" b="0" i="0" dirty="0">
                <a:solidFill>
                  <a:srgbClr val="000000"/>
                </a:solidFill>
                <a:effectLst/>
                <a:latin typeface="ForoSans-Light"/>
              </a:rPr>
              <a:t>At the sprint’s end, the work is ready to ship or show. The team closes the sprint with a review, then starts a new sprint.</a:t>
            </a:r>
          </a:p>
          <a:p>
            <a:pPr marL="0" indent="0">
              <a:buNone/>
            </a:pPr>
            <a:endParaRPr lang="en-HK" dirty="0"/>
          </a:p>
        </p:txBody>
      </p:sp>
    </p:spTree>
    <p:extLst>
      <p:ext uri="{BB962C8B-B14F-4D97-AF65-F5344CB8AC3E}">
        <p14:creationId xmlns:p14="http://schemas.microsoft.com/office/powerpoint/2010/main" val="384935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5C6D-E5B7-4268-BFED-3C0CB47156CE}"/>
              </a:ext>
            </a:extLst>
          </p:cNvPr>
          <p:cNvSpPr>
            <a:spLocks noGrp="1"/>
          </p:cNvSpPr>
          <p:nvPr>
            <p:ph type="title"/>
          </p:nvPr>
        </p:nvSpPr>
        <p:spPr/>
        <p:txBody>
          <a:bodyPr/>
          <a:lstStyle/>
          <a:p>
            <a:r>
              <a:rPr lang="en-CA" dirty="0"/>
              <a:t>Agile process</a:t>
            </a:r>
            <a:endParaRPr lang="en-HK" dirty="0"/>
          </a:p>
        </p:txBody>
      </p:sp>
      <p:pic>
        <p:nvPicPr>
          <p:cNvPr id="1026" name="Picture 2" descr="Scrum Process">
            <a:extLst>
              <a:ext uri="{FF2B5EF4-FFF2-40B4-BE49-F238E27FC236}">
                <a16:creationId xmlns:a16="http://schemas.microsoft.com/office/drawing/2014/main" id="{F1EA3D80-E0C5-4C9C-9884-DB1E1B0014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6575" y="1891506"/>
            <a:ext cx="60388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01F-A60E-433C-A505-2D3BBE4A7A01}"/>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Best Practices in Agile Development</a:t>
            </a:r>
            <a:endParaRPr lang="en-HK" dirty="0"/>
          </a:p>
        </p:txBody>
      </p:sp>
      <p:sp>
        <p:nvSpPr>
          <p:cNvPr id="3" name="Content Placeholder 2">
            <a:extLst>
              <a:ext uri="{FF2B5EF4-FFF2-40B4-BE49-F238E27FC236}">
                <a16:creationId xmlns:a16="http://schemas.microsoft.com/office/drawing/2014/main" id="{4D96D4D5-01D4-4E2B-9F2D-6FA6AF6EFA0D}"/>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00000"/>
                </a:solidFill>
                <a:effectLst/>
                <a:latin typeface="ForoSans-Light"/>
              </a:rPr>
              <a:t>Set priorities</a:t>
            </a:r>
            <a:r>
              <a:rPr lang="en-US" b="0" i="0" dirty="0">
                <a:solidFill>
                  <a:srgbClr val="000000"/>
                </a:solidFill>
                <a:effectLst/>
                <a:latin typeface="ForoSans-Light"/>
              </a:rPr>
              <a:t>. A </a:t>
            </a:r>
            <a:r>
              <a:rPr lang="en-US" b="0" i="1" dirty="0">
                <a:solidFill>
                  <a:srgbClr val="000000"/>
                </a:solidFill>
                <a:effectLst/>
                <a:latin typeface="ForoSans-Light"/>
              </a:rPr>
              <a:t>product backlog</a:t>
            </a:r>
            <a:r>
              <a:rPr lang="en-US" b="0" i="0" dirty="0">
                <a:solidFill>
                  <a:srgbClr val="000000"/>
                </a:solidFill>
                <a:effectLst/>
                <a:latin typeface="ForoSans-Light"/>
              </a:rPr>
              <a:t> is a list of prioritized tasks maintained by a </a:t>
            </a:r>
            <a:r>
              <a:rPr lang="en-US" b="0" i="1" dirty="0">
                <a:solidFill>
                  <a:srgbClr val="000000"/>
                </a:solidFill>
                <a:effectLst/>
                <a:latin typeface="ForoSans-Light"/>
              </a:rPr>
              <a:t>product owner</a:t>
            </a:r>
            <a:endParaRPr lang="en-US" b="0" i="0" dirty="0">
              <a:solidFill>
                <a:srgbClr val="000000"/>
              </a:solidFill>
              <a:effectLst/>
              <a:latin typeface="ForoSans-Light"/>
            </a:endParaRPr>
          </a:p>
          <a:p>
            <a:pPr algn="l">
              <a:buFont typeface="Arial" panose="020B0604020202020204" pitchFamily="34" charset="0"/>
              <a:buChar char="•"/>
            </a:pPr>
            <a:r>
              <a:rPr lang="en-US" b="1" i="0" dirty="0">
                <a:solidFill>
                  <a:srgbClr val="000000"/>
                </a:solidFill>
                <a:effectLst/>
                <a:latin typeface="ForoSans-Light"/>
              </a:rPr>
              <a:t>Maintain small release cycles. </a:t>
            </a:r>
            <a:r>
              <a:rPr lang="en-US" b="0" i="0" dirty="0">
                <a:solidFill>
                  <a:srgbClr val="000000"/>
                </a:solidFill>
                <a:effectLst/>
                <a:latin typeface="ForoSans-Light"/>
              </a:rPr>
              <a:t>The product should be released in increments every 2-4 weeks, with </a:t>
            </a:r>
            <a:r>
              <a:rPr lang="en-US" b="0" i="0" u="sng" dirty="0">
                <a:solidFill>
                  <a:srgbClr val="000000"/>
                </a:solidFill>
                <a:effectLst/>
                <a:latin typeface="ForoSans-Light"/>
              </a:rPr>
              <a:t>stakeholders</a:t>
            </a:r>
            <a:r>
              <a:rPr lang="en-US" b="0" i="0" dirty="0">
                <a:solidFill>
                  <a:srgbClr val="000000"/>
                </a:solidFill>
                <a:effectLst/>
                <a:latin typeface="ForoSans-Light"/>
              </a:rPr>
              <a:t> giving feedback before proceeding</a:t>
            </a:r>
          </a:p>
          <a:p>
            <a:pPr algn="l">
              <a:buFont typeface="Arial" panose="020B0604020202020204" pitchFamily="34" charset="0"/>
              <a:buChar char="•"/>
            </a:pPr>
            <a:r>
              <a:rPr lang="en-US" b="1" i="0" dirty="0">
                <a:solidFill>
                  <a:srgbClr val="000000"/>
                </a:solidFill>
                <a:effectLst/>
                <a:latin typeface="ForoSans-Light"/>
              </a:rPr>
              <a:t>Use pair programming. </a:t>
            </a:r>
            <a:r>
              <a:rPr lang="en-US" b="0" i="0" dirty="0">
                <a:solidFill>
                  <a:srgbClr val="000000"/>
                </a:solidFill>
                <a:effectLst/>
                <a:latin typeface="ForoSans-Light"/>
              </a:rPr>
              <a:t>Two programmers work side-by-side at a single computer. </a:t>
            </a:r>
            <a:r>
              <a:rPr lang="en-US" dirty="0">
                <a:solidFill>
                  <a:srgbClr val="000000"/>
                </a:solidFill>
                <a:latin typeface="ForoSans-Light"/>
              </a:rPr>
              <a:t>I</a:t>
            </a:r>
            <a:r>
              <a:rPr lang="en-US" b="0" i="0" dirty="0">
                <a:solidFill>
                  <a:srgbClr val="000000"/>
                </a:solidFill>
                <a:effectLst/>
                <a:latin typeface="ForoSans-Light"/>
              </a:rPr>
              <a:t>dentical degree of productivity to separate programming but delivers higher quality.</a:t>
            </a:r>
          </a:p>
          <a:p>
            <a:pPr algn="l">
              <a:buFont typeface="Arial" panose="020B0604020202020204" pitchFamily="34" charset="0"/>
              <a:buChar char="•"/>
            </a:pPr>
            <a:r>
              <a:rPr lang="en-US" b="1" i="0" dirty="0">
                <a:solidFill>
                  <a:srgbClr val="000000"/>
                </a:solidFill>
                <a:effectLst/>
                <a:latin typeface="ForoSans-Light"/>
              </a:rPr>
              <a:t>Refactor. </a:t>
            </a:r>
            <a:r>
              <a:rPr lang="en-US" b="0" i="0" dirty="0">
                <a:solidFill>
                  <a:srgbClr val="000000"/>
                </a:solidFill>
                <a:effectLst/>
                <a:latin typeface="ForoSans-Light"/>
              </a:rPr>
              <a:t>Rework code regularly to achieve the same result with greater efficiency and clarity.</a:t>
            </a:r>
          </a:p>
          <a:p>
            <a:pPr algn="l">
              <a:buFont typeface="Arial" panose="020B0604020202020204" pitchFamily="34" charset="0"/>
              <a:buChar char="•"/>
            </a:pPr>
            <a:r>
              <a:rPr lang="en-US" b="1" i="0" dirty="0">
                <a:solidFill>
                  <a:srgbClr val="000000"/>
                </a:solidFill>
                <a:effectLst/>
                <a:latin typeface="ForoSans-Light"/>
              </a:rPr>
              <a:t>Use test-driven development. </a:t>
            </a:r>
            <a:r>
              <a:rPr lang="en-US" b="0" i="0" dirty="0">
                <a:solidFill>
                  <a:srgbClr val="000000"/>
                </a:solidFill>
                <a:effectLst/>
                <a:latin typeface="ForoSans-Light"/>
              </a:rPr>
              <a:t>Code the unit test first. Test-driven development produces greater employee engagement in coding challenge.</a:t>
            </a:r>
            <a:br>
              <a:rPr lang="en-US" dirty="0"/>
            </a:br>
            <a:endParaRPr lang="en-HK" dirty="0"/>
          </a:p>
        </p:txBody>
      </p:sp>
    </p:spTree>
    <p:extLst>
      <p:ext uri="{BB962C8B-B14F-4D97-AF65-F5344CB8AC3E}">
        <p14:creationId xmlns:p14="http://schemas.microsoft.com/office/powerpoint/2010/main" val="347442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1CF9-1593-4F9A-A69F-E80C7483CBB7}"/>
              </a:ext>
            </a:extLst>
          </p:cNvPr>
          <p:cNvSpPr>
            <a:spLocks noGrp="1"/>
          </p:cNvSpPr>
          <p:nvPr>
            <p:ph type="title"/>
          </p:nvPr>
        </p:nvSpPr>
        <p:spPr/>
        <p:txBody>
          <a:bodyPr/>
          <a:lstStyle/>
          <a:p>
            <a:r>
              <a:rPr lang="en-CA" dirty="0"/>
              <a:t>Question to Ford</a:t>
            </a:r>
            <a:endParaRPr lang="en-HK" dirty="0"/>
          </a:p>
        </p:txBody>
      </p:sp>
      <p:sp>
        <p:nvSpPr>
          <p:cNvPr id="3" name="Content Placeholder 2">
            <a:extLst>
              <a:ext uri="{FF2B5EF4-FFF2-40B4-BE49-F238E27FC236}">
                <a16:creationId xmlns:a16="http://schemas.microsoft.com/office/drawing/2014/main" id="{375F09C3-8AE1-4563-A7B5-FB8BD3C1F42D}"/>
              </a:ext>
            </a:extLst>
          </p:cNvPr>
          <p:cNvSpPr>
            <a:spLocks noGrp="1"/>
          </p:cNvSpPr>
          <p:nvPr>
            <p:ph idx="1"/>
          </p:nvPr>
        </p:nvSpPr>
        <p:spPr/>
        <p:txBody>
          <a:bodyPr>
            <a:normAutofit fontScale="85000" lnSpcReduction="20000"/>
          </a:bodyPr>
          <a:lstStyle/>
          <a:p>
            <a:pPr marL="514350" indent="-514350">
              <a:buFont typeface="+mj-lt"/>
              <a:buAutoNum type="arabicPeriod"/>
            </a:pPr>
            <a:r>
              <a:rPr lang="en-CA" dirty="0"/>
              <a:t>What is reason behind choosing Agile development process?</a:t>
            </a:r>
          </a:p>
          <a:p>
            <a:pPr marL="514350" indent="-514350">
              <a:buFont typeface="+mj-lt"/>
              <a:buAutoNum type="arabicPeriod"/>
            </a:pPr>
            <a:r>
              <a:rPr lang="en-CA" dirty="0"/>
              <a:t>What practices of Agile will the team be using?</a:t>
            </a:r>
          </a:p>
          <a:p>
            <a:pPr marL="514350" indent="-514350">
              <a:buFont typeface="+mj-lt"/>
              <a:buAutoNum type="arabicPeriod"/>
            </a:pPr>
            <a:r>
              <a:rPr lang="en-CA" dirty="0"/>
              <a:t>Will there be a daily scrum meeting?</a:t>
            </a:r>
          </a:p>
          <a:p>
            <a:pPr marL="514350" indent="-514350">
              <a:buFont typeface="+mj-lt"/>
              <a:buAutoNum type="arabicPeriod"/>
            </a:pPr>
            <a:r>
              <a:rPr lang="en-CA" dirty="0"/>
              <a:t>Do the stakeholders show up in the sprint review meeting every two weeks?</a:t>
            </a:r>
          </a:p>
          <a:p>
            <a:pPr marL="514350" indent="-514350">
              <a:buFont typeface="+mj-lt"/>
              <a:buAutoNum type="arabicPeriod"/>
            </a:pPr>
            <a:r>
              <a:rPr lang="en-CA" dirty="0"/>
              <a:t>Who are the stakeholders? Platform and feature code owners?</a:t>
            </a:r>
          </a:p>
          <a:p>
            <a:pPr marL="514350" indent="-514350">
              <a:buFont typeface="+mj-lt"/>
              <a:buAutoNum type="arabicPeriod"/>
            </a:pPr>
            <a:r>
              <a:rPr lang="en-CA" dirty="0"/>
              <a:t>If the stakeholders are just the features code owners? Who decides on conflicting priorities? The platform owner? </a:t>
            </a:r>
          </a:p>
          <a:p>
            <a:pPr marL="514350" indent="-514350">
              <a:buFont typeface="+mj-lt"/>
              <a:buAutoNum type="arabicPeriod"/>
            </a:pPr>
            <a:r>
              <a:rPr lang="en-CA" dirty="0"/>
              <a:t>Will the scrum master and product owner be the same person in this 4 month project?</a:t>
            </a:r>
          </a:p>
          <a:p>
            <a:pPr marL="514350" indent="-514350">
              <a:buFont typeface="+mj-lt"/>
              <a:buAutoNum type="arabicPeriod"/>
            </a:pPr>
            <a:r>
              <a:rPr lang="en-CA" dirty="0"/>
              <a:t>Is this a test driven environment where you can start writing test code right from the start?</a:t>
            </a:r>
          </a:p>
          <a:p>
            <a:pPr marL="514350" indent="-514350">
              <a:buFont typeface="+mj-lt"/>
              <a:buAutoNum type="arabicPeriod"/>
            </a:pPr>
            <a:r>
              <a:rPr lang="en-CA" dirty="0"/>
              <a:t>Will there be pair programming?</a:t>
            </a:r>
          </a:p>
          <a:p>
            <a:pPr marL="0" indent="0">
              <a:buNone/>
            </a:pPr>
            <a:endParaRPr lang="en-CA" dirty="0"/>
          </a:p>
          <a:p>
            <a:endParaRPr lang="en-CA" dirty="0"/>
          </a:p>
          <a:p>
            <a:endParaRPr lang="en-CA" dirty="0"/>
          </a:p>
          <a:p>
            <a:endParaRPr lang="en-HK" dirty="0"/>
          </a:p>
        </p:txBody>
      </p:sp>
    </p:spTree>
    <p:extLst>
      <p:ext uri="{BB962C8B-B14F-4D97-AF65-F5344CB8AC3E}">
        <p14:creationId xmlns:p14="http://schemas.microsoft.com/office/powerpoint/2010/main" val="379315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8C3E-7172-47E7-A491-438D1CAC3BEA}"/>
              </a:ext>
            </a:extLst>
          </p:cNvPr>
          <p:cNvSpPr>
            <a:spLocks noGrp="1"/>
          </p:cNvSpPr>
          <p:nvPr>
            <p:ph type="title"/>
          </p:nvPr>
        </p:nvSpPr>
        <p:spPr/>
        <p:txBody>
          <a:bodyPr/>
          <a:lstStyle/>
          <a:p>
            <a:endParaRPr lang="en-HK"/>
          </a:p>
        </p:txBody>
      </p:sp>
      <p:sp>
        <p:nvSpPr>
          <p:cNvPr id="3" name="Content Placeholder 2">
            <a:extLst>
              <a:ext uri="{FF2B5EF4-FFF2-40B4-BE49-F238E27FC236}">
                <a16:creationId xmlns:a16="http://schemas.microsoft.com/office/drawing/2014/main" id="{A290DA40-9133-408A-BDA2-CD7974D85B21}"/>
              </a:ext>
            </a:extLst>
          </p:cNvPr>
          <p:cNvSpPr>
            <a:spLocks noGrp="1"/>
          </p:cNvSpPr>
          <p:nvPr>
            <p:ph idx="1"/>
          </p:nvPr>
        </p:nvSpPr>
        <p:spPr/>
        <p:txBody>
          <a:bodyPr/>
          <a:lstStyle/>
          <a:p>
            <a:endParaRPr lang="en-HK"/>
          </a:p>
        </p:txBody>
      </p:sp>
    </p:spTree>
    <p:extLst>
      <p:ext uri="{BB962C8B-B14F-4D97-AF65-F5344CB8AC3E}">
        <p14:creationId xmlns:p14="http://schemas.microsoft.com/office/powerpoint/2010/main" val="896197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559</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ForoSans-Light</vt:lpstr>
      <vt:lpstr>Office Theme</vt:lpstr>
      <vt:lpstr>Agile development</vt:lpstr>
      <vt:lpstr>Benefits of Agile Methodology </vt:lpstr>
      <vt:lpstr>When to use Agile development</vt:lpstr>
      <vt:lpstr>Scrum</vt:lpstr>
      <vt:lpstr>Agile process</vt:lpstr>
      <vt:lpstr>Best Practices in Agile Development</vt:lpstr>
      <vt:lpstr>Question to Ford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Wong</dc:creator>
  <cp:lastModifiedBy>Thomas Wong</cp:lastModifiedBy>
  <cp:revision>13</cp:revision>
  <dcterms:created xsi:type="dcterms:W3CDTF">2021-02-01T21:15:52Z</dcterms:created>
  <dcterms:modified xsi:type="dcterms:W3CDTF">2021-02-02T03:42:24Z</dcterms:modified>
</cp:coreProperties>
</file>