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83" r:id="rId3"/>
    <p:sldId id="320" r:id="rId4"/>
    <p:sldId id="285" r:id="rId5"/>
    <p:sldId id="319" r:id="rId6"/>
    <p:sldId id="286" r:id="rId7"/>
    <p:sldId id="316" r:id="rId8"/>
    <p:sldId id="307" r:id="rId9"/>
    <p:sldId id="317" r:id="rId10"/>
    <p:sldId id="310" r:id="rId11"/>
    <p:sldId id="321" r:id="rId12"/>
    <p:sldId id="308" r:id="rId13"/>
    <p:sldId id="309" r:id="rId14"/>
    <p:sldId id="311" r:id="rId15"/>
    <p:sldId id="315" r:id="rId16"/>
    <p:sldId id="289" r:id="rId17"/>
    <p:sldId id="290" r:id="rId18"/>
    <p:sldId id="291" r:id="rId19"/>
    <p:sldId id="305" r:id="rId20"/>
    <p:sldId id="312" r:id="rId21"/>
    <p:sldId id="313" r:id="rId22"/>
    <p:sldId id="314" r:id="rId23"/>
    <p:sldId id="292" r:id="rId24"/>
    <p:sldId id="257" r:id="rId25"/>
    <p:sldId id="258" r:id="rId26"/>
    <p:sldId id="293" r:id="rId27"/>
    <p:sldId id="294" r:id="rId28"/>
    <p:sldId id="303" r:id="rId29"/>
    <p:sldId id="274"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8" autoAdjust="0"/>
    <p:restoredTop sz="86401" autoAdjust="0"/>
  </p:normalViewPr>
  <p:slideViewPr>
    <p:cSldViewPr>
      <p:cViewPr varScale="1">
        <p:scale>
          <a:sx n="59" d="100"/>
          <a:sy n="59" d="100"/>
        </p:scale>
        <p:origin x="972" y="66"/>
      </p:cViewPr>
      <p:guideLst>
        <p:guide orient="horz" pos="2160"/>
        <p:guide pos="2880"/>
      </p:guideLst>
    </p:cSldViewPr>
  </p:slideViewPr>
  <p:outlineViewPr>
    <p:cViewPr>
      <p:scale>
        <a:sx n="33" d="100"/>
        <a:sy n="33" d="100"/>
      </p:scale>
      <p:origin x="0" y="54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5E9308-D625-4BA8-B74E-F8276C15C683}" type="doc">
      <dgm:prSet loTypeId="urn:microsoft.com/office/officeart/2005/8/layout/arrow2" loCatId="process" qsTypeId="urn:microsoft.com/office/officeart/2005/8/quickstyle/simple1" qsCatId="simple" csTypeId="urn:microsoft.com/office/officeart/2005/8/colors/accent1_2" csCatId="accent1" phldr="1"/>
      <dgm:spPr/>
    </dgm:pt>
    <dgm:pt modelId="{5F194685-39F4-42A8-A9B3-11E9A17538D8}">
      <dgm:prSet phldrT="[Text]"/>
      <dgm:spPr/>
      <dgm:t>
        <a:bodyPr/>
        <a:lstStyle/>
        <a:p>
          <a:r>
            <a:rPr lang="en-US" dirty="0"/>
            <a:t>Data Input</a:t>
          </a:r>
        </a:p>
      </dgm:t>
    </dgm:pt>
    <dgm:pt modelId="{EE568479-F22A-4554-9F80-3421CAC42AFC}" type="parTrans" cxnId="{7D5C0759-FE13-475F-B590-0664BD9215D7}">
      <dgm:prSet/>
      <dgm:spPr/>
      <dgm:t>
        <a:bodyPr/>
        <a:lstStyle/>
        <a:p>
          <a:endParaRPr lang="en-US"/>
        </a:p>
      </dgm:t>
    </dgm:pt>
    <dgm:pt modelId="{73902F17-B827-4CFD-9234-6289215A0DDB}" type="sibTrans" cxnId="{7D5C0759-FE13-475F-B590-0664BD9215D7}">
      <dgm:prSet/>
      <dgm:spPr/>
      <dgm:t>
        <a:bodyPr/>
        <a:lstStyle/>
        <a:p>
          <a:endParaRPr lang="en-US"/>
        </a:p>
      </dgm:t>
    </dgm:pt>
    <dgm:pt modelId="{3008847D-A69D-4A19-860E-178465B7A516}">
      <dgm:prSet phldrT="[Text]"/>
      <dgm:spPr/>
      <dgm:t>
        <a:bodyPr/>
        <a:lstStyle/>
        <a:p>
          <a:r>
            <a:rPr lang="en-US" dirty="0"/>
            <a:t>Data Storage</a:t>
          </a:r>
        </a:p>
      </dgm:t>
    </dgm:pt>
    <dgm:pt modelId="{8C52D35C-2A59-4823-B659-31D210F9EED1}" type="parTrans" cxnId="{DFFAFC5A-8015-4EDF-A209-EC53B5873348}">
      <dgm:prSet/>
      <dgm:spPr/>
      <dgm:t>
        <a:bodyPr/>
        <a:lstStyle/>
        <a:p>
          <a:endParaRPr lang="en-US"/>
        </a:p>
      </dgm:t>
    </dgm:pt>
    <dgm:pt modelId="{87E8C486-08D6-4608-9BC1-187C2617F4BF}" type="sibTrans" cxnId="{DFFAFC5A-8015-4EDF-A209-EC53B5873348}">
      <dgm:prSet/>
      <dgm:spPr/>
      <dgm:t>
        <a:bodyPr/>
        <a:lstStyle/>
        <a:p>
          <a:endParaRPr lang="en-US"/>
        </a:p>
      </dgm:t>
    </dgm:pt>
    <dgm:pt modelId="{27D1EEB8-78F1-44B9-8424-611D3E5C66EA}">
      <dgm:prSet phldrT="[Text]"/>
      <dgm:spPr/>
      <dgm:t>
        <a:bodyPr/>
        <a:lstStyle/>
        <a:p>
          <a:r>
            <a:rPr lang="en-US" dirty="0"/>
            <a:t>Data Processing</a:t>
          </a:r>
        </a:p>
      </dgm:t>
    </dgm:pt>
    <dgm:pt modelId="{673FEC93-0EE2-46A2-966C-FE6CBAB56BFE}" type="parTrans" cxnId="{0114CD2D-FB28-4457-A1F8-F47FAFF4BF25}">
      <dgm:prSet/>
      <dgm:spPr/>
      <dgm:t>
        <a:bodyPr/>
        <a:lstStyle/>
        <a:p>
          <a:endParaRPr lang="en-US"/>
        </a:p>
      </dgm:t>
    </dgm:pt>
    <dgm:pt modelId="{DDE9F111-FE03-4735-96B6-85FCC4E68E34}" type="sibTrans" cxnId="{0114CD2D-FB28-4457-A1F8-F47FAFF4BF25}">
      <dgm:prSet/>
      <dgm:spPr/>
      <dgm:t>
        <a:bodyPr/>
        <a:lstStyle/>
        <a:p>
          <a:endParaRPr lang="en-US"/>
        </a:p>
      </dgm:t>
    </dgm:pt>
    <dgm:pt modelId="{F8646556-0C90-4602-9A18-0ADC8F5E9206}">
      <dgm:prSet phldrT="[Text]"/>
      <dgm:spPr/>
      <dgm:t>
        <a:bodyPr/>
        <a:lstStyle/>
        <a:p>
          <a:r>
            <a:rPr lang="en-US" dirty="0"/>
            <a:t>Information Output</a:t>
          </a:r>
        </a:p>
      </dgm:t>
    </dgm:pt>
    <dgm:pt modelId="{DEF8E625-5035-415C-A367-EC3DAB6D2AA9}" type="parTrans" cxnId="{F7D7936C-508D-4083-AFD8-3650A13EB0F1}">
      <dgm:prSet/>
      <dgm:spPr/>
      <dgm:t>
        <a:bodyPr/>
        <a:lstStyle/>
        <a:p>
          <a:endParaRPr lang="en-US"/>
        </a:p>
      </dgm:t>
    </dgm:pt>
    <dgm:pt modelId="{480332A9-6405-4D73-BCC7-8DAA6D84BF96}" type="sibTrans" cxnId="{F7D7936C-508D-4083-AFD8-3650A13EB0F1}">
      <dgm:prSet/>
      <dgm:spPr/>
      <dgm:t>
        <a:bodyPr/>
        <a:lstStyle/>
        <a:p>
          <a:endParaRPr lang="en-US"/>
        </a:p>
      </dgm:t>
    </dgm:pt>
    <dgm:pt modelId="{2C644CBE-A70E-4F44-B17E-73462779F37E}" type="pres">
      <dgm:prSet presAssocID="{AC5E9308-D625-4BA8-B74E-F8276C15C683}" presName="arrowDiagram" presStyleCnt="0">
        <dgm:presLayoutVars>
          <dgm:chMax val="5"/>
          <dgm:dir/>
          <dgm:resizeHandles val="exact"/>
        </dgm:presLayoutVars>
      </dgm:prSet>
      <dgm:spPr/>
    </dgm:pt>
    <dgm:pt modelId="{B8A006EE-D18A-4E25-A86C-879F420FB982}" type="pres">
      <dgm:prSet presAssocID="{AC5E9308-D625-4BA8-B74E-F8276C15C683}" presName="arrow" presStyleLbl="bgShp" presStyleIdx="0" presStyleCnt="1"/>
      <dgm:spPr/>
    </dgm:pt>
    <dgm:pt modelId="{C821CE82-DF2E-4056-857D-E5841A0B1C4B}" type="pres">
      <dgm:prSet presAssocID="{AC5E9308-D625-4BA8-B74E-F8276C15C683}" presName="arrowDiagram4" presStyleCnt="0"/>
      <dgm:spPr/>
    </dgm:pt>
    <dgm:pt modelId="{DC582E55-88A8-48E7-8CEF-B0251B72CC7F}" type="pres">
      <dgm:prSet presAssocID="{5F194685-39F4-42A8-A9B3-11E9A17538D8}" presName="bullet4a" presStyleLbl="node1" presStyleIdx="0" presStyleCnt="4"/>
      <dgm:spPr/>
    </dgm:pt>
    <dgm:pt modelId="{41E26E70-8930-403A-8356-612D15508A51}" type="pres">
      <dgm:prSet presAssocID="{5F194685-39F4-42A8-A9B3-11E9A17538D8}" presName="textBox4a" presStyleLbl="revTx" presStyleIdx="0" presStyleCnt="4">
        <dgm:presLayoutVars>
          <dgm:bulletEnabled val="1"/>
        </dgm:presLayoutVars>
      </dgm:prSet>
      <dgm:spPr/>
    </dgm:pt>
    <dgm:pt modelId="{5FBCAB70-6FBE-49E4-BDEF-528BFE48B9BA}" type="pres">
      <dgm:prSet presAssocID="{3008847D-A69D-4A19-860E-178465B7A516}" presName="bullet4b" presStyleLbl="node1" presStyleIdx="1" presStyleCnt="4"/>
      <dgm:spPr/>
    </dgm:pt>
    <dgm:pt modelId="{97DC9405-396A-4BBE-B2F8-4D8DE1F55024}" type="pres">
      <dgm:prSet presAssocID="{3008847D-A69D-4A19-860E-178465B7A516}" presName="textBox4b" presStyleLbl="revTx" presStyleIdx="1" presStyleCnt="4">
        <dgm:presLayoutVars>
          <dgm:bulletEnabled val="1"/>
        </dgm:presLayoutVars>
      </dgm:prSet>
      <dgm:spPr/>
    </dgm:pt>
    <dgm:pt modelId="{784097D0-9D89-4889-BF6E-DFD2D321BFD0}" type="pres">
      <dgm:prSet presAssocID="{27D1EEB8-78F1-44B9-8424-611D3E5C66EA}" presName="bullet4c" presStyleLbl="node1" presStyleIdx="2" presStyleCnt="4"/>
      <dgm:spPr/>
    </dgm:pt>
    <dgm:pt modelId="{702B6059-5C6B-457C-AA86-6729B84130A8}" type="pres">
      <dgm:prSet presAssocID="{27D1EEB8-78F1-44B9-8424-611D3E5C66EA}" presName="textBox4c" presStyleLbl="revTx" presStyleIdx="2" presStyleCnt="4">
        <dgm:presLayoutVars>
          <dgm:bulletEnabled val="1"/>
        </dgm:presLayoutVars>
      </dgm:prSet>
      <dgm:spPr/>
    </dgm:pt>
    <dgm:pt modelId="{0693552C-FDB1-4B34-93AE-A385E78F547D}" type="pres">
      <dgm:prSet presAssocID="{F8646556-0C90-4602-9A18-0ADC8F5E9206}" presName="bullet4d" presStyleLbl="node1" presStyleIdx="3" presStyleCnt="4"/>
      <dgm:spPr/>
    </dgm:pt>
    <dgm:pt modelId="{DA239F75-31DD-4076-9752-D772789845D4}" type="pres">
      <dgm:prSet presAssocID="{F8646556-0C90-4602-9A18-0ADC8F5E9206}" presName="textBox4d" presStyleLbl="revTx" presStyleIdx="3" presStyleCnt="4">
        <dgm:presLayoutVars>
          <dgm:bulletEnabled val="1"/>
        </dgm:presLayoutVars>
      </dgm:prSet>
      <dgm:spPr/>
    </dgm:pt>
  </dgm:ptLst>
  <dgm:cxnLst>
    <dgm:cxn modelId="{7D3BBE01-53E9-4F39-92C4-EA5461E837F4}" type="presOf" srcId="{5F194685-39F4-42A8-A9B3-11E9A17538D8}" destId="{41E26E70-8930-403A-8356-612D15508A51}" srcOrd="0" destOrd="0" presId="urn:microsoft.com/office/officeart/2005/8/layout/arrow2"/>
    <dgm:cxn modelId="{67ED460B-5D20-496E-ADF2-536DCB73AF24}" type="presOf" srcId="{3008847D-A69D-4A19-860E-178465B7A516}" destId="{97DC9405-396A-4BBE-B2F8-4D8DE1F55024}" srcOrd="0" destOrd="0" presId="urn:microsoft.com/office/officeart/2005/8/layout/arrow2"/>
    <dgm:cxn modelId="{3A17B718-7A72-4FA6-914D-9C08DCFFC51D}" type="presOf" srcId="{F8646556-0C90-4602-9A18-0ADC8F5E9206}" destId="{DA239F75-31DD-4076-9752-D772789845D4}" srcOrd="0" destOrd="0" presId="urn:microsoft.com/office/officeart/2005/8/layout/arrow2"/>
    <dgm:cxn modelId="{0114CD2D-FB28-4457-A1F8-F47FAFF4BF25}" srcId="{AC5E9308-D625-4BA8-B74E-F8276C15C683}" destId="{27D1EEB8-78F1-44B9-8424-611D3E5C66EA}" srcOrd="2" destOrd="0" parTransId="{673FEC93-0EE2-46A2-966C-FE6CBAB56BFE}" sibTransId="{DDE9F111-FE03-4735-96B6-85FCC4E68E34}"/>
    <dgm:cxn modelId="{4E8F834C-D031-445A-BA06-F8E7B80004D3}" type="presOf" srcId="{27D1EEB8-78F1-44B9-8424-611D3E5C66EA}" destId="{702B6059-5C6B-457C-AA86-6729B84130A8}" srcOrd="0" destOrd="0" presId="urn:microsoft.com/office/officeart/2005/8/layout/arrow2"/>
    <dgm:cxn modelId="{F7D7936C-508D-4083-AFD8-3650A13EB0F1}" srcId="{AC5E9308-D625-4BA8-B74E-F8276C15C683}" destId="{F8646556-0C90-4602-9A18-0ADC8F5E9206}" srcOrd="3" destOrd="0" parTransId="{DEF8E625-5035-415C-A367-EC3DAB6D2AA9}" sibTransId="{480332A9-6405-4D73-BCC7-8DAA6D84BF96}"/>
    <dgm:cxn modelId="{7D5C0759-FE13-475F-B590-0664BD9215D7}" srcId="{AC5E9308-D625-4BA8-B74E-F8276C15C683}" destId="{5F194685-39F4-42A8-A9B3-11E9A17538D8}" srcOrd="0" destOrd="0" parTransId="{EE568479-F22A-4554-9F80-3421CAC42AFC}" sibTransId="{73902F17-B827-4CFD-9234-6289215A0DDB}"/>
    <dgm:cxn modelId="{DFFAFC5A-8015-4EDF-A209-EC53B5873348}" srcId="{AC5E9308-D625-4BA8-B74E-F8276C15C683}" destId="{3008847D-A69D-4A19-860E-178465B7A516}" srcOrd="1" destOrd="0" parTransId="{8C52D35C-2A59-4823-B659-31D210F9EED1}" sibTransId="{87E8C486-08D6-4608-9BC1-187C2617F4BF}"/>
    <dgm:cxn modelId="{B577C3A7-E54E-4EC7-B2BF-45E86E247DDB}" type="presOf" srcId="{AC5E9308-D625-4BA8-B74E-F8276C15C683}" destId="{2C644CBE-A70E-4F44-B17E-73462779F37E}" srcOrd="0" destOrd="0" presId="urn:microsoft.com/office/officeart/2005/8/layout/arrow2"/>
    <dgm:cxn modelId="{30778727-71A7-426E-84D8-2DB04D6A0DAE}" type="presParOf" srcId="{2C644CBE-A70E-4F44-B17E-73462779F37E}" destId="{B8A006EE-D18A-4E25-A86C-879F420FB982}" srcOrd="0" destOrd="0" presId="urn:microsoft.com/office/officeart/2005/8/layout/arrow2"/>
    <dgm:cxn modelId="{6817597B-4687-40A1-948D-CA23320C6FA2}" type="presParOf" srcId="{2C644CBE-A70E-4F44-B17E-73462779F37E}" destId="{C821CE82-DF2E-4056-857D-E5841A0B1C4B}" srcOrd="1" destOrd="0" presId="urn:microsoft.com/office/officeart/2005/8/layout/arrow2"/>
    <dgm:cxn modelId="{C965518E-A122-4878-B458-FBB0F98E8D5B}" type="presParOf" srcId="{C821CE82-DF2E-4056-857D-E5841A0B1C4B}" destId="{DC582E55-88A8-48E7-8CEF-B0251B72CC7F}" srcOrd="0" destOrd="0" presId="urn:microsoft.com/office/officeart/2005/8/layout/arrow2"/>
    <dgm:cxn modelId="{039B3EC1-3A1A-4A5B-9564-4D1738F98869}" type="presParOf" srcId="{C821CE82-DF2E-4056-857D-E5841A0B1C4B}" destId="{41E26E70-8930-403A-8356-612D15508A51}" srcOrd="1" destOrd="0" presId="urn:microsoft.com/office/officeart/2005/8/layout/arrow2"/>
    <dgm:cxn modelId="{5F8A75FB-4F72-4EE0-85E2-460090AFB9DC}" type="presParOf" srcId="{C821CE82-DF2E-4056-857D-E5841A0B1C4B}" destId="{5FBCAB70-6FBE-49E4-BDEF-528BFE48B9BA}" srcOrd="2" destOrd="0" presId="urn:microsoft.com/office/officeart/2005/8/layout/arrow2"/>
    <dgm:cxn modelId="{0B8C158A-1488-4C15-9C94-C1BD2234482F}" type="presParOf" srcId="{C821CE82-DF2E-4056-857D-E5841A0B1C4B}" destId="{97DC9405-396A-4BBE-B2F8-4D8DE1F55024}" srcOrd="3" destOrd="0" presId="urn:microsoft.com/office/officeart/2005/8/layout/arrow2"/>
    <dgm:cxn modelId="{27DC6372-501A-49E5-9FEF-6F74B235F4C0}" type="presParOf" srcId="{C821CE82-DF2E-4056-857D-E5841A0B1C4B}" destId="{784097D0-9D89-4889-BF6E-DFD2D321BFD0}" srcOrd="4" destOrd="0" presId="urn:microsoft.com/office/officeart/2005/8/layout/arrow2"/>
    <dgm:cxn modelId="{E2A79426-EFDB-4443-AE5B-514E4A758091}" type="presParOf" srcId="{C821CE82-DF2E-4056-857D-E5841A0B1C4B}" destId="{702B6059-5C6B-457C-AA86-6729B84130A8}" srcOrd="5" destOrd="0" presId="urn:microsoft.com/office/officeart/2005/8/layout/arrow2"/>
    <dgm:cxn modelId="{983E43FE-71BE-4652-BB8B-B4D9E6C4CB61}" type="presParOf" srcId="{C821CE82-DF2E-4056-857D-E5841A0B1C4B}" destId="{0693552C-FDB1-4B34-93AE-A385E78F547D}" srcOrd="6" destOrd="0" presId="urn:microsoft.com/office/officeart/2005/8/layout/arrow2"/>
    <dgm:cxn modelId="{9AADAB43-9B18-4F2E-BFD9-E22DD26F1C82}" type="presParOf" srcId="{C821CE82-DF2E-4056-857D-E5841A0B1C4B}" destId="{DA239F75-31DD-4076-9752-D772789845D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006EE-D18A-4E25-A86C-879F420FB982}">
      <dsp:nvSpPr>
        <dsp:cNvPr id="0" name=""/>
        <dsp:cNvSpPr/>
      </dsp:nvSpPr>
      <dsp:spPr>
        <a:xfrm>
          <a:off x="414019" y="0"/>
          <a:ext cx="7401560" cy="462597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82E55-88A8-48E7-8CEF-B0251B72CC7F}">
      <dsp:nvSpPr>
        <dsp:cNvPr id="0" name=""/>
        <dsp:cNvSpPr/>
      </dsp:nvSpPr>
      <dsp:spPr>
        <a:xfrm>
          <a:off x="1143073" y="3439875"/>
          <a:ext cx="170235" cy="170235"/>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26E70-8930-403A-8356-612D15508A51}">
      <dsp:nvSpPr>
        <dsp:cNvPr id="0" name=""/>
        <dsp:cNvSpPr/>
      </dsp:nvSpPr>
      <dsp:spPr>
        <a:xfrm>
          <a:off x="1228191" y="3524992"/>
          <a:ext cx="1265666" cy="110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04"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Data Input</a:t>
          </a:r>
        </a:p>
      </dsp:txBody>
      <dsp:txXfrm>
        <a:off x="1228191" y="3524992"/>
        <a:ext cx="1265666" cy="1100982"/>
      </dsp:txXfrm>
    </dsp:sp>
    <dsp:sp modelId="{5FBCAB70-6FBE-49E4-BDEF-528BFE48B9BA}">
      <dsp:nvSpPr>
        <dsp:cNvPr id="0" name=""/>
        <dsp:cNvSpPr/>
      </dsp:nvSpPr>
      <dsp:spPr>
        <a:xfrm>
          <a:off x="2345827" y="2363873"/>
          <a:ext cx="296062" cy="296062"/>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DC9405-396A-4BBE-B2F8-4D8DE1F55024}">
      <dsp:nvSpPr>
        <dsp:cNvPr id="0" name=""/>
        <dsp:cNvSpPr/>
      </dsp:nvSpPr>
      <dsp:spPr>
        <a:xfrm>
          <a:off x="2493858" y="2511904"/>
          <a:ext cx="1554327" cy="2114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77"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Data Storage</a:t>
          </a:r>
        </a:p>
      </dsp:txBody>
      <dsp:txXfrm>
        <a:off x="2493858" y="2511904"/>
        <a:ext cx="1554327" cy="2114070"/>
      </dsp:txXfrm>
    </dsp:sp>
    <dsp:sp modelId="{784097D0-9D89-4889-BF6E-DFD2D321BFD0}">
      <dsp:nvSpPr>
        <dsp:cNvPr id="0" name=""/>
        <dsp:cNvSpPr/>
      </dsp:nvSpPr>
      <dsp:spPr>
        <a:xfrm>
          <a:off x="3881650" y="1570981"/>
          <a:ext cx="392282" cy="392282"/>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2B6059-5C6B-457C-AA86-6729B84130A8}">
      <dsp:nvSpPr>
        <dsp:cNvPr id="0" name=""/>
        <dsp:cNvSpPr/>
      </dsp:nvSpPr>
      <dsp:spPr>
        <a:xfrm>
          <a:off x="4077792" y="1767122"/>
          <a:ext cx="1554327" cy="2858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862"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Data Processing</a:t>
          </a:r>
        </a:p>
      </dsp:txBody>
      <dsp:txXfrm>
        <a:off x="4077792" y="1767122"/>
        <a:ext cx="1554327" cy="2858852"/>
      </dsp:txXfrm>
    </dsp:sp>
    <dsp:sp modelId="{0693552C-FDB1-4B34-93AE-A385E78F547D}">
      <dsp:nvSpPr>
        <dsp:cNvPr id="0" name=""/>
        <dsp:cNvSpPr/>
      </dsp:nvSpPr>
      <dsp:spPr>
        <a:xfrm>
          <a:off x="5554403" y="1046395"/>
          <a:ext cx="525510" cy="525510"/>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239F75-31DD-4076-9752-D772789845D4}">
      <dsp:nvSpPr>
        <dsp:cNvPr id="0" name=""/>
        <dsp:cNvSpPr/>
      </dsp:nvSpPr>
      <dsp:spPr>
        <a:xfrm>
          <a:off x="5817158" y="1309150"/>
          <a:ext cx="1554327" cy="3316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457"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Information Output</a:t>
          </a:r>
        </a:p>
      </dsp:txBody>
      <dsp:txXfrm>
        <a:off x="5817158" y="1309150"/>
        <a:ext cx="1554327" cy="331682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285573-480D-47AD-AA9F-7138E2973B95}" type="datetimeFigureOut">
              <a:rPr lang="en-US" smtClean="0"/>
              <a:pPr/>
              <a:t>7/31/2019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CF534-BCDA-4AD1-810D-EF44D7D80E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80CF534-BCDA-4AD1-810D-EF44D7D80E36}"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80CF534-BCDA-4AD1-810D-EF44D7D80E36}"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0CF534-BCDA-4AD1-810D-EF44D7D80E36}"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3614B8F1-04A1-4FA6-8594-F766541477E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4B8F1-04A1-4FA6-8594-F766541477E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4B8F1-04A1-4FA6-8594-F766541477EA}" type="datetimeFigureOut">
              <a:rPr lang="en-US" smtClean="0"/>
              <a:pPr/>
              <a:t>7/31/2019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4B8F1-04A1-4FA6-8594-F766541477E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14B8F1-04A1-4FA6-8594-F766541477E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14B8F1-04A1-4FA6-8594-F766541477EA}"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614B8F1-04A1-4FA6-8594-F766541477EA}" type="datetimeFigureOut">
              <a:rPr lang="en-US" smtClean="0"/>
              <a:pPr/>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614B8F1-04A1-4FA6-8594-F766541477EA}" type="datetimeFigureOut">
              <a:rPr lang="en-US" smtClean="0"/>
              <a:pPr/>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4B8F1-04A1-4FA6-8594-F766541477EA}" type="datetimeFigureOut">
              <a:rPr lang="en-US" smtClean="0"/>
              <a:pPr/>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614B8F1-04A1-4FA6-8594-F766541477EA}"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954CA-0517-4BA2-9547-ACA45E61767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614B8F1-04A1-4FA6-8594-F766541477EA}" type="datetimeFigureOut">
              <a:rPr lang="en-US" smtClean="0"/>
              <a:pPr/>
              <a:t>7/31/2019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96954CA-0517-4BA2-9547-ACA45E6176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614B8F1-04A1-4FA6-8594-F766541477EA}" type="datetimeFigureOut">
              <a:rPr lang="en-US" smtClean="0"/>
              <a:pPr/>
              <a:t>7/31/2019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96954CA-0517-4BA2-9547-ACA45E6176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xnyFYiK2rSY" TargetMode="External"/><Relationship Id="rId2" Type="http://schemas.openxmlformats.org/officeDocument/2006/relationships/hyperlink" Target="https://www.youtube.com/watch?v=mCq8-xTH7jA&amp;feature=youtu.be" TargetMode="External"/><Relationship Id="rId1" Type="http://schemas.openxmlformats.org/officeDocument/2006/relationships/slideLayout" Target="../slideLayouts/slideLayout2.xml"/><Relationship Id="rId4" Type="http://schemas.openxmlformats.org/officeDocument/2006/relationships/hyperlink" Target="https://www.youtube.com/watch?v=MMzdKTtUIF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gcflearnfree.org/computerbasics/inside-a-computer/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ebopedia.com/TERM/S/software.html" TargetMode="External"/><Relationship Id="rId2" Type="http://schemas.openxmlformats.org/officeDocument/2006/relationships/hyperlink" Target="http://www.webopedia.com/TERM/C/computer.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webopedia.com/TERM/O/operating_system.html" TargetMode="External"/><Relationship Id="rId4" Type="http://schemas.openxmlformats.org/officeDocument/2006/relationships/hyperlink" Target="http://www.webopedia.com/TERM/P/peripheral_device.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cs typeface="Times New Roman" pitchFamily="18" charset="0"/>
              </a:rPr>
              <a:t>Critical Thinking &amp; IT Concepts</a:t>
            </a:r>
          </a:p>
        </p:txBody>
      </p:sp>
      <p:sp>
        <p:nvSpPr>
          <p:cNvPr id="3" name="Subtitle 2"/>
          <p:cNvSpPr>
            <a:spLocks noGrp="1"/>
          </p:cNvSpPr>
          <p:nvPr>
            <p:ph type="subTitle" idx="1"/>
          </p:nvPr>
        </p:nvSpPr>
        <p:spPr/>
        <p:txBody>
          <a:bodyPr/>
          <a:lstStyle/>
          <a:p>
            <a:r>
              <a:rPr lang="en-US" dirty="0">
                <a:latin typeface="+mj-lt"/>
                <a:cs typeface="Times New Roman" pitchFamily="18" charset="0"/>
              </a:rPr>
              <a:t>Week 1 -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Hardware</a:t>
            </a:r>
          </a:p>
        </p:txBody>
      </p:sp>
      <p:sp>
        <p:nvSpPr>
          <p:cNvPr id="3" name="Content Placeholder 2"/>
          <p:cNvSpPr>
            <a:spLocks noGrp="1"/>
          </p:cNvSpPr>
          <p:nvPr>
            <p:ph idx="1"/>
          </p:nvPr>
        </p:nvSpPr>
        <p:spPr/>
        <p:txBody>
          <a:bodyPr/>
          <a:lstStyle/>
          <a:p>
            <a:r>
              <a:rPr lang="en-JM" dirty="0"/>
              <a:t>Circuit board on phone</a:t>
            </a:r>
          </a:p>
          <a:p>
            <a:pPr marL="118872" indent="0">
              <a:buNone/>
            </a:pPr>
            <a:endParaRPr lang="en-JM" dirty="0"/>
          </a:p>
        </p:txBody>
      </p:sp>
      <p:pic>
        <p:nvPicPr>
          <p:cNvPr id="5" name="Picture 4"/>
          <p:cNvPicPr>
            <a:picLocks noChangeAspect="1"/>
          </p:cNvPicPr>
          <p:nvPr/>
        </p:nvPicPr>
        <p:blipFill>
          <a:blip r:embed="rId3" cstate="print"/>
          <a:stretch>
            <a:fillRect/>
          </a:stretch>
        </p:blipFill>
        <p:spPr>
          <a:xfrm>
            <a:off x="1447800" y="3125970"/>
            <a:ext cx="4991100" cy="2055630"/>
          </a:xfrm>
          <a:prstGeom prst="rect">
            <a:avLst/>
          </a:prstGeom>
        </p:spPr>
      </p:pic>
    </p:spTree>
    <p:extLst>
      <p:ext uri="{BB962C8B-B14F-4D97-AF65-F5344CB8AC3E}">
        <p14:creationId xmlns:p14="http://schemas.microsoft.com/office/powerpoint/2010/main" val="241403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CPU</a:t>
            </a:r>
            <a:endParaRPr lang="en-US" dirty="0"/>
          </a:p>
        </p:txBody>
      </p:sp>
      <p:sp>
        <p:nvSpPr>
          <p:cNvPr id="3" name="Content Placeholder 2"/>
          <p:cNvSpPr>
            <a:spLocks noGrp="1"/>
          </p:cNvSpPr>
          <p:nvPr>
            <p:ph idx="1"/>
          </p:nvPr>
        </p:nvSpPr>
        <p:spPr>
          <a:xfrm>
            <a:off x="457200" y="1935480"/>
            <a:ext cx="8458200" cy="4389120"/>
          </a:xfrm>
        </p:spPr>
        <p:txBody>
          <a:bodyPr>
            <a:normAutofit lnSpcReduction="10000"/>
          </a:bodyPr>
          <a:lstStyle/>
          <a:p>
            <a:r>
              <a:rPr lang="en-US" sz="2400" b="1" dirty="0">
                <a:cs typeface="Times New Roman" pitchFamily="18" charset="0"/>
              </a:rPr>
              <a:t>Central Processing Unit (CPU): </a:t>
            </a:r>
            <a:r>
              <a:rPr lang="en-US" sz="2400" dirty="0">
                <a:cs typeface="Times New Roman" pitchFamily="18" charset="0"/>
              </a:rPr>
              <a:t>The part of the computer that executes the instructions stored in memory. It controls all other components’ operations and makes all the decisions.</a:t>
            </a:r>
          </a:p>
          <a:p>
            <a:endParaRPr lang="en-US" sz="2400" dirty="0">
              <a:cs typeface="Times New Roman" pitchFamily="18" charset="0"/>
            </a:endParaRPr>
          </a:p>
          <a:p>
            <a:r>
              <a:rPr lang="en-US" sz="2400" dirty="0">
                <a:cs typeface="Times New Roman" pitchFamily="18" charset="0"/>
              </a:rPr>
              <a:t>Many computers use Intel processor chip for the CPU.</a:t>
            </a:r>
          </a:p>
          <a:p>
            <a:endParaRPr lang="en-US" sz="2400" dirty="0">
              <a:cs typeface="Times New Roman" pitchFamily="18" charset="0"/>
            </a:endParaRPr>
          </a:p>
          <a:p>
            <a:r>
              <a:rPr lang="en-US" sz="2400" dirty="0">
                <a:cs typeface="Times New Roman" pitchFamily="18" charset="0"/>
              </a:rPr>
              <a:t>Smartphones and tablets use smaller CPU chip.</a:t>
            </a:r>
          </a:p>
          <a:p>
            <a:endParaRPr lang="en-US" sz="2400" dirty="0">
              <a:cs typeface="Times New Roman" pitchFamily="18" charset="0"/>
            </a:endParaRPr>
          </a:p>
          <a:p>
            <a:r>
              <a:rPr lang="en-US" sz="2400" dirty="0">
                <a:cs typeface="Times New Roman" pitchFamily="18" charset="0"/>
              </a:rPr>
              <a:t>CPU needs two items: code and data</a:t>
            </a:r>
          </a:p>
          <a:p>
            <a:pPr lvl="1"/>
            <a:r>
              <a:rPr lang="en-US" sz="2000" dirty="0">
                <a:cs typeface="Times New Roman" pitchFamily="18" charset="0"/>
              </a:rPr>
              <a:t>Code or program is the list of instructions that tells the computer what to do.</a:t>
            </a:r>
          </a:p>
          <a:p>
            <a:pPr lvl="1"/>
            <a:r>
              <a:rPr lang="en-US" sz="2000" dirty="0">
                <a:cs typeface="Times New Roman" pitchFamily="18" charset="0"/>
              </a:rPr>
              <a:t>Data is information that a program processes</a:t>
            </a:r>
            <a:endParaRPr lang="en-US" dirty="0">
              <a:cs typeface="Times New Roman" pitchFamily="18" charset="0"/>
            </a:endParaRPr>
          </a:p>
        </p:txBody>
      </p:sp>
    </p:spTree>
    <p:extLst>
      <p:ext uri="{BB962C8B-B14F-4D97-AF65-F5344CB8AC3E}">
        <p14:creationId xmlns:p14="http://schemas.microsoft.com/office/powerpoint/2010/main" val="282422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CPU</a:t>
            </a:r>
          </a:p>
        </p:txBody>
      </p:sp>
      <p:sp>
        <p:nvSpPr>
          <p:cNvPr id="3" name="Content Placeholder 2"/>
          <p:cNvSpPr>
            <a:spLocks noGrp="1"/>
          </p:cNvSpPr>
          <p:nvPr>
            <p:ph idx="1"/>
          </p:nvPr>
        </p:nvSpPr>
        <p:spPr/>
        <p:txBody>
          <a:bodyPr>
            <a:normAutofit/>
          </a:bodyPr>
          <a:lstStyle/>
          <a:p>
            <a:r>
              <a:rPr lang="en-JM" sz="2400" dirty="0"/>
              <a:t>“Registers” in the CPU hold the data on which computations are performed.</a:t>
            </a:r>
          </a:p>
          <a:p>
            <a:endParaRPr lang="en-JM" sz="2400" dirty="0"/>
          </a:p>
          <a:p>
            <a:r>
              <a:rPr lang="en-JM" sz="2400" dirty="0"/>
              <a:t>Because they are very expensive to build so computers don’t have many.</a:t>
            </a:r>
          </a:p>
          <a:p>
            <a:endParaRPr lang="en-JM" sz="2400" dirty="0"/>
          </a:p>
          <a:p>
            <a:r>
              <a:rPr lang="en-JM" sz="2400" dirty="0"/>
              <a:t>As </a:t>
            </a:r>
            <a:r>
              <a:rPr lang="en-JM" sz="2400"/>
              <a:t>a result </a:t>
            </a:r>
            <a:r>
              <a:rPr lang="en-JM" sz="2400" dirty="0"/>
              <a:t>a lot of computer’s operations use memory to hold data</a:t>
            </a:r>
          </a:p>
          <a:p>
            <a:pPr lvl="1"/>
            <a:r>
              <a:rPr lang="en-JM" sz="2400" dirty="0"/>
              <a:t>Operations are performed by copying data from memory into a register </a:t>
            </a:r>
            <a:r>
              <a:rPr lang="en-JM" sz="2400" dirty="0">
                <a:sym typeface="Wingdings" panose="05000000000000000000" pitchFamily="2" charset="2"/>
              </a:rPr>
              <a:t></a:t>
            </a:r>
            <a:r>
              <a:rPr lang="en-JM" sz="2400" dirty="0"/>
              <a:t> data is processed </a:t>
            </a:r>
            <a:r>
              <a:rPr lang="en-JM" sz="2400" dirty="0">
                <a:sym typeface="Wingdings" panose="05000000000000000000" pitchFamily="2" charset="2"/>
              </a:rPr>
              <a:t> copy the result back to memory</a:t>
            </a:r>
            <a:endParaRPr lang="en-JM" sz="2400" dirty="0"/>
          </a:p>
        </p:txBody>
      </p:sp>
    </p:spTree>
    <p:extLst>
      <p:ext uri="{BB962C8B-B14F-4D97-AF65-F5344CB8AC3E}">
        <p14:creationId xmlns:p14="http://schemas.microsoft.com/office/powerpoint/2010/main" val="343090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cs typeface="Times New Roman" pitchFamily="18" charset="0"/>
              </a:rPr>
              <a:t>Hardware</a:t>
            </a:r>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sz="2200" b="1" dirty="0">
                <a:cs typeface="Times New Roman" pitchFamily="18" charset="0"/>
              </a:rPr>
              <a:t>    Memory Unit: </a:t>
            </a:r>
            <a:r>
              <a:rPr lang="en-US" sz="2200" dirty="0">
                <a:cs typeface="Times New Roman" pitchFamily="18" charset="0"/>
              </a:rPr>
              <a:t>Internal data storage in a computer</a:t>
            </a:r>
          </a:p>
          <a:p>
            <a:endParaRPr lang="en-US" sz="2200" b="1" dirty="0">
              <a:cs typeface="Times New Roman" pitchFamily="18" charset="0"/>
            </a:endParaRPr>
          </a:p>
          <a:p>
            <a:pPr>
              <a:buNone/>
            </a:pPr>
            <a:endParaRPr lang="en-US" sz="2200" b="1" dirty="0">
              <a:cs typeface="Times New Roman" pitchFamily="18" charset="0"/>
            </a:endParaRPr>
          </a:p>
          <a:p>
            <a:pPr>
              <a:buNone/>
            </a:pPr>
            <a:endParaRPr lang="en-US" sz="2200" b="1" dirty="0">
              <a:cs typeface="Times New Roman" pitchFamily="18" charset="0"/>
            </a:endParaRPr>
          </a:p>
          <a:p>
            <a:pPr>
              <a:buNone/>
            </a:pPr>
            <a:endParaRPr lang="en-US" sz="2200" b="1" dirty="0">
              <a:cs typeface="Times New Roman" pitchFamily="18" charset="0"/>
            </a:endParaRPr>
          </a:p>
          <a:p>
            <a:endParaRPr lang="en-US" sz="2200" dirty="0">
              <a:cs typeface="Times New Roman" pitchFamily="18" charset="0"/>
            </a:endParaRPr>
          </a:p>
          <a:p>
            <a:endParaRPr lang="en-US" sz="2200" dirty="0">
              <a:cs typeface="Times New Roman" pitchFamily="18" charset="0"/>
            </a:endParaRPr>
          </a:p>
          <a:p>
            <a:endParaRPr lang="en-US" sz="2200" dirty="0">
              <a:cs typeface="Times New Roman" pitchFamily="18" charset="0"/>
            </a:endParaRPr>
          </a:p>
          <a:p>
            <a:pPr>
              <a:buNone/>
            </a:pPr>
            <a:endParaRPr lang="en-US" sz="2200" dirty="0">
              <a:cs typeface="Times New Roman" pitchFamily="18" charset="0"/>
            </a:endParaRPr>
          </a:p>
          <a:p>
            <a:r>
              <a:rPr lang="en-US" sz="2200" dirty="0">
                <a:cs typeface="Times New Roman" pitchFamily="18" charset="0"/>
              </a:rPr>
              <a:t>The memory unit is an ordered sequence of storage cells, each capable of holding a piece of data. </a:t>
            </a:r>
          </a:p>
          <a:p>
            <a:r>
              <a:rPr lang="en-US" sz="2200" dirty="0">
                <a:cs typeface="Times New Roman" pitchFamily="18" charset="0"/>
              </a:rPr>
              <a:t>Each memory cell has a distinct address to which we refer to store data into it or retrieve data from it. These storage cells are called memory cells, or memory locations.</a:t>
            </a:r>
          </a:p>
          <a:p>
            <a:r>
              <a:rPr lang="en-US" sz="2200" dirty="0">
                <a:cs typeface="Times New Roman" pitchFamily="18" charset="0"/>
              </a:rPr>
              <a:t>The memory unit holds data and instructions.</a:t>
            </a:r>
          </a:p>
        </p:txBody>
      </p:sp>
      <p:graphicFrame>
        <p:nvGraphicFramePr>
          <p:cNvPr id="4" name="Object 3"/>
          <p:cNvGraphicFramePr>
            <a:graphicFrameLocks noChangeAspect="1"/>
          </p:cNvGraphicFramePr>
          <p:nvPr/>
        </p:nvGraphicFramePr>
        <p:xfrm>
          <a:off x="1676400" y="2057400"/>
          <a:ext cx="4776788" cy="2590800"/>
        </p:xfrm>
        <a:graphic>
          <a:graphicData uri="http://schemas.openxmlformats.org/presentationml/2006/ole">
            <mc:AlternateContent xmlns:mc="http://schemas.openxmlformats.org/markup-compatibility/2006">
              <mc:Choice xmlns:v="urn:schemas-microsoft-com:vml" Requires="v">
                <p:oleObj spid="_x0000_s35873" name="Bitmap Image" r:id="rId3" imgW="3801006" imgH="1809524" progId="PBrush">
                  <p:embed/>
                </p:oleObj>
              </mc:Choice>
              <mc:Fallback>
                <p:oleObj name="Bitmap Image" r:id="rId3" imgW="3801006" imgH="1809524" progId="PBrush">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57400"/>
                        <a:ext cx="4776788"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416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Hardware</a:t>
            </a:r>
          </a:p>
        </p:txBody>
      </p:sp>
      <p:sp>
        <p:nvSpPr>
          <p:cNvPr id="3" name="Content Placeholder 2"/>
          <p:cNvSpPr>
            <a:spLocks noGrp="1"/>
          </p:cNvSpPr>
          <p:nvPr>
            <p:ph idx="1"/>
          </p:nvPr>
        </p:nvSpPr>
        <p:spPr/>
        <p:txBody>
          <a:bodyPr>
            <a:normAutofit fontScale="92500"/>
          </a:bodyPr>
          <a:lstStyle/>
          <a:p>
            <a:r>
              <a:rPr lang="en-JM" sz="2400" dirty="0"/>
              <a:t>On a laptop, you might have 8GB of memory but 1TB of storage</a:t>
            </a:r>
          </a:p>
          <a:p>
            <a:endParaRPr lang="en-JM" sz="2400" dirty="0"/>
          </a:p>
          <a:p>
            <a:r>
              <a:rPr lang="en-JM" sz="2400" dirty="0"/>
              <a:t>Memory is very fast and expensive too</a:t>
            </a:r>
          </a:p>
          <a:p>
            <a:endParaRPr lang="en-JM" sz="2400" dirty="0"/>
          </a:p>
          <a:p>
            <a:r>
              <a:rPr lang="en-JM" sz="2400" dirty="0"/>
              <a:t>Generally RAM is referred as memory but there are various types of memories</a:t>
            </a:r>
          </a:p>
          <a:p>
            <a:endParaRPr lang="en-JM" sz="2400" dirty="0"/>
          </a:p>
          <a:p>
            <a:r>
              <a:rPr lang="en-JM" sz="2400" dirty="0"/>
              <a:t>When power is turned off, all information in memory disappears</a:t>
            </a:r>
          </a:p>
          <a:p>
            <a:endParaRPr lang="en-JM" sz="2400" dirty="0"/>
          </a:p>
          <a:p>
            <a:r>
              <a:rPr lang="en-JM" sz="2400" dirty="0"/>
              <a:t>Phones use flash memory for storage instead of HDD. Flash memory is less prone to failure than hard disk since it does not have moving parts.</a:t>
            </a:r>
          </a:p>
        </p:txBody>
      </p:sp>
    </p:spTree>
    <p:extLst>
      <p:ext uri="{BB962C8B-B14F-4D97-AF65-F5344CB8AC3E}">
        <p14:creationId xmlns:p14="http://schemas.microsoft.com/office/powerpoint/2010/main" val="106302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Memory measurement units</a:t>
            </a:r>
          </a:p>
        </p:txBody>
      </p:sp>
      <p:pic>
        <p:nvPicPr>
          <p:cNvPr id="4" name="Content Placeholder 3"/>
          <p:cNvPicPr>
            <a:picLocks noGrp="1" noChangeAspect="1"/>
          </p:cNvPicPr>
          <p:nvPr>
            <p:ph idx="1"/>
          </p:nvPr>
        </p:nvPicPr>
        <p:blipFill>
          <a:blip r:embed="rId2" cstate="print"/>
          <a:stretch>
            <a:fillRect/>
          </a:stretch>
        </p:blipFill>
        <p:spPr>
          <a:xfrm>
            <a:off x="2133600" y="1752600"/>
            <a:ext cx="5415838" cy="4625975"/>
          </a:xfrm>
          <a:prstGeom prst="rect">
            <a:avLst/>
          </a:prstGeom>
        </p:spPr>
      </p:pic>
    </p:spTree>
    <p:extLst>
      <p:ext uri="{BB962C8B-B14F-4D97-AF65-F5344CB8AC3E}">
        <p14:creationId xmlns:p14="http://schemas.microsoft.com/office/powerpoint/2010/main" val="4123633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Hardware</a:t>
            </a:r>
            <a:endParaRPr lang="en-US" dirty="0"/>
          </a:p>
        </p:txBody>
      </p:sp>
      <p:sp>
        <p:nvSpPr>
          <p:cNvPr id="3" name="Content Placeholder 2"/>
          <p:cNvSpPr>
            <a:spLocks noGrp="1"/>
          </p:cNvSpPr>
          <p:nvPr>
            <p:ph idx="1"/>
          </p:nvPr>
        </p:nvSpPr>
        <p:spPr/>
        <p:txBody>
          <a:bodyPr>
            <a:noAutofit/>
          </a:bodyPr>
          <a:lstStyle/>
          <a:p>
            <a:r>
              <a:rPr lang="en-US" sz="2400" b="1" dirty="0">
                <a:cs typeface="Times New Roman" pitchFamily="18" charset="0"/>
              </a:rPr>
              <a:t>Input/output (I/O) devices: </a:t>
            </a:r>
            <a:r>
              <a:rPr lang="en-US" sz="2400" dirty="0">
                <a:cs typeface="Times New Roman" pitchFamily="18" charset="0"/>
              </a:rPr>
              <a:t>Accept data to be processed (input) and present processed data (output). Common input devices - keyboards, mouse, and scanner. Common output devices - printers and liquid crystal display (LCD) screens.</a:t>
            </a:r>
          </a:p>
          <a:p>
            <a:endParaRPr lang="en-US" sz="2400" dirty="0">
              <a:cs typeface="Times New Roman" pitchFamily="18" charset="0"/>
            </a:endParaRPr>
          </a:p>
          <a:p>
            <a:r>
              <a:rPr lang="en-US" sz="2400" b="1" dirty="0">
                <a:cs typeface="Times New Roman" pitchFamily="18" charset="0"/>
              </a:rPr>
              <a:t>Peripheral device: </a:t>
            </a:r>
            <a:r>
              <a:rPr lang="en-US" sz="2400" dirty="0">
                <a:cs typeface="Times New Roman" pitchFamily="18" charset="0"/>
              </a:rPr>
              <a:t>An input, output, or auxiliary storage device attached to a computer</a:t>
            </a:r>
          </a:p>
          <a:p>
            <a:endParaRPr lang="en-US" sz="2400" dirty="0">
              <a:cs typeface="Times New Roman" pitchFamily="18" charset="0"/>
            </a:endParaRPr>
          </a:p>
          <a:p>
            <a:r>
              <a:rPr lang="en-US" sz="2400" b="1" dirty="0">
                <a:cs typeface="Times New Roman" pitchFamily="18" charset="0"/>
              </a:rPr>
              <a:t>Auxiliary storage device: </a:t>
            </a:r>
            <a:r>
              <a:rPr lang="en-US" sz="2400" dirty="0">
                <a:cs typeface="Times New Roman" pitchFamily="18" charset="0"/>
              </a:rPr>
              <a:t>A device that stores data and programs in encoded form outside the computer’s main memory like, disk drives. The data on the hard disk is preserved even when the computer is shut down.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Software</a:t>
            </a:r>
          </a:p>
        </p:txBody>
      </p:sp>
      <p:sp>
        <p:nvSpPr>
          <p:cNvPr id="3" name="Content Placeholder 2"/>
          <p:cNvSpPr>
            <a:spLocks noGrp="1"/>
          </p:cNvSpPr>
          <p:nvPr>
            <p:ph idx="1"/>
          </p:nvPr>
        </p:nvSpPr>
        <p:spPr/>
        <p:txBody>
          <a:bodyPr>
            <a:normAutofit/>
          </a:bodyPr>
          <a:lstStyle/>
          <a:p>
            <a:endParaRPr lang="en-US" sz="2400" dirty="0">
              <a:cs typeface="Times New Roman" pitchFamily="18" charset="0"/>
            </a:endParaRPr>
          </a:p>
          <a:p>
            <a:r>
              <a:rPr lang="en-US" sz="2400" dirty="0">
                <a:cs typeface="Times New Roman" pitchFamily="18" charset="0"/>
              </a:rPr>
              <a:t>Software is referred to the set of programs used to direct the operations of computer.</a:t>
            </a:r>
          </a:p>
          <a:p>
            <a:endParaRPr lang="en-US" sz="2400" dirty="0">
              <a:cs typeface="Times New Roman" pitchFamily="18" charset="0"/>
            </a:endParaRPr>
          </a:p>
          <a:p>
            <a:pPr marL="118872" indent="0">
              <a:buNone/>
            </a:pPr>
            <a:r>
              <a:rPr lang="en-US" sz="2400" dirty="0">
                <a:cs typeface="Times New Roman" pitchFamily="18" charset="0"/>
              </a:rPr>
              <a:t>                                        OR </a:t>
            </a:r>
          </a:p>
          <a:p>
            <a:pPr marL="118872" indent="0">
              <a:buNone/>
            </a:pPr>
            <a:endParaRPr lang="en-US" sz="2400" dirty="0">
              <a:cs typeface="Times New Roman" pitchFamily="18" charset="0"/>
            </a:endParaRPr>
          </a:p>
          <a:p>
            <a:r>
              <a:rPr lang="en-US" sz="2400" dirty="0">
                <a:cs typeface="Times New Roman" pitchFamily="18" charset="0"/>
              </a:rPr>
              <a:t>The set of programs that simplifies the user/computer interface and improves the efficiency of processing is called system software. It includes the JVM and the Java compiler as well as the operating system and the editor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Software</a:t>
            </a:r>
          </a:p>
        </p:txBody>
      </p:sp>
      <p:pic>
        <p:nvPicPr>
          <p:cNvPr id="69634" name="Picture 2"/>
          <p:cNvPicPr>
            <a:picLocks noGrp="1" noChangeAspect="1" noChangeArrowheads="1"/>
          </p:cNvPicPr>
          <p:nvPr>
            <p:ph sz="half" idx="4294967295"/>
          </p:nvPr>
        </p:nvPicPr>
        <p:blipFill>
          <a:blip r:embed="rId3" cstate="print"/>
          <a:stretch>
            <a:fillRect/>
          </a:stretch>
        </p:blipFill>
        <p:spPr bwMode="auto">
          <a:xfrm>
            <a:off x="228600" y="1676400"/>
            <a:ext cx="3514725" cy="3124200"/>
          </a:xfrm>
          <a:prstGeom prst="rect">
            <a:avLst/>
          </a:prstGeom>
          <a:noFill/>
          <a:ln w="9525">
            <a:noFill/>
            <a:miter lim="800000"/>
            <a:headEnd/>
            <a:tailEnd/>
          </a:ln>
        </p:spPr>
      </p:pic>
      <p:sp>
        <p:nvSpPr>
          <p:cNvPr id="7" name="Text Placeholder 6"/>
          <p:cNvSpPr>
            <a:spLocks noGrp="1"/>
          </p:cNvSpPr>
          <p:nvPr>
            <p:ph type="body" idx="4294967295"/>
          </p:nvPr>
        </p:nvSpPr>
        <p:spPr>
          <a:xfrm>
            <a:off x="0" y="1676400"/>
            <a:ext cx="4040188" cy="2362200"/>
          </a:xfrm>
        </p:spPr>
        <p:txBody>
          <a:bodyPr>
            <a:normAutofit fontScale="70000" lnSpcReduction="20000"/>
          </a:bodyPr>
          <a:lstStyle/>
          <a:p>
            <a:endParaRPr lang="en-CA" dirty="0"/>
          </a:p>
          <a:p>
            <a:endParaRPr lang="en-CA" dirty="0"/>
          </a:p>
          <a:p>
            <a:endParaRPr lang="en-CA" dirty="0"/>
          </a:p>
          <a:p>
            <a:endParaRPr lang="en-CA" dirty="0"/>
          </a:p>
          <a:p>
            <a:endParaRPr lang="en-CA" dirty="0"/>
          </a:p>
          <a:p>
            <a:endParaRPr lang="en-CA" dirty="0"/>
          </a:p>
          <a:p>
            <a:r>
              <a:rPr lang="en-CA" dirty="0"/>
              <a:t>					</a:t>
            </a:r>
          </a:p>
        </p:txBody>
      </p:sp>
      <p:sp>
        <p:nvSpPr>
          <p:cNvPr id="10" name="TextBox 9"/>
          <p:cNvSpPr txBox="1"/>
          <p:nvPr/>
        </p:nvSpPr>
        <p:spPr>
          <a:xfrm>
            <a:off x="304800" y="5181600"/>
            <a:ext cx="3352800" cy="646331"/>
          </a:xfrm>
          <a:prstGeom prst="rect">
            <a:avLst/>
          </a:prstGeom>
          <a:noFill/>
        </p:spPr>
        <p:txBody>
          <a:bodyPr wrap="square" rtlCol="0">
            <a:spAutoFit/>
          </a:bodyPr>
          <a:lstStyle/>
          <a:p>
            <a:r>
              <a:rPr lang="en-CA" dirty="0">
                <a:solidFill>
                  <a:srgbClr val="00FF99"/>
                </a:solidFill>
              </a:rPr>
              <a:t>Programming Languages:</a:t>
            </a:r>
          </a:p>
          <a:p>
            <a:pPr lvl="1">
              <a:buFont typeface="Arial" pitchFamily="34" charset="0"/>
              <a:buChar char="•"/>
            </a:pPr>
            <a:r>
              <a:rPr lang="en-CA" dirty="0">
                <a:solidFill>
                  <a:srgbClr val="004376"/>
                </a:solidFill>
              </a:rPr>
              <a:t>Assembly, C#, Java, C++ </a:t>
            </a:r>
          </a:p>
        </p:txBody>
      </p:sp>
      <p:sp>
        <p:nvSpPr>
          <p:cNvPr id="11" name="TextBox 10"/>
          <p:cNvSpPr txBox="1"/>
          <p:nvPr/>
        </p:nvSpPr>
        <p:spPr>
          <a:xfrm>
            <a:off x="4191000" y="1981200"/>
            <a:ext cx="4038600" cy="3693319"/>
          </a:xfrm>
          <a:prstGeom prst="rect">
            <a:avLst/>
          </a:prstGeom>
          <a:noFill/>
        </p:spPr>
        <p:txBody>
          <a:bodyPr wrap="square" rtlCol="0">
            <a:spAutoFit/>
          </a:bodyPr>
          <a:lstStyle/>
          <a:p>
            <a:r>
              <a:rPr lang="en-CA" dirty="0">
                <a:solidFill>
                  <a:srgbClr val="00FF99"/>
                </a:solidFill>
              </a:rPr>
              <a:t>Operating System:</a:t>
            </a:r>
          </a:p>
          <a:p>
            <a:pPr lvl="1">
              <a:buFont typeface="Arial" pitchFamily="34" charset="0"/>
              <a:buChar char="•"/>
            </a:pPr>
            <a:r>
              <a:rPr lang="en-CA" dirty="0">
                <a:solidFill>
                  <a:srgbClr val="0070C0"/>
                </a:solidFill>
              </a:rPr>
              <a:t>Schedules computer events</a:t>
            </a:r>
          </a:p>
          <a:p>
            <a:pPr lvl="1">
              <a:buFont typeface="Arial" pitchFamily="34" charset="0"/>
              <a:buChar char="•"/>
            </a:pPr>
            <a:r>
              <a:rPr lang="en-CA" dirty="0">
                <a:solidFill>
                  <a:srgbClr val="0070C0"/>
                </a:solidFill>
              </a:rPr>
              <a:t>Allocates computer resources</a:t>
            </a:r>
          </a:p>
          <a:p>
            <a:pPr lvl="1">
              <a:buFont typeface="Arial" pitchFamily="34" charset="0"/>
              <a:buChar char="•"/>
            </a:pPr>
            <a:r>
              <a:rPr lang="en-CA" dirty="0">
                <a:solidFill>
                  <a:srgbClr val="0070C0"/>
                </a:solidFill>
              </a:rPr>
              <a:t>Monitor events</a:t>
            </a:r>
          </a:p>
          <a:p>
            <a:pPr lvl="1">
              <a:buFont typeface="Arial" pitchFamily="34" charset="0"/>
              <a:buChar char="•"/>
            </a:pPr>
            <a:endParaRPr lang="en-CA" dirty="0">
              <a:solidFill>
                <a:srgbClr val="00FF99"/>
              </a:solidFill>
            </a:endParaRPr>
          </a:p>
          <a:p>
            <a:r>
              <a:rPr lang="en-CA" dirty="0">
                <a:solidFill>
                  <a:srgbClr val="00FF99"/>
                </a:solidFill>
              </a:rPr>
              <a:t>Language Interpreters:</a:t>
            </a:r>
          </a:p>
          <a:p>
            <a:pPr lvl="1">
              <a:buFont typeface="Arial" pitchFamily="34" charset="0"/>
              <a:buChar char="•"/>
            </a:pPr>
            <a:r>
              <a:rPr lang="en-CA" dirty="0">
                <a:solidFill>
                  <a:srgbClr val="004376"/>
                </a:solidFill>
              </a:rPr>
              <a:t>Interpreters</a:t>
            </a:r>
          </a:p>
          <a:p>
            <a:pPr lvl="1">
              <a:buFont typeface="Arial" pitchFamily="34" charset="0"/>
              <a:buChar char="•"/>
            </a:pPr>
            <a:r>
              <a:rPr lang="en-CA" dirty="0">
                <a:solidFill>
                  <a:srgbClr val="004376"/>
                </a:solidFill>
              </a:rPr>
              <a:t>Compilers</a:t>
            </a:r>
          </a:p>
          <a:p>
            <a:pPr lvl="1">
              <a:buFont typeface="Arial" pitchFamily="34" charset="0"/>
              <a:buChar char="•"/>
            </a:pPr>
            <a:endParaRPr lang="en-CA" dirty="0">
              <a:solidFill>
                <a:srgbClr val="00FF99"/>
              </a:solidFill>
            </a:endParaRPr>
          </a:p>
          <a:p>
            <a:r>
              <a:rPr lang="en-CA" dirty="0">
                <a:solidFill>
                  <a:srgbClr val="00FF99"/>
                </a:solidFill>
              </a:rPr>
              <a:t>Utility Programs:</a:t>
            </a:r>
          </a:p>
          <a:p>
            <a:pPr lvl="1">
              <a:buFont typeface="Arial" pitchFamily="34" charset="0"/>
              <a:buChar char="•"/>
            </a:pPr>
            <a:r>
              <a:rPr lang="en-CA" dirty="0">
                <a:solidFill>
                  <a:srgbClr val="004376"/>
                </a:solidFill>
              </a:rPr>
              <a:t>Routine Operations</a:t>
            </a:r>
          </a:p>
          <a:p>
            <a:pPr lvl="1">
              <a:buFont typeface="Arial" pitchFamily="34" charset="0"/>
              <a:buChar char="•"/>
            </a:pPr>
            <a:r>
              <a:rPr lang="en-CA" dirty="0">
                <a:solidFill>
                  <a:srgbClr val="004376"/>
                </a:solidFill>
              </a:rPr>
              <a:t>Manage Data</a:t>
            </a:r>
          </a:p>
          <a:p>
            <a:endParaRPr lang="en-CA" dirty="0">
              <a:solidFill>
                <a:srgbClr val="00FF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Software	</a:t>
            </a:r>
          </a:p>
        </p:txBody>
      </p:sp>
      <p:sp>
        <p:nvSpPr>
          <p:cNvPr id="3" name="Content Placeholder 2"/>
          <p:cNvSpPr>
            <a:spLocks noGrp="1"/>
          </p:cNvSpPr>
          <p:nvPr>
            <p:ph idx="1"/>
          </p:nvPr>
        </p:nvSpPr>
        <p:spPr/>
        <p:txBody>
          <a:bodyPr>
            <a:normAutofit/>
          </a:bodyPr>
          <a:lstStyle/>
          <a:p>
            <a:r>
              <a:rPr lang="en-JM" sz="2400" dirty="0"/>
              <a:t>OS controls computer hardware</a:t>
            </a:r>
          </a:p>
          <a:p>
            <a:endParaRPr lang="en-JM" sz="2400" dirty="0"/>
          </a:p>
          <a:p>
            <a:r>
              <a:rPr lang="en-JM" sz="2400" dirty="0"/>
              <a:t>When you turn on the computer, the very first task that is performed is, the OS is copied from hard disk into memory.</a:t>
            </a:r>
          </a:p>
          <a:p>
            <a:endParaRPr lang="en-JM" sz="2400" dirty="0"/>
          </a:p>
          <a:p>
            <a:r>
              <a:rPr lang="en-JM" sz="2400" dirty="0"/>
              <a:t>Familiar OS:</a:t>
            </a:r>
          </a:p>
          <a:p>
            <a:pPr lvl="1"/>
            <a:r>
              <a:rPr lang="en-JM" sz="2000" dirty="0"/>
              <a:t>Microsoft Windows and Mac for PCs</a:t>
            </a:r>
          </a:p>
          <a:p>
            <a:pPr lvl="1"/>
            <a:r>
              <a:rPr lang="en-JM" sz="2000" dirty="0"/>
              <a:t>Linux for servers</a:t>
            </a:r>
          </a:p>
          <a:p>
            <a:pPr lvl="1"/>
            <a:r>
              <a:rPr lang="en-JM" sz="2000" dirty="0"/>
              <a:t>Apple iOS or Google Android for phones</a:t>
            </a:r>
          </a:p>
          <a:p>
            <a:pPr lvl="1"/>
            <a:endParaRPr lang="en-JM" sz="2000" dirty="0"/>
          </a:p>
          <a:p>
            <a:r>
              <a:rPr lang="en-JM" sz="2400" dirty="0"/>
              <a:t>Once the OS is running, you can run other applications on laptops or apps on phones.</a:t>
            </a:r>
          </a:p>
        </p:txBody>
      </p:sp>
    </p:spTree>
    <p:extLst>
      <p:ext uri="{BB962C8B-B14F-4D97-AF65-F5344CB8AC3E}">
        <p14:creationId xmlns:p14="http://schemas.microsoft.com/office/powerpoint/2010/main" val="215125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Evaluation</a:t>
            </a:r>
          </a:p>
        </p:txBody>
      </p:sp>
      <p:sp>
        <p:nvSpPr>
          <p:cNvPr id="3" name="Content Placeholder 2"/>
          <p:cNvSpPr>
            <a:spLocks noGrp="1"/>
          </p:cNvSpPr>
          <p:nvPr>
            <p:ph idx="1"/>
          </p:nvPr>
        </p:nvSpPr>
        <p:spPr/>
        <p:txBody>
          <a:bodyPr>
            <a:normAutofit/>
          </a:bodyPr>
          <a:lstStyle/>
          <a:p>
            <a:pPr lvl="1"/>
            <a:r>
              <a:rPr lang="en-US" dirty="0">
                <a:cs typeface="Times New Roman" pitchFamily="18" charset="0"/>
              </a:rPr>
              <a:t>No late assignments will be accepted after deadline!</a:t>
            </a:r>
          </a:p>
          <a:p>
            <a:pPr lvl="1"/>
            <a:r>
              <a:rPr lang="en-US" dirty="0">
                <a:cs typeface="Times New Roman" pitchFamily="18" charset="0"/>
              </a:rPr>
              <a:t>Passing mark for this course is 50</a:t>
            </a:r>
          </a:p>
          <a:p>
            <a:endParaRPr lang="en-US" sz="2400" dirty="0"/>
          </a:p>
        </p:txBody>
      </p:sp>
      <p:graphicFrame>
        <p:nvGraphicFramePr>
          <p:cNvPr id="4" name="Table 3"/>
          <p:cNvGraphicFramePr>
            <a:graphicFrameLocks noGrp="1"/>
          </p:cNvGraphicFramePr>
          <p:nvPr/>
        </p:nvGraphicFramePr>
        <p:xfrm>
          <a:off x="1219200" y="3581400"/>
          <a:ext cx="4876800" cy="1885950"/>
        </p:xfrm>
        <a:graphic>
          <a:graphicData uri="http://schemas.openxmlformats.org/drawingml/2006/table">
            <a:tbl>
              <a:tblPr firstRow="1" bandRow="1">
                <a:tableStyleId>{5C22544A-7EE6-4342-B048-85BDC9FD1C3A}</a:tableStyleId>
              </a:tblPr>
              <a:tblGrid>
                <a:gridCol w="3783724">
                  <a:extLst>
                    <a:ext uri="{9D8B030D-6E8A-4147-A177-3AD203B41FA5}">
                      <a16:colId xmlns:a16="http://schemas.microsoft.com/office/drawing/2014/main" val="20000"/>
                    </a:ext>
                  </a:extLst>
                </a:gridCol>
                <a:gridCol w="1093076">
                  <a:extLst>
                    <a:ext uri="{9D8B030D-6E8A-4147-A177-3AD203B41FA5}">
                      <a16:colId xmlns:a16="http://schemas.microsoft.com/office/drawing/2014/main" val="20001"/>
                    </a:ext>
                  </a:extLst>
                </a:gridCol>
              </a:tblGrid>
              <a:tr h="152400">
                <a:tc>
                  <a:txBody>
                    <a:bodyPr/>
                    <a:lstStyle/>
                    <a:p>
                      <a:r>
                        <a:rPr lang="en-US" sz="2400" dirty="0">
                          <a:latin typeface="Times New Roman" pitchFamily="18" charset="0"/>
                          <a:cs typeface="Times New Roman" pitchFamily="18" charset="0"/>
                        </a:rPr>
                        <a:t>Evaluation</a:t>
                      </a:r>
                      <a:r>
                        <a:rPr lang="en-US" sz="2400" baseline="0" dirty="0">
                          <a:latin typeface="Times New Roman" pitchFamily="18" charset="0"/>
                          <a:cs typeface="Times New Roman" pitchFamily="18" charset="0"/>
                        </a:rPr>
                        <a:t> Breakdown</a:t>
                      </a:r>
                      <a:endParaRPr lang="en-US" sz="2400" dirty="0">
                        <a:latin typeface="Times New Roman" pitchFamily="18" charset="0"/>
                        <a:cs typeface="Times New Roman" pitchFamily="18" charset="0"/>
                      </a:endParaRPr>
                    </a:p>
                  </a:txBody>
                  <a:tcPr/>
                </a:tc>
                <a:tc>
                  <a:txBody>
                    <a:bodyPr/>
                    <a:lstStyle/>
                    <a:p>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76250">
                <a:tc>
                  <a:txBody>
                    <a:bodyPr/>
                    <a:lstStyle/>
                    <a:p>
                      <a:r>
                        <a:rPr lang="en-US" sz="2400" dirty="0">
                          <a:latin typeface="Times New Roman" pitchFamily="18" charset="0"/>
                          <a:cs typeface="Times New Roman" pitchFamily="18" charset="0"/>
                        </a:rPr>
                        <a:t>Tests</a:t>
                      </a:r>
                    </a:p>
                  </a:txBody>
                  <a:tcPr/>
                </a:tc>
                <a:tc>
                  <a:txBody>
                    <a:bodyPr/>
                    <a:lstStyle/>
                    <a:p>
                      <a:r>
                        <a:rPr lang="en-US" sz="2400" dirty="0">
                          <a:latin typeface="Times New Roman" pitchFamily="18" charset="0"/>
                          <a:cs typeface="Times New Roman" pitchFamily="18" charset="0"/>
                        </a:rPr>
                        <a:t>24%</a:t>
                      </a:r>
                    </a:p>
                  </a:txBody>
                  <a:tcPr/>
                </a:tc>
                <a:extLst>
                  <a:ext uri="{0D108BD9-81ED-4DB2-BD59-A6C34878D82A}">
                    <a16:rowId xmlns:a16="http://schemas.microsoft.com/office/drawing/2014/main" val="10001"/>
                  </a:ext>
                </a:extLst>
              </a:tr>
              <a:tr h="476250">
                <a:tc>
                  <a:txBody>
                    <a:bodyPr/>
                    <a:lstStyle/>
                    <a:p>
                      <a:r>
                        <a:rPr lang="en-US" sz="2400" dirty="0">
                          <a:latin typeface="Times New Roman" pitchFamily="18" charset="0"/>
                          <a:cs typeface="Times New Roman" pitchFamily="18" charset="0"/>
                        </a:rPr>
                        <a:t>Labs and Assignments</a:t>
                      </a:r>
                    </a:p>
                  </a:txBody>
                  <a:tcPr/>
                </a:tc>
                <a:tc>
                  <a:txBody>
                    <a:bodyPr/>
                    <a:lstStyle/>
                    <a:p>
                      <a:r>
                        <a:rPr lang="en-US" sz="2400" dirty="0">
                          <a:latin typeface="Times New Roman" pitchFamily="18" charset="0"/>
                          <a:cs typeface="Times New Roman" pitchFamily="18" charset="0"/>
                        </a:rPr>
                        <a:t>76%</a:t>
                      </a:r>
                    </a:p>
                  </a:txBody>
                  <a:tcPr/>
                </a:tc>
                <a:extLst>
                  <a:ext uri="{0D108BD9-81ED-4DB2-BD59-A6C34878D82A}">
                    <a16:rowId xmlns:a16="http://schemas.microsoft.com/office/drawing/2014/main" val="10002"/>
                  </a:ext>
                </a:extLst>
              </a:tr>
              <a:tr h="476250">
                <a:tc>
                  <a:txBody>
                    <a:bodyPr/>
                    <a:lstStyle/>
                    <a:p>
                      <a:r>
                        <a:rPr lang="en-US" sz="2400" dirty="0">
                          <a:latin typeface="Times New Roman" pitchFamily="18" charset="0"/>
                          <a:cs typeface="Times New Roman" pitchFamily="18" charset="0"/>
                        </a:rPr>
                        <a:t>Total</a:t>
                      </a:r>
                    </a:p>
                  </a:txBody>
                  <a:tcPr/>
                </a:tc>
                <a:tc>
                  <a:txBody>
                    <a:bodyPr/>
                    <a:lstStyle/>
                    <a:p>
                      <a:r>
                        <a:rPr lang="en-US" sz="2400" dirty="0">
                          <a:latin typeface="Times New Roman" pitchFamily="18" charset="0"/>
                          <a:cs typeface="Times New Roman" pitchFamily="18" charset="0"/>
                        </a:rPr>
                        <a:t>100%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Software</a:t>
            </a:r>
          </a:p>
        </p:txBody>
      </p:sp>
      <p:pic>
        <p:nvPicPr>
          <p:cNvPr id="4" name="Content Placeholder 3"/>
          <p:cNvPicPr>
            <a:picLocks noGrp="1" noChangeAspect="1"/>
          </p:cNvPicPr>
          <p:nvPr>
            <p:ph idx="1"/>
          </p:nvPr>
        </p:nvPicPr>
        <p:blipFill>
          <a:blip r:embed="rId2" cstate="print"/>
          <a:stretch>
            <a:fillRect/>
          </a:stretch>
        </p:blipFill>
        <p:spPr>
          <a:xfrm>
            <a:off x="303686" y="1828800"/>
            <a:ext cx="8638612" cy="4572000"/>
          </a:xfrm>
          <a:prstGeom prst="rect">
            <a:avLst/>
          </a:prstGeom>
        </p:spPr>
      </p:pic>
    </p:spTree>
    <p:extLst>
      <p:ext uri="{BB962C8B-B14F-4D97-AF65-F5344CB8AC3E}">
        <p14:creationId xmlns:p14="http://schemas.microsoft.com/office/powerpoint/2010/main" val="4172363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Software</a:t>
            </a:r>
          </a:p>
        </p:txBody>
      </p:sp>
      <p:sp>
        <p:nvSpPr>
          <p:cNvPr id="3" name="Content Placeholder 2"/>
          <p:cNvSpPr>
            <a:spLocks noGrp="1"/>
          </p:cNvSpPr>
          <p:nvPr>
            <p:ph idx="1"/>
          </p:nvPr>
        </p:nvSpPr>
        <p:spPr/>
        <p:txBody>
          <a:bodyPr>
            <a:normAutofit/>
          </a:bodyPr>
          <a:lstStyle/>
          <a:p>
            <a:r>
              <a:rPr lang="en-JM" sz="2400" b="1" dirty="0"/>
              <a:t>Application</a:t>
            </a:r>
            <a:r>
              <a:rPr lang="en-JM" sz="2400" dirty="0"/>
              <a:t> or app is developed for a particular use and is the top most layer </a:t>
            </a:r>
          </a:p>
          <a:p>
            <a:endParaRPr lang="en-JM" sz="2400" dirty="0"/>
          </a:p>
          <a:p>
            <a:r>
              <a:rPr lang="en-JM" sz="2400" b="1" dirty="0"/>
              <a:t>Application tools </a:t>
            </a:r>
            <a:r>
              <a:rPr lang="en-JM" sz="2400" dirty="0"/>
              <a:t>are general purpose tools. Some are particular to each programming language like compiler.</a:t>
            </a:r>
          </a:p>
          <a:p>
            <a:endParaRPr lang="en-JM" sz="2400" dirty="0"/>
          </a:p>
          <a:p>
            <a:r>
              <a:rPr lang="en-JM" sz="2400" b="1" dirty="0"/>
              <a:t>Application Framework </a:t>
            </a:r>
            <a:r>
              <a:rPr lang="en-JM" sz="2400" dirty="0"/>
              <a:t>provides predefined code and templates for the programming language</a:t>
            </a:r>
          </a:p>
          <a:p>
            <a:endParaRPr lang="en-JM" sz="2400" dirty="0"/>
          </a:p>
          <a:p>
            <a:r>
              <a:rPr lang="en-JM" sz="2400" b="1" dirty="0"/>
              <a:t>API </a:t>
            </a:r>
            <a:r>
              <a:rPr lang="en-JM" sz="2400" dirty="0"/>
              <a:t>i.e. “Application Programming Interface” provides a software interface to other third party software running on another computer</a:t>
            </a:r>
            <a:endParaRPr lang="en-JM" sz="2400" b="1" dirty="0"/>
          </a:p>
        </p:txBody>
      </p:sp>
    </p:spTree>
    <p:extLst>
      <p:ext uri="{BB962C8B-B14F-4D97-AF65-F5344CB8AC3E}">
        <p14:creationId xmlns:p14="http://schemas.microsoft.com/office/powerpoint/2010/main" val="3597204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Software</a:t>
            </a:r>
          </a:p>
        </p:txBody>
      </p:sp>
      <p:sp>
        <p:nvSpPr>
          <p:cNvPr id="3" name="Content Placeholder 2"/>
          <p:cNvSpPr>
            <a:spLocks noGrp="1"/>
          </p:cNvSpPr>
          <p:nvPr>
            <p:ph idx="1"/>
          </p:nvPr>
        </p:nvSpPr>
        <p:spPr/>
        <p:txBody>
          <a:bodyPr>
            <a:normAutofit lnSpcReduction="10000"/>
          </a:bodyPr>
          <a:lstStyle/>
          <a:p>
            <a:r>
              <a:rPr lang="en-JM" sz="2400" b="1" dirty="0"/>
              <a:t>Libraries </a:t>
            </a:r>
            <a:r>
              <a:rPr lang="en-JM" sz="2400" dirty="0"/>
              <a:t>provide software that can be called by the application</a:t>
            </a:r>
          </a:p>
          <a:p>
            <a:endParaRPr lang="en-JM" sz="2400" dirty="0"/>
          </a:p>
          <a:p>
            <a:r>
              <a:rPr lang="en-JM" sz="2400" b="1" dirty="0"/>
              <a:t>Compiler </a:t>
            </a:r>
            <a:r>
              <a:rPr lang="en-JM" sz="2400" dirty="0"/>
              <a:t>translates particular programming language into machine code</a:t>
            </a:r>
          </a:p>
          <a:p>
            <a:endParaRPr lang="en-JM" sz="2400" b="1" dirty="0"/>
          </a:p>
          <a:p>
            <a:r>
              <a:rPr lang="en-JM" sz="2400" b="1" dirty="0"/>
              <a:t>SDK </a:t>
            </a:r>
            <a:r>
              <a:rPr lang="en-JM" sz="2400" dirty="0"/>
              <a:t>is software development kit. SDK has to be added to the tool set to provide an interface to a particular OS as many capabilities of the OS may not be available in a standard library</a:t>
            </a:r>
          </a:p>
          <a:p>
            <a:endParaRPr lang="en-JM" sz="2400" dirty="0"/>
          </a:p>
          <a:p>
            <a:r>
              <a:rPr lang="en-JM" sz="2400" b="1" dirty="0"/>
              <a:t>Device driver </a:t>
            </a:r>
            <a:r>
              <a:rPr lang="en-JM" sz="2400" dirty="0"/>
              <a:t>is software that allows OS’s communication with the hardware device</a:t>
            </a:r>
            <a:endParaRPr lang="en-JM" sz="2400" b="1" dirty="0"/>
          </a:p>
        </p:txBody>
      </p:sp>
    </p:spTree>
    <p:extLst>
      <p:ext uri="{BB962C8B-B14F-4D97-AF65-F5344CB8AC3E}">
        <p14:creationId xmlns:p14="http://schemas.microsoft.com/office/powerpoint/2010/main" val="381493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cs typeface="Times New Roman" pitchFamily="18" charset="0"/>
              </a:rPr>
              <a:t>User/Computer Interface</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914400" y="1676400"/>
            <a:ext cx="7162800" cy="4876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Data and Information</a:t>
            </a:r>
          </a:p>
        </p:txBody>
      </p:sp>
      <p:sp>
        <p:nvSpPr>
          <p:cNvPr id="3" name="Content Placeholder 2"/>
          <p:cNvSpPr>
            <a:spLocks noGrp="1"/>
          </p:cNvSpPr>
          <p:nvPr>
            <p:ph idx="1"/>
          </p:nvPr>
        </p:nvSpPr>
        <p:spPr/>
        <p:txBody>
          <a:bodyPr>
            <a:normAutofit fontScale="92500" lnSpcReduction="10000"/>
          </a:bodyPr>
          <a:lstStyle/>
          <a:p>
            <a:r>
              <a:rPr lang="en-US" sz="2400" b="1" dirty="0">
                <a:cs typeface="Times New Roman" pitchFamily="18" charset="0"/>
              </a:rPr>
              <a:t>Data: </a:t>
            </a:r>
            <a:r>
              <a:rPr lang="en-US" sz="2400" dirty="0">
                <a:cs typeface="Times New Roman" pitchFamily="18" charset="0"/>
              </a:rPr>
              <a:t>Data is a collection of unprocessed items which can include letters, words, integer numbers, real numbers, date, times, coordinates on a map, and so on.</a:t>
            </a:r>
          </a:p>
          <a:p>
            <a:endParaRPr lang="en-US" sz="2400" dirty="0">
              <a:cs typeface="Times New Roman" pitchFamily="18" charset="0"/>
            </a:endParaRPr>
          </a:p>
          <a:p>
            <a:r>
              <a:rPr lang="en-US" sz="2400" b="1" dirty="0">
                <a:cs typeface="Times New Roman" pitchFamily="18" charset="0"/>
              </a:rPr>
              <a:t>Information:</a:t>
            </a:r>
            <a:r>
              <a:rPr lang="en-US" sz="2400" dirty="0">
                <a:cs typeface="Times New Roman" pitchFamily="18" charset="0"/>
              </a:rPr>
              <a:t> Any knowledge that can be communicated</a:t>
            </a:r>
          </a:p>
          <a:p>
            <a:endParaRPr lang="en-US" sz="2400" dirty="0">
              <a:cs typeface="Times New Roman" pitchFamily="18" charset="0"/>
            </a:endParaRPr>
          </a:p>
          <a:p>
            <a:r>
              <a:rPr lang="en-US" sz="2400" dirty="0">
                <a:cs typeface="Times New Roman" pitchFamily="18" charset="0"/>
              </a:rPr>
              <a:t>Computers manipulate data to create information.</a:t>
            </a:r>
          </a:p>
          <a:p>
            <a:endParaRPr lang="en-US" sz="2400" dirty="0">
              <a:cs typeface="Times New Roman" pitchFamily="18" charset="0"/>
            </a:endParaRPr>
          </a:p>
          <a:p>
            <a:r>
              <a:rPr lang="en-US" sz="2400" dirty="0">
                <a:cs typeface="Times New Roman" pitchFamily="18" charset="0"/>
              </a:rPr>
              <a:t>Computer programming requires us to write very simple, exact instructions that consist only of operations that a computer can perform.</a:t>
            </a:r>
          </a:p>
          <a:p>
            <a:endParaRPr lang="en-US" sz="2400" dirty="0">
              <a:cs typeface="Times New Roman" pitchFamily="18" charset="0"/>
            </a:endParaRPr>
          </a:p>
          <a:p>
            <a:r>
              <a:rPr lang="en-US" sz="2400" dirty="0">
                <a:cs typeface="Times New Roman" pitchFamily="18" charset="0"/>
              </a:rPr>
              <a:t>The World Wide Web is an example of a vast store of </a:t>
            </a:r>
            <a:r>
              <a:rPr lang="en-US" sz="2400" b="1" dirty="0">
                <a:cs typeface="Times New Roman" pitchFamily="18" charset="0"/>
              </a:rPr>
              <a:t>information</a:t>
            </a:r>
            <a:r>
              <a:rPr lang="en-US" sz="2400" dirty="0">
                <a:cs typeface="Times New Roman" pitchFamily="18" charset="0"/>
              </a:rPr>
              <a:t>, which can be searched.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4200" dirty="0">
                <a:cs typeface="Times New Roman" pitchFamily="18" charset="0"/>
              </a:rPr>
              <a:t>Use of Computers for Data Processing</a:t>
            </a:r>
          </a:p>
        </p:txBody>
      </p:sp>
      <p:sp>
        <p:nvSpPr>
          <p:cNvPr id="3" name="Content Placeholder 2"/>
          <p:cNvSpPr>
            <a:spLocks noGrp="1"/>
          </p:cNvSpPr>
          <p:nvPr>
            <p:ph idx="1"/>
          </p:nvPr>
        </p:nvSpPr>
        <p:spPr/>
        <p:txBody>
          <a:bodyPr>
            <a:normAutofit/>
          </a:bodyPr>
          <a:lstStyle/>
          <a:p>
            <a:r>
              <a:rPr lang="en-CA" sz="2400" dirty="0">
                <a:cs typeface="Times New Roman" pitchFamily="18" charset="0"/>
              </a:rPr>
              <a:t>Data Processing – A way in which data transactions are grouped and handled for input to the central processor for computation or generation of reports and outputs. </a:t>
            </a:r>
          </a:p>
          <a:p>
            <a:endParaRPr lang="en-CA" sz="2400" dirty="0">
              <a:cs typeface="Times New Roman" pitchFamily="18" charset="0"/>
            </a:endParaRPr>
          </a:p>
          <a:p>
            <a:r>
              <a:rPr lang="en-US" sz="2400" dirty="0">
                <a:cs typeface="Times New Roman" pitchFamily="18" charset="0"/>
              </a:rPr>
              <a:t>A computer can input (accept) data from an input device (a keyboard or mouse, for example) and output (send) data to an output device (a screen, for example).</a:t>
            </a:r>
          </a:p>
          <a:p>
            <a:endParaRPr lang="en-US" sz="2400" dirty="0">
              <a:cs typeface="Times New Roman" pitchFamily="18" charset="0"/>
            </a:endParaRPr>
          </a:p>
          <a:p>
            <a:r>
              <a:rPr lang="en-US" sz="2400" dirty="0">
                <a:cs typeface="Times New Roman" pitchFamily="18" charset="0"/>
              </a:rPr>
              <a:t>A computer can store data into and retrieve data from its memory and secondary storage.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nvGraphicFramePr>
        <p:xfrm>
          <a:off x="304800" y="1905000"/>
          <a:ext cx="8313738" cy="4953000"/>
        </p:xfrm>
        <a:graphic>
          <a:graphicData uri="http://schemas.openxmlformats.org/presentationml/2006/ole">
            <mc:AlternateContent xmlns:mc="http://schemas.openxmlformats.org/markup-compatibility/2006">
              <mc:Choice xmlns:v="urn:schemas-microsoft-com:vml" Requires="v">
                <p:oleObj spid="_x0000_s34851" name="Bitmap Image" r:id="rId3" imgW="6211167" imgH="3543795" progId="PBrush">
                  <p:embed/>
                </p:oleObj>
              </mc:Choice>
              <mc:Fallback>
                <p:oleObj name="Bitmap Image" r:id="rId3" imgW="6211167" imgH="3543795" progId="PBrush">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313738"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ounded Rectangle 5"/>
          <p:cNvSpPr/>
          <p:nvPr/>
        </p:nvSpPr>
        <p:spPr>
          <a:xfrm>
            <a:off x="228600" y="685800"/>
            <a:ext cx="8610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cs typeface="Times New Roman" pitchFamily="18" charset="0"/>
              </a:rPr>
              <a:t>A computer processes data into information. In this simplified example, the item ordered, item price, quantity ordered, and amount received all represent data. The computer processes the data to produce the cash register receipt (information).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Data Processing Stages</a:t>
            </a:r>
          </a:p>
        </p:txBody>
      </p:sp>
      <p:graphicFrame>
        <p:nvGraphicFramePr>
          <p:cNvPr id="5" name="Content Placeholder 4"/>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a:t>
            </a:r>
          </a:p>
        </p:txBody>
      </p:sp>
      <p:sp>
        <p:nvSpPr>
          <p:cNvPr id="3" name="Content Placeholder 2"/>
          <p:cNvSpPr>
            <a:spLocks noGrp="1"/>
          </p:cNvSpPr>
          <p:nvPr>
            <p:ph idx="1"/>
          </p:nvPr>
        </p:nvSpPr>
        <p:spPr/>
        <p:txBody>
          <a:bodyPr>
            <a:normAutofit/>
          </a:bodyPr>
          <a:lstStyle/>
          <a:p>
            <a:endParaRPr lang="en-US" sz="2400" dirty="0"/>
          </a:p>
          <a:p>
            <a:r>
              <a:rPr lang="en-US" sz="2400" dirty="0"/>
              <a:t>All data processing tasks require data values to be loaded into RAM before we can perform calculations on the data values.</a:t>
            </a:r>
          </a:p>
          <a:p>
            <a:endParaRPr lang="en-US" sz="2400" dirty="0"/>
          </a:p>
          <a:p>
            <a:r>
              <a:rPr lang="en-US" sz="2400" dirty="0"/>
              <a:t>Different processing tasks will require the data values to be organized and stored in different ways.</a:t>
            </a:r>
          </a:p>
          <a:p>
            <a:pPr>
              <a:buNone/>
            </a:pPr>
            <a:endParaRPr lang="en-US" sz="2400" dirty="0"/>
          </a:p>
          <a:p>
            <a:r>
              <a:rPr lang="en-US" sz="2400" dirty="0"/>
              <a:t>Various data structures used are Arrays, Lists, trees, Maps etc.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cs typeface="Times New Roman" pitchFamily="18" charset="0"/>
              </a:rPr>
              <a:t>Methods of Data Processing</a:t>
            </a:r>
          </a:p>
        </p:txBody>
      </p:sp>
      <p:sp>
        <p:nvSpPr>
          <p:cNvPr id="3" name="Content Placeholder 2"/>
          <p:cNvSpPr>
            <a:spLocks noGrp="1"/>
          </p:cNvSpPr>
          <p:nvPr>
            <p:ph idx="1"/>
          </p:nvPr>
        </p:nvSpPr>
        <p:spPr>
          <a:xfrm>
            <a:off x="457200" y="1676400"/>
            <a:ext cx="8229600" cy="5181600"/>
          </a:xfrm>
        </p:spPr>
        <p:txBody>
          <a:bodyPr>
            <a:normAutofit/>
          </a:bodyPr>
          <a:lstStyle/>
          <a:p>
            <a:r>
              <a:rPr lang="en-US" sz="2400" b="1" dirty="0">
                <a:cs typeface="Times New Roman" pitchFamily="18" charset="0"/>
              </a:rPr>
              <a:t>Batch Processing: </a:t>
            </a:r>
            <a:r>
              <a:rPr lang="en-US" sz="2400" dirty="0">
                <a:cs typeface="Times New Roman" pitchFamily="18" charset="0"/>
              </a:rPr>
              <a:t>This is a method where the information to be organized is sorted into groups to allow for efficient and sequential processing. Data is accumulated at regular intervals for a predetermined period of time after which it is processed to produce the desired output. Like the way that credit card companies process billing; payrolls etc.</a:t>
            </a:r>
          </a:p>
          <a:p>
            <a:endParaRPr lang="en-US" sz="2400" dirty="0">
              <a:cs typeface="Times New Roman" pitchFamily="18" charset="0"/>
            </a:endParaRPr>
          </a:p>
          <a:p>
            <a:r>
              <a:rPr lang="en-US" sz="2400" b="1" dirty="0">
                <a:cs typeface="Times New Roman" pitchFamily="18" charset="0"/>
              </a:rPr>
              <a:t>Online Processing: </a:t>
            </a:r>
            <a:r>
              <a:rPr lang="en-US" sz="2400" dirty="0">
                <a:cs typeface="Times New Roman" pitchFamily="18" charset="0"/>
              </a:rPr>
              <a:t>This is a method that utilizes Internet connections and equipment directly attached to a computer. Data is processed immediately while it is entered, the user usually only has to wait a short time for a response. (ex. games, booking systems, banking systems).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Objectives</a:t>
            </a:r>
          </a:p>
        </p:txBody>
      </p:sp>
      <p:sp>
        <p:nvSpPr>
          <p:cNvPr id="3" name="Content Placeholder 2"/>
          <p:cNvSpPr>
            <a:spLocks noGrp="1"/>
          </p:cNvSpPr>
          <p:nvPr>
            <p:ph idx="1"/>
          </p:nvPr>
        </p:nvSpPr>
        <p:spPr>
          <a:xfrm>
            <a:off x="457200" y="1935480"/>
            <a:ext cx="8229600" cy="4617720"/>
          </a:xfrm>
        </p:spPr>
        <p:txBody>
          <a:bodyPr>
            <a:normAutofit/>
          </a:bodyPr>
          <a:lstStyle/>
          <a:p>
            <a:r>
              <a:rPr lang="en-CA" sz="2400" dirty="0">
                <a:cs typeface="Times New Roman" pitchFamily="18" charset="0"/>
              </a:rPr>
              <a:t>Components of a computer system: -</a:t>
            </a:r>
          </a:p>
          <a:p>
            <a:pPr lvl="1"/>
            <a:r>
              <a:rPr lang="en-CA" sz="2000" dirty="0">
                <a:cs typeface="Times New Roman" pitchFamily="18" charset="0"/>
              </a:rPr>
              <a:t>Hardware and Software</a:t>
            </a:r>
          </a:p>
          <a:p>
            <a:pPr lvl="1"/>
            <a:endParaRPr lang="en-CA" sz="2000" dirty="0">
              <a:cs typeface="Times New Roman" pitchFamily="18" charset="0"/>
            </a:endParaRPr>
          </a:p>
          <a:p>
            <a:r>
              <a:rPr lang="en-CA" sz="2400" dirty="0">
                <a:cs typeface="Times New Roman" pitchFamily="18" charset="0"/>
              </a:rPr>
              <a:t>Introduction to Data Processing</a:t>
            </a:r>
          </a:p>
          <a:p>
            <a:endParaRPr lang="en-CA" sz="2400" dirty="0">
              <a:cs typeface="Times New Roman" pitchFamily="18" charset="0"/>
            </a:endParaRPr>
          </a:p>
          <a:p>
            <a:r>
              <a:rPr lang="en-CA" sz="2400" dirty="0">
                <a:cs typeface="Times New Roman" pitchFamily="18" charset="0"/>
              </a:rPr>
              <a:t>Importance of Data Processing to Organizations: Effect on - profitability, customer service, management</a:t>
            </a:r>
          </a:p>
          <a:p>
            <a:endParaRPr lang="en-CA" sz="2400" dirty="0">
              <a:cs typeface="Times New Roman" pitchFamily="18" charset="0"/>
            </a:endParaRPr>
          </a:p>
          <a:p>
            <a:r>
              <a:rPr lang="en-CA" sz="2400" dirty="0">
                <a:cs typeface="Times New Roman" pitchFamily="18" charset="0"/>
              </a:rPr>
              <a:t>Use of computers for data processing. </a:t>
            </a:r>
          </a:p>
        </p:txBody>
      </p:sp>
    </p:spTree>
    <p:extLst>
      <p:ext uri="{BB962C8B-B14F-4D97-AF65-F5344CB8AC3E}">
        <p14:creationId xmlns:p14="http://schemas.microsoft.com/office/powerpoint/2010/main" val="1555334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Methods of Data Processing</a:t>
            </a:r>
            <a:endParaRPr lang="en-US" dirty="0"/>
          </a:p>
        </p:txBody>
      </p:sp>
      <p:sp>
        <p:nvSpPr>
          <p:cNvPr id="3" name="Content Placeholder 2"/>
          <p:cNvSpPr>
            <a:spLocks noGrp="1"/>
          </p:cNvSpPr>
          <p:nvPr>
            <p:ph idx="1"/>
          </p:nvPr>
        </p:nvSpPr>
        <p:spPr/>
        <p:txBody>
          <a:bodyPr>
            <a:normAutofit/>
          </a:bodyPr>
          <a:lstStyle/>
          <a:p>
            <a:endParaRPr lang="en-US" sz="2400" b="1" dirty="0">
              <a:cs typeface="Times New Roman" pitchFamily="18" charset="0"/>
            </a:endParaRPr>
          </a:p>
          <a:p>
            <a:r>
              <a:rPr lang="en-US" sz="2400" b="1" dirty="0">
                <a:cs typeface="Times New Roman" pitchFamily="18" charset="0"/>
              </a:rPr>
              <a:t>Real-Time Processing: </a:t>
            </a:r>
            <a:r>
              <a:rPr lang="en-US" sz="2400" dirty="0">
                <a:cs typeface="Times New Roman" pitchFamily="18" charset="0"/>
              </a:rPr>
              <a:t>This technique has the ability to respond almost immediately to various signals in order to acquire and process information. Example is traffic control system.</a:t>
            </a:r>
          </a:p>
          <a:p>
            <a:endParaRPr lang="en-US" sz="2400" dirty="0">
              <a:cs typeface="Times New Roman" pitchFamily="18" charset="0"/>
            </a:endParaRPr>
          </a:p>
          <a:p>
            <a:r>
              <a:rPr lang="en-US" sz="2400" b="1" dirty="0">
                <a:cs typeface="Times New Roman" pitchFamily="18" charset="0"/>
              </a:rPr>
              <a:t>Distributed Processing: </a:t>
            </a:r>
            <a:r>
              <a:rPr lang="en-US" sz="2400" dirty="0">
                <a:cs typeface="Times New Roman" pitchFamily="18" charset="0"/>
              </a:rPr>
              <a:t>This method is commonly utilized by remote workstations connected to one big central workstation or server. ATMs are good examples of this data processing method.</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What makes a computer</a:t>
            </a:r>
          </a:p>
        </p:txBody>
      </p:sp>
      <p:sp>
        <p:nvSpPr>
          <p:cNvPr id="3" name="Content Placeholder 2"/>
          <p:cNvSpPr>
            <a:spLocks noGrp="1"/>
          </p:cNvSpPr>
          <p:nvPr>
            <p:ph idx="1"/>
          </p:nvPr>
        </p:nvSpPr>
        <p:spPr>
          <a:xfrm>
            <a:off x="457200" y="1935480"/>
            <a:ext cx="8229600" cy="4617720"/>
          </a:xfrm>
        </p:spPr>
        <p:txBody>
          <a:bodyPr>
            <a:normAutofit/>
          </a:bodyPr>
          <a:lstStyle/>
          <a:p>
            <a:r>
              <a:rPr lang="en-CA" sz="2400" dirty="0">
                <a:cs typeface="Times New Roman" pitchFamily="18" charset="0"/>
                <a:hlinkClick r:id="rId2"/>
              </a:rPr>
              <a:t>What makes a computer</a:t>
            </a:r>
          </a:p>
          <a:p>
            <a:r>
              <a:rPr lang="en-CA" sz="2400" dirty="0">
                <a:cs typeface="Times New Roman" pitchFamily="18" charset="0"/>
                <a:hlinkClick r:id="rId2"/>
              </a:rPr>
              <a:t>https://www.youtube.com/watch?v=mCq8-xTH7jA&amp;feature=youtu.be</a:t>
            </a:r>
            <a:endParaRPr lang="en-CA" sz="2400" dirty="0">
              <a:cs typeface="Times New Roman" pitchFamily="18" charset="0"/>
            </a:endParaRPr>
          </a:p>
          <a:p>
            <a:endParaRPr lang="en-CA" sz="2400" dirty="0">
              <a:cs typeface="Times New Roman" pitchFamily="18" charset="0"/>
            </a:endParaRPr>
          </a:p>
          <a:p>
            <a:r>
              <a:rPr lang="en-CA" sz="2400" dirty="0">
                <a:cs typeface="Times New Roman" pitchFamily="18" charset="0"/>
              </a:rPr>
              <a:t>Computer Hardware and Software</a:t>
            </a:r>
          </a:p>
          <a:p>
            <a:r>
              <a:rPr lang="en-CA" sz="2400" dirty="0">
                <a:cs typeface="Times New Roman" pitchFamily="18" charset="0"/>
                <a:hlinkClick r:id="rId3"/>
              </a:rPr>
              <a:t>https://www.youtube.com/watch?v=xnyFYiK2rSY</a:t>
            </a:r>
            <a:endParaRPr lang="en-CA" sz="2400" dirty="0">
              <a:cs typeface="Times New Roman" pitchFamily="18" charset="0"/>
            </a:endParaRPr>
          </a:p>
          <a:p>
            <a:endParaRPr lang="en-CA" sz="2400" dirty="0">
              <a:cs typeface="Times New Roman" pitchFamily="18" charset="0"/>
            </a:endParaRPr>
          </a:p>
          <a:p>
            <a:r>
              <a:rPr lang="en-CA" sz="2400" dirty="0">
                <a:cs typeface="Times New Roman" pitchFamily="18" charset="0"/>
              </a:rPr>
              <a:t>CPU, Memory, Input &amp; Output</a:t>
            </a:r>
          </a:p>
          <a:p>
            <a:r>
              <a:rPr lang="en-CA" sz="2400" dirty="0">
                <a:cs typeface="Times New Roman" pitchFamily="18" charset="0"/>
                <a:hlinkClick r:id="rId4"/>
              </a:rPr>
              <a:t>https://www.youtube.com/watch?v=MMzdKTtUIFM</a:t>
            </a:r>
            <a:endParaRPr lang="en-CA" sz="2400" dirty="0">
              <a:cs typeface="Times New Roman" pitchFamily="18" charset="0"/>
            </a:endParaRPr>
          </a:p>
          <a:p>
            <a:endParaRPr lang="en-CA" sz="2400" dirty="0">
              <a:cs typeface="Times New Roman" pitchFamily="18" charset="0"/>
            </a:endParaRPr>
          </a:p>
          <a:p>
            <a:endParaRPr lang="en-CA" sz="2400" dirty="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Important Links</a:t>
            </a:r>
            <a:endParaRPr lang="en-US" dirty="0"/>
          </a:p>
        </p:txBody>
      </p:sp>
      <p:sp>
        <p:nvSpPr>
          <p:cNvPr id="3" name="Content Placeholder 2"/>
          <p:cNvSpPr>
            <a:spLocks noGrp="1"/>
          </p:cNvSpPr>
          <p:nvPr>
            <p:ph idx="1"/>
          </p:nvPr>
        </p:nvSpPr>
        <p:spPr/>
        <p:txBody>
          <a:bodyPr>
            <a:normAutofit/>
          </a:bodyPr>
          <a:lstStyle/>
          <a:p>
            <a:endParaRPr lang="en-US" sz="2400" b="1" dirty="0">
              <a:cs typeface="Times New Roman" pitchFamily="18" charset="0"/>
            </a:endParaRPr>
          </a:p>
          <a:p>
            <a:pPr marL="633222" indent="-514350">
              <a:buNone/>
            </a:pPr>
            <a:r>
              <a:rPr lang="en-CA" sz="3600" dirty="0">
                <a:hlinkClick r:id="rId2"/>
              </a:rPr>
              <a:t>What is inside a computer?</a:t>
            </a:r>
          </a:p>
          <a:p>
            <a:pPr marL="633222" indent="-514350">
              <a:buNone/>
            </a:pPr>
            <a:r>
              <a:rPr lang="en-CA" sz="3600" dirty="0">
                <a:hlinkClick r:id="rId2"/>
              </a:rPr>
              <a:t>https://www.gcflearnfree.org/computerbasics/inside-a-computer/1/</a:t>
            </a:r>
            <a:endParaRPr lang="en-CA" sz="3600" dirty="0"/>
          </a:p>
          <a:p>
            <a:pPr marL="633222" indent="-514350">
              <a:buNone/>
            </a:pPr>
            <a:endParaRPr lang="en-CA" sz="4400" dirty="0"/>
          </a:p>
          <a:p>
            <a:pPr marL="633222" indent="-514350">
              <a:buNone/>
            </a:pPr>
            <a:endParaRPr lang="en-CA" sz="4400" dirty="0"/>
          </a:p>
          <a:p>
            <a:pPr>
              <a:buNone/>
            </a:pPr>
            <a:endParaRPr lang="en-US" sz="2400" dirty="0"/>
          </a:p>
        </p:txBody>
      </p:sp>
    </p:spTree>
    <p:extLst>
      <p:ext uri="{BB962C8B-B14F-4D97-AF65-F5344CB8AC3E}">
        <p14:creationId xmlns:p14="http://schemas.microsoft.com/office/powerpoint/2010/main" val="27402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Basic components of a computer</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066800" y="1905000"/>
            <a:ext cx="6934200" cy="4495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a:t>
            </a:r>
          </a:p>
        </p:txBody>
      </p:sp>
      <p:sp>
        <p:nvSpPr>
          <p:cNvPr id="3" name="Content Placeholder 2"/>
          <p:cNvSpPr>
            <a:spLocks noGrp="1"/>
          </p:cNvSpPr>
          <p:nvPr>
            <p:ph idx="1"/>
          </p:nvPr>
        </p:nvSpPr>
        <p:spPr>
          <a:xfrm>
            <a:off x="533400" y="2011680"/>
            <a:ext cx="2362200" cy="4541520"/>
          </a:xfrm>
        </p:spPr>
        <p:txBody>
          <a:bodyPr>
            <a:normAutofit fontScale="25000" lnSpcReduction="20000"/>
          </a:bodyPr>
          <a:lstStyle/>
          <a:p>
            <a:pPr algn="just">
              <a:buNone/>
            </a:pPr>
            <a:r>
              <a:rPr lang="en-US" sz="7200" dirty="0"/>
              <a:t>A complete, working </a:t>
            </a:r>
            <a:r>
              <a:rPr lang="en-US" sz="7200" dirty="0">
                <a:hlinkClick r:id="rId2"/>
              </a:rPr>
              <a:t>computer</a:t>
            </a:r>
            <a:r>
              <a:rPr lang="en-US" sz="7200" dirty="0"/>
              <a:t>. Computer systems will include the computer along with any </a:t>
            </a:r>
            <a:r>
              <a:rPr lang="en-US" sz="7200" dirty="0">
                <a:hlinkClick r:id="rId3"/>
              </a:rPr>
              <a:t>software</a:t>
            </a:r>
            <a:r>
              <a:rPr lang="en-US" sz="7200" dirty="0"/>
              <a:t> and </a:t>
            </a:r>
            <a:r>
              <a:rPr lang="en-US" sz="7200" dirty="0">
                <a:hlinkClick r:id="rId4"/>
              </a:rPr>
              <a:t>peripheral devices</a:t>
            </a:r>
            <a:r>
              <a:rPr lang="en-US" sz="7200" dirty="0"/>
              <a:t> that are necessary to make the computer function. Every computer system, for example, requires an </a:t>
            </a:r>
            <a:r>
              <a:rPr lang="en-US" sz="7200" dirty="0">
                <a:hlinkClick r:id="rId5"/>
              </a:rPr>
              <a:t>operating system</a:t>
            </a:r>
            <a:endParaRPr lang="en-US" sz="7200" dirty="0"/>
          </a:p>
          <a:p>
            <a:pPr algn="just">
              <a:buNone/>
            </a:pPr>
            <a:endParaRPr lang="en-US" sz="5600" dirty="0"/>
          </a:p>
        </p:txBody>
      </p:sp>
      <p:pic>
        <p:nvPicPr>
          <p:cNvPr id="4" name="Picture 3"/>
          <p:cNvPicPr>
            <a:picLocks noChangeAspect="1"/>
          </p:cNvPicPr>
          <p:nvPr/>
        </p:nvPicPr>
        <p:blipFill>
          <a:blip r:embed="rId6" cstate="print"/>
          <a:stretch>
            <a:fillRect/>
          </a:stretch>
        </p:blipFill>
        <p:spPr>
          <a:xfrm>
            <a:off x="3306490" y="2011681"/>
            <a:ext cx="4933760" cy="4562475"/>
          </a:xfrm>
          <a:prstGeom prst="rect">
            <a:avLst/>
          </a:prstGeom>
        </p:spPr>
      </p:pic>
    </p:spTree>
    <p:extLst>
      <p:ext uri="{BB962C8B-B14F-4D97-AF65-F5344CB8AC3E}">
        <p14:creationId xmlns:p14="http://schemas.microsoft.com/office/powerpoint/2010/main" val="60735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Hardware</a:t>
            </a:r>
          </a:p>
        </p:txBody>
      </p:sp>
      <p:sp>
        <p:nvSpPr>
          <p:cNvPr id="3" name="Content Placeholder 2"/>
          <p:cNvSpPr>
            <a:spLocks noGrp="1"/>
          </p:cNvSpPr>
          <p:nvPr>
            <p:ph idx="1"/>
          </p:nvPr>
        </p:nvSpPr>
        <p:spPr/>
        <p:txBody>
          <a:bodyPr/>
          <a:lstStyle/>
          <a:p>
            <a:r>
              <a:rPr lang="en-JM" dirty="0"/>
              <a:t>Computer hardware is built by placing and assembling electronic components onto circuit board</a:t>
            </a:r>
          </a:p>
          <a:p>
            <a:endParaRPr lang="en-JM" dirty="0"/>
          </a:p>
        </p:txBody>
      </p:sp>
      <p:pic>
        <p:nvPicPr>
          <p:cNvPr id="4" name="Picture 3"/>
          <p:cNvPicPr>
            <a:picLocks noChangeAspect="1"/>
          </p:cNvPicPr>
          <p:nvPr/>
        </p:nvPicPr>
        <p:blipFill>
          <a:blip r:embed="rId2" cstate="print"/>
          <a:stretch>
            <a:fillRect/>
          </a:stretch>
        </p:blipFill>
        <p:spPr>
          <a:xfrm>
            <a:off x="838200" y="3581400"/>
            <a:ext cx="7543800" cy="3186415"/>
          </a:xfrm>
          <a:prstGeom prst="rect">
            <a:avLst/>
          </a:prstGeom>
        </p:spPr>
      </p:pic>
    </p:spTree>
    <p:extLst>
      <p:ext uri="{BB962C8B-B14F-4D97-AF65-F5344CB8AC3E}">
        <p14:creationId xmlns:p14="http://schemas.microsoft.com/office/powerpoint/2010/main" val="139516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Hardware</a:t>
            </a:r>
          </a:p>
        </p:txBody>
      </p:sp>
      <p:sp>
        <p:nvSpPr>
          <p:cNvPr id="3" name="Content Placeholder 2"/>
          <p:cNvSpPr>
            <a:spLocks noGrp="1"/>
          </p:cNvSpPr>
          <p:nvPr>
            <p:ph idx="1"/>
          </p:nvPr>
        </p:nvSpPr>
        <p:spPr/>
        <p:txBody>
          <a:bodyPr/>
          <a:lstStyle/>
          <a:p>
            <a:endParaRPr lang="en-JM" dirty="0"/>
          </a:p>
        </p:txBody>
      </p:sp>
      <p:pic>
        <p:nvPicPr>
          <p:cNvPr id="72706" name="Picture 2" descr="Image result for advanced motherboard with labels"/>
          <p:cNvPicPr>
            <a:picLocks noChangeAspect="1" noChangeArrowheads="1"/>
          </p:cNvPicPr>
          <p:nvPr/>
        </p:nvPicPr>
        <p:blipFill>
          <a:blip r:embed="rId2" cstate="print"/>
          <a:srcRect/>
          <a:stretch>
            <a:fillRect/>
          </a:stretch>
        </p:blipFill>
        <p:spPr bwMode="auto">
          <a:xfrm>
            <a:off x="1142999" y="1828800"/>
            <a:ext cx="7171215" cy="4495800"/>
          </a:xfrm>
          <a:prstGeom prst="rect">
            <a:avLst/>
          </a:prstGeom>
          <a:noFill/>
        </p:spPr>
      </p:pic>
    </p:spTree>
    <p:extLst>
      <p:ext uri="{BB962C8B-B14F-4D97-AF65-F5344CB8AC3E}">
        <p14:creationId xmlns:p14="http://schemas.microsoft.com/office/powerpoint/2010/main" val="1395163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56863</TotalTime>
  <Words>1408</Words>
  <Application>Microsoft Office PowerPoint</Application>
  <PresentationFormat>On-screen Show (4:3)</PresentationFormat>
  <Paragraphs>189</Paragraphs>
  <Slides>30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Corbel</vt:lpstr>
      <vt:lpstr>Times New Roman</vt:lpstr>
      <vt:lpstr>Wingdings</vt:lpstr>
      <vt:lpstr>Wingdings 2</vt:lpstr>
      <vt:lpstr>Wingdings 3</vt:lpstr>
      <vt:lpstr>Module</vt:lpstr>
      <vt:lpstr>Bitmap Image</vt:lpstr>
      <vt:lpstr>Critical Thinking &amp; IT Concepts</vt:lpstr>
      <vt:lpstr>Evaluation</vt:lpstr>
      <vt:lpstr>Objectives</vt:lpstr>
      <vt:lpstr>What makes a computer</vt:lpstr>
      <vt:lpstr>Important Links</vt:lpstr>
      <vt:lpstr>Basic components of a computer</vt:lpstr>
      <vt:lpstr>COMPUTER SYSTEM</vt:lpstr>
      <vt:lpstr>Hardware</vt:lpstr>
      <vt:lpstr>Hardware</vt:lpstr>
      <vt:lpstr>Hardware</vt:lpstr>
      <vt:lpstr>CPU</vt:lpstr>
      <vt:lpstr>CPU</vt:lpstr>
      <vt:lpstr>Hardware</vt:lpstr>
      <vt:lpstr>Hardware</vt:lpstr>
      <vt:lpstr>Memory measurement units</vt:lpstr>
      <vt:lpstr>Hardware</vt:lpstr>
      <vt:lpstr>Software</vt:lpstr>
      <vt:lpstr>Software</vt:lpstr>
      <vt:lpstr>Software </vt:lpstr>
      <vt:lpstr>Software</vt:lpstr>
      <vt:lpstr>Software</vt:lpstr>
      <vt:lpstr>Software</vt:lpstr>
      <vt:lpstr>User/Computer Interface</vt:lpstr>
      <vt:lpstr>Data and Information</vt:lpstr>
      <vt:lpstr>Use of Computers for Data Processing</vt:lpstr>
      <vt:lpstr>PowerPoint Presentation</vt:lpstr>
      <vt:lpstr>Data Processing Stages</vt:lpstr>
      <vt:lpstr>Data Processing</vt:lpstr>
      <vt:lpstr>Methods of Data Processing</vt:lpstr>
      <vt:lpstr>Methods of Data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navpreet</dc:creator>
  <cp:lastModifiedBy>Amrit Kaur</cp:lastModifiedBy>
  <cp:revision>810</cp:revision>
  <dcterms:created xsi:type="dcterms:W3CDTF">2012-07-24T21:14:25Z</dcterms:created>
  <dcterms:modified xsi:type="dcterms:W3CDTF">2019-08-31T16:51:36Z</dcterms:modified>
</cp:coreProperties>
</file>