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70" r:id="rId5"/>
    <p:sldId id="259" r:id="rId6"/>
    <p:sldId id="273" r:id="rId7"/>
    <p:sldId id="260" r:id="rId8"/>
    <p:sldId id="269" r:id="rId9"/>
    <p:sldId id="261" r:id="rId10"/>
    <p:sldId id="262" r:id="rId11"/>
    <p:sldId id="263" r:id="rId12"/>
    <p:sldId id="264" r:id="rId13"/>
    <p:sldId id="265" r:id="rId14"/>
    <p:sldId id="267" r:id="rId15"/>
    <p:sldId id="27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it" initials="A" lastIdx="1" clrIdx="0">
    <p:extLst>
      <p:ext uri="{19B8F6BF-5375-455C-9EA6-DF929625EA0E}">
        <p15:presenceInfo xmlns:p15="http://schemas.microsoft.com/office/powerpoint/2012/main" userId="Amr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18_kVlQMavE" TargetMode="External"/><Relationship Id="rId2" Type="http://schemas.openxmlformats.org/officeDocument/2006/relationships/hyperlink" Target="https://www.ibm.com/developerworks/rational/library/310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JM" dirty="0"/>
              <a:t>Sequence diagrams</a:t>
            </a:r>
          </a:p>
        </p:txBody>
      </p:sp>
      <p:pic>
        <p:nvPicPr>
          <p:cNvPr id="4" name="Picture 3"/>
          <p:cNvPicPr>
            <a:picLocks noChangeAspect="1"/>
          </p:cNvPicPr>
          <p:nvPr/>
        </p:nvPicPr>
        <p:blipFill>
          <a:blip r:embed="rId2"/>
          <a:stretch>
            <a:fillRect/>
          </a:stretch>
        </p:blipFill>
        <p:spPr>
          <a:xfrm>
            <a:off x="8378327" y="1077650"/>
            <a:ext cx="2676525" cy="1990725"/>
          </a:xfrm>
          <a:prstGeom prst="rect">
            <a:avLst/>
          </a:prstGeom>
        </p:spPr>
      </p:pic>
      <p:sp>
        <p:nvSpPr>
          <p:cNvPr id="3" name="Subtitle 2"/>
          <p:cNvSpPr>
            <a:spLocks noGrp="1"/>
          </p:cNvSpPr>
          <p:nvPr>
            <p:ph type="subTitle" idx="1"/>
          </p:nvPr>
        </p:nvSpPr>
        <p:spPr/>
        <p:txBody>
          <a:bodyPr/>
          <a:lstStyle/>
          <a:p>
            <a:endParaRPr lang="en-JM" dirty="0"/>
          </a:p>
          <a:p>
            <a:endParaRPr lang="en-JM" dirty="0"/>
          </a:p>
        </p:txBody>
      </p:sp>
    </p:spTree>
    <p:extLst>
      <p:ext uri="{BB962C8B-B14F-4D97-AF65-F5344CB8AC3E}">
        <p14:creationId xmlns:p14="http://schemas.microsoft.com/office/powerpoint/2010/main" val="39176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Representing messages</a:t>
            </a:r>
          </a:p>
        </p:txBody>
      </p:sp>
      <p:sp>
        <p:nvSpPr>
          <p:cNvPr id="3" name="Content Placeholder 2"/>
          <p:cNvSpPr>
            <a:spLocks noGrp="1"/>
          </p:cNvSpPr>
          <p:nvPr>
            <p:ph sz="half" idx="1"/>
          </p:nvPr>
        </p:nvSpPr>
        <p:spPr>
          <a:xfrm>
            <a:off x="1447330" y="2010878"/>
            <a:ext cx="5037467" cy="4070945"/>
          </a:xfrm>
        </p:spPr>
        <p:txBody>
          <a:bodyPr>
            <a:normAutofit fontScale="92500" lnSpcReduction="10000"/>
          </a:bodyPr>
          <a:lstStyle/>
          <a:p>
            <a:r>
              <a:rPr lang="en-JM" sz="2400" dirty="0"/>
              <a:t>Method call: horizontal arrow to the receiving object. Write message name and arguments above the arrow</a:t>
            </a:r>
          </a:p>
          <a:p>
            <a:r>
              <a:rPr lang="en-JM" sz="2400" dirty="0"/>
              <a:t>Arrow types tell type of the message</a:t>
            </a:r>
          </a:p>
          <a:p>
            <a:pPr lvl="1"/>
            <a:r>
              <a:rPr lang="en-JM" sz="2200" dirty="0"/>
              <a:t>Synchronous message : solid arrow with solid head</a:t>
            </a:r>
          </a:p>
          <a:p>
            <a:pPr lvl="1"/>
            <a:r>
              <a:rPr lang="en-JM" sz="2200" dirty="0"/>
              <a:t>Asynchronous message : solid arrow  with stick head</a:t>
            </a:r>
          </a:p>
          <a:p>
            <a:pPr lvl="1"/>
            <a:r>
              <a:rPr lang="en-JM" sz="2200" dirty="0"/>
              <a:t>Return message :  dashed arrow with stick head</a:t>
            </a:r>
          </a:p>
        </p:txBody>
      </p:sp>
      <p:sp>
        <p:nvSpPr>
          <p:cNvPr id="4" name="Content Placeholder 3"/>
          <p:cNvSpPr>
            <a:spLocks noGrp="1"/>
          </p:cNvSpPr>
          <p:nvPr>
            <p:ph sz="half" idx="2"/>
          </p:nvPr>
        </p:nvSpPr>
        <p:spPr/>
        <p:txBody>
          <a:bodyPr>
            <a:normAutofit fontScale="92500" lnSpcReduction="10000"/>
          </a:bodyPr>
          <a:lstStyle/>
          <a:p>
            <a:pPr marL="0" indent="0">
              <a:buNone/>
            </a:pPr>
            <a:endParaRPr lang="en-JM" dirty="0"/>
          </a:p>
          <a:p>
            <a:pPr marL="0" indent="0">
              <a:buNone/>
            </a:pPr>
            <a:endParaRPr lang="en-JM" dirty="0"/>
          </a:p>
          <a:p>
            <a:pPr marL="0" indent="0">
              <a:buNone/>
            </a:pPr>
            <a:r>
              <a:rPr lang="en-JM" dirty="0"/>
              <a:t>  open(</a:t>
            </a:r>
            <a:r>
              <a:rPr lang="en-JM" dirty="0" err="1"/>
              <a:t>accountID</a:t>
            </a:r>
            <a:r>
              <a:rPr lang="en-JM" dirty="0"/>
              <a:t>, balance)</a:t>
            </a:r>
          </a:p>
        </p:txBody>
      </p:sp>
      <p:sp>
        <p:nvSpPr>
          <p:cNvPr id="5" name="Rectangle 4"/>
          <p:cNvSpPr/>
          <p:nvPr/>
        </p:nvSpPr>
        <p:spPr>
          <a:xfrm>
            <a:off x="7931889" y="2339163"/>
            <a:ext cx="2636874" cy="574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u="sng" dirty="0"/>
              <a:t>: </a:t>
            </a:r>
            <a:r>
              <a:rPr lang="en-JM" sz="2400" u="sng" dirty="0" err="1"/>
              <a:t>BankAccount</a:t>
            </a:r>
            <a:endParaRPr lang="en-JM" sz="2400" u="sng" dirty="0"/>
          </a:p>
        </p:txBody>
      </p:sp>
      <p:cxnSp>
        <p:nvCxnSpPr>
          <p:cNvPr id="7" name="Straight Connector 6"/>
          <p:cNvCxnSpPr>
            <a:stCxn id="5" idx="2"/>
          </p:cNvCxnSpPr>
          <p:nvPr/>
        </p:nvCxnSpPr>
        <p:spPr>
          <a:xfrm>
            <a:off x="9250326" y="2913321"/>
            <a:ext cx="42530" cy="219030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a:off x="6953693" y="3423684"/>
            <a:ext cx="2296633"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974958" y="4763386"/>
            <a:ext cx="2317898" cy="0"/>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974958" y="4082902"/>
            <a:ext cx="2296633"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98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Method execution</a:t>
            </a:r>
          </a:p>
        </p:txBody>
      </p:sp>
      <p:sp>
        <p:nvSpPr>
          <p:cNvPr id="3" name="Content Placeholder 2"/>
          <p:cNvSpPr>
            <a:spLocks noGrp="1"/>
          </p:cNvSpPr>
          <p:nvPr>
            <p:ph sz="half" idx="1"/>
          </p:nvPr>
        </p:nvSpPr>
        <p:spPr/>
        <p:txBody>
          <a:bodyPr>
            <a:normAutofit lnSpcReduction="10000"/>
          </a:bodyPr>
          <a:lstStyle/>
          <a:p>
            <a:r>
              <a:rPr lang="en-JM" sz="2400" dirty="0"/>
              <a:t>Activation: When the object is in memory (stack), it means object is either running the method’s code or its waiting for another object’s method to finish. This is shown using thick box over object’s lifeline</a:t>
            </a:r>
          </a:p>
          <a:p>
            <a:r>
              <a:rPr lang="en-JM" sz="2400" dirty="0"/>
              <a:t>Nest activation: object calls itself</a:t>
            </a:r>
          </a:p>
        </p:txBody>
      </p:sp>
      <p:sp>
        <p:nvSpPr>
          <p:cNvPr id="4" name="Content Placeholder 3"/>
          <p:cNvSpPr>
            <a:spLocks noGrp="1"/>
          </p:cNvSpPr>
          <p:nvPr>
            <p:ph sz="half" idx="2"/>
          </p:nvPr>
        </p:nvSpPr>
        <p:spPr/>
        <p:txBody>
          <a:bodyPr>
            <a:normAutofit lnSpcReduction="10000"/>
          </a:bodyPr>
          <a:lstStyle/>
          <a:p>
            <a:pPr marL="0" indent="0">
              <a:buNone/>
            </a:pPr>
            <a:endParaRPr lang="en-JM" dirty="0"/>
          </a:p>
        </p:txBody>
      </p:sp>
      <p:sp>
        <p:nvSpPr>
          <p:cNvPr id="5" name="Rectangle 4"/>
          <p:cNvSpPr/>
          <p:nvPr/>
        </p:nvSpPr>
        <p:spPr>
          <a:xfrm>
            <a:off x="7846828" y="2169042"/>
            <a:ext cx="2488019" cy="574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u="sng" dirty="0"/>
              <a:t>: </a:t>
            </a:r>
            <a:r>
              <a:rPr lang="en-JM" sz="2400" u="sng" dirty="0" err="1"/>
              <a:t>BankAccount</a:t>
            </a:r>
            <a:endParaRPr lang="en-JM" sz="2400" u="sng" dirty="0"/>
          </a:p>
        </p:txBody>
      </p:sp>
      <p:cxnSp>
        <p:nvCxnSpPr>
          <p:cNvPr id="6" name="Straight Connector 5"/>
          <p:cNvCxnSpPr/>
          <p:nvPr/>
        </p:nvCxnSpPr>
        <p:spPr>
          <a:xfrm>
            <a:off x="9090837" y="2743200"/>
            <a:ext cx="0" cy="26267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p:cNvSpPr/>
          <p:nvPr/>
        </p:nvSpPr>
        <p:spPr>
          <a:xfrm>
            <a:off x="8910085" y="3005878"/>
            <a:ext cx="361506" cy="18638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11" name="Rectangle 10"/>
          <p:cNvSpPr/>
          <p:nvPr/>
        </p:nvSpPr>
        <p:spPr>
          <a:xfrm>
            <a:off x="9090837" y="3665096"/>
            <a:ext cx="372140" cy="87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17" name="Straight Connector 16"/>
          <p:cNvCxnSpPr/>
          <p:nvPr/>
        </p:nvCxnSpPr>
        <p:spPr>
          <a:xfrm>
            <a:off x="9271591" y="3423684"/>
            <a:ext cx="76554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037135" y="3423684"/>
            <a:ext cx="0" cy="7017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9462977" y="4125433"/>
            <a:ext cx="5741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06586" y="3423684"/>
            <a:ext cx="14034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506586" y="4614530"/>
            <a:ext cx="14034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090837" y="4869712"/>
            <a:ext cx="0" cy="26267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389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Object’s lifetime</a:t>
            </a:r>
          </a:p>
        </p:txBody>
      </p:sp>
      <p:sp>
        <p:nvSpPr>
          <p:cNvPr id="3" name="Content Placeholder 2"/>
          <p:cNvSpPr>
            <a:spLocks noGrp="1"/>
          </p:cNvSpPr>
          <p:nvPr>
            <p:ph sz="half" idx="1"/>
          </p:nvPr>
        </p:nvSpPr>
        <p:spPr/>
        <p:txBody>
          <a:bodyPr>
            <a:normAutofit/>
          </a:bodyPr>
          <a:lstStyle/>
          <a:p>
            <a:r>
              <a:rPr lang="en-JM" sz="2400" dirty="0"/>
              <a:t>An arrow with </a:t>
            </a:r>
            <a:r>
              <a:rPr lang="en-JM" sz="2400" b="1" dirty="0"/>
              <a:t>new </a:t>
            </a:r>
            <a:r>
              <a:rPr lang="en-JM" sz="2400" dirty="0"/>
              <a:t>header on it shows object creation i.e. beginning of object’s lifetime</a:t>
            </a:r>
          </a:p>
          <a:p>
            <a:r>
              <a:rPr lang="en-JM" sz="2400" b="1" dirty="0"/>
              <a:t>X </a:t>
            </a:r>
            <a:r>
              <a:rPr lang="en-JM" sz="2400" dirty="0"/>
              <a:t>at the bottom of the object’s lifeline tells that object is deleted and has been removed from memory by garbage collector</a:t>
            </a:r>
            <a:endParaRPr lang="en-JM" sz="2400" b="1" dirty="0"/>
          </a:p>
        </p:txBody>
      </p:sp>
      <p:sp>
        <p:nvSpPr>
          <p:cNvPr id="4" name="Content Placeholder 3"/>
          <p:cNvSpPr>
            <a:spLocks noGrp="1"/>
          </p:cNvSpPr>
          <p:nvPr>
            <p:ph sz="half" idx="2"/>
          </p:nvPr>
        </p:nvSpPr>
        <p:spPr/>
        <p:txBody>
          <a:bodyPr/>
          <a:lstStyle/>
          <a:p>
            <a:pPr marL="0" indent="0">
              <a:buNone/>
            </a:pPr>
            <a:r>
              <a:rPr lang="en-JM" dirty="0"/>
              <a:t>  </a:t>
            </a:r>
          </a:p>
          <a:p>
            <a:pPr marL="0" indent="0">
              <a:buNone/>
            </a:pPr>
            <a:r>
              <a:rPr lang="en-JM" dirty="0"/>
              <a:t>               </a:t>
            </a:r>
          </a:p>
          <a:p>
            <a:pPr marL="0" indent="0">
              <a:buNone/>
            </a:pPr>
            <a:r>
              <a:rPr lang="en-JM" sz="2400" dirty="0"/>
              <a:t>                    new</a:t>
            </a:r>
          </a:p>
          <a:p>
            <a:pPr marL="0" indent="0">
              <a:buNone/>
            </a:pPr>
            <a:r>
              <a:rPr lang="en-JM" sz="2400" dirty="0"/>
              <a:t>                  </a:t>
            </a:r>
            <a:r>
              <a:rPr lang="en-JM" sz="2400" dirty="0" err="1"/>
              <a:t>changeDate</a:t>
            </a:r>
            <a:endParaRPr lang="en-JM" sz="2400" dirty="0"/>
          </a:p>
          <a:p>
            <a:pPr marL="0" indent="0">
              <a:buNone/>
            </a:pPr>
            <a:r>
              <a:rPr lang="en-JM" sz="2400" dirty="0"/>
              <a:t>	        </a:t>
            </a:r>
            <a:r>
              <a:rPr lang="en-JM" sz="2400" dirty="0" err="1"/>
              <a:t>printDate</a:t>
            </a:r>
            <a:endParaRPr lang="en-JM" sz="2400" dirty="0"/>
          </a:p>
        </p:txBody>
      </p:sp>
      <p:sp>
        <p:nvSpPr>
          <p:cNvPr id="5" name="Rectangle 4"/>
          <p:cNvSpPr/>
          <p:nvPr/>
        </p:nvSpPr>
        <p:spPr>
          <a:xfrm>
            <a:off x="6741042" y="2169042"/>
            <a:ext cx="1998921" cy="51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u="sng" dirty="0"/>
              <a:t>: </a:t>
            </a:r>
            <a:r>
              <a:rPr lang="en-JM" sz="2400" u="sng" dirty="0" err="1"/>
              <a:t>BankAccount</a:t>
            </a:r>
            <a:endParaRPr lang="en-JM" sz="2400" u="sng" dirty="0"/>
          </a:p>
        </p:txBody>
      </p:sp>
      <p:sp>
        <p:nvSpPr>
          <p:cNvPr id="6" name="Rectangle 5"/>
          <p:cNvSpPr/>
          <p:nvPr/>
        </p:nvSpPr>
        <p:spPr>
          <a:xfrm>
            <a:off x="8927733" y="2977476"/>
            <a:ext cx="1619765" cy="51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u="sng" dirty="0"/>
              <a:t>: Date</a:t>
            </a:r>
          </a:p>
        </p:txBody>
      </p:sp>
      <p:cxnSp>
        <p:nvCxnSpPr>
          <p:cNvPr id="7" name="Straight Connector 6"/>
          <p:cNvCxnSpPr/>
          <p:nvPr/>
        </p:nvCxnSpPr>
        <p:spPr>
          <a:xfrm>
            <a:off x="7793664" y="2714798"/>
            <a:ext cx="0" cy="26267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angle 10"/>
          <p:cNvSpPr/>
          <p:nvPr/>
        </p:nvSpPr>
        <p:spPr>
          <a:xfrm>
            <a:off x="7591647" y="2977476"/>
            <a:ext cx="404037" cy="204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12" name="Rectangle 11"/>
          <p:cNvSpPr/>
          <p:nvPr/>
        </p:nvSpPr>
        <p:spPr>
          <a:xfrm>
            <a:off x="9535597" y="3735175"/>
            <a:ext cx="321288" cy="1092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13" name="Straight Connector 12"/>
          <p:cNvCxnSpPr/>
          <p:nvPr/>
        </p:nvCxnSpPr>
        <p:spPr>
          <a:xfrm>
            <a:off x="9701306" y="3487839"/>
            <a:ext cx="0" cy="35761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p:nvPr/>
        </p:nvCxnSpPr>
        <p:spPr>
          <a:xfrm>
            <a:off x="7974419" y="3189768"/>
            <a:ext cx="93204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995684" y="4657060"/>
            <a:ext cx="1539913" cy="0"/>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995684" y="4019107"/>
            <a:ext cx="15399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93664" y="5018567"/>
            <a:ext cx="0" cy="61668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p:cNvCxnSpPr/>
          <p:nvPr/>
        </p:nvCxnSpPr>
        <p:spPr>
          <a:xfrm>
            <a:off x="9696241" y="4887384"/>
            <a:ext cx="0" cy="43952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a:off x="9494846" y="4980329"/>
            <a:ext cx="521024" cy="314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9535597" y="4900620"/>
            <a:ext cx="480273" cy="39439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65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Loops and alternatives</a:t>
            </a:r>
          </a:p>
        </p:txBody>
      </p:sp>
      <p:sp>
        <p:nvSpPr>
          <p:cNvPr id="3" name="Content Placeholder 2"/>
          <p:cNvSpPr>
            <a:spLocks noGrp="1"/>
          </p:cNvSpPr>
          <p:nvPr>
            <p:ph sz="half" idx="1"/>
          </p:nvPr>
        </p:nvSpPr>
        <p:spPr>
          <a:xfrm>
            <a:off x="1254642" y="2010879"/>
            <a:ext cx="4486939" cy="3448594"/>
          </a:xfrm>
        </p:spPr>
        <p:txBody>
          <a:bodyPr>
            <a:normAutofit/>
          </a:bodyPr>
          <a:lstStyle/>
          <a:p>
            <a:r>
              <a:rPr lang="en-JM" sz="2400" dirty="0"/>
              <a:t>A box around part of the sequence diagram shows a frame</a:t>
            </a:r>
          </a:p>
          <a:p>
            <a:pPr lvl="1"/>
            <a:r>
              <a:rPr lang="en-JM" sz="2400" dirty="0"/>
              <a:t>if </a:t>
            </a:r>
            <a:r>
              <a:rPr lang="en-JM" sz="2400" dirty="0">
                <a:sym typeface="Wingdings" panose="05000000000000000000" pitchFamily="2" charset="2"/>
              </a:rPr>
              <a:t> (opt) [condition]</a:t>
            </a:r>
          </a:p>
          <a:p>
            <a:pPr lvl="1"/>
            <a:r>
              <a:rPr lang="en-JM" sz="2400" dirty="0"/>
              <a:t>if / else </a:t>
            </a:r>
            <a:r>
              <a:rPr lang="en-JM" sz="2400" dirty="0">
                <a:sym typeface="Wingdings" panose="05000000000000000000" pitchFamily="2" charset="2"/>
              </a:rPr>
              <a:t> (alt) [condition], separated by dashed line</a:t>
            </a:r>
          </a:p>
          <a:p>
            <a:pPr lvl="1"/>
            <a:r>
              <a:rPr lang="en-JM" sz="2400" dirty="0"/>
              <a:t>loop </a:t>
            </a:r>
            <a:r>
              <a:rPr lang="en-JM" sz="2400" dirty="0">
                <a:sym typeface="Wingdings" panose="05000000000000000000" pitchFamily="2" charset="2"/>
              </a:rPr>
              <a:t> (loop) [condition or item to loop over]</a:t>
            </a:r>
            <a:endParaRPr lang="en-JM" sz="2400" dirty="0"/>
          </a:p>
          <a:p>
            <a:pPr lvl="1"/>
            <a:endParaRPr lang="en-JM" sz="2400" dirty="0"/>
          </a:p>
          <a:p>
            <a:pPr lvl="1"/>
            <a:endParaRPr lang="en-JM" sz="2400" dirty="0"/>
          </a:p>
        </p:txBody>
      </p:sp>
      <p:pic>
        <p:nvPicPr>
          <p:cNvPr id="5" name="Content Placeholder 4"/>
          <p:cNvPicPr>
            <a:picLocks noGrp="1" noChangeAspect="1"/>
          </p:cNvPicPr>
          <p:nvPr>
            <p:ph sz="half" idx="2"/>
          </p:nvPr>
        </p:nvPicPr>
        <p:blipFill>
          <a:blip r:embed="rId2"/>
          <a:stretch>
            <a:fillRect/>
          </a:stretch>
        </p:blipFill>
        <p:spPr>
          <a:xfrm>
            <a:off x="5741582" y="2010878"/>
            <a:ext cx="5316944" cy="3448595"/>
          </a:xfrm>
          <a:prstGeom prst="rect">
            <a:avLst/>
          </a:prstGeom>
        </p:spPr>
      </p:pic>
    </p:spTree>
    <p:extLst>
      <p:ext uri="{BB962C8B-B14F-4D97-AF65-F5344CB8AC3E}">
        <p14:creationId xmlns:p14="http://schemas.microsoft.com/office/powerpoint/2010/main" val="320242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JM" dirty="0"/>
              <a:t>Sequence diagram for withdraw cash</a:t>
            </a:r>
          </a:p>
        </p:txBody>
      </p:sp>
      <p:sp>
        <p:nvSpPr>
          <p:cNvPr id="6" name="Content Placeholder 5"/>
          <p:cNvSpPr>
            <a:spLocks noGrp="1"/>
          </p:cNvSpPr>
          <p:nvPr>
            <p:ph idx="1"/>
          </p:nvPr>
        </p:nvSpPr>
        <p:spPr>
          <a:xfrm>
            <a:off x="1451579" y="1853754"/>
            <a:ext cx="9603275" cy="4228994"/>
          </a:xfrm>
        </p:spPr>
        <p:txBody>
          <a:bodyPr/>
          <a:lstStyle/>
          <a:p>
            <a:pPr marL="0" indent="0">
              <a:buNone/>
            </a:pPr>
            <a:endParaRPr lang="en-JM" dirty="0"/>
          </a:p>
          <a:p>
            <a:pPr marL="0" indent="0">
              <a:buNone/>
            </a:pPr>
            <a:r>
              <a:rPr lang="en-JM" dirty="0"/>
              <a:t>withdraw()	         insert card	</a:t>
            </a:r>
          </a:p>
          <a:p>
            <a:pPr marL="0" indent="0">
              <a:lnSpc>
                <a:spcPct val="100000"/>
              </a:lnSpc>
              <a:spcBef>
                <a:spcPts val="0"/>
              </a:spcBef>
              <a:buNone/>
            </a:pPr>
            <a:r>
              <a:rPr lang="en-JM" dirty="0"/>
              <a:t>                                 request password</a:t>
            </a:r>
          </a:p>
          <a:p>
            <a:pPr marL="0" indent="0">
              <a:lnSpc>
                <a:spcPct val="100000"/>
              </a:lnSpc>
              <a:spcBef>
                <a:spcPts val="0"/>
              </a:spcBef>
              <a:buNone/>
            </a:pPr>
            <a:r>
              <a:rPr lang="en-JM" dirty="0"/>
              <a:t>		       type password</a:t>
            </a:r>
          </a:p>
          <a:p>
            <a:pPr marL="0" indent="0">
              <a:lnSpc>
                <a:spcPct val="100000"/>
              </a:lnSpc>
              <a:spcBef>
                <a:spcPts val="0"/>
              </a:spcBef>
              <a:buNone/>
            </a:pPr>
            <a:r>
              <a:rPr lang="en-JM" dirty="0"/>
              <a:t>						</a:t>
            </a:r>
            <a:r>
              <a:rPr lang="en-JM" dirty="0" err="1"/>
              <a:t>verifyDetails</a:t>
            </a:r>
            <a:r>
              <a:rPr lang="en-JM" dirty="0"/>
              <a:t>()</a:t>
            </a:r>
          </a:p>
          <a:p>
            <a:pPr marL="0" indent="0">
              <a:lnSpc>
                <a:spcPct val="100000"/>
              </a:lnSpc>
              <a:spcBef>
                <a:spcPts val="0"/>
              </a:spcBef>
              <a:buNone/>
            </a:pPr>
            <a:r>
              <a:rPr lang="en-JM" dirty="0"/>
              <a:t>						account ok</a:t>
            </a:r>
          </a:p>
          <a:p>
            <a:pPr marL="0" indent="0">
              <a:lnSpc>
                <a:spcPct val="100000"/>
              </a:lnSpc>
              <a:spcBef>
                <a:spcPts val="0"/>
              </a:spcBef>
              <a:buNone/>
            </a:pPr>
            <a:r>
              <a:rPr lang="en-JM" dirty="0"/>
              <a:t>		</a:t>
            </a:r>
            <a:r>
              <a:rPr lang="en-JM" dirty="0" err="1"/>
              <a:t>inputAmount</a:t>
            </a:r>
            <a:r>
              <a:rPr lang="en-JM" dirty="0"/>
              <a:t>()                 new</a:t>
            </a:r>
          </a:p>
          <a:p>
            <a:pPr marL="0" indent="0">
              <a:lnSpc>
                <a:spcPct val="100000"/>
              </a:lnSpc>
              <a:spcBef>
                <a:spcPts val="0"/>
              </a:spcBef>
              <a:buNone/>
            </a:pPr>
            <a:r>
              <a:rPr lang="en-JM" dirty="0"/>
              <a:t>                                                                                                 update									commit</a:t>
            </a:r>
          </a:p>
          <a:p>
            <a:pPr marL="0" indent="0">
              <a:lnSpc>
                <a:spcPct val="100000"/>
              </a:lnSpc>
              <a:spcBef>
                <a:spcPts val="0"/>
              </a:spcBef>
              <a:buNone/>
            </a:pPr>
            <a:r>
              <a:rPr lang="en-JM" dirty="0"/>
              <a:t>                                 release cash                                                     				            print receipt, eject card</a:t>
            </a:r>
          </a:p>
          <a:p>
            <a:pPr marL="0" indent="0">
              <a:lnSpc>
                <a:spcPct val="100000"/>
              </a:lnSpc>
              <a:spcBef>
                <a:spcPts val="0"/>
              </a:spcBef>
              <a:buNone/>
            </a:pPr>
            <a:r>
              <a:rPr lang="en-JM" dirty="0"/>
              <a:t>							</a:t>
            </a:r>
          </a:p>
        </p:txBody>
      </p:sp>
      <p:sp>
        <p:nvSpPr>
          <p:cNvPr id="7" name="Rectangle 6"/>
          <p:cNvSpPr/>
          <p:nvPr/>
        </p:nvSpPr>
        <p:spPr>
          <a:xfrm>
            <a:off x="2385391" y="1962724"/>
            <a:ext cx="1497495" cy="449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u="sng" dirty="0"/>
              <a:t>:Customer</a:t>
            </a:r>
          </a:p>
        </p:txBody>
      </p:sp>
      <p:sp>
        <p:nvSpPr>
          <p:cNvPr id="8" name="Rectangle 7"/>
          <p:cNvSpPr/>
          <p:nvPr/>
        </p:nvSpPr>
        <p:spPr>
          <a:xfrm>
            <a:off x="5161722" y="1962724"/>
            <a:ext cx="1497495" cy="449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u="sng" dirty="0"/>
              <a:t>:ATM</a:t>
            </a:r>
          </a:p>
        </p:txBody>
      </p:sp>
      <p:sp>
        <p:nvSpPr>
          <p:cNvPr id="9" name="Rectangle 8"/>
          <p:cNvSpPr/>
          <p:nvPr/>
        </p:nvSpPr>
        <p:spPr>
          <a:xfrm>
            <a:off x="8587409" y="1962724"/>
            <a:ext cx="1497495" cy="449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u="sng" dirty="0"/>
              <a:t>:Bank</a:t>
            </a:r>
          </a:p>
        </p:txBody>
      </p:sp>
      <p:cxnSp>
        <p:nvCxnSpPr>
          <p:cNvPr id="11" name="Straight Connector 10"/>
          <p:cNvCxnSpPr>
            <a:stCxn id="7" idx="2"/>
          </p:cNvCxnSpPr>
          <p:nvPr/>
        </p:nvCxnSpPr>
        <p:spPr>
          <a:xfrm>
            <a:off x="3134139" y="2411896"/>
            <a:ext cx="6626" cy="36708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10469" y="2411896"/>
            <a:ext cx="6626" cy="36708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336155" y="2411896"/>
            <a:ext cx="6626" cy="367085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28120" y="2551044"/>
            <a:ext cx="182993" cy="314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16" name="Oval 15"/>
          <p:cNvSpPr/>
          <p:nvPr/>
        </p:nvSpPr>
        <p:spPr>
          <a:xfrm>
            <a:off x="1577009" y="2690191"/>
            <a:ext cx="66261" cy="79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18" name="Straight Arrow Connector 17"/>
          <p:cNvCxnSpPr/>
          <p:nvPr/>
        </p:nvCxnSpPr>
        <p:spPr>
          <a:xfrm flipV="1">
            <a:off x="1656521" y="2703443"/>
            <a:ext cx="1371599" cy="132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253407" y="2769704"/>
            <a:ext cx="2564296" cy="6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11079" y="2769702"/>
            <a:ext cx="195467" cy="2928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24" name="Straight Arrow Connector 23"/>
          <p:cNvCxnSpPr/>
          <p:nvPr/>
        </p:nvCxnSpPr>
        <p:spPr>
          <a:xfrm flipH="1" flipV="1">
            <a:off x="3253407" y="3076456"/>
            <a:ext cx="2657062" cy="4073"/>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233531" y="3327846"/>
            <a:ext cx="2584172" cy="66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009860" y="3685866"/>
            <a:ext cx="3230217" cy="64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240076" y="3644556"/>
            <a:ext cx="208723" cy="44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35" name="Straight Arrow Connector 34"/>
          <p:cNvCxnSpPr/>
          <p:nvPr/>
        </p:nvCxnSpPr>
        <p:spPr>
          <a:xfrm flipH="1" flipV="1">
            <a:off x="5936970" y="3935637"/>
            <a:ext cx="3296481" cy="13510"/>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46783" y="4247322"/>
            <a:ext cx="2564296" cy="6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717205" y="4183129"/>
            <a:ext cx="1497495" cy="305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u="sng" dirty="0"/>
              <a:t>:Transaction</a:t>
            </a:r>
          </a:p>
        </p:txBody>
      </p:sp>
      <p:cxnSp>
        <p:nvCxnSpPr>
          <p:cNvPr id="39" name="Straight Arrow Connector 38"/>
          <p:cNvCxnSpPr>
            <a:endCxn id="38" idx="1"/>
          </p:cNvCxnSpPr>
          <p:nvPr/>
        </p:nvCxnSpPr>
        <p:spPr>
          <a:xfrm>
            <a:off x="6003234" y="4335769"/>
            <a:ext cx="71397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8" idx="2"/>
          </p:cNvCxnSpPr>
          <p:nvPr/>
        </p:nvCxnSpPr>
        <p:spPr>
          <a:xfrm flipH="1">
            <a:off x="7465952" y="4488410"/>
            <a:ext cx="1" cy="7859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361577" y="4567134"/>
            <a:ext cx="163997" cy="521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49" name="Rectangle 48"/>
          <p:cNvSpPr/>
          <p:nvPr/>
        </p:nvSpPr>
        <p:spPr>
          <a:xfrm>
            <a:off x="9240076" y="4567134"/>
            <a:ext cx="182231" cy="51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53" name="Straight Arrow Connector 52"/>
          <p:cNvCxnSpPr/>
          <p:nvPr/>
        </p:nvCxnSpPr>
        <p:spPr>
          <a:xfrm flipV="1">
            <a:off x="7501560" y="4676571"/>
            <a:ext cx="1728577" cy="25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7525574" y="4935995"/>
            <a:ext cx="1855307" cy="20170"/>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338390" y="5115082"/>
            <a:ext cx="293207" cy="2122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7361577" y="5110524"/>
            <a:ext cx="223633" cy="1861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3223595" y="5166312"/>
            <a:ext cx="2657062" cy="4073"/>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3200400" y="5543738"/>
            <a:ext cx="2657062" cy="4073"/>
          </a:xfrm>
          <a:prstGeom prst="straightConnector1">
            <a:avLst/>
          </a:prstGeom>
          <a:ln w="38100">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41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JM" dirty="0"/>
              <a:t>Sequence Diagram </a:t>
            </a:r>
            <a:r>
              <a:rPr lang="en-JM"/>
              <a:t>for placing </a:t>
            </a:r>
            <a:r>
              <a:rPr lang="en-JM" dirty="0"/>
              <a:t>order</a:t>
            </a:r>
          </a:p>
        </p:txBody>
      </p:sp>
      <p:pic>
        <p:nvPicPr>
          <p:cNvPr id="2" name="Content Placeholder 1">
            <a:extLst>
              <a:ext uri="{FF2B5EF4-FFF2-40B4-BE49-F238E27FC236}">
                <a16:creationId xmlns:a16="http://schemas.microsoft.com/office/drawing/2014/main" id="{722BA0A0-6E19-4E6A-B465-CAD7254ED989}"/>
              </a:ext>
            </a:extLst>
          </p:cNvPr>
          <p:cNvPicPr>
            <a:picLocks noGrp="1" noChangeAspect="1"/>
          </p:cNvPicPr>
          <p:nvPr>
            <p:ph idx="1"/>
          </p:nvPr>
        </p:nvPicPr>
        <p:blipFill>
          <a:blip r:embed="rId2"/>
          <a:stretch>
            <a:fillRect/>
          </a:stretch>
        </p:blipFill>
        <p:spPr>
          <a:xfrm>
            <a:off x="2646218" y="1896069"/>
            <a:ext cx="6556049" cy="3763658"/>
          </a:xfrm>
          <a:prstGeom prst="rect">
            <a:avLst/>
          </a:prstGeom>
        </p:spPr>
      </p:pic>
    </p:spTree>
    <p:extLst>
      <p:ext uri="{BB962C8B-B14F-4D97-AF65-F5344CB8AC3E}">
        <p14:creationId xmlns:p14="http://schemas.microsoft.com/office/powerpoint/2010/main" val="180808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JM" dirty="0"/>
              <a:t>Why to make sequence diagram?</a:t>
            </a:r>
          </a:p>
        </p:txBody>
      </p:sp>
      <p:sp>
        <p:nvSpPr>
          <p:cNvPr id="6" name="Content Placeholder 5"/>
          <p:cNvSpPr>
            <a:spLocks noGrp="1"/>
          </p:cNvSpPr>
          <p:nvPr>
            <p:ph idx="1"/>
          </p:nvPr>
        </p:nvSpPr>
        <p:spPr/>
        <p:txBody>
          <a:bodyPr>
            <a:normAutofit fontScale="77500" lnSpcReduction="20000"/>
          </a:bodyPr>
          <a:lstStyle/>
          <a:p>
            <a:r>
              <a:rPr lang="en-JM" sz="2800" dirty="0"/>
              <a:t>Useful for sketching out a situation that’s not completely clear.</a:t>
            </a:r>
          </a:p>
          <a:p>
            <a:r>
              <a:rPr lang="en-JM" sz="2800" dirty="0"/>
              <a:t>Sequence diagrams are not language specific. Once made, can be implemented in many different languages</a:t>
            </a:r>
          </a:p>
          <a:p>
            <a:r>
              <a:rPr lang="en-JM" sz="2800" dirty="0"/>
              <a:t>Can be done easily as a team </a:t>
            </a:r>
          </a:p>
          <a:p>
            <a:r>
              <a:rPr lang="en-JM" sz="2800" dirty="0"/>
              <a:t>Non – programmers can read and write sequence diagrams</a:t>
            </a:r>
          </a:p>
          <a:p>
            <a:r>
              <a:rPr lang="en-JM" sz="2800" dirty="0"/>
              <a:t>Close to actual code</a:t>
            </a:r>
          </a:p>
          <a:p>
            <a:r>
              <a:rPr lang="en-JM" sz="2800" dirty="0"/>
              <a:t>Provides the wide scenario of a module as many objects/classes can be seen at a time on a page</a:t>
            </a:r>
          </a:p>
        </p:txBody>
      </p:sp>
    </p:spTree>
    <p:extLst>
      <p:ext uri="{BB962C8B-B14F-4D97-AF65-F5344CB8AC3E}">
        <p14:creationId xmlns:p14="http://schemas.microsoft.com/office/powerpoint/2010/main" val="100924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Static diagrams</a:t>
            </a:r>
          </a:p>
        </p:txBody>
      </p:sp>
      <p:sp>
        <p:nvSpPr>
          <p:cNvPr id="3" name="Content Placeholder 2"/>
          <p:cNvSpPr>
            <a:spLocks noGrp="1"/>
          </p:cNvSpPr>
          <p:nvPr>
            <p:ph idx="1"/>
          </p:nvPr>
        </p:nvSpPr>
        <p:spPr>
          <a:xfrm>
            <a:off x="1451579" y="1948070"/>
            <a:ext cx="9603275" cy="3909391"/>
          </a:xfrm>
        </p:spPr>
        <p:txBody>
          <a:bodyPr>
            <a:noAutofit/>
          </a:bodyPr>
          <a:lstStyle/>
          <a:p>
            <a:r>
              <a:rPr lang="en-JM" sz="2400" dirty="0"/>
              <a:t>Use case and class diagrams are static or structural diagrams.</a:t>
            </a:r>
          </a:p>
          <a:p>
            <a:r>
              <a:rPr lang="en-JM" sz="2400" dirty="0"/>
              <a:t>Helpful to understand the overview of the application, the actors involved, the classes needed and identifying the inheritance and aggregation relationships.</a:t>
            </a:r>
          </a:p>
          <a:p>
            <a:r>
              <a:rPr lang="en-JM" sz="2400" dirty="0"/>
              <a:t>But does not help to represent the lifetime of the object or the interaction of objects with one another.</a:t>
            </a:r>
          </a:p>
          <a:p>
            <a:r>
              <a:rPr lang="en-JM" sz="2400" dirty="0"/>
              <a:t>So, UML also has behavioural or dynamic diagrams that can describe how different objects change.</a:t>
            </a:r>
          </a:p>
        </p:txBody>
      </p:sp>
    </p:spTree>
    <p:extLst>
      <p:ext uri="{BB962C8B-B14F-4D97-AF65-F5344CB8AC3E}">
        <p14:creationId xmlns:p14="http://schemas.microsoft.com/office/powerpoint/2010/main" val="38697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Sequence diagram</a:t>
            </a:r>
          </a:p>
        </p:txBody>
      </p:sp>
      <p:sp>
        <p:nvSpPr>
          <p:cNvPr id="3" name="Content Placeholder 2"/>
          <p:cNvSpPr>
            <a:spLocks noGrp="1"/>
          </p:cNvSpPr>
          <p:nvPr>
            <p:ph idx="1"/>
          </p:nvPr>
        </p:nvSpPr>
        <p:spPr/>
        <p:txBody>
          <a:bodyPr>
            <a:normAutofit/>
          </a:bodyPr>
          <a:lstStyle/>
          <a:p>
            <a:r>
              <a:rPr lang="en-CA" dirty="0"/>
              <a:t>UML Basics: The Sequence diagram</a:t>
            </a:r>
          </a:p>
          <a:p>
            <a:r>
              <a:rPr lang="en-CA" dirty="0">
                <a:hlinkClick r:id="rId2"/>
              </a:rPr>
              <a:t>https://www.ibm.com/developerworks/rational/library/3101.html</a:t>
            </a:r>
            <a:endParaRPr lang="en-CA" dirty="0"/>
          </a:p>
          <a:p>
            <a:r>
              <a:rPr lang="en-CA" dirty="0"/>
              <a:t>  How to make sequence diagram in Visual Paradigm</a:t>
            </a:r>
          </a:p>
          <a:p>
            <a:r>
              <a:rPr lang="en-JM" sz="2800" dirty="0">
                <a:hlinkClick r:id="rId3"/>
              </a:rPr>
              <a:t>https://www.youtube.com/watch?v=18_kVlQMavE</a:t>
            </a:r>
            <a:endParaRPr lang="en-JM" sz="2800" dirty="0"/>
          </a:p>
          <a:p>
            <a:endParaRPr lang="en-JM" sz="2800" dirty="0"/>
          </a:p>
        </p:txBody>
      </p:sp>
    </p:spTree>
    <p:extLst>
      <p:ext uri="{BB962C8B-B14F-4D97-AF65-F5344CB8AC3E}">
        <p14:creationId xmlns:p14="http://schemas.microsoft.com/office/powerpoint/2010/main" val="76197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Sequence diagram</a:t>
            </a:r>
          </a:p>
        </p:txBody>
      </p:sp>
      <p:sp>
        <p:nvSpPr>
          <p:cNvPr id="3" name="Content Placeholder 2"/>
          <p:cNvSpPr>
            <a:spLocks noGrp="1"/>
          </p:cNvSpPr>
          <p:nvPr>
            <p:ph idx="1"/>
          </p:nvPr>
        </p:nvSpPr>
        <p:spPr/>
        <p:txBody>
          <a:bodyPr>
            <a:normAutofit/>
          </a:bodyPr>
          <a:lstStyle/>
          <a:p>
            <a:r>
              <a:rPr lang="en-JM" sz="2800" dirty="0"/>
              <a:t>Sequence diagram is an interaction diagram that details how operations are carried out</a:t>
            </a:r>
          </a:p>
          <a:p>
            <a:r>
              <a:rPr lang="en-JM" sz="2800" dirty="0"/>
              <a:t>It is a visual way to show the things that happen in a particular interaction between the actor and your system</a:t>
            </a:r>
          </a:p>
          <a:p>
            <a:r>
              <a:rPr lang="en-JM" sz="2800" dirty="0"/>
              <a:t>It shows the order in which events occur like when a particular object activates, invoking methods on objects.</a:t>
            </a:r>
          </a:p>
          <a:p>
            <a:endParaRPr lang="en-JM" sz="2800" dirty="0"/>
          </a:p>
        </p:txBody>
      </p:sp>
    </p:spTree>
    <p:extLst>
      <p:ext uri="{BB962C8B-B14F-4D97-AF65-F5344CB8AC3E}">
        <p14:creationId xmlns:p14="http://schemas.microsoft.com/office/powerpoint/2010/main" val="140962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forms of sequence diagram</a:t>
            </a:r>
          </a:p>
        </p:txBody>
      </p:sp>
      <p:sp>
        <p:nvSpPr>
          <p:cNvPr id="3" name="Content Placeholder 2"/>
          <p:cNvSpPr>
            <a:spLocks noGrp="1"/>
          </p:cNvSpPr>
          <p:nvPr>
            <p:ph idx="1"/>
          </p:nvPr>
        </p:nvSpPr>
        <p:spPr>
          <a:xfrm>
            <a:off x="1451579" y="2015732"/>
            <a:ext cx="9603275" cy="3725849"/>
          </a:xfrm>
        </p:spPr>
        <p:txBody>
          <a:bodyPr>
            <a:normAutofit fontScale="92500" lnSpcReduction="10000"/>
          </a:bodyPr>
          <a:lstStyle/>
          <a:p>
            <a:r>
              <a:rPr lang="en-CA" sz="2800" dirty="0"/>
              <a:t>Sequence diagrams can be used in two forms: </a:t>
            </a:r>
            <a:r>
              <a:rPr lang="en-CA" sz="3000" dirty="0"/>
              <a:t>the generic form and the instance form. </a:t>
            </a:r>
            <a:endParaRPr lang="en-CA" sz="2400" dirty="0"/>
          </a:p>
          <a:p>
            <a:pPr lvl="1"/>
            <a:r>
              <a:rPr lang="en-CA" sz="2600" i="1" dirty="0"/>
              <a:t>The instance form </a:t>
            </a:r>
            <a:r>
              <a:rPr lang="en-CA" sz="2600" dirty="0"/>
              <a:t>describes a specific scenario in detail; it documents one possible interaction. The instance form does not have any conditions, branches, or loops; it shows the interaction for just the chosen scenario. </a:t>
            </a:r>
          </a:p>
          <a:p>
            <a:pPr lvl="1"/>
            <a:r>
              <a:rPr lang="en-CA" sz="2600" i="1" dirty="0"/>
              <a:t>The generic form </a:t>
            </a:r>
            <a:r>
              <a:rPr lang="en-CA" sz="2600" dirty="0"/>
              <a:t>describes all possible alternatives in a scenario; therefore branches, conditions, and loops may be included. </a:t>
            </a:r>
            <a:endParaRPr lang="en-JM" sz="2600" dirty="0"/>
          </a:p>
        </p:txBody>
      </p:sp>
    </p:spTree>
    <p:extLst>
      <p:ext uri="{BB962C8B-B14F-4D97-AF65-F5344CB8AC3E}">
        <p14:creationId xmlns:p14="http://schemas.microsoft.com/office/powerpoint/2010/main" val="189682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Parts of sequence diagram</a:t>
            </a:r>
          </a:p>
        </p:txBody>
      </p:sp>
      <p:sp>
        <p:nvSpPr>
          <p:cNvPr id="3" name="Content Placeholder 2"/>
          <p:cNvSpPr>
            <a:spLocks noGrp="1"/>
          </p:cNvSpPr>
          <p:nvPr>
            <p:ph idx="1"/>
          </p:nvPr>
        </p:nvSpPr>
        <p:spPr>
          <a:xfrm>
            <a:off x="1451579" y="2015732"/>
            <a:ext cx="9603275" cy="3725849"/>
          </a:xfrm>
        </p:spPr>
        <p:txBody>
          <a:bodyPr>
            <a:normAutofit fontScale="92500" lnSpcReduction="20000"/>
          </a:bodyPr>
          <a:lstStyle/>
          <a:p>
            <a:r>
              <a:rPr lang="en-JM" sz="2800" dirty="0"/>
              <a:t>Participants and Messages are the key parts </a:t>
            </a:r>
          </a:p>
          <a:p>
            <a:r>
              <a:rPr lang="en-JM" sz="2800" dirty="0"/>
              <a:t>Sequence diagram is made up of a collection of participants</a:t>
            </a:r>
          </a:p>
          <a:p>
            <a:r>
              <a:rPr lang="en-JM" sz="2800" dirty="0"/>
              <a:t>Participants interact with each other during the sequence</a:t>
            </a:r>
          </a:p>
          <a:p>
            <a:r>
              <a:rPr lang="en-JM" sz="2800" dirty="0"/>
              <a:t>Participants are usually software objects</a:t>
            </a:r>
          </a:p>
          <a:p>
            <a:r>
              <a:rPr lang="en-JM" sz="2800" dirty="0"/>
              <a:t>Classes/Objects – each class (object) in the interaction is represented by its name on the top</a:t>
            </a:r>
          </a:p>
          <a:p>
            <a:r>
              <a:rPr lang="en-JM" sz="2800" dirty="0"/>
              <a:t>Message – communication between objects</a:t>
            </a:r>
          </a:p>
        </p:txBody>
      </p:sp>
    </p:spTree>
    <p:extLst>
      <p:ext uri="{BB962C8B-B14F-4D97-AF65-F5344CB8AC3E}">
        <p14:creationId xmlns:p14="http://schemas.microsoft.com/office/powerpoint/2010/main" val="118344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Parts of sequence diagram</a:t>
            </a:r>
          </a:p>
        </p:txBody>
      </p:sp>
      <p:sp>
        <p:nvSpPr>
          <p:cNvPr id="3" name="Content Placeholder 2"/>
          <p:cNvSpPr>
            <a:spLocks noGrp="1"/>
          </p:cNvSpPr>
          <p:nvPr>
            <p:ph idx="1"/>
          </p:nvPr>
        </p:nvSpPr>
        <p:spPr>
          <a:xfrm>
            <a:off x="1451579" y="2015732"/>
            <a:ext cx="9603275" cy="3938501"/>
          </a:xfrm>
        </p:spPr>
        <p:txBody>
          <a:bodyPr>
            <a:normAutofit fontScale="92500" lnSpcReduction="10000"/>
          </a:bodyPr>
          <a:lstStyle/>
          <a:p>
            <a:r>
              <a:rPr lang="en-JM" sz="2400" dirty="0"/>
              <a:t>Sequence diagram starts with an unattached message arrow</a:t>
            </a:r>
          </a:p>
          <a:p>
            <a:endParaRPr lang="en-JM" sz="2400" dirty="0"/>
          </a:p>
          <a:p>
            <a:pPr marL="0" indent="0">
              <a:buNone/>
            </a:pPr>
            <a:r>
              <a:rPr lang="en-JM" sz="2400" dirty="0"/>
              <a:t>                                          </a:t>
            </a:r>
          </a:p>
          <a:p>
            <a:pPr marL="0" indent="0">
              <a:buNone/>
            </a:pPr>
            <a:r>
              <a:rPr lang="en-JM" sz="2400" dirty="0"/>
              <a:t>                                              message</a:t>
            </a:r>
          </a:p>
          <a:p>
            <a:pPr marL="0" indent="0">
              <a:buNone/>
            </a:pPr>
            <a:r>
              <a:rPr lang="en-JM" sz="2400" dirty="0"/>
              <a:t>            unattached      </a:t>
            </a:r>
          </a:p>
          <a:p>
            <a:pPr marL="0" indent="0">
              <a:buNone/>
            </a:pPr>
            <a:r>
              <a:rPr lang="en-JM" sz="2400" dirty="0"/>
              <a:t>            message		response</a:t>
            </a:r>
          </a:p>
          <a:p>
            <a:pPr marL="0" indent="0">
              <a:buNone/>
            </a:pPr>
            <a:endParaRPr lang="en-JM" sz="2400" dirty="0"/>
          </a:p>
          <a:p>
            <a:r>
              <a:rPr lang="en-JM" sz="2400" dirty="0"/>
              <a:t>Horizontal axes tells which participant is acting and vertical axes tells time</a:t>
            </a:r>
            <a:endParaRPr lang="en-JM" sz="1600" dirty="0"/>
          </a:p>
          <a:p>
            <a:pPr marL="3657600" lvl="8" indent="0">
              <a:buNone/>
            </a:pPr>
            <a:endParaRPr lang="en-JM" sz="1600" dirty="0"/>
          </a:p>
          <a:p>
            <a:pPr marL="3657600" lvl="8" indent="0">
              <a:buNone/>
            </a:pPr>
            <a:endParaRPr lang="en-JM" sz="2000" dirty="0"/>
          </a:p>
          <a:p>
            <a:pPr marL="3657600" lvl="8" indent="0">
              <a:buNone/>
            </a:pPr>
            <a:endParaRPr lang="en-JM" sz="2000" dirty="0"/>
          </a:p>
        </p:txBody>
      </p:sp>
      <p:sp>
        <p:nvSpPr>
          <p:cNvPr id="4" name="Rectangle 3"/>
          <p:cNvSpPr/>
          <p:nvPr/>
        </p:nvSpPr>
        <p:spPr>
          <a:xfrm>
            <a:off x="3040912" y="2785730"/>
            <a:ext cx="1977655" cy="44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000" dirty="0"/>
              <a:t>: Participant 1</a:t>
            </a:r>
          </a:p>
        </p:txBody>
      </p:sp>
      <p:sp>
        <p:nvSpPr>
          <p:cNvPr id="5" name="Rectangle 4"/>
          <p:cNvSpPr/>
          <p:nvPr/>
        </p:nvSpPr>
        <p:spPr>
          <a:xfrm>
            <a:off x="6607900" y="2785730"/>
            <a:ext cx="1977655" cy="44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000" dirty="0"/>
              <a:t>: Participant 2</a:t>
            </a:r>
          </a:p>
        </p:txBody>
      </p:sp>
      <p:cxnSp>
        <p:nvCxnSpPr>
          <p:cNvPr id="8" name="Straight Connector 7"/>
          <p:cNvCxnSpPr>
            <a:stCxn id="4" idx="2"/>
          </p:cNvCxnSpPr>
          <p:nvPr/>
        </p:nvCxnSpPr>
        <p:spPr>
          <a:xfrm>
            <a:off x="4029740" y="3232298"/>
            <a:ext cx="10632" cy="4678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7596727" y="3232298"/>
            <a:ext cx="10632" cy="4678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p:cNvSpPr/>
          <p:nvPr/>
        </p:nvSpPr>
        <p:spPr>
          <a:xfrm>
            <a:off x="3927135" y="3700130"/>
            <a:ext cx="222097" cy="1275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11" name="Rectangle 10"/>
          <p:cNvSpPr/>
          <p:nvPr/>
        </p:nvSpPr>
        <p:spPr>
          <a:xfrm flipH="1">
            <a:off x="7504754" y="3678866"/>
            <a:ext cx="205207" cy="1297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13" name="Straight Arrow Connector 12"/>
          <p:cNvCxnSpPr/>
          <p:nvPr/>
        </p:nvCxnSpPr>
        <p:spPr>
          <a:xfrm>
            <a:off x="4132342" y="3984982"/>
            <a:ext cx="337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149232" y="4582633"/>
            <a:ext cx="3560729" cy="10632"/>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flipH="1" flipV="1">
            <a:off x="2345672" y="3796262"/>
            <a:ext cx="158808" cy="2391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cxnSp>
        <p:nvCxnSpPr>
          <p:cNvPr id="30" name="Straight Arrow Connector 29"/>
          <p:cNvCxnSpPr/>
          <p:nvPr/>
        </p:nvCxnSpPr>
        <p:spPr>
          <a:xfrm>
            <a:off x="2504481" y="3908319"/>
            <a:ext cx="1437410" cy="7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32867" y="4997303"/>
            <a:ext cx="10632" cy="4678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p:cNvCxnSpPr/>
          <p:nvPr/>
        </p:nvCxnSpPr>
        <p:spPr>
          <a:xfrm>
            <a:off x="7607357" y="4976037"/>
            <a:ext cx="10632" cy="46783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822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What sequence diagram does?</a:t>
            </a:r>
          </a:p>
        </p:txBody>
      </p:sp>
      <p:sp>
        <p:nvSpPr>
          <p:cNvPr id="3" name="Content Placeholder 2"/>
          <p:cNvSpPr>
            <a:spLocks noGrp="1"/>
          </p:cNvSpPr>
          <p:nvPr>
            <p:ph idx="1"/>
          </p:nvPr>
        </p:nvSpPr>
        <p:spPr>
          <a:xfrm>
            <a:off x="1451579" y="2015732"/>
            <a:ext cx="9603275" cy="3704584"/>
          </a:xfrm>
        </p:spPr>
        <p:txBody>
          <a:bodyPr>
            <a:normAutofit fontScale="92500" lnSpcReduction="20000"/>
          </a:bodyPr>
          <a:lstStyle/>
          <a:p>
            <a:r>
              <a:rPr lang="en-JM" sz="2800" dirty="0"/>
              <a:t>capture the interaction between objects in a collaboration</a:t>
            </a:r>
          </a:p>
          <a:p>
            <a:r>
              <a:rPr lang="en-JM" sz="2800" dirty="0"/>
              <a:t>Show instances that play the roles defined in a collaboration</a:t>
            </a:r>
          </a:p>
          <a:p>
            <a:r>
              <a:rPr lang="en-JM" sz="2800" dirty="0"/>
              <a:t>Show the order of the interaction by using the vertical axis to represent time when and what messages are sent</a:t>
            </a:r>
          </a:p>
          <a:p>
            <a:r>
              <a:rPr lang="en-JM" sz="2800" dirty="0"/>
              <a:t>Either model generic interactions – showing all possible paths                    </a:t>
            </a:r>
          </a:p>
          <a:p>
            <a:pPr marL="0" indent="0">
              <a:buNone/>
            </a:pPr>
            <a:r>
              <a:rPr lang="en-JM" sz="2800" dirty="0"/>
              <a:t>  OR specific instances of the interaction – showing just one path</a:t>
            </a:r>
          </a:p>
          <a:p>
            <a:pPr marL="0" indent="0">
              <a:buNone/>
            </a:pPr>
            <a:r>
              <a:rPr lang="en-JM" sz="2800" dirty="0"/>
              <a:t>   through the interaction</a:t>
            </a:r>
          </a:p>
        </p:txBody>
      </p:sp>
    </p:spTree>
    <p:extLst>
      <p:ext uri="{BB962C8B-B14F-4D97-AF65-F5344CB8AC3E}">
        <p14:creationId xmlns:p14="http://schemas.microsoft.com/office/powerpoint/2010/main" val="49017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Representing objects</a:t>
            </a:r>
          </a:p>
        </p:txBody>
      </p:sp>
      <p:sp>
        <p:nvSpPr>
          <p:cNvPr id="4" name="Content Placeholder 3"/>
          <p:cNvSpPr>
            <a:spLocks noGrp="1"/>
          </p:cNvSpPr>
          <p:nvPr>
            <p:ph sz="half" idx="1"/>
          </p:nvPr>
        </p:nvSpPr>
        <p:spPr>
          <a:xfrm>
            <a:off x="1447331" y="2010878"/>
            <a:ext cx="4124129" cy="3448595"/>
          </a:xfrm>
        </p:spPr>
        <p:txBody>
          <a:bodyPr/>
          <a:lstStyle/>
          <a:p>
            <a:endParaRPr lang="en-JM" dirty="0"/>
          </a:p>
          <a:p>
            <a:r>
              <a:rPr lang="en-JM" sz="2400" dirty="0"/>
              <a:t>Box with the underlined label specifies the object</a:t>
            </a:r>
          </a:p>
          <a:p>
            <a:r>
              <a:rPr lang="en-JM" sz="2400" dirty="0"/>
              <a:t>Dashed vertical lines represents the life span of the object</a:t>
            </a:r>
          </a:p>
        </p:txBody>
      </p:sp>
      <p:sp>
        <p:nvSpPr>
          <p:cNvPr id="5" name="Content Placeholder 4"/>
          <p:cNvSpPr>
            <a:spLocks noGrp="1"/>
          </p:cNvSpPr>
          <p:nvPr>
            <p:ph sz="half" idx="2"/>
          </p:nvPr>
        </p:nvSpPr>
        <p:spPr>
          <a:xfrm>
            <a:off x="5571460" y="2017343"/>
            <a:ext cx="5487463" cy="3441520"/>
          </a:xfrm>
        </p:spPr>
        <p:txBody>
          <a:bodyPr/>
          <a:lstStyle/>
          <a:p>
            <a:r>
              <a:rPr lang="en-JM" dirty="0"/>
              <a:t>Named </a:t>
            </a:r>
          </a:p>
        </p:txBody>
      </p:sp>
      <p:sp>
        <p:nvSpPr>
          <p:cNvPr id="6" name="Rectangle 5"/>
          <p:cNvSpPr/>
          <p:nvPr/>
        </p:nvSpPr>
        <p:spPr>
          <a:xfrm>
            <a:off x="1447331" y="2017343"/>
            <a:ext cx="3528706" cy="406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dirty="0" err="1"/>
              <a:t>Object_name</a:t>
            </a:r>
            <a:r>
              <a:rPr lang="en-JM" sz="2400" dirty="0"/>
              <a:t> : </a:t>
            </a:r>
            <a:r>
              <a:rPr lang="en-JM" sz="2400" dirty="0" err="1"/>
              <a:t>class_name</a:t>
            </a:r>
            <a:endParaRPr lang="en-JM" sz="2400" dirty="0"/>
          </a:p>
        </p:txBody>
      </p:sp>
      <p:sp>
        <p:nvSpPr>
          <p:cNvPr id="7" name="Rectangle 6"/>
          <p:cNvSpPr/>
          <p:nvPr/>
        </p:nvSpPr>
        <p:spPr>
          <a:xfrm>
            <a:off x="5792503" y="2786431"/>
            <a:ext cx="1802687" cy="42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dirty="0"/>
              <a:t>Rob : Person</a:t>
            </a:r>
          </a:p>
        </p:txBody>
      </p:sp>
      <p:sp>
        <p:nvSpPr>
          <p:cNvPr id="8" name="Rectangle 7"/>
          <p:cNvSpPr/>
          <p:nvPr/>
        </p:nvSpPr>
        <p:spPr>
          <a:xfrm>
            <a:off x="9484242" y="2786431"/>
            <a:ext cx="1410401" cy="42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dirty="0"/>
              <a:t> : Person</a:t>
            </a:r>
          </a:p>
        </p:txBody>
      </p:sp>
      <p:sp>
        <p:nvSpPr>
          <p:cNvPr id="9" name="Rectangle 8"/>
          <p:cNvSpPr/>
          <p:nvPr/>
        </p:nvSpPr>
        <p:spPr>
          <a:xfrm>
            <a:off x="8025902" y="2786431"/>
            <a:ext cx="1033038" cy="424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dirty="0"/>
              <a:t> Rob</a:t>
            </a:r>
          </a:p>
        </p:txBody>
      </p:sp>
      <p:sp>
        <p:nvSpPr>
          <p:cNvPr id="11" name="Speech Bubble: Rectangle 10"/>
          <p:cNvSpPr/>
          <p:nvPr/>
        </p:nvSpPr>
        <p:spPr>
          <a:xfrm>
            <a:off x="5792502" y="2017344"/>
            <a:ext cx="2011795" cy="406879"/>
          </a:xfrm>
          <a:prstGeom prst="wedgeRectCallout">
            <a:avLst>
              <a:gd name="adj1" fmla="val -20833"/>
              <a:gd name="adj2" fmla="val 11999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dirty="0"/>
              <a:t>Named object</a:t>
            </a:r>
          </a:p>
        </p:txBody>
      </p:sp>
      <p:sp>
        <p:nvSpPr>
          <p:cNvPr id="12" name="Speech Bubble: Rectangle 11"/>
          <p:cNvSpPr/>
          <p:nvPr/>
        </p:nvSpPr>
        <p:spPr>
          <a:xfrm>
            <a:off x="8233795" y="1995007"/>
            <a:ext cx="2660847" cy="429216"/>
          </a:xfrm>
          <a:prstGeom prst="wedgeRectCallout">
            <a:avLst>
              <a:gd name="adj1" fmla="val -20833"/>
              <a:gd name="adj2" fmla="val 11999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2400" dirty="0"/>
              <a:t>Anonymous object</a:t>
            </a:r>
          </a:p>
        </p:txBody>
      </p:sp>
      <p:cxnSp>
        <p:nvCxnSpPr>
          <p:cNvPr id="14" name="Straight Connector 13"/>
          <p:cNvCxnSpPr>
            <a:stCxn id="7" idx="2"/>
          </p:cNvCxnSpPr>
          <p:nvPr/>
        </p:nvCxnSpPr>
        <p:spPr>
          <a:xfrm>
            <a:off x="6693847" y="3211033"/>
            <a:ext cx="4665" cy="224844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10209587" y="3232759"/>
            <a:ext cx="4665" cy="224844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p:cNvCxnSpPr/>
          <p:nvPr/>
        </p:nvCxnSpPr>
        <p:spPr>
          <a:xfrm>
            <a:off x="8542421" y="3246306"/>
            <a:ext cx="4665" cy="224844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Speech Bubble: Rectangle 17"/>
          <p:cNvSpPr/>
          <p:nvPr/>
        </p:nvSpPr>
        <p:spPr>
          <a:xfrm flipV="1">
            <a:off x="9271591" y="3735172"/>
            <a:ext cx="2296631" cy="666705"/>
          </a:xfrm>
          <a:prstGeom prst="wedgeRectCallout">
            <a:avLst>
              <a:gd name="adj1" fmla="val -17650"/>
              <a:gd name="adj2" fmla="val 145179"/>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scene3d>
              <a:camera prst="orthographicFront">
                <a:rot lat="0" lon="0" rev="10800000"/>
              </a:camera>
              <a:lightRig rig="threePt" dir="t"/>
            </a:scene3d>
          </a:bodyPr>
          <a:lstStyle/>
          <a:p>
            <a:pPr algn="ctr"/>
            <a:r>
              <a:rPr lang="en-JM" dirty="0"/>
              <a:t>Object of unknown class</a:t>
            </a:r>
          </a:p>
        </p:txBody>
      </p:sp>
      <p:sp>
        <p:nvSpPr>
          <p:cNvPr id="19" name="Speech Bubble: Rectangle 18"/>
          <p:cNvSpPr/>
          <p:nvPr/>
        </p:nvSpPr>
        <p:spPr>
          <a:xfrm rot="5400000">
            <a:off x="6432350" y="4922527"/>
            <a:ext cx="1488560" cy="447261"/>
          </a:xfrm>
          <a:prstGeom prst="wedgeRectCallout">
            <a:avLst>
              <a:gd name="adj1" fmla="val -20833"/>
              <a:gd name="adj2" fmla="val 76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JM" sz="2400" dirty="0"/>
              <a:t>lifeline</a:t>
            </a:r>
            <a:endParaRPr lang="en-JM" dirty="0"/>
          </a:p>
        </p:txBody>
      </p:sp>
    </p:spTree>
    <p:extLst>
      <p:ext uri="{BB962C8B-B14F-4D97-AF65-F5344CB8AC3E}">
        <p14:creationId xmlns:p14="http://schemas.microsoft.com/office/powerpoint/2010/main" val="4478839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3311</TotalTime>
  <Words>851</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Sequence diagrams</vt:lpstr>
      <vt:lpstr>Static diagrams</vt:lpstr>
      <vt:lpstr>Sequence diagram</vt:lpstr>
      <vt:lpstr>Sequence diagram</vt:lpstr>
      <vt:lpstr>forms of sequence diagram</vt:lpstr>
      <vt:lpstr>Parts of sequence diagram</vt:lpstr>
      <vt:lpstr>Parts of sequence diagram</vt:lpstr>
      <vt:lpstr>What sequence diagram does?</vt:lpstr>
      <vt:lpstr>Representing objects</vt:lpstr>
      <vt:lpstr>Representing messages</vt:lpstr>
      <vt:lpstr>Method execution</vt:lpstr>
      <vt:lpstr>Object’s lifetime</vt:lpstr>
      <vt:lpstr>Loops and alternatives</vt:lpstr>
      <vt:lpstr>Sequence diagram for withdraw cash</vt:lpstr>
      <vt:lpstr>Sequence Diagram for placing order</vt:lpstr>
      <vt:lpstr>Why to make 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diagrams</dc:title>
  <dc:creator>Amrit</dc:creator>
  <cp:lastModifiedBy>kush patel</cp:lastModifiedBy>
  <cp:revision>42</cp:revision>
  <dcterms:created xsi:type="dcterms:W3CDTF">2016-08-17T15:29:16Z</dcterms:created>
  <dcterms:modified xsi:type="dcterms:W3CDTF">2019-11-15T15:28:23Z</dcterms:modified>
</cp:coreProperties>
</file>