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 id="271" r:id="rId18"/>
    <p:sldId id="272" r:id="rId19"/>
    <p:sldId id="273" r:id="rId20"/>
    <p:sldId id="274" r:id="rId21"/>
    <p:sldId id="278" r:id="rId22"/>
    <p:sldId id="275" r:id="rId23"/>
    <p:sldId id="279" r:id="rId24"/>
    <p:sldId id="276" r:id="rId25"/>
    <p:sldId id="280"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de.org/educate/resources/video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latin typeface="Times New Roman" pitchFamily="18" charset="0"/>
                <a:cs typeface="Times New Roman" pitchFamily="18" charset="0"/>
              </a:rPr>
              <a:t>Critical Thinking &amp; IT Concepts</a:t>
            </a:r>
            <a:endParaRPr lang="en-JM" sz="3600" dirty="0"/>
          </a:p>
        </p:txBody>
      </p:sp>
      <p:sp>
        <p:nvSpPr>
          <p:cNvPr id="3" name="Subtitle 2"/>
          <p:cNvSpPr>
            <a:spLocks noGrp="1"/>
          </p:cNvSpPr>
          <p:nvPr>
            <p:ph type="subTitle" idx="1"/>
          </p:nvPr>
        </p:nvSpPr>
        <p:spPr/>
        <p:txBody>
          <a:bodyPr/>
          <a:lstStyle/>
          <a:p>
            <a:r>
              <a:rPr lang="en-JM"/>
              <a:t>Week 13 </a:t>
            </a:r>
            <a:r>
              <a:rPr lang="en-JM" dirty="0"/>
              <a:t>– Data Representation</a:t>
            </a:r>
          </a:p>
        </p:txBody>
      </p:sp>
    </p:spTree>
    <p:extLst>
      <p:ext uri="{BB962C8B-B14F-4D97-AF65-F5344CB8AC3E}">
        <p14:creationId xmlns:p14="http://schemas.microsoft.com/office/powerpoint/2010/main" val="320939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8434" y="227010"/>
            <a:ext cx="8620539" cy="438912"/>
          </a:xfrm>
        </p:spPr>
        <p:txBody>
          <a:bodyPr>
            <a:noAutofit/>
          </a:bodyPr>
          <a:lstStyle/>
          <a:p>
            <a:r>
              <a:rPr lang="en-US" sz="3200" dirty="0">
                <a:latin typeface="Times New Roman" pitchFamily="18" charset="0"/>
                <a:cs typeface="Times New Roman" pitchFamily="18" charset="0"/>
              </a:rPr>
              <a:t>Table for Decimal, Hexadecimal and Binary codes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6768082"/>
              </p:ext>
            </p:extLst>
          </p:nvPr>
        </p:nvGraphicFramePr>
        <p:xfrm>
          <a:off x="2309191" y="838195"/>
          <a:ext cx="6858000" cy="56997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271463">
                <a:tc>
                  <a:txBody>
                    <a:bodyPr/>
                    <a:lstStyle/>
                    <a:p>
                      <a:pPr algn="ctr"/>
                      <a:r>
                        <a:rPr lang="en-US" sz="1600" dirty="0">
                          <a:latin typeface="Times New Roman" pitchFamily="18" charset="0"/>
                          <a:cs typeface="Times New Roman" pitchFamily="18" charset="0"/>
                        </a:rPr>
                        <a:t>Decimal</a:t>
                      </a:r>
                    </a:p>
                  </a:txBody>
                  <a:tcPr/>
                </a:tc>
                <a:tc>
                  <a:txBody>
                    <a:bodyPr/>
                    <a:lstStyle/>
                    <a:p>
                      <a:pPr algn="ctr"/>
                      <a:r>
                        <a:rPr lang="en-US" sz="1600" dirty="0">
                          <a:latin typeface="Times New Roman" pitchFamily="18" charset="0"/>
                          <a:cs typeface="Times New Roman" pitchFamily="18" charset="0"/>
                        </a:rPr>
                        <a:t>Hexadecimal</a:t>
                      </a:r>
                    </a:p>
                  </a:txBody>
                  <a:tcPr/>
                </a:tc>
                <a:tc>
                  <a:txBody>
                    <a:bodyPr/>
                    <a:lstStyle/>
                    <a:p>
                      <a:pPr algn="ctr"/>
                      <a:r>
                        <a:rPr lang="en-US" sz="1600" dirty="0">
                          <a:latin typeface="Times New Roman" pitchFamily="18" charset="0"/>
                          <a:cs typeface="Times New Roman" pitchFamily="18" charset="0"/>
                        </a:rPr>
                        <a:t>Binary</a:t>
                      </a:r>
                    </a:p>
                  </a:txBody>
                  <a:tcPr/>
                </a:tc>
                <a:extLst>
                  <a:ext uri="{0D108BD9-81ED-4DB2-BD59-A6C34878D82A}">
                    <a16:rowId xmlns:a16="http://schemas.microsoft.com/office/drawing/2014/main" val="10000"/>
                  </a:ext>
                </a:extLst>
              </a:tr>
              <a:tr h="271463">
                <a:tc>
                  <a:txBody>
                    <a:bodyPr/>
                    <a:lstStyle/>
                    <a:p>
                      <a:pPr algn="ctr"/>
                      <a:r>
                        <a:rPr lang="en-US" sz="1600" dirty="0">
                          <a:latin typeface="Times New Roman" pitchFamily="18" charset="0"/>
                          <a:cs typeface="Times New Roman" pitchFamily="18" charset="0"/>
                        </a:rPr>
                        <a:t>0</a:t>
                      </a:r>
                    </a:p>
                  </a:txBody>
                  <a:tcPr/>
                </a:tc>
                <a:tc>
                  <a:txBody>
                    <a:bodyPr/>
                    <a:lstStyle/>
                    <a:p>
                      <a:pPr algn="ctr"/>
                      <a:r>
                        <a:rPr lang="en-US" sz="1600" dirty="0">
                          <a:latin typeface="Times New Roman" pitchFamily="18" charset="0"/>
                          <a:cs typeface="Times New Roman" pitchFamily="18" charset="0"/>
                        </a:rPr>
                        <a:t>0</a:t>
                      </a:r>
                    </a:p>
                  </a:txBody>
                  <a:tcPr/>
                </a:tc>
                <a:tc>
                  <a:txBody>
                    <a:bodyPr/>
                    <a:lstStyle/>
                    <a:p>
                      <a:pPr algn="ctr"/>
                      <a:r>
                        <a:rPr lang="en-US" sz="1600" dirty="0">
                          <a:latin typeface="Times New Roman" pitchFamily="18" charset="0"/>
                          <a:cs typeface="Times New Roman" pitchFamily="18" charset="0"/>
                        </a:rPr>
                        <a:t>0000</a:t>
                      </a:r>
                    </a:p>
                  </a:txBody>
                  <a:tcPr/>
                </a:tc>
                <a:extLst>
                  <a:ext uri="{0D108BD9-81ED-4DB2-BD59-A6C34878D82A}">
                    <a16:rowId xmlns:a16="http://schemas.microsoft.com/office/drawing/2014/main" val="10001"/>
                  </a:ext>
                </a:extLst>
              </a:tr>
              <a:tr h="271463">
                <a:tc>
                  <a:txBody>
                    <a:bodyPr/>
                    <a:lstStyle/>
                    <a:p>
                      <a:pPr algn="ctr"/>
                      <a:r>
                        <a:rPr lang="en-US" sz="1600" dirty="0">
                          <a:latin typeface="Times New Roman" pitchFamily="18" charset="0"/>
                          <a:cs typeface="Times New Roman" pitchFamily="18" charset="0"/>
                        </a:rPr>
                        <a:t>1</a:t>
                      </a:r>
                    </a:p>
                  </a:txBody>
                  <a:tcPr/>
                </a:tc>
                <a:tc>
                  <a:txBody>
                    <a:bodyPr/>
                    <a:lstStyle/>
                    <a:p>
                      <a:pPr algn="ctr"/>
                      <a:r>
                        <a:rPr lang="en-US" sz="1600" dirty="0">
                          <a:latin typeface="Times New Roman" pitchFamily="18" charset="0"/>
                          <a:cs typeface="Times New Roman" pitchFamily="18" charset="0"/>
                        </a:rPr>
                        <a:t>1</a:t>
                      </a:r>
                    </a:p>
                  </a:txBody>
                  <a:tcPr/>
                </a:tc>
                <a:tc>
                  <a:txBody>
                    <a:bodyPr/>
                    <a:lstStyle/>
                    <a:p>
                      <a:pPr algn="ctr"/>
                      <a:r>
                        <a:rPr lang="en-US" sz="1600" dirty="0">
                          <a:latin typeface="Times New Roman" pitchFamily="18" charset="0"/>
                          <a:cs typeface="Times New Roman" pitchFamily="18" charset="0"/>
                        </a:rPr>
                        <a:t>0001</a:t>
                      </a:r>
                    </a:p>
                  </a:txBody>
                  <a:tcPr/>
                </a:tc>
                <a:extLst>
                  <a:ext uri="{0D108BD9-81ED-4DB2-BD59-A6C34878D82A}">
                    <a16:rowId xmlns:a16="http://schemas.microsoft.com/office/drawing/2014/main" val="10002"/>
                  </a:ext>
                </a:extLst>
              </a:tr>
              <a:tr h="271463">
                <a:tc>
                  <a:txBody>
                    <a:bodyPr/>
                    <a:lstStyle/>
                    <a:p>
                      <a:pPr algn="ctr"/>
                      <a:r>
                        <a:rPr lang="en-US" sz="1600" dirty="0">
                          <a:latin typeface="Times New Roman" pitchFamily="18" charset="0"/>
                          <a:cs typeface="Times New Roman" pitchFamily="18" charset="0"/>
                        </a:rPr>
                        <a:t>2</a:t>
                      </a:r>
                    </a:p>
                  </a:txBody>
                  <a:tcPr/>
                </a:tc>
                <a:tc>
                  <a:txBody>
                    <a:bodyPr/>
                    <a:lstStyle/>
                    <a:p>
                      <a:pPr algn="ctr"/>
                      <a:r>
                        <a:rPr lang="en-US" sz="1600" dirty="0">
                          <a:latin typeface="Times New Roman" pitchFamily="18" charset="0"/>
                          <a:cs typeface="Times New Roman" pitchFamily="18" charset="0"/>
                        </a:rPr>
                        <a:t>2</a:t>
                      </a:r>
                    </a:p>
                  </a:txBody>
                  <a:tcPr/>
                </a:tc>
                <a:tc>
                  <a:txBody>
                    <a:bodyPr/>
                    <a:lstStyle/>
                    <a:p>
                      <a:pPr algn="ctr"/>
                      <a:r>
                        <a:rPr lang="en-US" sz="1600" dirty="0">
                          <a:latin typeface="Times New Roman" pitchFamily="18" charset="0"/>
                          <a:cs typeface="Times New Roman" pitchFamily="18" charset="0"/>
                        </a:rPr>
                        <a:t>0010</a:t>
                      </a:r>
                    </a:p>
                  </a:txBody>
                  <a:tcPr/>
                </a:tc>
                <a:extLst>
                  <a:ext uri="{0D108BD9-81ED-4DB2-BD59-A6C34878D82A}">
                    <a16:rowId xmlns:a16="http://schemas.microsoft.com/office/drawing/2014/main" val="10003"/>
                  </a:ext>
                </a:extLst>
              </a:tr>
              <a:tr h="271463">
                <a:tc>
                  <a:txBody>
                    <a:bodyPr/>
                    <a:lstStyle/>
                    <a:p>
                      <a:pPr algn="ctr"/>
                      <a:r>
                        <a:rPr lang="en-US" sz="1600" dirty="0">
                          <a:latin typeface="Times New Roman" pitchFamily="18" charset="0"/>
                          <a:cs typeface="Times New Roman" pitchFamily="18" charset="0"/>
                        </a:rPr>
                        <a:t>3</a:t>
                      </a:r>
                    </a:p>
                  </a:txBody>
                  <a:tcPr/>
                </a:tc>
                <a:tc>
                  <a:txBody>
                    <a:bodyPr/>
                    <a:lstStyle/>
                    <a:p>
                      <a:pPr algn="ctr"/>
                      <a:r>
                        <a:rPr lang="en-US" sz="1600" dirty="0">
                          <a:latin typeface="Times New Roman" pitchFamily="18" charset="0"/>
                          <a:cs typeface="Times New Roman" pitchFamily="18" charset="0"/>
                        </a:rPr>
                        <a:t>3</a:t>
                      </a:r>
                    </a:p>
                  </a:txBody>
                  <a:tcPr/>
                </a:tc>
                <a:tc>
                  <a:txBody>
                    <a:bodyPr/>
                    <a:lstStyle/>
                    <a:p>
                      <a:pPr algn="ctr"/>
                      <a:r>
                        <a:rPr lang="en-US" sz="1600" dirty="0">
                          <a:latin typeface="Times New Roman" pitchFamily="18" charset="0"/>
                          <a:cs typeface="Times New Roman" pitchFamily="18" charset="0"/>
                        </a:rPr>
                        <a:t>0011</a:t>
                      </a:r>
                    </a:p>
                  </a:txBody>
                  <a:tcPr/>
                </a:tc>
                <a:extLst>
                  <a:ext uri="{0D108BD9-81ED-4DB2-BD59-A6C34878D82A}">
                    <a16:rowId xmlns:a16="http://schemas.microsoft.com/office/drawing/2014/main" val="10004"/>
                  </a:ext>
                </a:extLst>
              </a:tr>
              <a:tr h="271463">
                <a:tc>
                  <a:txBody>
                    <a:bodyPr/>
                    <a:lstStyle/>
                    <a:p>
                      <a:pPr algn="ctr"/>
                      <a:r>
                        <a:rPr lang="en-US" sz="1600" dirty="0">
                          <a:latin typeface="Times New Roman" pitchFamily="18" charset="0"/>
                          <a:cs typeface="Times New Roman" pitchFamily="18" charset="0"/>
                        </a:rPr>
                        <a:t>4</a:t>
                      </a:r>
                    </a:p>
                  </a:txBody>
                  <a:tcPr/>
                </a:tc>
                <a:tc>
                  <a:txBody>
                    <a:bodyPr/>
                    <a:lstStyle/>
                    <a:p>
                      <a:pPr algn="ctr"/>
                      <a:r>
                        <a:rPr lang="en-US" sz="1600" dirty="0">
                          <a:latin typeface="Times New Roman" pitchFamily="18" charset="0"/>
                          <a:cs typeface="Times New Roman" pitchFamily="18" charset="0"/>
                        </a:rPr>
                        <a:t>4</a:t>
                      </a:r>
                    </a:p>
                  </a:txBody>
                  <a:tcPr/>
                </a:tc>
                <a:tc>
                  <a:txBody>
                    <a:bodyPr/>
                    <a:lstStyle/>
                    <a:p>
                      <a:pPr algn="ctr"/>
                      <a:r>
                        <a:rPr lang="en-US" sz="1600" dirty="0">
                          <a:latin typeface="Times New Roman" pitchFamily="18" charset="0"/>
                          <a:cs typeface="Times New Roman" pitchFamily="18" charset="0"/>
                        </a:rPr>
                        <a:t>0100</a:t>
                      </a:r>
                    </a:p>
                  </a:txBody>
                  <a:tcPr/>
                </a:tc>
                <a:extLst>
                  <a:ext uri="{0D108BD9-81ED-4DB2-BD59-A6C34878D82A}">
                    <a16:rowId xmlns:a16="http://schemas.microsoft.com/office/drawing/2014/main" val="10005"/>
                  </a:ext>
                </a:extLst>
              </a:tr>
              <a:tr h="271463">
                <a:tc>
                  <a:txBody>
                    <a:bodyPr/>
                    <a:lstStyle/>
                    <a:p>
                      <a:pPr algn="ctr"/>
                      <a:r>
                        <a:rPr lang="en-US" sz="1600" dirty="0">
                          <a:latin typeface="Times New Roman" pitchFamily="18" charset="0"/>
                          <a:cs typeface="Times New Roman" pitchFamily="18" charset="0"/>
                        </a:rPr>
                        <a:t>5</a:t>
                      </a:r>
                    </a:p>
                  </a:txBody>
                  <a:tcPr/>
                </a:tc>
                <a:tc>
                  <a:txBody>
                    <a:bodyPr/>
                    <a:lstStyle/>
                    <a:p>
                      <a:pPr algn="ctr"/>
                      <a:r>
                        <a:rPr lang="en-US" sz="1600" dirty="0">
                          <a:latin typeface="Times New Roman" pitchFamily="18" charset="0"/>
                          <a:cs typeface="Times New Roman" pitchFamily="18" charset="0"/>
                        </a:rPr>
                        <a:t>5</a:t>
                      </a:r>
                    </a:p>
                  </a:txBody>
                  <a:tcPr/>
                </a:tc>
                <a:tc>
                  <a:txBody>
                    <a:bodyPr/>
                    <a:lstStyle/>
                    <a:p>
                      <a:pPr algn="ctr"/>
                      <a:r>
                        <a:rPr lang="en-US" sz="1600" dirty="0">
                          <a:latin typeface="Times New Roman" pitchFamily="18" charset="0"/>
                          <a:cs typeface="Times New Roman" pitchFamily="18" charset="0"/>
                        </a:rPr>
                        <a:t>0101</a:t>
                      </a:r>
                    </a:p>
                  </a:txBody>
                  <a:tcPr/>
                </a:tc>
                <a:extLst>
                  <a:ext uri="{0D108BD9-81ED-4DB2-BD59-A6C34878D82A}">
                    <a16:rowId xmlns:a16="http://schemas.microsoft.com/office/drawing/2014/main" val="10006"/>
                  </a:ext>
                </a:extLst>
              </a:tr>
              <a:tr h="271463">
                <a:tc>
                  <a:txBody>
                    <a:bodyPr/>
                    <a:lstStyle/>
                    <a:p>
                      <a:pPr algn="ctr"/>
                      <a:r>
                        <a:rPr lang="en-US" sz="1600" dirty="0">
                          <a:latin typeface="Times New Roman" pitchFamily="18" charset="0"/>
                          <a:cs typeface="Times New Roman" pitchFamily="18" charset="0"/>
                        </a:rPr>
                        <a:t>6</a:t>
                      </a:r>
                    </a:p>
                  </a:txBody>
                  <a:tcPr/>
                </a:tc>
                <a:tc>
                  <a:txBody>
                    <a:bodyPr/>
                    <a:lstStyle/>
                    <a:p>
                      <a:pPr algn="ctr"/>
                      <a:r>
                        <a:rPr lang="en-US" sz="1600" dirty="0">
                          <a:latin typeface="Times New Roman" pitchFamily="18" charset="0"/>
                          <a:cs typeface="Times New Roman" pitchFamily="18" charset="0"/>
                        </a:rPr>
                        <a:t>6</a:t>
                      </a:r>
                    </a:p>
                  </a:txBody>
                  <a:tcPr/>
                </a:tc>
                <a:tc>
                  <a:txBody>
                    <a:bodyPr/>
                    <a:lstStyle/>
                    <a:p>
                      <a:pPr algn="ctr"/>
                      <a:r>
                        <a:rPr lang="en-US" sz="1600" dirty="0">
                          <a:latin typeface="Times New Roman" pitchFamily="18" charset="0"/>
                          <a:cs typeface="Times New Roman" pitchFamily="18" charset="0"/>
                        </a:rPr>
                        <a:t>0110</a:t>
                      </a:r>
                    </a:p>
                  </a:txBody>
                  <a:tcPr/>
                </a:tc>
                <a:extLst>
                  <a:ext uri="{0D108BD9-81ED-4DB2-BD59-A6C34878D82A}">
                    <a16:rowId xmlns:a16="http://schemas.microsoft.com/office/drawing/2014/main" val="10007"/>
                  </a:ext>
                </a:extLst>
              </a:tr>
              <a:tr h="271463">
                <a:tc>
                  <a:txBody>
                    <a:bodyPr/>
                    <a:lstStyle/>
                    <a:p>
                      <a:pPr algn="ctr"/>
                      <a:r>
                        <a:rPr lang="en-US" sz="1600" dirty="0">
                          <a:latin typeface="Times New Roman" pitchFamily="18" charset="0"/>
                          <a:cs typeface="Times New Roman" pitchFamily="18" charset="0"/>
                        </a:rPr>
                        <a:t>7</a:t>
                      </a:r>
                    </a:p>
                  </a:txBody>
                  <a:tcPr/>
                </a:tc>
                <a:tc>
                  <a:txBody>
                    <a:bodyPr/>
                    <a:lstStyle/>
                    <a:p>
                      <a:pPr algn="ctr"/>
                      <a:r>
                        <a:rPr lang="en-US" sz="1600" dirty="0">
                          <a:latin typeface="Times New Roman" pitchFamily="18" charset="0"/>
                          <a:cs typeface="Times New Roman" pitchFamily="18" charset="0"/>
                        </a:rPr>
                        <a:t>7</a:t>
                      </a:r>
                    </a:p>
                  </a:txBody>
                  <a:tcPr/>
                </a:tc>
                <a:tc>
                  <a:txBody>
                    <a:bodyPr/>
                    <a:lstStyle/>
                    <a:p>
                      <a:pPr algn="ctr"/>
                      <a:r>
                        <a:rPr lang="en-US" sz="1600" dirty="0">
                          <a:latin typeface="Times New Roman" pitchFamily="18" charset="0"/>
                          <a:cs typeface="Times New Roman" pitchFamily="18" charset="0"/>
                        </a:rPr>
                        <a:t>0111</a:t>
                      </a:r>
                    </a:p>
                  </a:txBody>
                  <a:tcPr/>
                </a:tc>
                <a:extLst>
                  <a:ext uri="{0D108BD9-81ED-4DB2-BD59-A6C34878D82A}">
                    <a16:rowId xmlns:a16="http://schemas.microsoft.com/office/drawing/2014/main" val="10008"/>
                  </a:ext>
                </a:extLst>
              </a:tr>
              <a:tr h="271463">
                <a:tc>
                  <a:txBody>
                    <a:bodyPr/>
                    <a:lstStyle/>
                    <a:p>
                      <a:pPr algn="ctr"/>
                      <a:r>
                        <a:rPr lang="en-US" sz="1600" dirty="0">
                          <a:latin typeface="Times New Roman" pitchFamily="18" charset="0"/>
                          <a:cs typeface="Times New Roman" pitchFamily="18" charset="0"/>
                        </a:rPr>
                        <a:t>8</a:t>
                      </a:r>
                    </a:p>
                  </a:txBody>
                  <a:tcPr/>
                </a:tc>
                <a:tc>
                  <a:txBody>
                    <a:bodyPr/>
                    <a:lstStyle/>
                    <a:p>
                      <a:pPr algn="ctr"/>
                      <a:r>
                        <a:rPr lang="en-US" sz="1600" dirty="0">
                          <a:latin typeface="Times New Roman" pitchFamily="18" charset="0"/>
                          <a:cs typeface="Times New Roman" pitchFamily="18" charset="0"/>
                        </a:rPr>
                        <a:t>8</a:t>
                      </a:r>
                    </a:p>
                  </a:txBody>
                  <a:tcPr/>
                </a:tc>
                <a:tc>
                  <a:txBody>
                    <a:bodyPr/>
                    <a:lstStyle/>
                    <a:p>
                      <a:pPr algn="ctr"/>
                      <a:r>
                        <a:rPr lang="en-US" sz="1600" dirty="0">
                          <a:latin typeface="Times New Roman" pitchFamily="18" charset="0"/>
                          <a:cs typeface="Times New Roman" pitchFamily="18" charset="0"/>
                        </a:rPr>
                        <a:t>1000</a:t>
                      </a:r>
                    </a:p>
                  </a:txBody>
                  <a:tcPr/>
                </a:tc>
                <a:extLst>
                  <a:ext uri="{0D108BD9-81ED-4DB2-BD59-A6C34878D82A}">
                    <a16:rowId xmlns:a16="http://schemas.microsoft.com/office/drawing/2014/main" val="10009"/>
                  </a:ext>
                </a:extLst>
              </a:tr>
              <a:tr h="271463">
                <a:tc>
                  <a:txBody>
                    <a:bodyPr/>
                    <a:lstStyle/>
                    <a:p>
                      <a:pPr algn="ctr"/>
                      <a:r>
                        <a:rPr lang="en-US" sz="1600" dirty="0">
                          <a:latin typeface="Times New Roman" pitchFamily="18" charset="0"/>
                          <a:cs typeface="Times New Roman" pitchFamily="18" charset="0"/>
                        </a:rPr>
                        <a:t>9</a:t>
                      </a:r>
                    </a:p>
                  </a:txBody>
                  <a:tcPr/>
                </a:tc>
                <a:tc>
                  <a:txBody>
                    <a:bodyPr/>
                    <a:lstStyle/>
                    <a:p>
                      <a:pPr algn="ctr"/>
                      <a:r>
                        <a:rPr lang="en-US" sz="1600" dirty="0">
                          <a:latin typeface="Times New Roman" pitchFamily="18" charset="0"/>
                          <a:cs typeface="Times New Roman" pitchFamily="18" charset="0"/>
                        </a:rPr>
                        <a:t>9</a:t>
                      </a:r>
                    </a:p>
                  </a:txBody>
                  <a:tcPr/>
                </a:tc>
                <a:tc>
                  <a:txBody>
                    <a:bodyPr/>
                    <a:lstStyle/>
                    <a:p>
                      <a:pPr algn="ctr"/>
                      <a:r>
                        <a:rPr lang="en-US" sz="1600" dirty="0">
                          <a:latin typeface="Times New Roman" pitchFamily="18" charset="0"/>
                          <a:cs typeface="Times New Roman" pitchFamily="18" charset="0"/>
                        </a:rPr>
                        <a:t>1001</a:t>
                      </a:r>
                    </a:p>
                  </a:txBody>
                  <a:tcPr/>
                </a:tc>
                <a:extLst>
                  <a:ext uri="{0D108BD9-81ED-4DB2-BD59-A6C34878D82A}">
                    <a16:rowId xmlns:a16="http://schemas.microsoft.com/office/drawing/2014/main" val="10010"/>
                  </a:ext>
                </a:extLst>
              </a:tr>
              <a:tr h="271463">
                <a:tc>
                  <a:txBody>
                    <a:bodyPr/>
                    <a:lstStyle/>
                    <a:p>
                      <a:pPr algn="ctr"/>
                      <a:r>
                        <a:rPr lang="en-US" sz="1600" dirty="0">
                          <a:latin typeface="Times New Roman" pitchFamily="18" charset="0"/>
                          <a:cs typeface="Times New Roman" pitchFamily="18" charset="0"/>
                        </a:rPr>
                        <a:t>10</a:t>
                      </a:r>
                    </a:p>
                  </a:txBody>
                  <a:tcPr/>
                </a:tc>
                <a:tc>
                  <a:txBody>
                    <a:bodyPr/>
                    <a:lstStyle/>
                    <a:p>
                      <a:pPr algn="ctr"/>
                      <a:r>
                        <a:rPr lang="en-US" sz="1600" dirty="0">
                          <a:latin typeface="Times New Roman" pitchFamily="18" charset="0"/>
                          <a:cs typeface="Times New Roman" pitchFamily="18" charset="0"/>
                        </a:rPr>
                        <a:t>A</a:t>
                      </a:r>
                    </a:p>
                  </a:txBody>
                  <a:tcPr/>
                </a:tc>
                <a:tc>
                  <a:txBody>
                    <a:bodyPr/>
                    <a:lstStyle/>
                    <a:p>
                      <a:pPr algn="ctr"/>
                      <a:r>
                        <a:rPr lang="en-US" sz="1600" dirty="0">
                          <a:latin typeface="Times New Roman" pitchFamily="18" charset="0"/>
                          <a:cs typeface="Times New Roman" pitchFamily="18" charset="0"/>
                        </a:rPr>
                        <a:t>1010</a:t>
                      </a:r>
                    </a:p>
                  </a:txBody>
                  <a:tcPr/>
                </a:tc>
                <a:extLst>
                  <a:ext uri="{0D108BD9-81ED-4DB2-BD59-A6C34878D82A}">
                    <a16:rowId xmlns:a16="http://schemas.microsoft.com/office/drawing/2014/main" val="10011"/>
                  </a:ext>
                </a:extLst>
              </a:tr>
              <a:tr h="271463">
                <a:tc>
                  <a:txBody>
                    <a:bodyPr/>
                    <a:lstStyle/>
                    <a:p>
                      <a:pPr algn="ctr"/>
                      <a:r>
                        <a:rPr lang="en-US" sz="1600" dirty="0">
                          <a:latin typeface="Times New Roman" pitchFamily="18" charset="0"/>
                          <a:cs typeface="Times New Roman" pitchFamily="18" charset="0"/>
                        </a:rPr>
                        <a:t>11</a:t>
                      </a:r>
                    </a:p>
                  </a:txBody>
                  <a:tcPr/>
                </a:tc>
                <a:tc>
                  <a:txBody>
                    <a:bodyPr/>
                    <a:lstStyle/>
                    <a:p>
                      <a:pPr algn="ctr"/>
                      <a:r>
                        <a:rPr lang="en-US" sz="1600" dirty="0">
                          <a:latin typeface="Times New Roman" pitchFamily="18" charset="0"/>
                          <a:cs typeface="Times New Roman" pitchFamily="18" charset="0"/>
                        </a:rPr>
                        <a:t>B</a:t>
                      </a:r>
                    </a:p>
                  </a:txBody>
                  <a:tcPr/>
                </a:tc>
                <a:tc>
                  <a:txBody>
                    <a:bodyPr/>
                    <a:lstStyle/>
                    <a:p>
                      <a:pPr algn="ctr"/>
                      <a:r>
                        <a:rPr lang="en-US" sz="1600" dirty="0">
                          <a:latin typeface="Times New Roman" pitchFamily="18" charset="0"/>
                          <a:cs typeface="Times New Roman" pitchFamily="18" charset="0"/>
                        </a:rPr>
                        <a:t>1011</a:t>
                      </a:r>
                    </a:p>
                  </a:txBody>
                  <a:tcPr/>
                </a:tc>
                <a:extLst>
                  <a:ext uri="{0D108BD9-81ED-4DB2-BD59-A6C34878D82A}">
                    <a16:rowId xmlns:a16="http://schemas.microsoft.com/office/drawing/2014/main" val="10012"/>
                  </a:ext>
                </a:extLst>
              </a:tr>
              <a:tr h="271463">
                <a:tc>
                  <a:txBody>
                    <a:bodyPr/>
                    <a:lstStyle/>
                    <a:p>
                      <a:pPr algn="ctr"/>
                      <a:r>
                        <a:rPr lang="en-US" sz="1600" dirty="0">
                          <a:latin typeface="Times New Roman" pitchFamily="18" charset="0"/>
                          <a:cs typeface="Times New Roman" pitchFamily="18" charset="0"/>
                        </a:rPr>
                        <a:t>12</a:t>
                      </a:r>
                    </a:p>
                  </a:txBody>
                  <a:tcPr/>
                </a:tc>
                <a:tc>
                  <a:txBody>
                    <a:bodyPr/>
                    <a:lstStyle/>
                    <a:p>
                      <a:pPr algn="ctr"/>
                      <a:r>
                        <a:rPr lang="en-US" sz="1600" dirty="0">
                          <a:latin typeface="Times New Roman" pitchFamily="18" charset="0"/>
                          <a:cs typeface="Times New Roman" pitchFamily="18" charset="0"/>
                        </a:rPr>
                        <a:t>C</a:t>
                      </a:r>
                    </a:p>
                  </a:txBody>
                  <a:tcPr/>
                </a:tc>
                <a:tc>
                  <a:txBody>
                    <a:bodyPr/>
                    <a:lstStyle/>
                    <a:p>
                      <a:pPr algn="ctr"/>
                      <a:r>
                        <a:rPr lang="en-US" sz="1600" dirty="0">
                          <a:latin typeface="Times New Roman" pitchFamily="18" charset="0"/>
                          <a:cs typeface="Times New Roman" pitchFamily="18" charset="0"/>
                        </a:rPr>
                        <a:t>1100</a:t>
                      </a:r>
                    </a:p>
                  </a:txBody>
                  <a:tcPr/>
                </a:tc>
                <a:extLst>
                  <a:ext uri="{0D108BD9-81ED-4DB2-BD59-A6C34878D82A}">
                    <a16:rowId xmlns:a16="http://schemas.microsoft.com/office/drawing/2014/main" val="10013"/>
                  </a:ext>
                </a:extLst>
              </a:tr>
              <a:tr h="271463">
                <a:tc>
                  <a:txBody>
                    <a:bodyPr/>
                    <a:lstStyle/>
                    <a:p>
                      <a:pPr algn="ctr"/>
                      <a:r>
                        <a:rPr lang="en-US" sz="1600" dirty="0">
                          <a:latin typeface="Times New Roman" pitchFamily="18" charset="0"/>
                          <a:cs typeface="Times New Roman" pitchFamily="18" charset="0"/>
                        </a:rPr>
                        <a:t>13</a:t>
                      </a:r>
                    </a:p>
                  </a:txBody>
                  <a:tcPr/>
                </a:tc>
                <a:tc>
                  <a:txBody>
                    <a:bodyPr/>
                    <a:lstStyle/>
                    <a:p>
                      <a:pPr algn="ctr"/>
                      <a:r>
                        <a:rPr lang="en-US" sz="1600" dirty="0">
                          <a:latin typeface="Times New Roman" pitchFamily="18" charset="0"/>
                          <a:cs typeface="Times New Roman" pitchFamily="18" charset="0"/>
                        </a:rPr>
                        <a:t>D</a:t>
                      </a:r>
                    </a:p>
                  </a:txBody>
                  <a:tcPr/>
                </a:tc>
                <a:tc>
                  <a:txBody>
                    <a:bodyPr/>
                    <a:lstStyle/>
                    <a:p>
                      <a:pPr algn="ctr"/>
                      <a:r>
                        <a:rPr lang="en-US" sz="1600" dirty="0">
                          <a:latin typeface="Times New Roman" pitchFamily="18" charset="0"/>
                          <a:cs typeface="Times New Roman" pitchFamily="18" charset="0"/>
                        </a:rPr>
                        <a:t>1101</a:t>
                      </a:r>
                    </a:p>
                  </a:txBody>
                  <a:tcPr/>
                </a:tc>
                <a:extLst>
                  <a:ext uri="{0D108BD9-81ED-4DB2-BD59-A6C34878D82A}">
                    <a16:rowId xmlns:a16="http://schemas.microsoft.com/office/drawing/2014/main" val="10014"/>
                  </a:ext>
                </a:extLst>
              </a:tr>
              <a:tr h="271463">
                <a:tc>
                  <a:txBody>
                    <a:bodyPr/>
                    <a:lstStyle/>
                    <a:p>
                      <a:pPr algn="ctr"/>
                      <a:r>
                        <a:rPr lang="en-US" sz="1600" dirty="0">
                          <a:latin typeface="Times New Roman" pitchFamily="18" charset="0"/>
                          <a:cs typeface="Times New Roman" pitchFamily="18" charset="0"/>
                        </a:rPr>
                        <a:t>14</a:t>
                      </a:r>
                    </a:p>
                  </a:txBody>
                  <a:tcPr/>
                </a:tc>
                <a:tc>
                  <a:txBody>
                    <a:bodyPr/>
                    <a:lstStyle/>
                    <a:p>
                      <a:pPr algn="ctr"/>
                      <a:r>
                        <a:rPr lang="en-US" sz="1600" dirty="0">
                          <a:latin typeface="Times New Roman" pitchFamily="18" charset="0"/>
                          <a:cs typeface="Times New Roman" pitchFamily="18" charset="0"/>
                        </a:rPr>
                        <a:t>E</a:t>
                      </a:r>
                    </a:p>
                  </a:txBody>
                  <a:tcPr/>
                </a:tc>
                <a:tc>
                  <a:txBody>
                    <a:bodyPr/>
                    <a:lstStyle/>
                    <a:p>
                      <a:pPr algn="ctr"/>
                      <a:r>
                        <a:rPr lang="en-US" sz="1600" dirty="0">
                          <a:latin typeface="Times New Roman" pitchFamily="18" charset="0"/>
                          <a:cs typeface="Times New Roman" pitchFamily="18" charset="0"/>
                        </a:rPr>
                        <a:t>1110</a:t>
                      </a:r>
                    </a:p>
                  </a:txBody>
                  <a:tcPr/>
                </a:tc>
                <a:extLst>
                  <a:ext uri="{0D108BD9-81ED-4DB2-BD59-A6C34878D82A}">
                    <a16:rowId xmlns:a16="http://schemas.microsoft.com/office/drawing/2014/main" val="10015"/>
                  </a:ext>
                </a:extLst>
              </a:tr>
              <a:tr h="271463">
                <a:tc>
                  <a:txBody>
                    <a:bodyPr/>
                    <a:lstStyle/>
                    <a:p>
                      <a:pPr algn="ctr"/>
                      <a:r>
                        <a:rPr lang="en-US" sz="1600" dirty="0">
                          <a:latin typeface="Times New Roman" pitchFamily="18" charset="0"/>
                          <a:cs typeface="Times New Roman" pitchFamily="18" charset="0"/>
                        </a:rPr>
                        <a:t>15</a:t>
                      </a:r>
                    </a:p>
                  </a:txBody>
                  <a:tcPr/>
                </a:tc>
                <a:tc>
                  <a:txBody>
                    <a:bodyPr/>
                    <a:lstStyle/>
                    <a:p>
                      <a:pPr algn="ctr"/>
                      <a:r>
                        <a:rPr lang="en-US" sz="1600" dirty="0">
                          <a:latin typeface="Times New Roman" pitchFamily="18" charset="0"/>
                          <a:cs typeface="Times New Roman" pitchFamily="18" charset="0"/>
                        </a:rPr>
                        <a:t>F</a:t>
                      </a:r>
                    </a:p>
                  </a:txBody>
                  <a:tcPr/>
                </a:tc>
                <a:tc>
                  <a:txBody>
                    <a:bodyPr/>
                    <a:lstStyle/>
                    <a:p>
                      <a:pPr algn="ctr"/>
                      <a:r>
                        <a:rPr lang="en-US" sz="1600" dirty="0">
                          <a:latin typeface="Times New Roman" pitchFamily="18" charset="0"/>
                          <a:cs typeface="Times New Roman" pitchFamily="18" charset="0"/>
                        </a:rPr>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41575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noAutofit/>
          </a:bodyPr>
          <a:lstStyle/>
          <a:p>
            <a:r>
              <a:rPr lang="en-US" sz="4000" dirty="0">
                <a:latin typeface="Times New Roman" pitchFamily="18" charset="0"/>
                <a:cs typeface="Times New Roman" pitchFamily="18" charset="0"/>
              </a:rPr>
              <a:t>Decimal equivalent of Binary Number</a:t>
            </a:r>
          </a:p>
        </p:txBody>
      </p:sp>
      <p:sp>
        <p:nvSpPr>
          <p:cNvPr id="3" name="Content Placeholder 2"/>
          <p:cNvSpPr>
            <a:spLocks noGrp="1"/>
          </p:cNvSpPr>
          <p:nvPr>
            <p:ph idx="1"/>
          </p:nvPr>
        </p:nvSpPr>
        <p:spPr>
          <a:xfrm>
            <a:off x="1828800" y="1646237"/>
            <a:ext cx="8610600" cy="4526280"/>
          </a:xfrm>
        </p:spPr>
        <p:txBody>
          <a:bodyPr>
            <a:normAutofit/>
          </a:bodyPr>
          <a:lstStyle/>
          <a:p>
            <a:r>
              <a:rPr lang="en-US" sz="2400" dirty="0">
                <a:latin typeface="Times New Roman" pitchFamily="18" charset="0"/>
                <a:cs typeface="Times New Roman" pitchFamily="18" charset="0"/>
              </a:rPr>
              <a:t>1010    = (1 x 2</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 (0 x 2</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 (1 x 2</a:t>
            </a:r>
            <a:r>
              <a:rPr lang="en-US" sz="2400" baseline="30000" dirty="0">
                <a:latin typeface="Times New Roman" pitchFamily="18" charset="0"/>
                <a:cs typeface="Times New Roman" pitchFamily="18" charset="0"/>
              </a:rPr>
              <a:t>1</a:t>
            </a:r>
            <a:r>
              <a:rPr lang="en-US" sz="2400" dirty="0">
                <a:latin typeface="Times New Roman" pitchFamily="18" charset="0"/>
                <a:cs typeface="Times New Roman" pitchFamily="18" charset="0"/>
              </a:rPr>
              <a:t>) + (0 x 2</a:t>
            </a:r>
            <a:r>
              <a:rPr lang="en-US" sz="2400" baseline="30000" dirty="0">
                <a:latin typeface="Times New Roman" pitchFamily="18" charset="0"/>
                <a:cs typeface="Times New Roman" pitchFamily="18" charset="0"/>
              </a:rPr>
              <a:t>0</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                 = (1 x 8) + (0 x 4) + (1 x 2) + (0 x 1)</a:t>
            </a:r>
          </a:p>
          <a:p>
            <a:pPr>
              <a:buNone/>
            </a:pPr>
            <a:r>
              <a:rPr lang="en-US" sz="2400" dirty="0">
                <a:latin typeface="Times New Roman" pitchFamily="18" charset="0"/>
                <a:cs typeface="Times New Roman" pitchFamily="18" charset="0"/>
              </a:rPr>
              <a:t>                 = 8 + 2 = 10</a:t>
            </a:r>
          </a:p>
          <a:p>
            <a:r>
              <a:rPr lang="en-US" sz="2400" dirty="0">
                <a:latin typeface="Times New Roman" pitchFamily="18" charset="0"/>
                <a:cs typeface="Times New Roman" pitchFamily="18" charset="0"/>
              </a:rPr>
              <a:t>111      = (1 x 2</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 (1 x 2</a:t>
            </a:r>
            <a:r>
              <a:rPr lang="en-US" sz="2400" baseline="30000" dirty="0">
                <a:latin typeface="Times New Roman" pitchFamily="18" charset="0"/>
                <a:cs typeface="Times New Roman" pitchFamily="18" charset="0"/>
              </a:rPr>
              <a:t>1</a:t>
            </a:r>
            <a:r>
              <a:rPr lang="en-US" sz="2400" dirty="0">
                <a:latin typeface="Times New Roman" pitchFamily="18" charset="0"/>
                <a:cs typeface="Times New Roman" pitchFamily="18" charset="0"/>
              </a:rPr>
              <a:t>) + (1 x 2</a:t>
            </a:r>
            <a:r>
              <a:rPr lang="en-US" sz="2400" baseline="30000" dirty="0">
                <a:latin typeface="Times New Roman" pitchFamily="18" charset="0"/>
                <a:cs typeface="Times New Roman" pitchFamily="18" charset="0"/>
              </a:rPr>
              <a:t>0</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                 = (1 x 4) + (1 x 2) + (1 x 1)</a:t>
            </a:r>
          </a:p>
          <a:p>
            <a:pPr>
              <a:buNone/>
            </a:pPr>
            <a:r>
              <a:rPr lang="en-US" sz="2400" dirty="0">
                <a:latin typeface="Times New Roman" pitchFamily="18" charset="0"/>
                <a:cs typeface="Times New Roman" pitchFamily="18" charset="0"/>
              </a:rPr>
              <a:t>                 = 4 + 2 + 1 = 7</a:t>
            </a:r>
          </a:p>
          <a:p>
            <a:r>
              <a:rPr lang="en-US" sz="2400" dirty="0">
                <a:latin typeface="Times New Roman" pitchFamily="18" charset="0"/>
                <a:cs typeface="Times New Roman" pitchFamily="18" charset="0"/>
              </a:rPr>
              <a:t>10010  = (1 x 2</a:t>
            </a:r>
            <a:r>
              <a:rPr lang="en-US" sz="2400" baseline="30000" dirty="0">
                <a:latin typeface="Times New Roman" pitchFamily="18" charset="0"/>
                <a:cs typeface="Times New Roman" pitchFamily="18" charset="0"/>
              </a:rPr>
              <a:t>4</a:t>
            </a:r>
            <a:r>
              <a:rPr lang="en-US" sz="2400" dirty="0">
                <a:latin typeface="Times New Roman" pitchFamily="18" charset="0"/>
                <a:cs typeface="Times New Roman" pitchFamily="18" charset="0"/>
              </a:rPr>
              <a:t>) + (0 x 2</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 + (0 x 2</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 (1 x 2</a:t>
            </a:r>
            <a:r>
              <a:rPr lang="en-US" sz="2400" baseline="30000" dirty="0">
                <a:latin typeface="Times New Roman" pitchFamily="18" charset="0"/>
                <a:cs typeface="Times New Roman" pitchFamily="18" charset="0"/>
              </a:rPr>
              <a:t>1</a:t>
            </a:r>
            <a:r>
              <a:rPr lang="en-US" sz="2400" dirty="0">
                <a:latin typeface="Times New Roman" pitchFamily="18" charset="0"/>
                <a:cs typeface="Times New Roman" pitchFamily="18" charset="0"/>
              </a:rPr>
              <a:t>) + (0 x 2</a:t>
            </a:r>
            <a:r>
              <a:rPr lang="en-US" sz="2400" baseline="30000" dirty="0">
                <a:latin typeface="Times New Roman" pitchFamily="18" charset="0"/>
                <a:cs typeface="Times New Roman" pitchFamily="18" charset="0"/>
              </a:rPr>
              <a:t>0</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                 = (1 x 16) + (0 x 8) + (0 x 4) + (1 x 2) + (0 x 1)</a:t>
            </a:r>
          </a:p>
          <a:p>
            <a:pPr>
              <a:buNone/>
            </a:pPr>
            <a:r>
              <a:rPr lang="en-US" sz="2400" dirty="0">
                <a:latin typeface="Times New Roman" pitchFamily="18" charset="0"/>
                <a:cs typeface="Times New Roman" pitchFamily="18" charset="0"/>
              </a:rPr>
              <a:t>                 = 16 + 2 = 18</a:t>
            </a:r>
          </a:p>
        </p:txBody>
      </p:sp>
    </p:spTree>
    <p:extLst>
      <p:ext uri="{BB962C8B-B14F-4D97-AF65-F5344CB8AC3E}">
        <p14:creationId xmlns:p14="http://schemas.microsoft.com/office/powerpoint/2010/main" val="384752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Decimal-to-Binary Conversion</a:t>
            </a:r>
          </a:p>
        </p:txBody>
      </p:sp>
      <p:sp>
        <p:nvSpPr>
          <p:cNvPr id="3" name="Content Placeholder 2"/>
          <p:cNvSpPr>
            <a:spLocks noGrp="1"/>
          </p:cNvSpPr>
          <p:nvPr>
            <p:ph idx="1"/>
          </p:nvPr>
        </p:nvSpPr>
        <p:spPr>
          <a:xfrm>
            <a:off x="1470991" y="1351722"/>
            <a:ext cx="8739809" cy="5506278"/>
          </a:xfrm>
        </p:spPr>
        <p:txBody>
          <a:bodyPr>
            <a:normAutofit fontScale="92500" lnSpcReduction="20000"/>
          </a:bodyPr>
          <a:lstStyle/>
          <a:p>
            <a:r>
              <a:rPr lang="en-US" dirty="0">
                <a:latin typeface="Times New Roman" pitchFamily="18" charset="0"/>
                <a:cs typeface="Times New Roman" pitchFamily="18" charset="0"/>
              </a:rPr>
              <a:t>Two methods are commonly used to convert decimal numbers to binary:  sum of powers of 2 and repeated division by 2.</a:t>
            </a:r>
          </a:p>
          <a:p>
            <a:r>
              <a:rPr lang="en-US" b="1" dirty="0">
                <a:latin typeface="Times New Roman" pitchFamily="18" charset="0"/>
                <a:cs typeface="Times New Roman" pitchFamily="18" charset="0"/>
              </a:rPr>
              <a:t>Sum of Powers of 2</a:t>
            </a:r>
          </a:p>
          <a:p>
            <a:pPr>
              <a:buNone/>
            </a:pPr>
            <a:r>
              <a:rPr lang="en-US" dirty="0">
                <a:latin typeface="Times New Roman" pitchFamily="18" charset="0"/>
                <a:cs typeface="Times New Roman" pitchFamily="18" charset="0"/>
              </a:rPr>
              <a:t>    You can convert a decimal number to binary by adding up powers of 2 by  inspection, adding bits as you need them to fill up the total value of the number . </a:t>
            </a:r>
          </a:p>
          <a:p>
            <a:pPr>
              <a:buNone/>
            </a:pPr>
            <a:r>
              <a:rPr lang="en-US" dirty="0">
                <a:latin typeface="Times New Roman" pitchFamily="18" charset="0"/>
                <a:cs typeface="Times New Roman" pitchFamily="18" charset="0"/>
              </a:rPr>
              <a:t>    For example, convert 57</a:t>
            </a:r>
            <a:r>
              <a:rPr lang="en-US" baseline="-25000" dirty="0">
                <a:latin typeface="Times New Roman" pitchFamily="18" charset="0"/>
                <a:cs typeface="Times New Roman" pitchFamily="18" charset="0"/>
              </a:rPr>
              <a:t>10</a:t>
            </a:r>
            <a:r>
              <a:rPr lang="en-US" dirty="0">
                <a:latin typeface="Times New Roman" pitchFamily="18" charset="0"/>
                <a:cs typeface="Times New Roman" pitchFamily="18" charset="0"/>
              </a:rPr>
              <a:t> to binary.</a:t>
            </a:r>
          </a:p>
          <a:p>
            <a:pPr>
              <a:buNone/>
            </a:pPr>
            <a:r>
              <a:rPr lang="en-US" dirty="0">
                <a:latin typeface="Times New Roman" pitchFamily="18" charset="0"/>
                <a:cs typeface="Times New Roman" pitchFamily="18" charset="0"/>
              </a:rPr>
              <a:t>           64</a:t>
            </a:r>
            <a:r>
              <a:rPr lang="en-US" baseline="-25000" dirty="0">
                <a:latin typeface="Times New Roman" pitchFamily="18" charset="0"/>
                <a:cs typeface="Times New Roman" pitchFamily="18" charset="0"/>
              </a:rPr>
              <a:t>10</a:t>
            </a:r>
            <a:r>
              <a:rPr lang="en-US" dirty="0">
                <a:latin typeface="Times New Roman" pitchFamily="18" charset="0"/>
                <a:cs typeface="Times New Roman" pitchFamily="18" charset="0"/>
              </a:rPr>
              <a:t> &gt; 57</a:t>
            </a:r>
            <a:r>
              <a:rPr lang="en-US" baseline="-25000" dirty="0">
                <a:latin typeface="Times New Roman" pitchFamily="18" charset="0"/>
                <a:cs typeface="Times New Roman" pitchFamily="18" charset="0"/>
              </a:rPr>
              <a:t>10</a:t>
            </a:r>
            <a:r>
              <a:rPr lang="en-US" dirty="0">
                <a:latin typeface="Times New Roman" pitchFamily="18" charset="0"/>
                <a:cs typeface="Times New Roman" pitchFamily="18" charset="0"/>
              </a:rPr>
              <a:t> &gt; 32</a:t>
            </a:r>
            <a:r>
              <a:rPr lang="en-US" baseline="-25000" dirty="0">
                <a:latin typeface="Times New Roman" pitchFamily="18" charset="0"/>
                <a:cs typeface="Times New Roman" pitchFamily="18" charset="0"/>
              </a:rPr>
              <a:t>10</a:t>
            </a:r>
          </a:p>
          <a:p>
            <a:pPr>
              <a:buNone/>
            </a:pP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32 (= 2</a:t>
            </a:r>
            <a:r>
              <a:rPr lang="en-US" baseline="30000" dirty="0">
                <a:latin typeface="Times New Roman" pitchFamily="18" charset="0"/>
                <a:cs typeface="Times New Roman" pitchFamily="18" charset="0"/>
              </a:rPr>
              <a:t>5</a:t>
            </a:r>
            <a:r>
              <a:rPr lang="en-US" dirty="0">
                <a:latin typeface="Times New Roman" pitchFamily="18" charset="0"/>
                <a:cs typeface="Times New Roman" pitchFamily="18" charset="0"/>
              </a:rPr>
              <a:t>) is the largest power of 2 that is smaller than 57. Set the 32’s bit to 1 and subtract 32 from the original number as:</a:t>
            </a:r>
          </a:p>
          <a:p>
            <a:pPr lvl="1">
              <a:buNone/>
            </a:pPr>
            <a:r>
              <a:rPr lang="en-US" dirty="0">
                <a:latin typeface="Times New Roman" pitchFamily="18" charset="0"/>
                <a:cs typeface="Times New Roman" pitchFamily="18" charset="0"/>
              </a:rPr>
              <a:t>                               57 - 32 = 25</a:t>
            </a:r>
          </a:p>
          <a:p>
            <a:pPr lvl="1"/>
            <a:r>
              <a:rPr lang="en-US" dirty="0">
                <a:latin typeface="Times New Roman" pitchFamily="18" charset="0"/>
                <a:cs typeface="Times New Roman" pitchFamily="18" charset="0"/>
              </a:rPr>
              <a:t>16 (= 2</a:t>
            </a:r>
            <a:r>
              <a:rPr lang="en-US" baseline="30000" dirty="0">
                <a:latin typeface="Times New Roman" pitchFamily="18" charset="0"/>
                <a:cs typeface="Times New Roman" pitchFamily="18" charset="0"/>
              </a:rPr>
              <a:t>4</a:t>
            </a:r>
            <a:r>
              <a:rPr lang="en-US" dirty="0">
                <a:latin typeface="Times New Roman" pitchFamily="18" charset="0"/>
                <a:cs typeface="Times New Roman" pitchFamily="18" charset="0"/>
              </a:rPr>
              <a:t>) is the largest power of 2 smaller than 25. Set 16’s bit to 1 and subtract 16 from 25 as: 25 – 16 = 9</a:t>
            </a:r>
          </a:p>
          <a:p>
            <a:pPr lvl="1"/>
            <a:r>
              <a:rPr lang="en-US" dirty="0">
                <a:latin typeface="Times New Roman" pitchFamily="18" charset="0"/>
                <a:cs typeface="Times New Roman" pitchFamily="18" charset="0"/>
              </a:rPr>
              <a:t>8 ( = 2</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 is the largest power of 2 smaller than 9. Set 8’s bit to 1 and subtract 8 from 9 as: 9 – 8 = 1</a:t>
            </a:r>
          </a:p>
          <a:p>
            <a:pPr lvl="1"/>
            <a:r>
              <a:rPr lang="en-US" dirty="0">
                <a:latin typeface="Times New Roman" pitchFamily="18" charset="0"/>
                <a:cs typeface="Times New Roman" pitchFamily="18" charset="0"/>
              </a:rPr>
              <a:t>Put a 0 in the 4’s and 2’s place and a 1 in the 1’s place.</a:t>
            </a:r>
          </a:p>
          <a:p>
            <a:pPr lvl="1"/>
            <a:r>
              <a:rPr lang="en-US" dirty="0">
                <a:latin typeface="Times New Roman" pitchFamily="18" charset="0"/>
                <a:cs typeface="Times New Roman" pitchFamily="18" charset="0"/>
              </a:rPr>
              <a:t>111001 in binary is the same as 57 in decimal.</a:t>
            </a:r>
          </a:p>
        </p:txBody>
      </p:sp>
    </p:spTree>
    <p:extLst>
      <p:ext uri="{BB962C8B-B14F-4D97-AF65-F5344CB8AC3E}">
        <p14:creationId xmlns:p14="http://schemas.microsoft.com/office/powerpoint/2010/main" val="3438528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Sum of Powers of 2</a:t>
            </a:r>
          </a:p>
        </p:txBody>
      </p:sp>
      <p:sp>
        <p:nvSpPr>
          <p:cNvPr id="3" name="Content Placeholder 2"/>
          <p:cNvSpPr>
            <a:spLocks noGrp="1"/>
          </p:cNvSpPr>
          <p:nvPr>
            <p:ph idx="1"/>
          </p:nvPr>
        </p:nvSpPr>
        <p:spPr>
          <a:xfrm>
            <a:off x="1981200" y="1646237"/>
            <a:ext cx="8229600" cy="4830763"/>
          </a:xfrm>
        </p:spPr>
        <p:txBody>
          <a:bodyPr>
            <a:normAutofit fontScale="77500" lnSpcReduction="20000"/>
          </a:bodyPr>
          <a:lstStyle/>
          <a:p>
            <a:pPr>
              <a:buNone/>
            </a:pPr>
            <a:r>
              <a:rPr lang="en-US" dirty="0"/>
              <a:t>    </a:t>
            </a:r>
            <a:r>
              <a:rPr lang="en-US" sz="2400" dirty="0">
                <a:latin typeface="Times New Roman" pitchFamily="18" charset="0"/>
                <a:cs typeface="Times New Roman" pitchFamily="18" charset="0"/>
              </a:rPr>
              <a:t>32           16              8              4              2              1</a:t>
            </a:r>
          </a:p>
          <a:p>
            <a:pPr>
              <a:buNone/>
            </a:pPr>
            <a:r>
              <a:rPr lang="en-US" dirty="0"/>
              <a:t>							        </a:t>
            </a:r>
            <a:r>
              <a:rPr lang="en-US" sz="2400" dirty="0">
                <a:latin typeface="Times New Roman" pitchFamily="18" charset="0"/>
                <a:cs typeface="Times New Roman" pitchFamily="18" charset="0"/>
              </a:rPr>
              <a:t>57 – 32 = 25</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25 – 16 = 9</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9 – 8 = 1</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1 – 1 = 0</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a:t>
            </a:r>
            <a:r>
              <a:rPr lang="en-US" sz="2800" dirty="0">
                <a:latin typeface="Times New Roman" pitchFamily="18" charset="0"/>
                <a:cs typeface="Times New Roman" pitchFamily="18" charset="0"/>
              </a:rPr>
              <a:t>57</a:t>
            </a:r>
            <a:r>
              <a:rPr lang="en-US" sz="2800" baseline="-25000" dirty="0">
                <a:latin typeface="Times New Roman" pitchFamily="18" charset="0"/>
                <a:cs typeface="Times New Roman" pitchFamily="18" charset="0"/>
              </a:rPr>
              <a:t>10 </a:t>
            </a:r>
            <a:r>
              <a:rPr lang="en-US" sz="2800" dirty="0">
                <a:latin typeface="Times New Roman" pitchFamily="18" charset="0"/>
                <a:cs typeface="Times New Roman" pitchFamily="18" charset="0"/>
              </a:rPr>
              <a:t> = 111001</a:t>
            </a:r>
            <a:r>
              <a:rPr lang="en-US" sz="2800" baseline="-25000" dirty="0">
                <a:latin typeface="Times New Roman" pitchFamily="18" charset="0"/>
                <a:cs typeface="Times New Roman" pitchFamily="18" charset="0"/>
              </a:rPr>
              <a:t>2</a:t>
            </a:r>
            <a:endParaRPr lang="en-US" sz="2800" dirty="0">
              <a:latin typeface="Times New Roman" pitchFamily="18" charset="0"/>
              <a:cs typeface="Times New Roman" pitchFamily="18" charset="0"/>
            </a:endParaRPr>
          </a:p>
          <a:p>
            <a:pPr>
              <a:buNone/>
            </a:pPr>
            <a:endParaRPr lang="en-US" dirty="0"/>
          </a:p>
          <a:p>
            <a:pPr>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87920571"/>
              </p:ext>
            </p:extLst>
          </p:nvPr>
        </p:nvGraphicFramePr>
        <p:xfrm>
          <a:off x="1842052" y="2014220"/>
          <a:ext cx="5943600" cy="3708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370840">
                <a:tc>
                  <a:txBody>
                    <a:bodyPr/>
                    <a:lstStyle/>
                    <a:p>
                      <a:pPr algn="ctr"/>
                      <a:r>
                        <a:rPr lang="en-US" dirty="0">
                          <a:latin typeface="Times New Roman" pitchFamily="18" charset="0"/>
                          <a:cs typeface="Times New Roman" pitchFamily="18" charset="0"/>
                        </a:rPr>
                        <a:t>1</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22456126"/>
              </p:ext>
            </p:extLst>
          </p:nvPr>
        </p:nvGraphicFramePr>
        <p:xfrm>
          <a:off x="1842052" y="3082290"/>
          <a:ext cx="5943600" cy="3708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370840">
                <a:tc>
                  <a:txBody>
                    <a:bodyPr/>
                    <a:lstStyle/>
                    <a:p>
                      <a:pPr algn="ctr"/>
                      <a:r>
                        <a:rPr lang="en-US" dirty="0">
                          <a:latin typeface="Times New Roman" pitchFamily="18" charset="0"/>
                          <a:cs typeface="Times New Roman" pitchFamily="18" charset="0"/>
                        </a:rPr>
                        <a:t>1</a:t>
                      </a:r>
                    </a:p>
                  </a:txBody>
                  <a:tcPr/>
                </a:tc>
                <a:tc>
                  <a:txBody>
                    <a:bodyPr/>
                    <a:lstStyle/>
                    <a:p>
                      <a:pPr algn="ctr"/>
                      <a:r>
                        <a:rPr lang="en-US" dirty="0">
                          <a:latin typeface="Times New Roman" pitchFamily="18" charset="0"/>
                          <a:cs typeface="Times New Roman" pitchFamily="18" charset="0"/>
                        </a:rPr>
                        <a:t>1</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63000596"/>
              </p:ext>
            </p:extLst>
          </p:nvPr>
        </p:nvGraphicFramePr>
        <p:xfrm>
          <a:off x="1842052" y="4150360"/>
          <a:ext cx="5943600" cy="3708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370840">
                <a:tc>
                  <a:txBody>
                    <a:bodyPr/>
                    <a:lstStyle/>
                    <a:p>
                      <a:pPr algn="ctr"/>
                      <a:r>
                        <a:rPr lang="en-US" dirty="0">
                          <a:latin typeface="Times New Roman" pitchFamily="18" charset="0"/>
                          <a:cs typeface="Times New Roman" pitchFamily="18" charset="0"/>
                        </a:rPr>
                        <a:t>1</a:t>
                      </a:r>
                    </a:p>
                  </a:txBody>
                  <a:tcPr/>
                </a:tc>
                <a:tc>
                  <a:txBody>
                    <a:bodyPr/>
                    <a:lstStyle/>
                    <a:p>
                      <a:pPr algn="ctr"/>
                      <a:r>
                        <a:rPr lang="en-US" dirty="0">
                          <a:latin typeface="Times New Roman" pitchFamily="18" charset="0"/>
                          <a:cs typeface="Times New Roman" pitchFamily="18" charset="0"/>
                        </a:rPr>
                        <a:t>1</a:t>
                      </a:r>
                    </a:p>
                  </a:txBody>
                  <a:tcPr/>
                </a:tc>
                <a:tc>
                  <a:txBody>
                    <a:bodyPr/>
                    <a:lstStyle/>
                    <a:p>
                      <a:pPr algn="ctr"/>
                      <a:r>
                        <a:rPr lang="en-US" dirty="0">
                          <a:latin typeface="Times New Roman" pitchFamily="18" charset="0"/>
                          <a:cs typeface="Times New Roman" pitchFamily="18" charset="0"/>
                        </a:rPr>
                        <a:t>1</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61341741"/>
              </p:ext>
            </p:extLst>
          </p:nvPr>
        </p:nvGraphicFramePr>
        <p:xfrm>
          <a:off x="1842052" y="5296217"/>
          <a:ext cx="5943600" cy="37084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370840">
                <a:tc>
                  <a:txBody>
                    <a:bodyPr/>
                    <a:lstStyle/>
                    <a:p>
                      <a:pPr algn="ctr"/>
                      <a:r>
                        <a:rPr lang="en-US" dirty="0">
                          <a:latin typeface="Times New Roman" pitchFamily="18" charset="0"/>
                          <a:cs typeface="Times New Roman" pitchFamily="18" charset="0"/>
                        </a:rPr>
                        <a:t>1</a:t>
                      </a:r>
                    </a:p>
                  </a:txBody>
                  <a:tcPr/>
                </a:tc>
                <a:tc>
                  <a:txBody>
                    <a:bodyPr/>
                    <a:lstStyle/>
                    <a:p>
                      <a:pPr algn="ctr"/>
                      <a:r>
                        <a:rPr lang="en-US" dirty="0">
                          <a:latin typeface="Times New Roman" pitchFamily="18" charset="0"/>
                          <a:cs typeface="Times New Roman" pitchFamily="18" charset="0"/>
                        </a:rPr>
                        <a:t>1</a:t>
                      </a:r>
                    </a:p>
                  </a:txBody>
                  <a:tcPr/>
                </a:tc>
                <a:tc>
                  <a:txBody>
                    <a:bodyPr/>
                    <a:lstStyle/>
                    <a:p>
                      <a:pPr algn="ctr"/>
                      <a:r>
                        <a:rPr lang="en-US" dirty="0">
                          <a:latin typeface="Times New Roman" pitchFamily="18" charset="0"/>
                          <a:cs typeface="Times New Roman" pitchFamily="18" charset="0"/>
                        </a:rPr>
                        <a:t>1</a:t>
                      </a:r>
                    </a:p>
                  </a:txBody>
                  <a:tcPr/>
                </a:tc>
                <a:tc>
                  <a:txBody>
                    <a:bodyPr/>
                    <a:lstStyle/>
                    <a:p>
                      <a:pPr algn="ctr"/>
                      <a:r>
                        <a:rPr lang="en-US" dirty="0">
                          <a:latin typeface="Times New Roman" pitchFamily="18" charset="0"/>
                          <a:cs typeface="Times New Roman" pitchFamily="18" charset="0"/>
                        </a:rPr>
                        <a:t>0</a:t>
                      </a:r>
                    </a:p>
                  </a:txBody>
                  <a:tcPr/>
                </a:tc>
                <a:tc>
                  <a:txBody>
                    <a:bodyPr/>
                    <a:lstStyle/>
                    <a:p>
                      <a:pPr algn="ctr"/>
                      <a:r>
                        <a:rPr lang="en-US" dirty="0">
                          <a:latin typeface="Times New Roman" pitchFamily="18" charset="0"/>
                          <a:cs typeface="Times New Roman" pitchFamily="18" charset="0"/>
                        </a:rPr>
                        <a:t>0</a:t>
                      </a:r>
                    </a:p>
                  </a:txBody>
                  <a:tcPr/>
                </a:tc>
                <a:tc>
                  <a:txBody>
                    <a:bodyPr/>
                    <a:lstStyle/>
                    <a:p>
                      <a:pPr algn="ctr"/>
                      <a:r>
                        <a:rPr lang="en-US" dirty="0">
                          <a:latin typeface="Times New Roman" pitchFamily="18" charset="0"/>
                          <a:cs typeface="Times New Roman" pitchFamily="18" charset="0"/>
                        </a:rPr>
                        <a:t>1</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628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Repeated division by 2</a:t>
            </a:r>
          </a:p>
        </p:txBody>
      </p:sp>
      <p:sp>
        <p:nvSpPr>
          <p:cNvPr id="3" name="Content Placeholder 2"/>
          <p:cNvSpPr>
            <a:spLocks noGrp="1"/>
          </p:cNvSpPr>
          <p:nvPr>
            <p:ph idx="1"/>
          </p:nvPr>
        </p:nvSpPr>
        <p:spPr>
          <a:xfrm>
            <a:off x="1371600" y="1577009"/>
            <a:ext cx="9601200" cy="4290391"/>
          </a:xfrm>
        </p:spPr>
        <p:txBody>
          <a:bodyPr>
            <a:normAutofit/>
          </a:bodyPr>
          <a:lstStyle/>
          <a:p>
            <a:r>
              <a:rPr lang="en-US" dirty="0">
                <a:latin typeface="Times New Roman" pitchFamily="18" charset="0"/>
                <a:cs typeface="Times New Roman" pitchFamily="18" charset="0"/>
              </a:rPr>
              <a:t>Convert 115</a:t>
            </a:r>
            <a:r>
              <a:rPr lang="en-US" baseline="-25000" dirty="0">
                <a:latin typeface="Times New Roman" pitchFamily="18" charset="0"/>
                <a:cs typeface="Times New Roman" pitchFamily="18" charset="0"/>
              </a:rPr>
              <a:t>10</a:t>
            </a:r>
            <a:r>
              <a:rPr lang="en-US" dirty="0">
                <a:latin typeface="Times New Roman" pitchFamily="18" charset="0"/>
                <a:cs typeface="Times New Roman" pitchFamily="18" charset="0"/>
              </a:rPr>
              <a:t> to a Binary number</a:t>
            </a:r>
          </a:p>
          <a:p>
            <a:pPr>
              <a:buNone/>
            </a:pPr>
            <a:r>
              <a:rPr lang="en-US" dirty="0">
                <a:latin typeface="Times New Roman" pitchFamily="18" charset="0"/>
                <a:cs typeface="Times New Roman" pitchFamily="18" charset="0"/>
              </a:rPr>
              <a:t>            115/2 = 57 + remainder 1 (LSB)</a:t>
            </a:r>
          </a:p>
          <a:p>
            <a:pPr>
              <a:buNone/>
            </a:pPr>
            <a:r>
              <a:rPr lang="en-US" dirty="0">
                <a:latin typeface="Times New Roman" pitchFamily="18" charset="0"/>
                <a:cs typeface="Times New Roman" pitchFamily="18" charset="0"/>
              </a:rPr>
              <a:t>            57/2   = 28 + remainder 1</a:t>
            </a:r>
          </a:p>
          <a:p>
            <a:pPr>
              <a:buNone/>
            </a:pPr>
            <a:r>
              <a:rPr lang="en-US" dirty="0">
                <a:latin typeface="Times New Roman" pitchFamily="18" charset="0"/>
                <a:cs typeface="Times New Roman" pitchFamily="18" charset="0"/>
              </a:rPr>
              <a:t>            28/2   = 14 + remainder 0</a:t>
            </a:r>
          </a:p>
          <a:p>
            <a:pPr>
              <a:buNone/>
            </a:pPr>
            <a:r>
              <a:rPr lang="en-US" dirty="0">
                <a:latin typeface="Times New Roman" pitchFamily="18" charset="0"/>
                <a:cs typeface="Times New Roman" pitchFamily="18" charset="0"/>
              </a:rPr>
              <a:t>            14/2   =  7  + remainder 0</a:t>
            </a:r>
          </a:p>
          <a:p>
            <a:pPr>
              <a:buNone/>
            </a:pPr>
            <a:r>
              <a:rPr lang="en-US" dirty="0">
                <a:latin typeface="Times New Roman" pitchFamily="18" charset="0"/>
                <a:cs typeface="Times New Roman" pitchFamily="18" charset="0"/>
              </a:rPr>
              <a:t>            7/2     =  3  + remainder 1</a:t>
            </a:r>
          </a:p>
          <a:p>
            <a:pPr>
              <a:buNone/>
            </a:pPr>
            <a:r>
              <a:rPr lang="en-US" dirty="0">
                <a:latin typeface="Times New Roman" pitchFamily="18" charset="0"/>
                <a:cs typeface="Times New Roman" pitchFamily="18" charset="0"/>
              </a:rPr>
              <a:t>            3/2     =  1  + remainder 1</a:t>
            </a:r>
          </a:p>
          <a:p>
            <a:pPr>
              <a:buNone/>
            </a:pPr>
            <a:r>
              <a:rPr lang="en-US" dirty="0">
                <a:latin typeface="Times New Roman" pitchFamily="18" charset="0"/>
                <a:cs typeface="Times New Roman" pitchFamily="18" charset="0"/>
              </a:rPr>
              <a:t>            1/2     =  0  + remainder 1 (MSB)</a:t>
            </a:r>
          </a:p>
          <a:p>
            <a:pPr>
              <a:buNone/>
            </a:pPr>
            <a:r>
              <a:rPr lang="en-US" dirty="0">
                <a:latin typeface="Times New Roman" pitchFamily="18" charset="0"/>
                <a:cs typeface="Times New Roman" pitchFamily="18" charset="0"/>
              </a:rPr>
              <a:t>                 115</a:t>
            </a:r>
            <a:r>
              <a:rPr lang="en-US" baseline="-25000" dirty="0">
                <a:latin typeface="Times New Roman" pitchFamily="18" charset="0"/>
                <a:cs typeface="Times New Roman" pitchFamily="18" charset="0"/>
              </a:rPr>
              <a:t>10 </a:t>
            </a:r>
            <a:r>
              <a:rPr lang="en-US" dirty="0">
                <a:latin typeface="Times New Roman" pitchFamily="18" charset="0"/>
                <a:cs typeface="Times New Roman" pitchFamily="18" charset="0"/>
              </a:rPr>
              <a:t> = 1110011</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17389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Hexadecimal Numbers</a:t>
            </a:r>
          </a:p>
        </p:txBody>
      </p:sp>
      <p:sp>
        <p:nvSpPr>
          <p:cNvPr id="3" name="Content Placeholder 2"/>
          <p:cNvSpPr>
            <a:spLocks noGrp="1"/>
          </p:cNvSpPr>
          <p:nvPr>
            <p:ph idx="1"/>
          </p:nvPr>
        </p:nvSpPr>
        <p:spPr>
          <a:xfrm>
            <a:off x="1371600" y="1457739"/>
            <a:ext cx="9601200" cy="4409661"/>
          </a:xfrm>
        </p:spPr>
        <p:txBody>
          <a:bodyPr>
            <a:normAutofit/>
          </a:bodyPr>
          <a:lstStyle/>
          <a:p>
            <a:r>
              <a:rPr lang="en-US" dirty="0">
                <a:latin typeface="Times New Roman" pitchFamily="18" charset="0"/>
                <a:cs typeface="Times New Roman" pitchFamily="18" charset="0"/>
              </a:rPr>
              <a:t>Binary numbers tend to be much longer than decimal numbers: for example, the decimal number 233 is 11101001 binary. </a:t>
            </a:r>
          </a:p>
          <a:p>
            <a:r>
              <a:rPr lang="en-US" dirty="0">
                <a:latin typeface="Times New Roman" pitchFamily="18" charset="0"/>
                <a:cs typeface="Times New Roman" pitchFamily="18" charset="0"/>
              </a:rPr>
              <a:t>The  hexadecimal number system allows us to work in the binary world (which we need to do in digital electronics), but work with numbers that are shorter and may be easier to work with. Hex numbers can pack more digital information into fewer digits.</a:t>
            </a:r>
          </a:p>
          <a:p>
            <a:r>
              <a:rPr lang="en-US" dirty="0">
                <a:latin typeface="Times New Roman" pitchFamily="18" charset="0"/>
                <a:cs typeface="Times New Roman" pitchFamily="18" charset="0"/>
              </a:rPr>
              <a:t>The hexadecimal number system is based on powers of 16. </a:t>
            </a:r>
          </a:p>
          <a:p>
            <a:r>
              <a:rPr lang="en-US" dirty="0">
                <a:latin typeface="Times New Roman" pitchFamily="18" charset="0"/>
                <a:cs typeface="Times New Roman" pitchFamily="18" charset="0"/>
              </a:rPr>
              <a:t>Hexadecimal or hex numbers are primarily used as a shorthand form of binary notation because 16 is a power of 2 (2</a:t>
            </a:r>
            <a:r>
              <a:rPr lang="en-US" baseline="30000" dirty="0">
                <a:latin typeface="Times New Roman" pitchFamily="18" charset="0"/>
                <a:cs typeface="Times New Roman" pitchFamily="18" charset="0"/>
              </a:rPr>
              <a:t>4</a:t>
            </a:r>
            <a:r>
              <a:rPr lang="en-US" dirty="0">
                <a:latin typeface="Times New Roman" pitchFamily="18" charset="0"/>
                <a:cs typeface="Times New Roman" pitchFamily="18" charset="0"/>
              </a:rPr>
              <a:t> = 16), each hexadecimal digit can be easily converted to four binary digits. </a:t>
            </a:r>
          </a:p>
          <a:p>
            <a:r>
              <a:rPr lang="en-US" dirty="0">
                <a:latin typeface="Times New Roman" pitchFamily="18" charset="0"/>
                <a:cs typeface="Times New Roman" pitchFamily="18" charset="0"/>
              </a:rPr>
              <a:t>Hex numbers have become particularly popular with the increasing use of microprocessors and other computers, which use binary data having 8, 16, 32, or 64 bits.</a:t>
            </a:r>
          </a:p>
        </p:txBody>
      </p:sp>
    </p:spTree>
    <p:extLst>
      <p:ext uri="{BB962C8B-B14F-4D97-AF65-F5344CB8AC3E}">
        <p14:creationId xmlns:p14="http://schemas.microsoft.com/office/powerpoint/2010/main" val="114883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Binary and Hexadecimal</a:t>
            </a:r>
          </a:p>
        </p:txBody>
      </p:sp>
      <p:sp>
        <p:nvSpPr>
          <p:cNvPr id="3" name="Content Placeholder 2"/>
          <p:cNvSpPr>
            <a:spLocks noGrp="1"/>
          </p:cNvSpPr>
          <p:nvPr>
            <p:ph idx="1"/>
          </p:nvPr>
        </p:nvSpPr>
        <p:spPr>
          <a:xfrm>
            <a:off x="1371600" y="1444487"/>
            <a:ext cx="9601200" cy="5075583"/>
          </a:xfrm>
        </p:spPr>
        <p:txBody>
          <a:bodyPr>
            <a:noAutofit/>
          </a:bodyPr>
          <a:lstStyle/>
          <a:p>
            <a:r>
              <a:rPr lang="en-US" sz="2400" dirty="0">
                <a:latin typeface="Times New Roman" pitchFamily="18" charset="0"/>
                <a:cs typeface="Times New Roman" pitchFamily="18" charset="0"/>
              </a:rPr>
              <a:t>The first four least significant digits of a binary number encode the numbers, in base-10, from 0 to 15. This is the range covered by the least significant digit in hexadecimal. </a:t>
            </a:r>
          </a:p>
          <a:p>
            <a:r>
              <a:rPr lang="en-US" sz="2400" dirty="0">
                <a:latin typeface="Times New Roman" pitchFamily="18" charset="0"/>
                <a:cs typeface="Times New Roman" pitchFamily="18" charset="0"/>
              </a:rPr>
              <a:t>The next four binary digits allow this range to be extended to cover up to 255</a:t>
            </a:r>
            <a:r>
              <a:rPr lang="en-US" sz="2400" baseline="-25000" dirty="0">
                <a:latin typeface="Times New Roman" pitchFamily="18" charset="0"/>
                <a:cs typeface="Times New Roman" pitchFamily="18" charset="0"/>
              </a:rPr>
              <a:t>10</a:t>
            </a:r>
            <a:r>
              <a:rPr lang="en-US" sz="2400" dirty="0">
                <a:latin typeface="Times New Roman" pitchFamily="18" charset="0"/>
                <a:cs typeface="Times New Roman" pitchFamily="18" charset="0"/>
              </a:rPr>
              <a:t> (by using the numbers 16</a:t>
            </a:r>
            <a:r>
              <a:rPr lang="en-US" sz="2400" baseline="-25000" dirty="0">
                <a:latin typeface="Times New Roman" pitchFamily="18" charset="0"/>
                <a:cs typeface="Times New Roman" pitchFamily="18" charset="0"/>
              </a:rPr>
              <a:t>10</a:t>
            </a:r>
            <a:r>
              <a:rPr lang="en-US" sz="2400" dirty="0">
                <a:latin typeface="Times New Roman" pitchFamily="18" charset="0"/>
                <a:cs typeface="Times New Roman" pitchFamily="18" charset="0"/>
              </a:rPr>
              <a:t>, 32</a:t>
            </a:r>
            <a:r>
              <a:rPr lang="en-US" sz="2400" baseline="-25000" dirty="0">
                <a:latin typeface="Times New Roman" pitchFamily="18" charset="0"/>
                <a:cs typeface="Times New Roman" pitchFamily="18" charset="0"/>
              </a:rPr>
              <a:t>10</a:t>
            </a:r>
            <a:r>
              <a:rPr lang="en-US" sz="2400" dirty="0">
                <a:latin typeface="Times New Roman" pitchFamily="18" charset="0"/>
                <a:cs typeface="Times New Roman" pitchFamily="18" charset="0"/>
              </a:rPr>
              <a:t>, 64</a:t>
            </a:r>
            <a:r>
              <a:rPr lang="en-US" sz="2400" baseline="-25000" dirty="0">
                <a:latin typeface="Times New Roman" pitchFamily="18" charset="0"/>
                <a:cs typeface="Times New Roman" pitchFamily="18" charset="0"/>
              </a:rPr>
              <a:t>10</a:t>
            </a:r>
            <a:r>
              <a:rPr lang="en-US" sz="2400" dirty="0">
                <a:latin typeface="Times New Roman" pitchFamily="18" charset="0"/>
                <a:cs typeface="Times New Roman" pitchFamily="18" charset="0"/>
              </a:rPr>
              <a:t> and 128</a:t>
            </a:r>
            <a:r>
              <a:rPr lang="en-US" sz="2400" baseline="-25000" dirty="0">
                <a:latin typeface="Times New Roman" pitchFamily="18" charset="0"/>
                <a:cs typeface="Times New Roman" pitchFamily="18" charset="0"/>
              </a:rPr>
              <a:t>10</a:t>
            </a:r>
            <a:r>
              <a:rPr lang="en-US" sz="2400" dirty="0">
                <a:latin typeface="Times New Roman" pitchFamily="18" charset="0"/>
                <a:cs typeface="Times New Roman" pitchFamily="18" charset="0"/>
              </a:rPr>
              <a:t>, i.e. the numbers represented by these binary digits, as appropriate). </a:t>
            </a:r>
          </a:p>
          <a:p>
            <a:r>
              <a:rPr lang="en-US" sz="2400" dirty="0">
                <a:latin typeface="Times New Roman" pitchFamily="18" charset="0"/>
                <a:cs typeface="Times New Roman" pitchFamily="18" charset="0"/>
              </a:rPr>
              <a:t>Correspondingly, the second hexadecimal digit enables numbers requiring up to F</a:t>
            </a:r>
            <a:r>
              <a:rPr lang="en-US" sz="2400" baseline="-25000" dirty="0">
                <a:latin typeface="Times New Roman" pitchFamily="18" charset="0"/>
                <a:cs typeface="Times New Roman" pitchFamily="18" charset="0"/>
              </a:rPr>
              <a:t>H</a:t>
            </a:r>
            <a:r>
              <a:rPr lang="en-US" sz="2400" dirty="0">
                <a:latin typeface="Times New Roman" pitchFamily="18" charset="0"/>
                <a:cs typeface="Times New Roman" pitchFamily="18" charset="0"/>
              </a:rPr>
              <a:t>= 15</a:t>
            </a:r>
            <a:r>
              <a:rPr lang="en-US" sz="2400" baseline="-25000" dirty="0">
                <a:latin typeface="Times New Roman" pitchFamily="18" charset="0"/>
                <a:cs typeface="Times New Roman" pitchFamily="18" charset="0"/>
              </a:rPr>
              <a:t>10</a:t>
            </a:r>
            <a:r>
              <a:rPr lang="en-US" sz="2400" dirty="0">
                <a:latin typeface="Times New Roman" pitchFamily="18" charset="0"/>
                <a:cs typeface="Times New Roman" pitchFamily="18" charset="0"/>
              </a:rPr>
              <a:t> multiples of 16</a:t>
            </a:r>
            <a:r>
              <a:rPr lang="en-US" sz="2400" baseline="-25000" dirty="0">
                <a:latin typeface="Times New Roman" pitchFamily="18" charset="0"/>
                <a:cs typeface="Times New Roman" pitchFamily="18" charset="0"/>
              </a:rPr>
              <a:t>10</a:t>
            </a:r>
            <a:r>
              <a:rPr lang="en-US" sz="2400" dirty="0">
                <a:latin typeface="Times New Roman" pitchFamily="18" charset="0"/>
                <a:cs typeface="Times New Roman" pitchFamily="18" charset="0"/>
              </a:rPr>
              <a:t> to be encoded. </a:t>
            </a:r>
          </a:p>
          <a:p>
            <a:r>
              <a:rPr lang="en-US" sz="2400" dirty="0">
                <a:latin typeface="Times New Roman" pitchFamily="18" charset="0"/>
                <a:cs typeface="Times New Roman" pitchFamily="18" charset="0"/>
              </a:rPr>
              <a:t>Hence, conversion from base-2 to hexadecimal can be performed by operating on blocks of four binary digits to produce the equivalent single hexadecimal digit.</a:t>
            </a:r>
          </a:p>
        </p:txBody>
      </p:sp>
    </p:spTree>
    <p:extLst>
      <p:ext uri="{BB962C8B-B14F-4D97-AF65-F5344CB8AC3E}">
        <p14:creationId xmlns:p14="http://schemas.microsoft.com/office/powerpoint/2010/main" val="265940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itchFamily="18" charset="0"/>
                <a:cs typeface="Times New Roman" pitchFamily="18" charset="0"/>
              </a:rPr>
              <a:t>Conversions-Hexadecimal-to-Binary</a:t>
            </a:r>
          </a:p>
        </p:txBody>
      </p:sp>
      <p:sp>
        <p:nvSpPr>
          <p:cNvPr id="3" name="Content Placeholder 2"/>
          <p:cNvSpPr>
            <a:spLocks noGrp="1"/>
          </p:cNvSpPr>
          <p:nvPr>
            <p:ph idx="1"/>
          </p:nvPr>
        </p:nvSpPr>
        <p:spPr>
          <a:xfrm>
            <a:off x="1371600" y="1484243"/>
            <a:ext cx="9601200" cy="5075583"/>
          </a:xfrm>
        </p:spPr>
        <p:txBody>
          <a:bodyPr>
            <a:normAutofit/>
          </a:bodyPr>
          <a:lstStyle/>
          <a:p>
            <a:r>
              <a:rPr lang="en-US" b="1" dirty="0">
                <a:latin typeface="Times New Roman" pitchFamily="18" charset="0"/>
                <a:cs typeface="Times New Roman" pitchFamily="18" charset="0"/>
              </a:rPr>
              <a:t>Convert 7EF8</a:t>
            </a:r>
            <a:r>
              <a:rPr lang="en-US" b="1" baseline="-25000" dirty="0">
                <a:latin typeface="Times New Roman" pitchFamily="18" charset="0"/>
                <a:cs typeface="Times New Roman" pitchFamily="18" charset="0"/>
              </a:rPr>
              <a:t>H</a:t>
            </a:r>
            <a:r>
              <a:rPr lang="en-US" b="1" dirty="0">
                <a:latin typeface="Times New Roman" pitchFamily="18" charset="0"/>
                <a:cs typeface="Times New Roman" pitchFamily="18" charset="0"/>
              </a:rPr>
              <a:t> to its binary equivalent.</a:t>
            </a:r>
          </a:p>
          <a:p>
            <a:pPr>
              <a:buNone/>
            </a:pPr>
            <a:r>
              <a:rPr lang="en-US" dirty="0">
                <a:latin typeface="Times New Roman" pitchFamily="18" charset="0"/>
                <a:cs typeface="Times New Roman" pitchFamily="18" charset="0"/>
              </a:rPr>
              <a:t>    Convert each digit individually to its equivalent value:</a:t>
            </a:r>
          </a:p>
          <a:p>
            <a:pPr>
              <a:buNone/>
            </a:pPr>
            <a:r>
              <a:rPr lang="en-US" dirty="0">
                <a:latin typeface="Times New Roman" pitchFamily="18" charset="0"/>
                <a:cs typeface="Times New Roman" pitchFamily="18" charset="0"/>
              </a:rPr>
              <a:t>     7</a:t>
            </a:r>
            <a:r>
              <a:rPr lang="en-US" baseline="-25000" dirty="0">
                <a:latin typeface="Times New Roman" pitchFamily="18" charset="0"/>
                <a:cs typeface="Times New Roman" pitchFamily="18" charset="0"/>
              </a:rPr>
              <a:t>H</a:t>
            </a:r>
            <a:r>
              <a:rPr lang="en-US" dirty="0">
                <a:latin typeface="Times New Roman" pitchFamily="18" charset="0"/>
                <a:cs typeface="Times New Roman" pitchFamily="18" charset="0"/>
              </a:rPr>
              <a:t> = 0111</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E</a:t>
            </a:r>
            <a:r>
              <a:rPr lang="en-US" baseline="-25000" dirty="0">
                <a:latin typeface="Times New Roman" pitchFamily="18" charset="0"/>
                <a:cs typeface="Times New Roman" pitchFamily="18" charset="0"/>
              </a:rPr>
              <a:t>H</a:t>
            </a:r>
            <a:r>
              <a:rPr lang="en-US" dirty="0">
                <a:latin typeface="Times New Roman" pitchFamily="18" charset="0"/>
                <a:cs typeface="Times New Roman" pitchFamily="18" charset="0"/>
              </a:rPr>
              <a:t> = 1110</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F</a:t>
            </a:r>
            <a:r>
              <a:rPr lang="en-US" baseline="-25000" dirty="0">
                <a:latin typeface="Times New Roman" pitchFamily="18" charset="0"/>
                <a:cs typeface="Times New Roman" pitchFamily="18" charset="0"/>
              </a:rPr>
              <a:t>H</a:t>
            </a:r>
            <a:r>
              <a:rPr lang="en-US" dirty="0">
                <a:latin typeface="Times New Roman" pitchFamily="18" charset="0"/>
                <a:cs typeface="Times New Roman" pitchFamily="18" charset="0"/>
              </a:rPr>
              <a:t> = 1111</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8</a:t>
            </a:r>
            <a:r>
              <a:rPr lang="en-US" baseline="-25000" dirty="0">
                <a:latin typeface="Times New Roman" pitchFamily="18" charset="0"/>
                <a:cs typeface="Times New Roman" pitchFamily="18" charset="0"/>
              </a:rPr>
              <a:t>H</a:t>
            </a:r>
            <a:r>
              <a:rPr lang="en-US" dirty="0">
                <a:latin typeface="Times New Roman" pitchFamily="18" charset="0"/>
                <a:cs typeface="Times New Roman" pitchFamily="18" charset="0"/>
              </a:rPr>
              <a:t> = 1000</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The binary number is all of these binary numbers in </a:t>
            </a:r>
          </a:p>
          <a:p>
            <a:pPr>
              <a:buNone/>
            </a:pPr>
            <a:r>
              <a:rPr lang="en-US" dirty="0">
                <a:latin typeface="Times New Roman" pitchFamily="18" charset="0"/>
                <a:cs typeface="Times New Roman" pitchFamily="18" charset="0"/>
              </a:rPr>
              <a:t>      sequence:</a:t>
            </a:r>
          </a:p>
          <a:p>
            <a:pPr>
              <a:buNone/>
            </a:pPr>
            <a:r>
              <a:rPr lang="en-US" dirty="0">
                <a:latin typeface="Times New Roman" pitchFamily="18" charset="0"/>
                <a:cs typeface="Times New Roman" pitchFamily="18" charset="0"/>
              </a:rPr>
              <a:t>            7EF8</a:t>
            </a:r>
            <a:r>
              <a:rPr lang="en-US" baseline="-25000" dirty="0">
                <a:latin typeface="Times New Roman" pitchFamily="18" charset="0"/>
                <a:cs typeface="Times New Roman" pitchFamily="18" charset="0"/>
              </a:rPr>
              <a:t>H</a:t>
            </a:r>
            <a:r>
              <a:rPr lang="en-US" dirty="0">
                <a:latin typeface="Times New Roman" pitchFamily="18" charset="0"/>
                <a:cs typeface="Times New Roman" pitchFamily="18" charset="0"/>
              </a:rPr>
              <a:t> = 111111011111000</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The leading zero (the MSB of 0111) has been left out. </a:t>
            </a:r>
          </a:p>
        </p:txBody>
      </p:sp>
    </p:spTree>
    <p:extLst>
      <p:ext uri="{BB962C8B-B14F-4D97-AF65-F5344CB8AC3E}">
        <p14:creationId xmlns:p14="http://schemas.microsoft.com/office/powerpoint/2010/main" val="3413588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700" dirty="0">
                <a:latin typeface="Times New Roman" pitchFamily="18" charset="0"/>
                <a:cs typeface="Times New Roman" pitchFamily="18" charset="0"/>
              </a:rPr>
              <a:t>Conversions-Hexadecimal-to-Binary</a:t>
            </a:r>
            <a:endParaRPr lang="en-US" sz="4700" dirty="0"/>
          </a:p>
        </p:txBody>
      </p:sp>
      <p:sp>
        <p:nvSpPr>
          <p:cNvPr id="3" name="Content Placeholder 2"/>
          <p:cNvSpPr>
            <a:spLocks noGrp="1"/>
          </p:cNvSpPr>
          <p:nvPr>
            <p:ph idx="1"/>
          </p:nvPr>
        </p:nvSpPr>
        <p:spPr>
          <a:xfrm>
            <a:off x="1371600" y="1616765"/>
            <a:ext cx="9601200" cy="3803374"/>
          </a:xfrm>
        </p:spPr>
        <p:txBody>
          <a:bodyPr/>
          <a:lstStyle/>
          <a:p>
            <a:r>
              <a:rPr lang="en-US" b="1" dirty="0">
                <a:latin typeface="Times New Roman" pitchFamily="18" charset="0"/>
                <a:cs typeface="Times New Roman" pitchFamily="18" charset="0"/>
              </a:rPr>
              <a:t>Convert A4E2</a:t>
            </a:r>
            <a:r>
              <a:rPr lang="en-US" b="1" baseline="-25000" dirty="0">
                <a:latin typeface="Times New Roman" pitchFamily="18" charset="0"/>
                <a:cs typeface="Times New Roman" pitchFamily="18" charset="0"/>
              </a:rPr>
              <a:t>H</a:t>
            </a:r>
            <a:r>
              <a:rPr lang="en-US" b="1" dirty="0">
                <a:latin typeface="Times New Roman" pitchFamily="18" charset="0"/>
                <a:cs typeface="Times New Roman" pitchFamily="18" charset="0"/>
              </a:rPr>
              <a:t> to its binary equivalent</a:t>
            </a:r>
          </a:p>
          <a:p>
            <a:pPr>
              <a:buNone/>
            </a:pPr>
            <a:r>
              <a:rPr lang="en-US" dirty="0">
                <a:latin typeface="Times New Roman" pitchFamily="18" charset="0"/>
                <a:cs typeface="Times New Roman" pitchFamily="18" charset="0"/>
              </a:rPr>
              <a:t>      A</a:t>
            </a:r>
            <a:r>
              <a:rPr lang="en-US" baseline="-25000" dirty="0">
                <a:latin typeface="Times New Roman" pitchFamily="18" charset="0"/>
                <a:cs typeface="Times New Roman" pitchFamily="18" charset="0"/>
              </a:rPr>
              <a:t>H </a:t>
            </a:r>
            <a:r>
              <a:rPr lang="en-US" dirty="0">
                <a:latin typeface="Times New Roman" pitchFamily="18" charset="0"/>
                <a:cs typeface="Times New Roman" pitchFamily="18" charset="0"/>
              </a:rPr>
              <a:t>= 1010</a:t>
            </a:r>
          </a:p>
          <a:p>
            <a:pPr>
              <a:buNone/>
            </a:pPr>
            <a:r>
              <a:rPr lang="en-US" dirty="0">
                <a:latin typeface="Times New Roman" pitchFamily="18" charset="0"/>
                <a:cs typeface="Times New Roman" pitchFamily="18" charset="0"/>
              </a:rPr>
              <a:t>       4  = 0100</a:t>
            </a:r>
          </a:p>
          <a:p>
            <a:pPr>
              <a:buNone/>
            </a:pPr>
            <a:r>
              <a:rPr lang="en-US" dirty="0">
                <a:latin typeface="Times New Roman" pitchFamily="18" charset="0"/>
                <a:cs typeface="Times New Roman" pitchFamily="18" charset="0"/>
              </a:rPr>
              <a:t>      E</a:t>
            </a:r>
            <a:r>
              <a:rPr lang="en-US" baseline="-25000" dirty="0">
                <a:latin typeface="Times New Roman" pitchFamily="18" charset="0"/>
                <a:cs typeface="Times New Roman" pitchFamily="18" charset="0"/>
              </a:rPr>
              <a:t>H</a:t>
            </a:r>
            <a:r>
              <a:rPr lang="en-US" dirty="0">
                <a:latin typeface="Times New Roman" pitchFamily="18" charset="0"/>
                <a:cs typeface="Times New Roman" pitchFamily="18" charset="0"/>
              </a:rPr>
              <a:t> = 1110 </a:t>
            </a:r>
          </a:p>
          <a:p>
            <a:pPr>
              <a:buNone/>
            </a:pPr>
            <a:r>
              <a:rPr lang="en-US" dirty="0">
                <a:latin typeface="Times New Roman" pitchFamily="18" charset="0"/>
                <a:cs typeface="Times New Roman" pitchFamily="18" charset="0"/>
              </a:rPr>
              <a:t>       2  = 0010</a:t>
            </a:r>
          </a:p>
          <a:p>
            <a:pPr>
              <a:buNone/>
            </a:pPr>
            <a:r>
              <a:rPr lang="en-US" dirty="0">
                <a:latin typeface="Times New Roman" pitchFamily="18" charset="0"/>
                <a:cs typeface="Times New Roman" pitchFamily="18" charset="0"/>
              </a:rPr>
              <a:t>      A4E2</a:t>
            </a:r>
            <a:r>
              <a:rPr lang="en-US" baseline="-25000" dirty="0">
                <a:latin typeface="Times New Roman" pitchFamily="18" charset="0"/>
                <a:cs typeface="Times New Roman" pitchFamily="18" charset="0"/>
              </a:rPr>
              <a:t>H</a:t>
            </a:r>
            <a:r>
              <a:rPr lang="en-US" dirty="0">
                <a:latin typeface="Times New Roman" pitchFamily="18" charset="0"/>
                <a:cs typeface="Times New Roman" pitchFamily="18" charset="0"/>
              </a:rPr>
              <a:t> = 1010010011100010</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4214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300" dirty="0">
                <a:latin typeface="Times New Roman" pitchFamily="18" charset="0"/>
                <a:cs typeface="Times New Roman" pitchFamily="18" charset="0"/>
              </a:rPr>
              <a:t>Conversions-Binary-to-Hexadecimal</a:t>
            </a:r>
            <a:endParaRPr lang="en-US" sz="4300" dirty="0"/>
          </a:p>
        </p:txBody>
      </p:sp>
      <p:sp>
        <p:nvSpPr>
          <p:cNvPr id="3" name="Content Placeholder 2"/>
          <p:cNvSpPr>
            <a:spLocks noGrp="1"/>
          </p:cNvSpPr>
          <p:nvPr>
            <p:ph idx="1"/>
          </p:nvPr>
        </p:nvSpPr>
        <p:spPr>
          <a:xfrm>
            <a:off x="1371600" y="1524000"/>
            <a:ext cx="9601200" cy="5009322"/>
          </a:xfrm>
        </p:spPr>
        <p:txBody>
          <a:bodyPr>
            <a:normAutofit/>
          </a:bodyPr>
          <a:lstStyle/>
          <a:p>
            <a:r>
              <a:rPr lang="en-US" b="1" dirty="0">
                <a:latin typeface="Times New Roman" pitchFamily="18" charset="0"/>
                <a:cs typeface="Times New Roman" pitchFamily="18" charset="0"/>
              </a:rPr>
              <a:t>Convert 1111010101001110</a:t>
            </a:r>
            <a:r>
              <a:rPr lang="en-US" b="1" baseline="-25000" dirty="0">
                <a:latin typeface="Times New Roman" pitchFamily="18" charset="0"/>
                <a:cs typeface="Times New Roman" pitchFamily="18" charset="0"/>
              </a:rPr>
              <a:t>2</a:t>
            </a:r>
            <a:r>
              <a:rPr lang="en-US" b="1" dirty="0">
                <a:latin typeface="Times New Roman" pitchFamily="18" charset="0"/>
                <a:cs typeface="Times New Roman" pitchFamily="18" charset="0"/>
              </a:rPr>
              <a:t> to base 16</a:t>
            </a:r>
          </a:p>
          <a:p>
            <a:pPr>
              <a:buNone/>
            </a:pPr>
            <a:r>
              <a:rPr lang="en-US" dirty="0">
                <a:latin typeface="Times New Roman" pitchFamily="18" charset="0"/>
                <a:cs typeface="Times New Roman" pitchFamily="18" charset="0"/>
              </a:rPr>
              <a:t>       We first break up the number into groups of four as shown below: </a:t>
            </a:r>
          </a:p>
          <a:p>
            <a:pPr lvl="1"/>
            <a:r>
              <a:rPr lang="en-US" dirty="0">
                <a:latin typeface="Times New Roman" pitchFamily="18" charset="0"/>
                <a:cs typeface="Times New Roman" pitchFamily="18" charset="0"/>
              </a:rPr>
              <a:t> 1111 0101 0100 1110 </a:t>
            </a:r>
          </a:p>
          <a:p>
            <a:pPr lvl="1"/>
            <a:r>
              <a:rPr lang="en-US" dirty="0">
                <a:latin typeface="Times New Roman" pitchFamily="18" charset="0"/>
                <a:cs typeface="Times New Roman" pitchFamily="18" charset="0"/>
              </a:rPr>
              <a:t> Assign each group its corresponding hex value </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 1111 = F, 0101 = 5, 0100 = 4, 1110 = 14 </a:t>
            </a:r>
          </a:p>
          <a:p>
            <a:pPr lvl="1"/>
            <a:r>
              <a:rPr lang="en-US" dirty="0">
                <a:latin typeface="Times New Roman" pitchFamily="18" charset="0"/>
                <a:cs typeface="Times New Roman" pitchFamily="18" charset="0"/>
              </a:rPr>
              <a:t>When put together, we get F54E</a:t>
            </a:r>
            <a:r>
              <a:rPr lang="en-US" baseline="-25000" dirty="0">
                <a:latin typeface="Times New Roman" pitchFamily="18" charset="0"/>
                <a:cs typeface="Times New Roman" pitchFamily="18" charset="0"/>
              </a:rPr>
              <a:t>H</a:t>
            </a: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Convert 100111110011</a:t>
            </a:r>
            <a:r>
              <a:rPr lang="en-US" b="1" baseline="-25000" dirty="0">
                <a:latin typeface="Times New Roman" pitchFamily="18" charset="0"/>
                <a:cs typeface="Times New Roman" pitchFamily="18" charset="0"/>
              </a:rPr>
              <a:t>2</a:t>
            </a:r>
            <a:r>
              <a:rPr lang="en-US" b="1" dirty="0">
                <a:latin typeface="Times New Roman" pitchFamily="18" charset="0"/>
                <a:cs typeface="Times New Roman" pitchFamily="18" charset="0"/>
              </a:rPr>
              <a:t> to hexadecimal</a:t>
            </a:r>
          </a:p>
          <a:p>
            <a:pPr>
              <a:buNone/>
            </a:pPr>
            <a:r>
              <a:rPr lang="en-US" dirty="0">
                <a:latin typeface="Times New Roman" pitchFamily="18" charset="0"/>
                <a:cs typeface="Times New Roman" pitchFamily="18" charset="0"/>
              </a:rPr>
              <a:t>        1001 = 9</a:t>
            </a:r>
          </a:p>
          <a:p>
            <a:pPr>
              <a:buNone/>
            </a:pPr>
            <a:r>
              <a:rPr lang="en-US" dirty="0">
                <a:latin typeface="Times New Roman" pitchFamily="18" charset="0"/>
                <a:cs typeface="Times New Roman" pitchFamily="18" charset="0"/>
              </a:rPr>
              <a:t>        1111 = F</a:t>
            </a:r>
          </a:p>
          <a:p>
            <a:pPr>
              <a:buNone/>
            </a:pPr>
            <a:r>
              <a:rPr lang="en-US" dirty="0">
                <a:latin typeface="Times New Roman" pitchFamily="18" charset="0"/>
                <a:cs typeface="Times New Roman" pitchFamily="18" charset="0"/>
              </a:rPr>
              <a:t>        0011 = 3 </a:t>
            </a:r>
          </a:p>
          <a:p>
            <a:pPr>
              <a:buNone/>
            </a:pPr>
            <a:r>
              <a:rPr lang="en-US" dirty="0">
                <a:latin typeface="Times New Roman" pitchFamily="18" charset="0"/>
                <a:cs typeface="Times New Roman" pitchFamily="18" charset="0"/>
              </a:rPr>
              <a:t>        100111110011</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9F3</a:t>
            </a:r>
            <a:r>
              <a:rPr lang="en-US" baseline="-25000" dirty="0">
                <a:latin typeface="Times New Roman" pitchFamily="18" charset="0"/>
                <a:cs typeface="Times New Roman" pitchFamily="18" charset="0"/>
              </a:rPr>
              <a:t>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4725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Binary System</a:t>
            </a:r>
          </a:p>
        </p:txBody>
      </p:sp>
      <p:sp>
        <p:nvSpPr>
          <p:cNvPr id="3" name="Content Placeholder 2"/>
          <p:cNvSpPr>
            <a:spLocks noGrp="1"/>
          </p:cNvSpPr>
          <p:nvPr>
            <p:ph idx="1"/>
          </p:nvPr>
        </p:nvSpPr>
        <p:spPr>
          <a:xfrm>
            <a:off x="1371600" y="1696278"/>
            <a:ext cx="9601200" cy="4171122"/>
          </a:xfrm>
        </p:spPr>
        <p:txBody>
          <a:bodyPr/>
          <a:lstStyle/>
          <a:p>
            <a:r>
              <a:rPr lang="en-JM" dirty="0">
                <a:hlinkClick r:id="rId2"/>
              </a:rPr>
              <a:t>https://code.org/educate/resources/videos</a:t>
            </a:r>
            <a:endParaRPr lang="en-JM" dirty="0"/>
          </a:p>
          <a:p>
            <a:endParaRPr lang="en-JM" b="1" dirty="0"/>
          </a:p>
        </p:txBody>
      </p:sp>
    </p:spTree>
    <p:extLst>
      <p:ext uri="{BB962C8B-B14F-4D97-AF65-F5344CB8AC3E}">
        <p14:creationId xmlns:p14="http://schemas.microsoft.com/office/powerpoint/2010/main" val="101814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Basic Operations on Numbers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Addition</a:t>
            </a:r>
          </a:p>
          <a:p>
            <a:r>
              <a:rPr lang="en-US" dirty="0">
                <a:latin typeface="Times New Roman" pitchFamily="18" charset="0"/>
                <a:cs typeface="Times New Roman" pitchFamily="18" charset="0"/>
              </a:rPr>
              <a:t>Subtraction</a:t>
            </a:r>
          </a:p>
          <a:p>
            <a:r>
              <a:rPr lang="en-US" dirty="0">
                <a:latin typeface="Times New Roman" pitchFamily="18" charset="0"/>
                <a:cs typeface="Times New Roman" pitchFamily="18" charset="0"/>
              </a:rPr>
              <a:t>Multiplication</a:t>
            </a:r>
          </a:p>
        </p:txBody>
      </p:sp>
    </p:spTree>
    <p:extLst>
      <p:ext uri="{BB962C8B-B14F-4D97-AF65-F5344CB8AC3E}">
        <p14:creationId xmlns:p14="http://schemas.microsoft.com/office/powerpoint/2010/main" val="383719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Binary Addition</a:t>
            </a:r>
          </a:p>
        </p:txBody>
      </p:sp>
      <p:sp>
        <p:nvSpPr>
          <p:cNvPr id="3" name="Content Placeholder 2"/>
          <p:cNvSpPr>
            <a:spLocks noGrp="1"/>
          </p:cNvSpPr>
          <p:nvPr>
            <p:ph idx="1"/>
          </p:nvPr>
        </p:nvSpPr>
        <p:spPr>
          <a:xfrm>
            <a:off x="1371600" y="1537252"/>
            <a:ext cx="9601200" cy="4330148"/>
          </a:xfrm>
        </p:spPr>
        <p:txBody>
          <a:bodyPr>
            <a:normAutofit/>
          </a:bodyPr>
          <a:lstStyle/>
          <a:p>
            <a:pPr>
              <a:buNone/>
            </a:pPr>
            <a:r>
              <a:rPr lang="en-US" dirty="0"/>
              <a:t>   </a:t>
            </a:r>
            <a:r>
              <a:rPr lang="en-US" dirty="0">
                <a:latin typeface="Times New Roman" pitchFamily="18" charset="0"/>
                <a:cs typeface="Times New Roman" pitchFamily="18" charset="0"/>
              </a:rPr>
              <a:t>0 + 0 = 0</a:t>
            </a:r>
          </a:p>
          <a:p>
            <a:pPr>
              <a:buNone/>
            </a:pPr>
            <a:r>
              <a:rPr lang="en-US" dirty="0">
                <a:latin typeface="Times New Roman" pitchFamily="18" charset="0"/>
                <a:cs typeface="Times New Roman" pitchFamily="18" charset="0"/>
              </a:rPr>
              <a:t>   1 + 0 = 1</a:t>
            </a:r>
          </a:p>
          <a:p>
            <a:pPr>
              <a:buNone/>
            </a:pPr>
            <a:r>
              <a:rPr lang="en-US" dirty="0">
                <a:latin typeface="Times New Roman" pitchFamily="18" charset="0"/>
                <a:cs typeface="Times New Roman" pitchFamily="18" charset="0"/>
              </a:rPr>
              <a:t>   0 + 1 = 1</a:t>
            </a:r>
          </a:p>
          <a:p>
            <a:pPr>
              <a:buNone/>
            </a:pPr>
            <a:r>
              <a:rPr lang="en-US" dirty="0">
                <a:latin typeface="Times New Roman" pitchFamily="18" charset="0"/>
                <a:cs typeface="Times New Roman" pitchFamily="18" charset="0"/>
              </a:rPr>
              <a:t>   1 + 1 = 0     </a:t>
            </a:r>
            <a:r>
              <a:rPr lang="en-US" dirty="0">
                <a:solidFill>
                  <a:srgbClr val="FF0000"/>
                </a:solidFill>
                <a:latin typeface="Times New Roman" pitchFamily="18" charset="0"/>
                <a:cs typeface="Times New Roman" pitchFamily="18" charset="0"/>
              </a:rPr>
              <a:t>1 (Carry bit)</a:t>
            </a:r>
          </a:p>
          <a:p>
            <a:pPr>
              <a:buNone/>
            </a:pPr>
            <a:r>
              <a:rPr lang="en-US" dirty="0">
                <a:latin typeface="Times New Roman" pitchFamily="18" charset="0"/>
                <a:cs typeface="Times New Roman" pitchFamily="18" charset="0"/>
              </a:rPr>
              <a:t>   1 + 1 + 1 = 1       </a:t>
            </a:r>
            <a:r>
              <a:rPr lang="en-US" dirty="0">
                <a:solidFill>
                  <a:srgbClr val="FF0000"/>
                </a:solidFill>
                <a:latin typeface="Times New Roman" pitchFamily="18" charset="0"/>
                <a:cs typeface="Times New Roman" pitchFamily="18" charset="0"/>
              </a:rPr>
              <a:t>1 (Carry bit)</a:t>
            </a:r>
          </a:p>
          <a:p>
            <a:pPr>
              <a:buNone/>
            </a:pPr>
            <a:endParaRPr lang="en-US" dirty="0">
              <a:solidFill>
                <a:srgbClr val="FF0000"/>
              </a:solidFill>
              <a:latin typeface="Times New Roman" pitchFamily="18" charset="0"/>
              <a:cs typeface="Times New Roman" pitchFamily="18" charset="0"/>
            </a:endParaRPr>
          </a:p>
          <a:p>
            <a:pPr>
              <a:buNone/>
            </a:pPr>
            <a:r>
              <a:rPr lang="en-US" dirty="0">
                <a:latin typeface="Times New Roman" pitchFamily="18" charset="0"/>
                <a:cs typeface="Times New Roman" pitchFamily="18" charset="0"/>
              </a:rPr>
              <a:t>         0 1 1 0 0 1 0 1 1 0 0			1  1  0  1</a:t>
            </a:r>
          </a:p>
          <a:p>
            <a:pPr>
              <a:buNone/>
            </a:pPr>
            <a:r>
              <a:rPr lang="en-US" dirty="0">
                <a:latin typeface="Times New Roman" pitchFamily="18" charset="0"/>
                <a:cs typeface="Times New Roman" pitchFamily="18" charset="0"/>
              </a:rPr>
              <a:t>       +0 1 1 0 1 1 0 1 0 0 1		       +1  0  0  1</a:t>
            </a:r>
          </a:p>
          <a:p>
            <a:pPr>
              <a:buNone/>
            </a:pPr>
            <a:r>
              <a:rPr lang="en-US" dirty="0">
                <a:latin typeface="Times New Roman" pitchFamily="18" charset="0"/>
                <a:cs typeface="Times New Roman" pitchFamily="18" charset="0"/>
              </a:rPr>
              <a:t>      = 1 1 0 1 0 0 1 0 1 0 1		   =1  0  1  1  0</a:t>
            </a:r>
            <a:endParaRPr lang="en-US" dirty="0">
              <a:solidFill>
                <a:srgbClr val="FF0000"/>
              </a:solidFill>
              <a:latin typeface="Times New Roman" pitchFamily="18" charset="0"/>
              <a:cs typeface="Times New Roman" pitchFamily="18" charset="0"/>
            </a:endParaRPr>
          </a:p>
        </p:txBody>
      </p:sp>
      <p:cxnSp>
        <p:nvCxnSpPr>
          <p:cNvPr id="5" name="Elbow Connector 4"/>
          <p:cNvCxnSpPr/>
          <p:nvPr/>
        </p:nvCxnSpPr>
        <p:spPr>
          <a:xfrm rot="10800000">
            <a:off x="2844244" y="4207564"/>
            <a:ext cx="228600" cy="1588"/>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2607362" y="4159628"/>
            <a:ext cx="228600"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2264464" y="4207564"/>
            <a:ext cx="228600"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2035863" y="4158040"/>
            <a:ext cx="228600"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a:off x="6523381" y="4158040"/>
            <a:ext cx="381000"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280992" y="4525616"/>
            <a:ext cx="914400" cy="3048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4"/>
          <p:cNvCxnSpPr/>
          <p:nvPr/>
        </p:nvCxnSpPr>
        <p:spPr>
          <a:xfrm rot="10800000">
            <a:off x="3157327" y="4207564"/>
            <a:ext cx="228600" cy="1588"/>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7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Binary Subtraction</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Binary subtraction </a:t>
            </a:r>
            <a:r>
              <a:rPr lang="en-US" i="1" dirty="0">
                <a:latin typeface="Times New Roman" pitchFamily="18" charset="0"/>
                <a:cs typeface="Times New Roman" pitchFamily="18" charset="0"/>
              </a:rPr>
              <a:t>can be performed by</a:t>
            </a:r>
            <a:r>
              <a:rPr lang="en-US" dirty="0">
                <a:latin typeface="Times New Roman" pitchFamily="18" charset="0"/>
                <a:cs typeface="Times New Roman" pitchFamily="18" charset="0"/>
              </a:rPr>
              <a:t> the two's complement approach which is easier than borrowing carry, less error prone, and is therefore recommended.</a:t>
            </a:r>
          </a:p>
          <a:p>
            <a:r>
              <a:rPr lang="en-US" dirty="0">
                <a:latin typeface="Times New Roman" pitchFamily="18" charset="0"/>
                <a:cs typeface="Times New Roman" pitchFamily="18" charset="0"/>
              </a:rPr>
              <a:t>It is based upon the fact that for two numbers A and B then </a:t>
            </a:r>
            <a:r>
              <a:rPr lang="en-US" i="1" dirty="0">
                <a:latin typeface="Times New Roman" pitchFamily="18" charset="0"/>
                <a:cs typeface="Times New Roman" pitchFamily="18" charset="0"/>
              </a:rPr>
              <a:t>A-B=A+(-B) where -B is the complement of B. </a:t>
            </a:r>
          </a:p>
          <a:p>
            <a:r>
              <a:rPr lang="en-US" dirty="0">
                <a:latin typeface="Times New Roman" pitchFamily="18" charset="0"/>
                <a:cs typeface="Times New Roman" pitchFamily="18" charset="0"/>
              </a:rPr>
              <a:t>So rather than subtracting B directly from A, the complement of B is added to A.</a:t>
            </a:r>
          </a:p>
          <a:p>
            <a:r>
              <a:rPr lang="en-US" dirty="0">
                <a:latin typeface="Times New Roman" pitchFamily="18" charset="0"/>
                <a:cs typeface="Times New Roman" pitchFamily="18" charset="0"/>
              </a:rPr>
              <a:t> All that we need is a way of generating the complement of a number.</a:t>
            </a:r>
          </a:p>
        </p:txBody>
      </p:sp>
    </p:spTree>
    <p:extLst>
      <p:ext uri="{BB962C8B-B14F-4D97-AF65-F5344CB8AC3E}">
        <p14:creationId xmlns:p14="http://schemas.microsoft.com/office/powerpoint/2010/main" val="47898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Two’s Complement</a:t>
            </a:r>
          </a:p>
        </p:txBody>
      </p:sp>
      <p:sp>
        <p:nvSpPr>
          <p:cNvPr id="3" name="Content Placeholder 2"/>
          <p:cNvSpPr>
            <a:spLocks noGrp="1"/>
          </p:cNvSpPr>
          <p:nvPr>
            <p:ph idx="1"/>
          </p:nvPr>
        </p:nvSpPr>
        <p:spPr>
          <a:xfrm>
            <a:off x="1371600" y="1656522"/>
            <a:ext cx="9601200" cy="4210878"/>
          </a:xfrm>
        </p:spPr>
        <p:txBody>
          <a:bodyPr/>
          <a:lstStyle/>
          <a:p>
            <a:pPr>
              <a:buNone/>
            </a:pPr>
            <a:r>
              <a:rPr lang="en-US" dirty="0">
                <a:latin typeface="Times New Roman" pitchFamily="18" charset="0"/>
                <a:cs typeface="Times New Roman" pitchFamily="18" charset="0"/>
              </a:rPr>
              <a:t>  2’s complement of 100101</a:t>
            </a:r>
          </a:p>
          <a:p>
            <a:r>
              <a:rPr lang="en-US" dirty="0">
                <a:latin typeface="Times New Roman" pitchFamily="18" charset="0"/>
                <a:cs typeface="Times New Roman" pitchFamily="18" charset="0"/>
              </a:rPr>
              <a:t>Take one’s complement first by changing bit 1 to 0 and bit 0 to 1:</a:t>
            </a:r>
          </a:p>
          <a:p>
            <a:pPr>
              <a:buNone/>
            </a:pPr>
            <a:r>
              <a:rPr lang="en-US" dirty="0">
                <a:latin typeface="Times New Roman" pitchFamily="18" charset="0"/>
                <a:cs typeface="Times New Roman" pitchFamily="18" charset="0"/>
              </a:rPr>
              <a:t>                One’s complement = 11010</a:t>
            </a:r>
          </a:p>
          <a:p>
            <a:r>
              <a:rPr lang="en-US" dirty="0">
                <a:latin typeface="Times New Roman" pitchFamily="18" charset="0"/>
                <a:cs typeface="Times New Roman" pitchFamily="18" charset="0"/>
              </a:rPr>
              <a:t>Then add 1 to above:</a:t>
            </a:r>
          </a:p>
          <a:p>
            <a:pPr>
              <a:buNone/>
            </a:pPr>
            <a:r>
              <a:rPr lang="en-US" dirty="0">
                <a:latin typeface="Times New Roman" pitchFamily="18" charset="0"/>
                <a:cs typeface="Times New Roman" pitchFamily="18" charset="0"/>
              </a:rPr>
              <a:t>                                          1 1 0 1 0</a:t>
            </a:r>
          </a:p>
          <a:p>
            <a:pPr>
              <a:buNone/>
            </a:pPr>
            <a:r>
              <a:rPr lang="en-US" dirty="0">
                <a:latin typeface="Times New Roman" pitchFamily="18" charset="0"/>
                <a:cs typeface="Times New Roman" pitchFamily="18" charset="0"/>
              </a:rPr>
              <a:t>			                      + 1</a:t>
            </a:r>
          </a:p>
          <a:p>
            <a:pPr>
              <a:buNone/>
            </a:pPr>
            <a:r>
              <a:rPr lang="en-US" dirty="0">
                <a:latin typeface="Times New Roman" pitchFamily="18" charset="0"/>
                <a:cs typeface="Times New Roman" pitchFamily="18" charset="0"/>
              </a:rPr>
              <a:t>		                       =   1 1 0 1 1</a:t>
            </a:r>
          </a:p>
          <a:p>
            <a:pPr>
              <a:buNone/>
            </a:pPr>
            <a:r>
              <a:rPr lang="en-US" dirty="0">
                <a:latin typeface="Times New Roman" pitchFamily="18" charset="0"/>
                <a:cs typeface="Times New Roman" pitchFamily="18" charset="0"/>
              </a:rPr>
              <a:t>       So, 2’s complement of 100101 is 11011</a:t>
            </a:r>
          </a:p>
          <a:p>
            <a:pPr>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90153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Binary Subtraction</a:t>
            </a:r>
            <a:endParaRPr lang="en-US" dirty="0"/>
          </a:p>
        </p:txBody>
      </p:sp>
      <p:sp>
        <p:nvSpPr>
          <p:cNvPr id="3" name="Content Placeholder 2"/>
          <p:cNvSpPr>
            <a:spLocks noGrp="1"/>
          </p:cNvSpPr>
          <p:nvPr>
            <p:ph idx="1"/>
          </p:nvPr>
        </p:nvSpPr>
        <p:spPr/>
        <p:txBody>
          <a:bodyPr>
            <a:normAutofit fontScale="62500" lnSpcReduction="20000"/>
          </a:bodyPr>
          <a:lstStyle/>
          <a:p>
            <a:r>
              <a:rPr lang="en-US" sz="2800" dirty="0">
                <a:latin typeface="Times New Roman" pitchFamily="18" charset="0"/>
                <a:cs typeface="Times New Roman" pitchFamily="18" charset="0"/>
              </a:rPr>
              <a:t>Add two’s complement and discard carry</a:t>
            </a:r>
          </a:p>
          <a:p>
            <a:pPr>
              <a:buNone/>
            </a:pPr>
            <a:r>
              <a:rPr lang="en-US" sz="2800" dirty="0">
                <a:latin typeface="Times New Roman" pitchFamily="18" charset="0"/>
                <a:cs typeface="Times New Roman" pitchFamily="18" charset="0"/>
              </a:rPr>
              <a:t>    Subtract 1001 from 1110</a:t>
            </a:r>
          </a:p>
          <a:p>
            <a:pPr>
              <a:buNone/>
            </a:pPr>
            <a:r>
              <a:rPr lang="en-US" sz="2800" dirty="0">
                <a:latin typeface="Times New Roman" pitchFamily="18" charset="0"/>
                <a:cs typeface="Times New Roman" pitchFamily="18" charset="0"/>
              </a:rPr>
              <a:t>    Two’ complement = (1001)’ + 1 = 0110 + 1 = 0111</a:t>
            </a:r>
          </a:p>
          <a:p>
            <a:pPr>
              <a:buNone/>
            </a:pPr>
            <a:r>
              <a:rPr lang="en-US" sz="2800" dirty="0">
                <a:latin typeface="Times New Roman" pitchFamily="18" charset="0"/>
                <a:cs typeface="Times New Roman" pitchFamily="18" charset="0"/>
              </a:rPr>
              <a:t>                             1 1 1 0</a:t>
            </a:r>
          </a:p>
          <a:p>
            <a:pPr>
              <a:buNone/>
            </a:pPr>
            <a:r>
              <a:rPr lang="en-US" sz="2800" dirty="0">
                <a:latin typeface="Times New Roman" pitchFamily="18" charset="0"/>
                <a:cs typeface="Times New Roman" pitchFamily="18" charset="0"/>
              </a:rPr>
              <a:t>                          + 0 1 1 1 </a:t>
            </a:r>
          </a:p>
          <a:p>
            <a:pPr>
              <a:buNone/>
            </a:pPr>
            <a:r>
              <a:rPr lang="en-US" sz="2800" dirty="0">
                <a:latin typeface="Times New Roman" pitchFamily="18" charset="0"/>
                <a:cs typeface="Times New Roman" pitchFamily="18" charset="0"/>
              </a:rPr>
              <a:t>                       = 1 0 1 0 1</a:t>
            </a:r>
          </a:p>
          <a:p>
            <a:r>
              <a:rPr lang="en-US" sz="2800" dirty="0">
                <a:latin typeface="Times New Roman" pitchFamily="18" charset="0"/>
                <a:cs typeface="Times New Roman" pitchFamily="18" charset="0"/>
              </a:rPr>
              <a:t>Subtract 5 from 8 using binary notation.</a:t>
            </a:r>
          </a:p>
          <a:p>
            <a:pPr>
              <a:buNone/>
            </a:pPr>
            <a:r>
              <a:rPr lang="en-US" sz="2800" dirty="0">
                <a:latin typeface="Times New Roman" pitchFamily="18" charset="0"/>
                <a:cs typeface="Times New Roman" pitchFamily="18" charset="0"/>
              </a:rPr>
              <a:t>      8             1000                           1000</a:t>
            </a:r>
          </a:p>
          <a:p>
            <a:pPr>
              <a:buNone/>
            </a:pPr>
            <a:r>
              <a:rPr lang="en-US" sz="2800" dirty="0">
                <a:latin typeface="Times New Roman" pitchFamily="18" charset="0"/>
                <a:cs typeface="Times New Roman" pitchFamily="18" charset="0"/>
              </a:rPr>
              <a:t>     -5           - 0101                       + 1011</a:t>
            </a:r>
          </a:p>
          <a:p>
            <a:pPr>
              <a:buNone/>
            </a:pPr>
            <a:r>
              <a:rPr lang="en-US" sz="2800" dirty="0">
                <a:latin typeface="Times New Roman" pitchFamily="18" charset="0"/>
                <a:cs typeface="Times New Roman" pitchFamily="18" charset="0"/>
              </a:rPr>
              <a:t>    +3                                                0011</a:t>
            </a:r>
          </a:p>
        </p:txBody>
      </p:sp>
      <p:cxnSp>
        <p:nvCxnSpPr>
          <p:cNvPr id="5" name="Straight Connector 4"/>
          <p:cNvCxnSpPr/>
          <p:nvPr/>
        </p:nvCxnSpPr>
        <p:spPr>
          <a:xfrm flipV="1">
            <a:off x="2994991" y="4182717"/>
            <a:ext cx="106017" cy="110987"/>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33530" y="5234609"/>
            <a:ext cx="1020418" cy="132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091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Binary Multiplication</a:t>
            </a:r>
          </a:p>
        </p:txBody>
      </p:sp>
      <p:sp>
        <p:nvSpPr>
          <p:cNvPr id="3" name="Content Placeholder 2"/>
          <p:cNvSpPr>
            <a:spLocks noGrp="1"/>
          </p:cNvSpPr>
          <p:nvPr>
            <p:ph idx="1"/>
          </p:nvPr>
        </p:nvSpPr>
        <p:spPr>
          <a:xfrm>
            <a:off x="1371600" y="1789043"/>
            <a:ext cx="9601200" cy="4078357"/>
          </a:xfrm>
        </p:spPr>
        <p:txBody>
          <a:bodyPr/>
          <a:lstStyle/>
          <a:p>
            <a:pPr>
              <a:buNone/>
            </a:pPr>
            <a:r>
              <a:rPr lang="en-US" dirty="0"/>
              <a:t>                    </a:t>
            </a:r>
            <a:r>
              <a:rPr lang="en-US" dirty="0">
                <a:latin typeface="Times New Roman" pitchFamily="18" charset="0"/>
                <a:cs typeface="Times New Roman" pitchFamily="18" charset="0"/>
              </a:rPr>
              <a:t>    1 0 0 0   = 8</a:t>
            </a:r>
          </a:p>
          <a:p>
            <a:pPr>
              <a:buNone/>
            </a:pPr>
            <a:r>
              <a:rPr lang="en-US" dirty="0">
                <a:latin typeface="Times New Roman" pitchFamily="18" charset="0"/>
                <a:cs typeface="Times New Roman" pitchFamily="18" charset="0"/>
              </a:rPr>
              <a:t>                     x 0 1 1 0   = 6</a:t>
            </a:r>
          </a:p>
          <a:p>
            <a:pPr>
              <a:buNone/>
            </a:pPr>
            <a:r>
              <a:rPr lang="en-US" dirty="0">
                <a:latin typeface="Times New Roman" pitchFamily="18" charset="0"/>
                <a:cs typeface="Times New Roman" pitchFamily="18" charset="0"/>
              </a:rPr>
              <a:t>                     = 0 0 0 0</a:t>
            </a:r>
          </a:p>
          <a:p>
            <a:pPr>
              <a:buNone/>
            </a:pPr>
            <a:r>
              <a:rPr lang="en-US" dirty="0">
                <a:latin typeface="Times New Roman" pitchFamily="18" charset="0"/>
                <a:cs typeface="Times New Roman" pitchFamily="18" charset="0"/>
              </a:rPr>
              <a:t>                  + 1 0 0 0</a:t>
            </a:r>
          </a:p>
          <a:p>
            <a:pPr>
              <a:buNone/>
            </a:pPr>
            <a:r>
              <a:rPr lang="en-US" dirty="0">
                <a:latin typeface="Times New Roman" pitchFamily="18" charset="0"/>
                <a:cs typeface="Times New Roman" pitchFamily="18" charset="0"/>
              </a:rPr>
              <a:t>               + 1 0 0 0</a:t>
            </a:r>
          </a:p>
          <a:p>
            <a:pPr>
              <a:buNone/>
            </a:pPr>
            <a:r>
              <a:rPr lang="en-US" dirty="0">
                <a:latin typeface="Times New Roman" pitchFamily="18" charset="0"/>
                <a:cs typeface="Times New Roman" pitchFamily="18" charset="0"/>
              </a:rPr>
              <a:t>            + 0 0 0 0</a:t>
            </a:r>
          </a:p>
          <a:p>
            <a:pPr>
              <a:buNone/>
            </a:pPr>
            <a:r>
              <a:rPr lang="en-US" dirty="0">
                <a:latin typeface="Times New Roman" pitchFamily="18" charset="0"/>
                <a:cs typeface="Times New Roman" pitchFamily="18" charset="0"/>
              </a:rPr>
              <a:t>               0 1 1 0 0 0 0   =  48</a:t>
            </a:r>
          </a:p>
        </p:txBody>
      </p:sp>
    </p:spTree>
    <p:extLst>
      <p:ext uri="{BB962C8B-B14F-4D97-AF65-F5344CB8AC3E}">
        <p14:creationId xmlns:p14="http://schemas.microsoft.com/office/powerpoint/2010/main" val="389757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ASCII Code</a:t>
            </a:r>
          </a:p>
        </p:txBody>
      </p:sp>
      <p:sp>
        <p:nvSpPr>
          <p:cNvPr id="3" name="Content Placeholder 2"/>
          <p:cNvSpPr>
            <a:spLocks noGrp="1"/>
          </p:cNvSpPr>
          <p:nvPr>
            <p:ph idx="1"/>
          </p:nvPr>
        </p:nvSpPr>
        <p:spPr>
          <a:xfrm>
            <a:off x="1981200" y="1935480"/>
            <a:ext cx="8229600" cy="4922520"/>
          </a:xfrm>
        </p:spPr>
        <p:txBody>
          <a:bodyPr>
            <a:normAutofit/>
          </a:bodyPr>
          <a:lstStyle/>
          <a:p>
            <a:r>
              <a:rPr lang="en-US" dirty="0">
                <a:latin typeface="Times New Roman" pitchFamily="18" charset="0"/>
                <a:cs typeface="Times New Roman" pitchFamily="18" charset="0"/>
              </a:rPr>
              <a:t>ASCII stands for American Standard Code for Information Interchange. </a:t>
            </a:r>
          </a:p>
          <a:p>
            <a:r>
              <a:rPr lang="en-US" dirty="0">
                <a:latin typeface="Times New Roman" pitchFamily="18" charset="0"/>
                <a:cs typeface="Times New Roman" pitchFamily="18" charset="0"/>
              </a:rPr>
              <a:t>Computers can only understand numbers, so an ASCII code is the numerical representation of a character such as 'a' or '@' or an action of some sort. </a:t>
            </a:r>
          </a:p>
          <a:p>
            <a:r>
              <a:rPr lang="en-US" dirty="0">
                <a:latin typeface="Times New Roman" pitchFamily="18" charset="0"/>
                <a:cs typeface="Times New Roman" pitchFamily="18" charset="0"/>
              </a:rPr>
              <a:t>ASCII was developed a long time ago and now the non-printing characters are rarely used for their original purpose.</a:t>
            </a:r>
          </a:p>
          <a:p>
            <a:r>
              <a:rPr lang="en-US" dirty="0">
                <a:latin typeface="Times New Roman" pitchFamily="18" charset="0"/>
                <a:cs typeface="Times New Roman" pitchFamily="18" charset="0"/>
              </a:rPr>
              <a:t>Next is the ASCII character table that also contains the first 32 non-printing characters. ASCII was actually designed for use with teletypes and so the descriptions are somewhat obscure.</a:t>
            </a:r>
          </a:p>
        </p:txBody>
      </p:sp>
    </p:spTree>
    <p:extLst>
      <p:ext uri="{BB962C8B-B14F-4D97-AF65-F5344CB8AC3E}">
        <p14:creationId xmlns:p14="http://schemas.microsoft.com/office/powerpoint/2010/main" val="302902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Binary System</a:t>
            </a:r>
          </a:p>
        </p:txBody>
      </p:sp>
      <p:sp>
        <p:nvSpPr>
          <p:cNvPr id="3" name="Content Placeholder 2"/>
          <p:cNvSpPr>
            <a:spLocks noGrp="1"/>
          </p:cNvSpPr>
          <p:nvPr>
            <p:ph idx="1"/>
          </p:nvPr>
        </p:nvSpPr>
        <p:spPr>
          <a:xfrm>
            <a:off x="1371600" y="1696278"/>
            <a:ext cx="9601200" cy="4171122"/>
          </a:xfrm>
        </p:spPr>
        <p:txBody>
          <a:bodyPr/>
          <a:lstStyle/>
          <a:p>
            <a:r>
              <a:rPr lang="en-JM" dirty="0"/>
              <a:t>Basis of computers is same as to the answer of any question. Every question has only two possible answers: yes or no. </a:t>
            </a:r>
            <a:r>
              <a:rPr lang="en-JM" b="1" dirty="0"/>
              <a:t>Two or Binary.</a:t>
            </a:r>
          </a:p>
          <a:p>
            <a:r>
              <a:rPr lang="en-JM" dirty="0"/>
              <a:t>Binary system has only two possible states. They are on or off.</a:t>
            </a:r>
          </a:p>
          <a:p>
            <a:r>
              <a:rPr lang="en-JM" dirty="0"/>
              <a:t>Millions of binary switches in computers has states of on or off.</a:t>
            </a:r>
          </a:p>
          <a:p>
            <a:r>
              <a:rPr lang="en-JM" dirty="0"/>
              <a:t>Booleans or Numbers can be used to represent a binary state.</a:t>
            </a:r>
          </a:p>
          <a:p>
            <a:r>
              <a:rPr lang="en-JM" dirty="0"/>
              <a:t>1 – ON and 0 – OFF</a:t>
            </a:r>
          </a:p>
          <a:p>
            <a:r>
              <a:rPr lang="en-JM" dirty="0"/>
              <a:t>Binary state is called a bit – the smallest of amount of storage</a:t>
            </a:r>
          </a:p>
          <a:p>
            <a:r>
              <a:rPr lang="en-JM" dirty="0"/>
              <a:t>This basic unit represents information</a:t>
            </a:r>
          </a:p>
          <a:p>
            <a:endParaRPr lang="en-JM" b="1" dirty="0"/>
          </a:p>
        </p:txBody>
      </p:sp>
    </p:spTree>
    <p:extLst>
      <p:ext uri="{BB962C8B-B14F-4D97-AF65-F5344CB8AC3E}">
        <p14:creationId xmlns:p14="http://schemas.microsoft.com/office/powerpoint/2010/main" val="197768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Binary Number System</a:t>
            </a:r>
          </a:p>
        </p:txBody>
      </p:sp>
      <p:sp>
        <p:nvSpPr>
          <p:cNvPr id="3" name="Content Placeholder 2"/>
          <p:cNvSpPr>
            <a:spLocks noGrp="1"/>
          </p:cNvSpPr>
          <p:nvPr>
            <p:ph idx="1"/>
          </p:nvPr>
        </p:nvSpPr>
        <p:spPr>
          <a:xfrm>
            <a:off x="1371600" y="1696278"/>
            <a:ext cx="9601200" cy="4171122"/>
          </a:xfrm>
        </p:spPr>
        <p:txBody>
          <a:bodyPr/>
          <a:lstStyle/>
          <a:p>
            <a:r>
              <a:rPr lang="en-JM" dirty="0"/>
              <a:t>Storing a single value is not much useful as can represent less information</a:t>
            </a:r>
          </a:p>
          <a:p>
            <a:r>
              <a:rPr lang="en-JM" dirty="0"/>
              <a:t>So to store multiple values, we create a string of them or a larger number.</a:t>
            </a:r>
          </a:p>
          <a:p>
            <a:r>
              <a:rPr lang="en-JM" dirty="0"/>
              <a:t>A group of 8 binary digits is called a byte. Further a Kilobyte is 1024 bytes and so on</a:t>
            </a:r>
          </a:p>
          <a:p>
            <a:r>
              <a:rPr lang="en-JM" dirty="0"/>
              <a:t>Each of these bits represent something like a string, document, program or song</a:t>
            </a:r>
          </a:p>
          <a:p>
            <a:r>
              <a:rPr lang="en-JM" dirty="0"/>
              <a:t>The process of converting human readable information into a binary number (a string of 0s and 1s) is called encoding</a:t>
            </a:r>
          </a:p>
          <a:p>
            <a:r>
              <a:rPr lang="en-JM" dirty="0"/>
              <a:t>Decoding is doing opposite</a:t>
            </a:r>
          </a:p>
        </p:txBody>
      </p:sp>
    </p:spTree>
    <p:extLst>
      <p:ext uri="{BB962C8B-B14F-4D97-AF65-F5344CB8AC3E}">
        <p14:creationId xmlns:p14="http://schemas.microsoft.com/office/powerpoint/2010/main" val="155069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Number System</a:t>
            </a:r>
          </a:p>
        </p:txBody>
      </p:sp>
      <p:sp>
        <p:nvSpPr>
          <p:cNvPr id="3" name="Content Placeholder 2"/>
          <p:cNvSpPr>
            <a:spLocks noGrp="1"/>
          </p:cNvSpPr>
          <p:nvPr>
            <p:ph idx="1"/>
          </p:nvPr>
        </p:nvSpPr>
        <p:spPr>
          <a:xfrm>
            <a:off x="1371600" y="1510748"/>
            <a:ext cx="9601200" cy="4356652"/>
          </a:xfrm>
        </p:spPr>
        <p:txBody>
          <a:bodyPr/>
          <a:lstStyle/>
          <a:p>
            <a:r>
              <a:rPr lang="en-US" dirty="0">
                <a:latin typeface="Times New Roman" pitchFamily="18" charset="0"/>
                <a:cs typeface="Times New Roman" pitchFamily="18" charset="0"/>
              </a:rPr>
              <a:t>Number System – Decimal, Binary and Hexadecimal</a:t>
            </a:r>
          </a:p>
          <a:p>
            <a:r>
              <a:rPr lang="en-US" b="1" dirty="0">
                <a:latin typeface="Times New Roman" pitchFamily="18" charset="0"/>
                <a:cs typeface="Times New Roman" pitchFamily="18" charset="0"/>
              </a:rPr>
              <a:t>Decimal number system: </a:t>
            </a:r>
            <a:r>
              <a:rPr lang="en-US" dirty="0">
                <a:latin typeface="Times New Roman" pitchFamily="18" charset="0"/>
                <a:cs typeface="Times New Roman" pitchFamily="18" charset="0"/>
              </a:rPr>
              <a:t>Base-10 number system; the most commonly used number system.</a:t>
            </a:r>
          </a:p>
          <a:p>
            <a:r>
              <a:rPr lang="en-US" b="1" dirty="0">
                <a:latin typeface="Times New Roman" pitchFamily="18" charset="0"/>
                <a:cs typeface="Times New Roman" pitchFamily="18" charset="0"/>
              </a:rPr>
              <a:t>Binary number system: </a:t>
            </a:r>
            <a:r>
              <a:rPr lang="en-US" dirty="0">
                <a:latin typeface="Times New Roman" pitchFamily="18" charset="0"/>
                <a:cs typeface="Times New Roman" pitchFamily="18" charset="0"/>
              </a:rPr>
              <a:t>A number system used extensively in digital systems, based on the number 2. It uses two digits, 0 and 1, to write any number.</a:t>
            </a:r>
          </a:p>
          <a:p>
            <a:r>
              <a:rPr lang="en-US" b="1" dirty="0">
                <a:latin typeface="Times New Roman" pitchFamily="18" charset="0"/>
                <a:cs typeface="Times New Roman" pitchFamily="18" charset="0"/>
              </a:rPr>
              <a:t>Hexadecimal number system: </a:t>
            </a:r>
            <a:r>
              <a:rPr lang="en-US" dirty="0">
                <a:latin typeface="Times New Roman" pitchFamily="18" charset="0"/>
                <a:cs typeface="Times New Roman" pitchFamily="18" charset="0"/>
              </a:rPr>
              <a:t>There are 16 hex digits. They look the same as the decimal numbers up to 9, but then there are the letters (“A”, “B”, “C”, “D”, “E”, “F”) in place of the decimal numbers 10 to 15. </a:t>
            </a:r>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Many of the applications of digital electronic circuits involve representing and manipulating numbers as binary code (i.e. 0's and l's).</a:t>
            </a:r>
          </a:p>
          <a:p>
            <a:endParaRPr lang="en-JM" dirty="0"/>
          </a:p>
        </p:txBody>
      </p:sp>
    </p:spTree>
    <p:extLst>
      <p:ext uri="{BB962C8B-B14F-4D97-AF65-F5344CB8AC3E}">
        <p14:creationId xmlns:p14="http://schemas.microsoft.com/office/powerpoint/2010/main" val="416538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Decimal Number System</a:t>
            </a:r>
          </a:p>
        </p:txBody>
      </p:sp>
      <p:sp>
        <p:nvSpPr>
          <p:cNvPr id="3" name="Content Placeholder 2"/>
          <p:cNvSpPr>
            <a:spLocks noGrp="1"/>
          </p:cNvSpPr>
          <p:nvPr>
            <p:ph idx="1"/>
          </p:nvPr>
        </p:nvSpPr>
        <p:spPr>
          <a:xfrm>
            <a:off x="1371600" y="1510748"/>
            <a:ext cx="9601200" cy="4356652"/>
          </a:xfrm>
        </p:spPr>
        <p:txBody>
          <a:bodyPr>
            <a:normAutofit lnSpcReduction="10000"/>
          </a:bodyPr>
          <a:lstStyle/>
          <a:p>
            <a:r>
              <a:rPr lang="en-US" dirty="0">
                <a:latin typeface="Times New Roman" pitchFamily="18" charset="0"/>
                <a:cs typeface="Times New Roman" pitchFamily="18" charset="0"/>
              </a:rPr>
              <a:t>Numbers are most commonly represented using the 10 digits 0 to 9, that is in base-10 (or </a:t>
            </a:r>
            <a:r>
              <a:rPr lang="en-US" i="1" dirty="0">
                <a:latin typeface="Times New Roman" pitchFamily="18" charset="0"/>
                <a:cs typeface="Times New Roman" pitchFamily="18" charset="0"/>
              </a:rPr>
              <a:t>decimal).</a:t>
            </a:r>
          </a:p>
          <a:p>
            <a:r>
              <a:rPr lang="en-US" dirty="0">
                <a:latin typeface="Times New Roman" pitchFamily="18" charset="0"/>
                <a:cs typeface="Times New Roman" pitchFamily="18" charset="0"/>
              </a:rPr>
              <a:t>You can have multiple digits. </a:t>
            </a:r>
          </a:p>
          <a:p>
            <a:pPr lvl="1"/>
            <a:r>
              <a:rPr lang="en-US" dirty="0">
                <a:latin typeface="Times New Roman" pitchFamily="18" charset="0"/>
                <a:cs typeface="Times New Roman" pitchFamily="18" charset="0"/>
              </a:rPr>
              <a:t>Number 7, a single digit.</a:t>
            </a:r>
          </a:p>
          <a:p>
            <a:pPr lvl="1"/>
            <a:r>
              <a:rPr lang="en-US" dirty="0">
                <a:latin typeface="Times New Roman" pitchFamily="18" charset="0"/>
                <a:cs typeface="Times New Roman" pitchFamily="18" charset="0"/>
              </a:rPr>
              <a:t>Number 17, two digit</a:t>
            </a:r>
          </a:p>
          <a:p>
            <a:pPr lvl="1"/>
            <a:r>
              <a:rPr lang="en-US" dirty="0">
                <a:latin typeface="Times New Roman" pitchFamily="18" charset="0"/>
                <a:cs typeface="Times New Roman" pitchFamily="18" charset="0"/>
              </a:rPr>
              <a:t>Digit on the right represents one</a:t>
            </a:r>
          </a:p>
          <a:p>
            <a:r>
              <a:rPr lang="en-US" dirty="0">
                <a:latin typeface="Times New Roman" pitchFamily="18" charset="0"/>
                <a:cs typeface="Times New Roman" pitchFamily="18" charset="0"/>
              </a:rPr>
              <a:t>The number 152</a:t>
            </a:r>
            <a:r>
              <a:rPr lang="en-US" baseline="-25000" dirty="0">
                <a:latin typeface="Times New Roman" pitchFamily="18" charset="0"/>
                <a:cs typeface="Times New Roman" pitchFamily="18" charset="0"/>
              </a:rPr>
              <a:t>10</a:t>
            </a:r>
            <a:r>
              <a:rPr lang="en-US" dirty="0">
                <a:latin typeface="Times New Roman" pitchFamily="18" charset="0"/>
                <a:cs typeface="Times New Roman" pitchFamily="18" charset="0"/>
              </a:rPr>
              <a:t> in base-10 represents the sum of 1 hundred, 5 tens and 2 units. </a:t>
            </a:r>
          </a:p>
          <a:p>
            <a:r>
              <a:rPr lang="en-US" dirty="0">
                <a:latin typeface="Times New Roman" pitchFamily="18" charset="0"/>
                <a:cs typeface="Times New Roman" pitchFamily="18" charset="0"/>
              </a:rPr>
              <a:t>The least significant digit (the one furthest to the right) holds the number of units in the number, the digit next to that the number of 10's (i.e. 10</a:t>
            </a:r>
            <a:r>
              <a:rPr lang="en-US" sz="1800" baseline="30000" dirty="0">
                <a:latin typeface="Times New Roman" pitchFamily="18" charset="0"/>
                <a:cs typeface="Times New Roman" pitchFamily="18" charset="0"/>
              </a:rPr>
              <a:t>1</a:t>
            </a:r>
            <a:r>
              <a:rPr lang="en-US" dirty="0">
                <a:latin typeface="Times New Roman" pitchFamily="18" charset="0"/>
                <a:cs typeface="Times New Roman" pitchFamily="18" charset="0"/>
              </a:rPr>
              <a:t>) and the next the number of 100's (i.e. 10</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152</a:t>
            </a:r>
            <a:r>
              <a:rPr lang="en-US" baseline="-25000" dirty="0">
                <a:latin typeface="Times New Roman" pitchFamily="18" charset="0"/>
                <a:cs typeface="Times New Roman" pitchFamily="18" charset="0"/>
              </a:rPr>
              <a:t>10</a:t>
            </a:r>
            <a:r>
              <a:rPr lang="en-US" dirty="0">
                <a:latin typeface="Times New Roman" pitchFamily="18" charset="0"/>
                <a:cs typeface="Times New Roman" pitchFamily="18" charset="0"/>
              </a:rPr>
              <a:t> = (1 x 100) + (5 x 10) + (2 x 1)</a:t>
            </a:r>
          </a:p>
          <a:p>
            <a:pPr>
              <a:buNone/>
            </a:pPr>
            <a:r>
              <a:rPr lang="en-US" dirty="0">
                <a:latin typeface="Times New Roman" pitchFamily="18" charset="0"/>
                <a:cs typeface="Times New Roman" pitchFamily="18" charset="0"/>
              </a:rPr>
              <a:t>                          =(1 x 10</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 (5 x 10</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 (2 x 10</a:t>
            </a:r>
            <a:r>
              <a:rPr lang="en-US" baseline="30000" dirty="0">
                <a:latin typeface="Times New Roman" pitchFamily="18" charset="0"/>
                <a:cs typeface="Times New Roman" pitchFamily="18" charset="0"/>
              </a:rPr>
              <a:t>0</a:t>
            </a:r>
            <a:r>
              <a:rPr lang="en-US" dirty="0">
                <a:latin typeface="Times New Roman" pitchFamily="18" charset="0"/>
                <a:cs typeface="Times New Roman" pitchFamily="18" charset="0"/>
              </a:rPr>
              <a:t>)</a:t>
            </a:r>
          </a:p>
          <a:p>
            <a:endParaRPr lang="en-JM" dirty="0"/>
          </a:p>
        </p:txBody>
      </p:sp>
    </p:spTree>
    <p:extLst>
      <p:ext uri="{BB962C8B-B14F-4D97-AF65-F5344CB8AC3E}">
        <p14:creationId xmlns:p14="http://schemas.microsoft.com/office/powerpoint/2010/main" val="71909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10818"/>
            <a:ext cx="9601200" cy="781878"/>
          </a:xfrm>
        </p:spPr>
        <p:txBody>
          <a:bodyPr>
            <a:normAutofit/>
          </a:bodyPr>
          <a:lstStyle/>
          <a:p>
            <a:r>
              <a:rPr lang="en-JM" dirty="0"/>
              <a:t>Number System</a:t>
            </a:r>
          </a:p>
        </p:txBody>
      </p:sp>
      <p:sp>
        <p:nvSpPr>
          <p:cNvPr id="3" name="Content Placeholder 2"/>
          <p:cNvSpPr>
            <a:spLocks noGrp="1"/>
          </p:cNvSpPr>
          <p:nvPr>
            <p:ph idx="1"/>
          </p:nvPr>
        </p:nvSpPr>
        <p:spPr>
          <a:xfrm>
            <a:off x="1371600" y="1192697"/>
            <a:ext cx="9601200" cy="4674704"/>
          </a:xfrm>
        </p:spPr>
        <p:txBody>
          <a:bodyPr>
            <a:normAutofit lnSpcReduction="10000"/>
          </a:bodyPr>
          <a:lstStyle/>
          <a:p>
            <a:r>
              <a:rPr lang="en-JM" dirty="0"/>
              <a:t>  Decimal Number System (0 1 2 3 4 5 6 7 8 9)</a:t>
            </a:r>
          </a:p>
          <a:p>
            <a:pPr marL="0" indent="0">
              <a:buNone/>
            </a:pPr>
            <a:r>
              <a:rPr lang="en-JM" dirty="0"/>
              <a:t>  		                           </a:t>
            </a:r>
          </a:p>
          <a:p>
            <a:pPr marL="0" indent="0">
              <a:buNone/>
            </a:pPr>
            <a:r>
              <a:rPr lang="en-JM" dirty="0"/>
              <a:t>                               x        </a:t>
            </a:r>
            <a:r>
              <a:rPr lang="en-JM" dirty="0" err="1"/>
              <a:t>x</a:t>
            </a:r>
            <a:r>
              <a:rPr lang="en-JM" dirty="0"/>
              <a:t>       </a:t>
            </a:r>
            <a:r>
              <a:rPr lang="en-JM" dirty="0" err="1"/>
              <a:t>x</a:t>
            </a:r>
            <a:endParaRPr lang="en-JM" dirty="0"/>
          </a:p>
          <a:p>
            <a:pPr marL="0" indent="0">
              <a:buNone/>
            </a:pPr>
            <a:r>
              <a:rPr lang="en-JM" dirty="0"/>
              <a:t>                             </a:t>
            </a:r>
            <a:r>
              <a:rPr lang="en-US" dirty="0">
                <a:latin typeface="Times New Roman" pitchFamily="18" charset="0"/>
                <a:cs typeface="Times New Roman" pitchFamily="18" charset="0"/>
              </a:rPr>
              <a:t>10</a:t>
            </a:r>
            <a:r>
              <a:rPr lang="en-US" baseline="30000" dirty="0">
                <a:latin typeface="Times New Roman" pitchFamily="18" charset="0"/>
                <a:cs typeface="Times New Roman" pitchFamily="18" charset="0"/>
              </a:rPr>
              <a:t>2       </a:t>
            </a:r>
            <a:r>
              <a:rPr lang="en-US" dirty="0">
                <a:latin typeface="Times New Roman" pitchFamily="18" charset="0"/>
                <a:cs typeface="Times New Roman" pitchFamily="18" charset="0"/>
              </a:rPr>
              <a:t>10</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10</a:t>
            </a:r>
            <a:r>
              <a:rPr lang="en-US" baseline="30000" dirty="0">
                <a:latin typeface="Times New Roman" pitchFamily="18" charset="0"/>
                <a:cs typeface="Times New Roman" pitchFamily="18" charset="0"/>
              </a:rPr>
              <a:t>0</a:t>
            </a:r>
            <a:endParaRPr lang="en-JM" dirty="0"/>
          </a:p>
          <a:p>
            <a:endParaRPr lang="en-JM" dirty="0"/>
          </a:p>
          <a:p>
            <a:pPr marL="1901952" lvl="4" indent="0">
              <a:buNone/>
            </a:pPr>
            <a:r>
              <a:rPr lang="en-JM" dirty="0"/>
              <a:t>   500 +  10   +     3  = 513 in decimal</a:t>
            </a:r>
          </a:p>
          <a:p>
            <a:r>
              <a:rPr lang="en-JM" dirty="0"/>
              <a:t> Octal Number System(0 1 2 3 4 5 6 7)</a:t>
            </a:r>
          </a:p>
          <a:p>
            <a:pPr marL="0" indent="0">
              <a:buNone/>
            </a:pPr>
            <a:r>
              <a:rPr lang="en-JM" dirty="0"/>
              <a:t>  		                               in octal</a:t>
            </a:r>
          </a:p>
          <a:p>
            <a:pPr marL="0" indent="0">
              <a:buNone/>
            </a:pPr>
            <a:r>
              <a:rPr lang="en-JM" dirty="0"/>
              <a:t>                                 x        </a:t>
            </a:r>
            <a:r>
              <a:rPr lang="en-JM" dirty="0" err="1"/>
              <a:t>x</a:t>
            </a:r>
            <a:r>
              <a:rPr lang="en-JM" dirty="0"/>
              <a:t>       </a:t>
            </a:r>
            <a:r>
              <a:rPr lang="en-JM" dirty="0" err="1"/>
              <a:t>x</a:t>
            </a:r>
            <a:endParaRPr lang="en-JM" dirty="0"/>
          </a:p>
          <a:p>
            <a:pPr marL="0" indent="0">
              <a:buNone/>
            </a:pPr>
            <a:r>
              <a:rPr lang="en-JM" dirty="0"/>
              <a:t>                                 </a:t>
            </a:r>
            <a:r>
              <a:rPr lang="en-US" dirty="0">
                <a:latin typeface="Times New Roman" pitchFamily="18" charset="0"/>
                <a:cs typeface="Times New Roman" pitchFamily="18" charset="0"/>
              </a:rPr>
              <a:t>8</a:t>
            </a:r>
            <a:r>
              <a:rPr lang="en-US" baseline="30000" dirty="0">
                <a:latin typeface="Times New Roman" pitchFamily="18" charset="0"/>
                <a:cs typeface="Times New Roman" pitchFamily="18" charset="0"/>
              </a:rPr>
              <a:t>2       </a:t>
            </a:r>
            <a:r>
              <a:rPr lang="en-US" dirty="0">
                <a:latin typeface="Times New Roman" pitchFamily="18" charset="0"/>
                <a:cs typeface="Times New Roman" pitchFamily="18" charset="0"/>
              </a:rPr>
              <a:t>8</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8</a:t>
            </a:r>
            <a:r>
              <a:rPr lang="en-US" baseline="30000" dirty="0">
                <a:latin typeface="Times New Roman" pitchFamily="18" charset="0"/>
                <a:cs typeface="Times New Roman" pitchFamily="18" charset="0"/>
              </a:rPr>
              <a:t>0</a:t>
            </a:r>
            <a:endParaRPr lang="en-JM" dirty="0"/>
          </a:p>
          <a:p>
            <a:endParaRPr lang="en-JM" dirty="0"/>
          </a:p>
          <a:p>
            <a:pPr marL="1901952" lvl="4" indent="0">
              <a:buNone/>
            </a:pPr>
            <a:r>
              <a:rPr lang="en-JM" dirty="0"/>
              <a:t>       320  + 8   +    3  = 331 in decimal</a:t>
            </a:r>
          </a:p>
        </p:txBody>
      </p:sp>
      <p:graphicFrame>
        <p:nvGraphicFramePr>
          <p:cNvPr id="4" name="Table 3"/>
          <p:cNvGraphicFramePr>
            <a:graphicFrameLocks noGrp="1"/>
          </p:cNvGraphicFramePr>
          <p:nvPr>
            <p:extLst>
              <p:ext uri="{D42A27DB-BD31-4B8C-83A1-F6EECF244321}">
                <p14:modId xmlns:p14="http://schemas.microsoft.com/office/powerpoint/2010/main" val="3315786212"/>
              </p:ext>
            </p:extLst>
          </p:nvPr>
        </p:nvGraphicFramePr>
        <p:xfrm>
          <a:off x="1581426" y="1594310"/>
          <a:ext cx="3401394" cy="370840"/>
        </p:xfrm>
        <a:graphic>
          <a:graphicData uri="http://schemas.openxmlformats.org/drawingml/2006/table">
            <a:tbl>
              <a:tblPr firstRow="1" bandRow="1">
                <a:tableStyleId>{5C22544A-7EE6-4342-B048-85BDC9FD1C3A}</a:tableStyleId>
              </a:tblPr>
              <a:tblGrid>
                <a:gridCol w="566899">
                  <a:extLst>
                    <a:ext uri="{9D8B030D-6E8A-4147-A177-3AD203B41FA5}">
                      <a16:colId xmlns:a16="http://schemas.microsoft.com/office/drawing/2014/main" val="1389105921"/>
                    </a:ext>
                  </a:extLst>
                </a:gridCol>
                <a:gridCol w="566899">
                  <a:extLst>
                    <a:ext uri="{9D8B030D-6E8A-4147-A177-3AD203B41FA5}">
                      <a16:colId xmlns:a16="http://schemas.microsoft.com/office/drawing/2014/main" val="3020292541"/>
                    </a:ext>
                  </a:extLst>
                </a:gridCol>
                <a:gridCol w="566899">
                  <a:extLst>
                    <a:ext uri="{9D8B030D-6E8A-4147-A177-3AD203B41FA5}">
                      <a16:colId xmlns:a16="http://schemas.microsoft.com/office/drawing/2014/main" val="1025028155"/>
                    </a:ext>
                  </a:extLst>
                </a:gridCol>
                <a:gridCol w="566899">
                  <a:extLst>
                    <a:ext uri="{9D8B030D-6E8A-4147-A177-3AD203B41FA5}">
                      <a16:colId xmlns:a16="http://schemas.microsoft.com/office/drawing/2014/main" val="3670808134"/>
                    </a:ext>
                  </a:extLst>
                </a:gridCol>
                <a:gridCol w="566899">
                  <a:extLst>
                    <a:ext uri="{9D8B030D-6E8A-4147-A177-3AD203B41FA5}">
                      <a16:colId xmlns:a16="http://schemas.microsoft.com/office/drawing/2014/main" val="4230692741"/>
                    </a:ext>
                  </a:extLst>
                </a:gridCol>
                <a:gridCol w="566899">
                  <a:extLst>
                    <a:ext uri="{9D8B030D-6E8A-4147-A177-3AD203B41FA5}">
                      <a16:colId xmlns:a16="http://schemas.microsoft.com/office/drawing/2014/main" val="1108362057"/>
                    </a:ext>
                  </a:extLst>
                </a:gridCol>
              </a:tblGrid>
              <a:tr h="370840">
                <a:tc>
                  <a:txBody>
                    <a:bodyPr/>
                    <a:lstStyle/>
                    <a:p>
                      <a:endParaRPr lang="en-JM" dirty="0"/>
                    </a:p>
                  </a:txBody>
                  <a:tcPr/>
                </a:tc>
                <a:tc>
                  <a:txBody>
                    <a:bodyPr/>
                    <a:lstStyle/>
                    <a:p>
                      <a:endParaRPr lang="en-JM"/>
                    </a:p>
                  </a:txBody>
                  <a:tcPr/>
                </a:tc>
                <a:tc>
                  <a:txBody>
                    <a:bodyPr/>
                    <a:lstStyle/>
                    <a:p>
                      <a:endParaRPr lang="en-JM" dirty="0"/>
                    </a:p>
                  </a:txBody>
                  <a:tcPr/>
                </a:tc>
                <a:tc>
                  <a:txBody>
                    <a:bodyPr/>
                    <a:lstStyle/>
                    <a:p>
                      <a:r>
                        <a:rPr lang="en-JM" dirty="0"/>
                        <a:t>5</a:t>
                      </a:r>
                    </a:p>
                  </a:txBody>
                  <a:tcPr/>
                </a:tc>
                <a:tc>
                  <a:txBody>
                    <a:bodyPr/>
                    <a:lstStyle/>
                    <a:p>
                      <a:r>
                        <a:rPr lang="en-JM" dirty="0"/>
                        <a:t>1</a:t>
                      </a:r>
                    </a:p>
                  </a:txBody>
                  <a:tcPr/>
                </a:tc>
                <a:tc>
                  <a:txBody>
                    <a:bodyPr/>
                    <a:lstStyle/>
                    <a:p>
                      <a:r>
                        <a:rPr lang="en-JM" dirty="0"/>
                        <a:t>3</a:t>
                      </a:r>
                    </a:p>
                  </a:txBody>
                  <a:tcPr/>
                </a:tc>
                <a:extLst>
                  <a:ext uri="{0D108BD9-81ED-4DB2-BD59-A6C34878D82A}">
                    <a16:rowId xmlns:a16="http://schemas.microsoft.com/office/drawing/2014/main" val="1801987399"/>
                  </a:ext>
                </a:extLst>
              </a:tr>
            </a:tbl>
          </a:graphicData>
        </a:graphic>
      </p:graphicFrame>
      <p:cxnSp>
        <p:nvCxnSpPr>
          <p:cNvPr id="6" name="Connector: Elbow 5"/>
          <p:cNvCxnSpPr/>
          <p:nvPr/>
        </p:nvCxnSpPr>
        <p:spPr>
          <a:xfrm rot="16200000" flipH="1">
            <a:off x="3392568" y="2862469"/>
            <a:ext cx="371062" cy="3180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Connector: Elbow 6"/>
          <p:cNvCxnSpPr/>
          <p:nvPr/>
        </p:nvCxnSpPr>
        <p:spPr>
          <a:xfrm rot="16200000" flipH="1">
            <a:off x="3902775" y="2902227"/>
            <a:ext cx="371061" cy="2385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 name="Connector: Elbow 7"/>
          <p:cNvCxnSpPr/>
          <p:nvPr/>
        </p:nvCxnSpPr>
        <p:spPr>
          <a:xfrm rot="16200000" flipH="1">
            <a:off x="4644890" y="2869095"/>
            <a:ext cx="371060" cy="3048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stretch>
            <a:fillRect/>
          </a:stretch>
        </p:blipFill>
        <p:spPr>
          <a:xfrm>
            <a:off x="1699852" y="3827880"/>
            <a:ext cx="3438442" cy="499915"/>
          </a:xfrm>
          <a:prstGeom prst="rect">
            <a:avLst/>
          </a:prstGeom>
        </p:spPr>
      </p:pic>
      <p:cxnSp>
        <p:nvCxnSpPr>
          <p:cNvPr id="17" name="Connector: Elbow 16"/>
          <p:cNvCxnSpPr/>
          <p:nvPr/>
        </p:nvCxnSpPr>
        <p:spPr>
          <a:xfrm rot="16200000" flipH="1">
            <a:off x="3568167" y="5109513"/>
            <a:ext cx="371062" cy="3180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4045242" y="5117396"/>
            <a:ext cx="371062" cy="3180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p:cNvCxnSpPr/>
          <p:nvPr/>
        </p:nvCxnSpPr>
        <p:spPr>
          <a:xfrm rot="16200000" flipH="1">
            <a:off x="4654847" y="5143900"/>
            <a:ext cx="371062" cy="318051"/>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4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Number System</a:t>
            </a:r>
          </a:p>
        </p:txBody>
      </p:sp>
      <p:sp>
        <p:nvSpPr>
          <p:cNvPr id="3" name="Content Placeholder 2"/>
          <p:cNvSpPr>
            <a:spLocks noGrp="1"/>
          </p:cNvSpPr>
          <p:nvPr>
            <p:ph idx="1"/>
          </p:nvPr>
        </p:nvSpPr>
        <p:spPr/>
        <p:txBody>
          <a:bodyPr/>
          <a:lstStyle/>
          <a:p>
            <a:r>
              <a:rPr lang="en-JM" dirty="0"/>
              <a:t>Hexadecimal Number System (0 1 2 3 4 5 6 7 8 9 A B C D E F)</a:t>
            </a:r>
          </a:p>
          <a:p>
            <a:pPr marL="0" indent="0">
              <a:buNone/>
            </a:pPr>
            <a:r>
              <a:rPr lang="en-JM" dirty="0"/>
              <a:t>  		                                 in hexadecimal  </a:t>
            </a:r>
          </a:p>
          <a:p>
            <a:pPr marL="0" indent="0">
              <a:buNone/>
            </a:pPr>
            <a:r>
              <a:rPr lang="en-JM" dirty="0"/>
              <a:t>                                    x        </a:t>
            </a:r>
            <a:r>
              <a:rPr lang="en-JM" dirty="0" err="1"/>
              <a:t>x</a:t>
            </a:r>
            <a:r>
              <a:rPr lang="en-JM" dirty="0"/>
              <a:t>       </a:t>
            </a:r>
            <a:r>
              <a:rPr lang="en-JM" dirty="0" err="1"/>
              <a:t>x</a:t>
            </a:r>
            <a:endParaRPr lang="en-JM" dirty="0"/>
          </a:p>
          <a:p>
            <a:pPr marL="0" indent="0">
              <a:buNone/>
            </a:pPr>
            <a:r>
              <a:rPr lang="en-JM" dirty="0"/>
              <a:t>                                   16</a:t>
            </a:r>
            <a:r>
              <a:rPr lang="en-US" baseline="30000" dirty="0">
                <a:latin typeface="Times New Roman" pitchFamily="18" charset="0"/>
                <a:cs typeface="Times New Roman" pitchFamily="18" charset="0"/>
              </a:rPr>
              <a:t>2      </a:t>
            </a:r>
            <a:r>
              <a:rPr lang="en-US" dirty="0">
                <a:latin typeface="Times New Roman" pitchFamily="18" charset="0"/>
                <a:cs typeface="Times New Roman" pitchFamily="18" charset="0"/>
              </a:rPr>
              <a:t>16</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16</a:t>
            </a:r>
            <a:r>
              <a:rPr lang="en-US" baseline="30000" dirty="0">
                <a:latin typeface="Times New Roman" pitchFamily="18" charset="0"/>
                <a:cs typeface="Times New Roman" pitchFamily="18" charset="0"/>
              </a:rPr>
              <a:t>0</a:t>
            </a:r>
            <a:endParaRPr lang="en-JM" dirty="0"/>
          </a:p>
          <a:p>
            <a:pPr marL="1901952" lvl="4" indent="0">
              <a:buNone/>
            </a:pPr>
            <a:r>
              <a:rPr lang="en-JM" dirty="0"/>
              <a:t>    1280 +  16   +  3  = 1299 in decimal</a:t>
            </a:r>
          </a:p>
          <a:p>
            <a:r>
              <a:rPr lang="en-JM" dirty="0"/>
              <a:t>Hex numbers are commonly used to represent </a:t>
            </a:r>
            <a:r>
              <a:rPr lang="en-JM" dirty="0" err="1"/>
              <a:t>colors</a:t>
            </a:r>
            <a:r>
              <a:rPr lang="en-JM" dirty="0"/>
              <a:t>, especially in web design and games</a:t>
            </a:r>
          </a:p>
        </p:txBody>
      </p:sp>
      <p:pic>
        <p:nvPicPr>
          <p:cNvPr id="4" name="Picture 3"/>
          <p:cNvPicPr>
            <a:picLocks noChangeAspect="1"/>
          </p:cNvPicPr>
          <p:nvPr/>
        </p:nvPicPr>
        <p:blipFill>
          <a:blip r:embed="rId2"/>
          <a:stretch>
            <a:fillRect/>
          </a:stretch>
        </p:blipFill>
        <p:spPr>
          <a:xfrm>
            <a:off x="1898623" y="2754973"/>
            <a:ext cx="3438442" cy="499915"/>
          </a:xfrm>
          <a:prstGeom prst="rect">
            <a:avLst/>
          </a:prstGeom>
        </p:spPr>
      </p:pic>
    </p:spTree>
    <p:extLst>
      <p:ext uri="{BB962C8B-B14F-4D97-AF65-F5344CB8AC3E}">
        <p14:creationId xmlns:p14="http://schemas.microsoft.com/office/powerpoint/2010/main" val="205935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1452"/>
          </a:xfrm>
        </p:spPr>
        <p:txBody>
          <a:bodyPr/>
          <a:lstStyle/>
          <a:p>
            <a:r>
              <a:rPr lang="en-JM" dirty="0"/>
              <a:t>Binary Number System</a:t>
            </a:r>
          </a:p>
        </p:txBody>
      </p:sp>
      <p:sp>
        <p:nvSpPr>
          <p:cNvPr id="3" name="Content Placeholder 2"/>
          <p:cNvSpPr>
            <a:spLocks noGrp="1"/>
          </p:cNvSpPr>
          <p:nvPr>
            <p:ph idx="1"/>
          </p:nvPr>
        </p:nvSpPr>
        <p:spPr>
          <a:xfrm>
            <a:off x="1371600" y="1404730"/>
            <a:ext cx="9601200" cy="4462670"/>
          </a:xfrm>
        </p:spPr>
        <p:txBody>
          <a:bodyPr>
            <a:normAutofit/>
          </a:bodyPr>
          <a:lstStyle/>
          <a:p>
            <a:r>
              <a:rPr lang="en-US" dirty="0">
                <a:latin typeface="Times New Roman" pitchFamily="18" charset="0"/>
                <a:cs typeface="Times New Roman" pitchFamily="18" charset="0"/>
              </a:rPr>
              <a:t>It is less complicated than the decimal system because it has only two digits. </a:t>
            </a:r>
          </a:p>
          <a:p>
            <a:r>
              <a:rPr lang="en-US" dirty="0">
                <a:latin typeface="Times New Roman" pitchFamily="18" charset="0"/>
                <a:cs typeface="Times New Roman" pitchFamily="18" charset="0"/>
              </a:rPr>
              <a:t>The decimal system with its ten digits is a base-ten system; the binary system with its two digits is a base-two system.</a:t>
            </a:r>
          </a:p>
          <a:p>
            <a:r>
              <a:rPr lang="en-US" dirty="0">
                <a:latin typeface="Times New Roman" pitchFamily="18" charset="0"/>
                <a:cs typeface="Times New Roman" pitchFamily="18" charset="0"/>
              </a:rPr>
              <a:t>The two binary digits (bits) are 1 and 0. The position of a 1 or 0 in a binary number  indicates its weight, or value within the number, just as the position of a decimal digit determines the value of that digit.</a:t>
            </a:r>
          </a:p>
          <a:p>
            <a:r>
              <a:rPr lang="en-US" dirty="0">
                <a:latin typeface="Times New Roman" pitchFamily="18" charset="0"/>
                <a:cs typeface="Times New Roman" pitchFamily="18" charset="0"/>
              </a:rPr>
              <a:t>The weights in a binary number are based on powers of two.</a:t>
            </a:r>
          </a:p>
          <a:p>
            <a:r>
              <a:rPr lang="en-US" dirty="0">
                <a:latin typeface="Times New Roman" pitchFamily="18" charset="0"/>
                <a:cs typeface="Times New Roman" pitchFamily="18" charset="0"/>
              </a:rPr>
              <a:t>A binary number is a weighted number. The right-most bit is the LSB (least significant bit) in a binary whole number and has a weight of 2</a:t>
            </a:r>
            <a:r>
              <a:rPr lang="en-US" baseline="30000" dirty="0">
                <a:latin typeface="Times New Roman" pitchFamily="18" charset="0"/>
                <a:cs typeface="Times New Roman" pitchFamily="18" charset="0"/>
              </a:rPr>
              <a:t>0</a:t>
            </a:r>
            <a:r>
              <a:rPr lang="en-US" dirty="0">
                <a:latin typeface="Times New Roman" pitchFamily="18" charset="0"/>
                <a:cs typeface="Times New Roman" pitchFamily="18" charset="0"/>
              </a:rPr>
              <a:t> = 1 .</a:t>
            </a:r>
          </a:p>
          <a:p>
            <a:r>
              <a:rPr lang="en-US" dirty="0">
                <a:latin typeface="Times New Roman" pitchFamily="18" charset="0"/>
                <a:cs typeface="Times New Roman" pitchFamily="18" charset="0"/>
              </a:rPr>
              <a:t>The weights increase from right to left by a power of two for each bit. The left-most bit is the MSB (most significant bit); its weight depends on the size of the binary number.</a:t>
            </a:r>
          </a:p>
          <a:p>
            <a:endParaRPr lang="en-JM" dirty="0"/>
          </a:p>
        </p:txBody>
      </p:sp>
    </p:spTree>
    <p:extLst>
      <p:ext uri="{BB962C8B-B14F-4D97-AF65-F5344CB8AC3E}">
        <p14:creationId xmlns:p14="http://schemas.microsoft.com/office/powerpoint/2010/main" val="27258880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7111</TotalTime>
  <Words>2337</Words>
  <Application>Microsoft Office PowerPoint</Application>
  <PresentationFormat>Widescreen</PresentationFormat>
  <Paragraphs>268</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Franklin Gothic Book</vt:lpstr>
      <vt:lpstr>Times New Roman</vt:lpstr>
      <vt:lpstr>Crop</vt:lpstr>
      <vt:lpstr>Critical Thinking &amp; IT Concepts</vt:lpstr>
      <vt:lpstr>Binary System</vt:lpstr>
      <vt:lpstr>Binary System</vt:lpstr>
      <vt:lpstr>Binary Number System</vt:lpstr>
      <vt:lpstr>Number System</vt:lpstr>
      <vt:lpstr>Decimal Number System</vt:lpstr>
      <vt:lpstr>Number System</vt:lpstr>
      <vt:lpstr>Number System</vt:lpstr>
      <vt:lpstr>Binary Number System</vt:lpstr>
      <vt:lpstr>Table for Decimal, Hexadecimal and Binary codes</vt:lpstr>
      <vt:lpstr>Decimal equivalent of Binary Number</vt:lpstr>
      <vt:lpstr>Decimal-to-Binary Conversion</vt:lpstr>
      <vt:lpstr>Sum of Powers of 2</vt:lpstr>
      <vt:lpstr>Repeated division by 2</vt:lpstr>
      <vt:lpstr>Hexadecimal Numbers</vt:lpstr>
      <vt:lpstr>Binary and Hexadecimal</vt:lpstr>
      <vt:lpstr>Conversions-Hexadecimal-to-Binary</vt:lpstr>
      <vt:lpstr>Conversions-Hexadecimal-to-Binary</vt:lpstr>
      <vt:lpstr>Conversions-Binary-to-Hexadecimal</vt:lpstr>
      <vt:lpstr>Basic Operations on Numbers</vt:lpstr>
      <vt:lpstr>Binary Addition</vt:lpstr>
      <vt:lpstr>Binary Subtraction</vt:lpstr>
      <vt:lpstr>Two’s Complement</vt:lpstr>
      <vt:lpstr>Binary Subtraction</vt:lpstr>
      <vt:lpstr>Binary Multiplication</vt:lpstr>
      <vt:lpstr>ASCII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 &amp; IT Concepts</dc:title>
  <dc:creator>Amrit</dc:creator>
  <cp:lastModifiedBy>Amrit Kaur</cp:lastModifiedBy>
  <cp:revision>24</cp:revision>
  <dcterms:created xsi:type="dcterms:W3CDTF">2016-10-26T15:12:24Z</dcterms:created>
  <dcterms:modified xsi:type="dcterms:W3CDTF">2019-12-02T15:48:37Z</dcterms:modified>
</cp:coreProperties>
</file>