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6" r:id="rId3"/>
    <p:sldId id="297" r:id="rId4"/>
    <p:sldId id="267" r:id="rId5"/>
    <p:sldId id="283" r:id="rId6"/>
    <p:sldId id="284" r:id="rId7"/>
    <p:sldId id="285" r:id="rId8"/>
    <p:sldId id="287" r:id="rId9"/>
    <p:sldId id="288" r:id="rId10"/>
    <p:sldId id="289" r:id="rId11"/>
    <p:sldId id="268" r:id="rId12"/>
    <p:sldId id="269" r:id="rId13"/>
    <p:sldId id="270" r:id="rId14"/>
    <p:sldId id="271" r:id="rId15"/>
    <p:sldId id="272" r:id="rId16"/>
    <p:sldId id="273" r:id="rId17"/>
    <p:sldId id="274" r:id="rId18"/>
    <p:sldId id="275" r:id="rId19"/>
    <p:sldId id="276" r:id="rId20"/>
    <p:sldId id="277" r:id="rId21"/>
    <p:sldId id="286" r:id="rId22"/>
    <p:sldId id="300" r:id="rId23"/>
    <p:sldId id="295" r:id="rId24"/>
    <p:sldId id="282" r:id="rId25"/>
    <p:sldId id="290" r:id="rId26"/>
    <p:sldId id="258" r:id="rId27"/>
    <p:sldId id="259" r:id="rId28"/>
    <p:sldId id="260" r:id="rId29"/>
    <p:sldId id="291" r:id="rId30"/>
    <p:sldId id="261" r:id="rId31"/>
    <p:sldId id="294" r:id="rId32"/>
    <p:sldId id="292" r:id="rId33"/>
    <p:sldId id="262" r:id="rId34"/>
    <p:sldId id="263" r:id="rId35"/>
    <p:sldId id="264" r:id="rId36"/>
    <p:sldId id="265" r:id="rId37"/>
    <p:sldId id="26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p:cViewPr varScale="1">
        <p:scale>
          <a:sx n="69" d="100"/>
          <a:sy n="69" d="100"/>
        </p:scale>
        <p:origin x="13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3614B8F1-04A1-4FA6-8594-F766541477E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4B8F1-04A1-4FA6-8594-F766541477E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4B8F1-04A1-4FA6-8594-F766541477EA}" type="datetimeFigureOut">
              <a:rPr lang="en-US" smtClean="0"/>
              <a:pPr/>
              <a:t>9/9/2019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4B8F1-04A1-4FA6-8594-F766541477E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14B8F1-04A1-4FA6-8594-F766541477E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954CA-0517-4BA2-9547-ACA45E61767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14B8F1-04A1-4FA6-8594-F766541477EA}"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614B8F1-04A1-4FA6-8594-F766541477EA}" type="datetimeFigureOut">
              <a:rPr lang="en-US" smtClean="0"/>
              <a:pPr/>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614B8F1-04A1-4FA6-8594-F766541477EA}" type="datetimeFigureOut">
              <a:rPr lang="en-US" smtClean="0"/>
              <a:pPr/>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4B8F1-04A1-4FA6-8594-F766541477EA}" type="datetimeFigureOut">
              <a:rPr lang="en-US" smtClean="0"/>
              <a:pPr/>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954CA-0517-4BA2-9547-ACA45E6176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614B8F1-04A1-4FA6-8594-F766541477EA}"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954CA-0517-4BA2-9547-ACA45E61767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614B8F1-04A1-4FA6-8594-F766541477EA}" type="datetimeFigureOut">
              <a:rPr lang="en-US" smtClean="0"/>
              <a:pPr/>
              <a:t>9/9/2019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96954CA-0517-4BA2-9547-ACA45E6176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614B8F1-04A1-4FA6-8594-F766541477EA}" type="datetimeFigureOut">
              <a:rPr lang="en-US" smtClean="0"/>
              <a:pPr/>
              <a:t>9/9/2019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96954CA-0517-4BA2-9547-ACA45E6176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5o8CwafCxnU&amp;t=12s" TargetMode="External"/><Relationship Id="rId2" Type="http://schemas.openxmlformats.org/officeDocument/2006/relationships/hyperlink" Target="https://www.youtube.com/watch?v=Dxcc6ycZ73M&amp;list=PLzdnOPI1iJNfMRZm5DDxco3UdsFegvuB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i5oe63pOhL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AYdF7b3nMto&amp;index=4&amp;list=PLzdnOPI1iJNfMRZm5DDxco3UdsFegvuB7"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cs typeface="Times New Roman" pitchFamily="18" charset="0"/>
              </a:rPr>
              <a:t>Critical Thinking &amp; IT Concepts</a:t>
            </a:r>
          </a:p>
        </p:txBody>
      </p:sp>
      <p:sp>
        <p:nvSpPr>
          <p:cNvPr id="3" name="Subtitle 2"/>
          <p:cNvSpPr>
            <a:spLocks noGrp="1"/>
          </p:cNvSpPr>
          <p:nvPr>
            <p:ph type="subTitle" idx="1"/>
          </p:nvPr>
        </p:nvSpPr>
        <p:spPr/>
        <p:txBody>
          <a:bodyPr/>
          <a:lstStyle/>
          <a:p>
            <a:r>
              <a:rPr lang="en-US" dirty="0">
                <a:latin typeface="+mj-lt"/>
                <a:cs typeface="Times New Roman" pitchFamily="18" charset="0"/>
              </a:rPr>
              <a:t>Week 4 – The Internet and 3-tier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 and the DNS</a:t>
            </a:r>
          </a:p>
        </p:txBody>
      </p:sp>
      <p:sp>
        <p:nvSpPr>
          <p:cNvPr id="3" name="Content Placeholder 2"/>
          <p:cNvSpPr>
            <a:spLocks noGrp="1"/>
          </p:cNvSpPr>
          <p:nvPr>
            <p:ph idx="1"/>
          </p:nvPr>
        </p:nvSpPr>
        <p:spPr>
          <a:xfrm>
            <a:off x="228600" y="1775191"/>
            <a:ext cx="8610600" cy="4625609"/>
          </a:xfrm>
        </p:spPr>
        <p:txBody>
          <a:bodyPr/>
          <a:lstStyle/>
          <a:p>
            <a:pPr marL="12700">
              <a:lnSpc>
                <a:spcPts val="2570"/>
              </a:lnSpc>
              <a:spcBef>
                <a:spcPts val="128"/>
              </a:spcBef>
            </a:pPr>
            <a:r>
              <a:rPr lang="en-US" spc="4" dirty="0">
                <a:solidFill>
                  <a:srgbClr val="585858"/>
                </a:solidFill>
                <a:cs typeface="Georgia"/>
              </a:rPr>
              <a:t>E</a:t>
            </a:r>
            <a:r>
              <a:rPr lang="en-US" spc="-4" dirty="0">
                <a:solidFill>
                  <a:srgbClr val="585858"/>
                </a:solidFill>
                <a:cs typeface="Georgia"/>
              </a:rPr>
              <a:t>v</a:t>
            </a:r>
            <a:r>
              <a:rPr lang="en-US" spc="4" dirty="0">
                <a:solidFill>
                  <a:srgbClr val="585858"/>
                </a:solidFill>
                <a:cs typeface="Georgia"/>
              </a:rPr>
              <a:t>e</a:t>
            </a:r>
            <a:r>
              <a:rPr lang="en-US" dirty="0">
                <a:solidFill>
                  <a:srgbClr val="585858"/>
                </a:solidFill>
                <a:cs typeface="Georgia"/>
              </a:rPr>
              <a:t>ry</a:t>
            </a:r>
            <a:r>
              <a:rPr lang="en-US" spc="-19" dirty="0">
                <a:solidFill>
                  <a:srgbClr val="585858"/>
                </a:solidFill>
                <a:cs typeface="Georgia"/>
              </a:rPr>
              <a:t> </a:t>
            </a:r>
            <a:r>
              <a:rPr lang="en-US" dirty="0">
                <a:solidFill>
                  <a:srgbClr val="585858"/>
                </a:solidFill>
                <a:cs typeface="Georgia"/>
              </a:rPr>
              <a:t>comput</a:t>
            </a:r>
            <a:r>
              <a:rPr lang="en-US" spc="4" dirty="0">
                <a:solidFill>
                  <a:srgbClr val="585858"/>
                </a:solidFill>
                <a:cs typeface="Georgia"/>
              </a:rPr>
              <a:t>e</a:t>
            </a:r>
            <a:r>
              <a:rPr lang="en-US" dirty="0">
                <a:solidFill>
                  <a:srgbClr val="585858"/>
                </a:solidFill>
                <a:cs typeface="Georgia"/>
              </a:rPr>
              <a:t>r conn</a:t>
            </a:r>
            <a:r>
              <a:rPr lang="en-US" spc="4" dirty="0">
                <a:solidFill>
                  <a:srgbClr val="585858"/>
                </a:solidFill>
                <a:cs typeface="Georgia"/>
              </a:rPr>
              <a:t>e</a:t>
            </a:r>
            <a:r>
              <a:rPr lang="en-US" dirty="0">
                <a:solidFill>
                  <a:srgbClr val="585858"/>
                </a:solidFill>
                <a:cs typeface="Georgia"/>
              </a:rPr>
              <a:t>ct</a:t>
            </a:r>
            <a:r>
              <a:rPr lang="en-US" spc="4" dirty="0">
                <a:solidFill>
                  <a:srgbClr val="585858"/>
                </a:solidFill>
                <a:cs typeface="Georgia"/>
              </a:rPr>
              <a:t>e</a:t>
            </a:r>
            <a:r>
              <a:rPr lang="en-US" dirty="0">
                <a:solidFill>
                  <a:srgbClr val="585858"/>
                </a:solidFill>
                <a:cs typeface="Georgia"/>
              </a:rPr>
              <a:t>d</a:t>
            </a:r>
            <a:r>
              <a:rPr lang="en-US" spc="-25" dirty="0">
                <a:solidFill>
                  <a:srgbClr val="585858"/>
                </a:solidFill>
                <a:cs typeface="Georgia"/>
              </a:rPr>
              <a:t> </a:t>
            </a:r>
            <a:r>
              <a:rPr lang="en-US" dirty="0">
                <a:solidFill>
                  <a:srgbClr val="585858"/>
                </a:solidFill>
                <a:cs typeface="Georgia"/>
              </a:rPr>
              <a:t>to t</a:t>
            </a:r>
            <a:r>
              <a:rPr lang="en-US" spc="-4" dirty="0">
                <a:solidFill>
                  <a:srgbClr val="585858"/>
                </a:solidFill>
                <a:cs typeface="Georgia"/>
              </a:rPr>
              <a:t>h</a:t>
            </a:r>
            <a:r>
              <a:rPr lang="en-US" dirty="0">
                <a:solidFill>
                  <a:srgbClr val="585858"/>
                </a:solidFill>
                <a:cs typeface="Georgia"/>
              </a:rPr>
              <a:t>e Int</a:t>
            </a:r>
            <a:r>
              <a:rPr lang="en-US" spc="4" dirty="0">
                <a:solidFill>
                  <a:srgbClr val="585858"/>
                </a:solidFill>
                <a:cs typeface="Georgia"/>
              </a:rPr>
              <a:t>e</a:t>
            </a:r>
            <a:r>
              <a:rPr lang="en-US" dirty="0">
                <a:solidFill>
                  <a:srgbClr val="585858"/>
                </a:solidFill>
                <a:cs typeface="Georgia"/>
              </a:rPr>
              <a:t>rn</a:t>
            </a:r>
            <a:r>
              <a:rPr lang="en-US" spc="4" dirty="0">
                <a:solidFill>
                  <a:srgbClr val="585858"/>
                </a:solidFill>
                <a:cs typeface="Georgia"/>
              </a:rPr>
              <a:t>e</a:t>
            </a:r>
            <a:r>
              <a:rPr lang="en-US" dirty="0">
                <a:solidFill>
                  <a:srgbClr val="585858"/>
                </a:solidFill>
                <a:cs typeface="Georgia"/>
              </a:rPr>
              <a:t>t</a:t>
            </a:r>
          </a:p>
          <a:p>
            <a:pPr marL="12700">
              <a:lnSpc>
                <a:spcPts val="2570"/>
              </a:lnSpc>
              <a:spcBef>
                <a:spcPts val="128"/>
              </a:spcBef>
              <a:buNone/>
            </a:pPr>
            <a:r>
              <a:rPr lang="en-US" spc="-14" dirty="0">
                <a:solidFill>
                  <a:srgbClr val="585858"/>
                </a:solidFill>
                <a:cs typeface="Georgia"/>
              </a:rPr>
              <a:t>    </a:t>
            </a:r>
            <a:r>
              <a:rPr lang="en-US" spc="-4" dirty="0">
                <a:solidFill>
                  <a:srgbClr val="585858"/>
                </a:solidFill>
                <a:cs typeface="Georgia"/>
              </a:rPr>
              <a:t>h</a:t>
            </a:r>
            <a:r>
              <a:rPr lang="en-US" dirty="0">
                <a:solidFill>
                  <a:srgbClr val="585858"/>
                </a:solidFill>
                <a:cs typeface="Georgia"/>
              </a:rPr>
              <a:t>as</a:t>
            </a:r>
            <a:r>
              <a:rPr lang="en-US" spc="14" dirty="0">
                <a:solidFill>
                  <a:srgbClr val="585858"/>
                </a:solidFill>
                <a:cs typeface="Georgia"/>
              </a:rPr>
              <a:t> </a:t>
            </a:r>
            <a:r>
              <a:rPr lang="en-US" dirty="0">
                <a:solidFill>
                  <a:srgbClr val="585858"/>
                </a:solidFill>
                <a:cs typeface="Georgia"/>
              </a:rPr>
              <a:t>an</a:t>
            </a:r>
            <a:r>
              <a:rPr lang="en-US" spc="-14" dirty="0">
                <a:solidFill>
                  <a:srgbClr val="585858"/>
                </a:solidFill>
                <a:cs typeface="Georgia"/>
              </a:rPr>
              <a:t> </a:t>
            </a:r>
            <a:r>
              <a:rPr lang="en-US" b="1" dirty="0">
                <a:solidFill>
                  <a:srgbClr val="585858"/>
                </a:solidFill>
                <a:cs typeface="Georgia"/>
              </a:rPr>
              <a:t>IP a</a:t>
            </a:r>
            <a:r>
              <a:rPr lang="en-US" b="1" spc="4" dirty="0">
                <a:solidFill>
                  <a:srgbClr val="585858"/>
                </a:solidFill>
                <a:cs typeface="Georgia"/>
              </a:rPr>
              <a:t>dd</a:t>
            </a:r>
            <a:r>
              <a:rPr lang="en-US" b="1" dirty="0">
                <a:solidFill>
                  <a:srgbClr val="585858"/>
                </a:solidFill>
                <a:cs typeface="Georgia"/>
              </a:rPr>
              <a:t>r</a:t>
            </a:r>
            <a:r>
              <a:rPr lang="en-US" b="1" spc="-4" dirty="0">
                <a:solidFill>
                  <a:srgbClr val="585858"/>
                </a:solidFill>
                <a:cs typeface="Georgia"/>
              </a:rPr>
              <a:t>e</a:t>
            </a:r>
            <a:r>
              <a:rPr lang="en-US" b="1" spc="4" dirty="0">
                <a:solidFill>
                  <a:srgbClr val="585858"/>
                </a:solidFill>
                <a:cs typeface="Georgia"/>
              </a:rPr>
              <a:t>s</a:t>
            </a:r>
            <a:r>
              <a:rPr lang="en-US" b="1" dirty="0">
                <a:solidFill>
                  <a:srgbClr val="585858"/>
                </a:solidFill>
                <a:cs typeface="Georgia"/>
              </a:rPr>
              <a:t>s</a:t>
            </a:r>
            <a:r>
              <a:rPr lang="en-US" b="1" spc="-74" dirty="0">
                <a:solidFill>
                  <a:srgbClr val="585858"/>
                </a:solidFill>
                <a:cs typeface="Georgia"/>
              </a:rPr>
              <a:t> </a:t>
            </a:r>
            <a:r>
              <a:rPr lang="en-US" dirty="0">
                <a:solidFill>
                  <a:srgbClr val="585858"/>
                </a:solidFill>
                <a:cs typeface="Georgia"/>
              </a:rPr>
              <a:t>(</a:t>
            </a:r>
            <a:r>
              <a:rPr lang="en-US" spc="4" dirty="0">
                <a:solidFill>
                  <a:srgbClr val="585858"/>
                </a:solidFill>
                <a:cs typeface="Georgia"/>
              </a:rPr>
              <a:t>e</a:t>
            </a:r>
            <a:r>
              <a:rPr lang="en-US" dirty="0">
                <a:solidFill>
                  <a:srgbClr val="585858"/>
                </a:solidFill>
                <a:cs typeface="Georgia"/>
              </a:rPr>
              <a:t>.g. </a:t>
            </a:r>
            <a:r>
              <a:rPr lang="en-US" spc="-4" dirty="0">
                <a:solidFill>
                  <a:srgbClr val="585858"/>
                </a:solidFill>
                <a:cs typeface="Georgia"/>
              </a:rPr>
              <a:t>7</a:t>
            </a:r>
            <a:r>
              <a:rPr lang="en-US" dirty="0">
                <a:solidFill>
                  <a:srgbClr val="585858"/>
                </a:solidFill>
                <a:cs typeface="Georgia"/>
              </a:rPr>
              <a:t>4.12</a:t>
            </a:r>
            <a:r>
              <a:rPr lang="en-US" spc="4" dirty="0">
                <a:solidFill>
                  <a:srgbClr val="585858"/>
                </a:solidFill>
                <a:cs typeface="Georgia"/>
              </a:rPr>
              <a:t>5</a:t>
            </a:r>
            <a:r>
              <a:rPr lang="en-US" dirty="0">
                <a:solidFill>
                  <a:srgbClr val="585858"/>
                </a:solidFill>
                <a:cs typeface="Georgia"/>
              </a:rPr>
              <a:t>.9</a:t>
            </a:r>
            <a:r>
              <a:rPr lang="en-US" spc="4" dirty="0">
                <a:solidFill>
                  <a:srgbClr val="585858"/>
                </a:solidFill>
                <a:cs typeface="Georgia"/>
              </a:rPr>
              <a:t>5</a:t>
            </a:r>
            <a:r>
              <a:rPr lang="en-US" dirty="0">
                <a:solidFill>
                  <a:srgbClr val="585858"/>
                </a:solidFill>
                <a:cs typeface="Georgia"/>
              </a:rPr>
              <a:t>.104)</a:t>
            </a:r>
          </a:p>
          <a:p>
            <a:pPr marL="12700">
              <a:lnSpc>
                <a:spcPts val="2570"/>
              </a:lnSpc>
              <a:spcBef>
                <a:spcPts val="128"/>
              </a:spcBef>
            </a:pPr>
            <a:endParaRPr lang="en-US" dirty="0">
              <a:solidFill>
                <a:srgbClr val="585858"/>
              </a:solidFill>
              <a:cs typeface="Georgia"/>
            </a:endParaRPr>
          </a:p>
          <a:p>
            <a:pPr marL="12700" marR="45720">
              <a:lnSpc>
                <a:spcPts val="2565"/>
              </a:lnSpc>
              <a:spcBef>
                <a:spcPts val="128"/>
              </a:spcBef>
            </a:pPr>
            <a:r>
              <a:rPr lang="en-US" dirty="0">
                <a:solidFill>
                  <a:srgbClr val="585858"/>
                </a:solidFill>
                <a:cs typeface="Georgia"/>
              </a:rPr>
              <a:t>T</a:t>
            </a:r>
            <a:r>
              <a:rPr lang="en-US" spc="-4" dirty="0">
                <a:solidFill>
                  <a:srgbClr val="585858"/>
                </a:solidFill>
                <a:cs typeface="Georgia"/>
              </a:rPr>
              <a:t>h</a:t>
            </a:r>
            <a:r>
              <a:rPr lang="en-US" dirty="0">
                <a:solidFill>
                  <a:srgbClr val="585858"/>
                </a:solidFill>
                <a:cs typeface="Georgia"/>
              </a:rPr>
              <a:t>e</a:t>
            </a:r>
            <a:r>
              <a:rPr lang="en-US" spc="-9" dirty="0">
                <a:solidFill>
                  <a:srgbClr val="585858"/>
                </a:solidFill>
                <a:cs typeface="Georgia"/>
              </a:rPr>
              <a:t> </a:t>
            </a:r>
            <a:r>
              <a:rPr lang="en-US" i="1" dirty="0">
                <a:solidFill>
                  <a:srgbClr val="585858"/>
                </a:solidFill>
                <a:cs typeface="Georgia"/>
              </a:rPr>
              <a:t>D</a:t>
            </a:r>
            <a:r>
              <a:rPr lang="en-US" i="1" spc="-4" dirty="0">
                <a:solidFill>
                  <a:srgbClr val="585858"/>
                </a:solidFill>
                <a:cs typeface="Georgia"/>
              </a:rPr>
              <a:t>o</a:t>
            </a:r>
            <a:r>
              <a:rPr lang="en-US" i="1" dirty="0">
                <a:solidFill>
                  <a:srgbClr val="585858"/>
                </a:solidFill>
                <a:cs typeface="Georgia"/>
              </a:rPr>
              <a:t>m</a:t>
            </a:r>
            <a:r>
              <a:rPr lang="en-US" i="1" spc="4" dirty="0">
                <a:solidFill>
                  <a:srgbClr val="585858"/>
                </a:solidFill>
                <a:cs typeface="Georgia"/>
              </a:rPr>
              <a:t>a</a:t>
            </a:r>
            <a:r>
              <a:rPr lang="en-US" i="1" spc="-4" dirty="0">
                <a:solidFill>
                  <a:srgbClr val="585858"/>
                </a:solidFill>
                <a:cs typeface="Georgia"/>
              </a:rPr>
              <a:t>i</a:t>
            </a:r>
            <a:r>
              <a:rPr lang="en-US" i="1" dirty="0">
                <a:solidFill>
                  <a:srgbClr val="585858"/>
                </a:solidFill>
                <a:cs typeface="Georgia"/>
              </a:rPr>
              <a:t>n </a:t>
            </a:r>
            <a:r>
              <a:rPr lang="en-US" i="1" spc="-4" dirty="0">
                <a:solidFill>
                  <a:srgbClr val="585858"/>
                </a:solidFill>
                <a:cs typeface="Georgia"/>
              </a:rPr>
              <a:t>N</a:t>
            </a:r>
            <a:r>
              <a:rPr lang="en-US" i="1" spc="4" dirty="0">
                <a:solidFill>
                  <a:srgbClr val="585858"/>
                </a:solidFill>
                <a:cs typeface="Georgia"/>
              </a:rPr>
              <a:t>a</a:t>
            </a:r>
            <a:r>
              <a:rPr lang="en-US" i="1" dirty="0">
                <a:solidFill>
                  <a:srgbClr val="585858"/>
                </a:solidFill>
                <a:cs typeface="Georgia"/>
              </a:rPr>
              <a:t>me Sys</a:t>
            </a:r>
            <a:r>
              <a:rPr lang="en-US" i="1" spc="-4" dirty="0">
                <a:solidFill>
                  <a:srgbClr val="585858"/>
                </a:solidFill>
                <a:cs typeface="Georgia"/>
              </a:rPr>
              <a:t>te</a:t>
            </a:r>
            <a:r>
              <a:rPr lang="en-US" i="1" dirty="0">
                <a:solidFill>
                  <a:srgbClr val="585858"/>
                </a:solidFill>
                <a:cs typeface="Georgia"/>
              </a:rPr>
              <a:t>m</a:t>
            </a:r>
            <a:r>
              <a:rPr lang="en-US" i="1" spc="24" dirty="0">
                <a:solidFill>
                  <a:srgbClr val="585858"/>
                </a:solidFill>
                <a:cs typeface="Georgia"/>
              </a:rPr>
              <a:t> </a:t>
            </a:r>
            <a:r>
              <a:rPr lang="en-US" dirty="0">
                <a:solidFill>
                  <a:srgbClr val="585858"/>
                </a:solidFill>
                <a:cs typeface="Georgia"/>
              </a:rPr>
              <a:t>(</a:t>
            </a:r>
            <a:r>
              <a:rPr lang="en-US" b="1" dirty="0">
                <a:solidFill>
                  <a:srgbClr val="585858"/>
                </a:solidFill>
                <a:cs typeface="Georgia"/>
              </a:rPr>
              <a:t>DNS</a:t>
            </a:r>
            <a:r>
              <a:rPr lang="en-US" dirty="0">
                <a:solidFill>
                  <a:srgbClr val="585858"/>
                </a:solidFill>
                <a:cs typeface="Georgia"/>
              </a:rPr>
              <a:t>)</a:t>
            </a:r>
            <a:r>
              <a:rPr lang="en-US" spc="19" dirty="0">
                <a:solidFill>
                  <a:srgbClr val="585858"/>
                </a:solidFill>
                <a:cs typeface="Georgia"/>
              </a:rPr>
              <a:t> </a:t>
            </a:r>
          </a:p>
          <a:p>
            <a:pPr marL="12700" marR="45720">
              <a:lnSpc>
                <a:spcPts val="2565"/>
              </a:lnSpc>
              <a:spcBef>
                <a:spcPts val="128"/>
              </a:spcBef>
              <a:buNone/>
            </a:pPr>
            <a:r>
              <a:rPr lang="en-US" spc="19" dirty="0">
                <a:solidFill>
                  <a:srgbClr val="585858"/>
                </a:solidFill>
                <a:cs typeface="Georgia"/>
              </a:rPr>
              <a:t>    </a:t>
            </a:r>
            <a:r>
              <a:rPr lang="en-US" dirty="0">
                <a:solidFill>
                  <a:srgbClr val="585858"/>
                </a:solidFill>
                <a:cs typeface="Georgia"/>
              </a:rPr>
              <a:t>a</a:t>
            </a:r>
            <a:r>
              <a:rPr lang="en-US" spc="-4" dirty="0">
                <a:solidFill>
                  <a:srgbClr val="585858"/>
                </a:solidFill>
                <a:cs typeface="Georgia"/>
              </a:rPr>
              <a:t>ss</a:t>
            </a:r>
            <a:r>
              <a:rPr lang="en-US" dirty="0">
                <a:solidFill>
                  <a:srgbClr val="585858"/>
                </a:solidFill>
                <a:cs typeface="Georgia"/>
              </a:rPr>
              <a:t>oc</a:t>
            </a:r>
            <a:r>
              <a:rPr lang="en-US" spc="4" dirty="0">
                <a:solidFill>
                  <a:srgbClr val="585858"/>
                </a:solidFill>
                <a:cs typeface="Georgia"/>
              </a:rPr>
              <a:t>i</a:t>
            </a:r>
            <a:r>
              <a:rPr lang="en-US" dirty="0">
                <a:solidFill>
                  <a:srgbClr val="585858"/>
                </a:solidFill>
                <a:cs typeface="Georgia"/>
              </a:rPr>
              <a:t>at</a:t>
            </a:r>
            <a:r>
              <a:rPr lang="en-US" spc="4" dirty="0">
                <a:solidFill>
                  <a:srgbClr val="585858"/>
                </a:solidFill>
                <a:cs typeface="Georgia"/>
              </a:rPr>
              <a:t>e</a:t>
            </a:r>
            <a:r>
              <a:rPr lang="en-US" dirty="0">
                <a:solidFill>
                  <a:srgbClr val="585858"/>
                </a:solidFill>
                <a:cs typeface="Georgia"/>
              </a:rPr>
              <a:t>s IP addr</a:t>
            </a:r>
            <a:r>
              <a:rPr lang="en-US" spc="4" dirty="0">
                <a:solidFill>
                  <a:srgbClr val="585858"/>
                </a:solidFill>
                <a:cs typeface="Georgia"/>
              </a:rPr>
              <a:t>e</a:t>
            </a:r>
            <a:r>
              <a:rPr lang="en-US" spc="-4" dirty="0">
                <a:solidFill>
                  <a:srgbClr val="585858"/>
                </a:solidFill>
                <a:cs typeface="Georgia"/>
              </a:rPr>
              <a:t>ss</a:t>
            </a:r>
            <a:r>
              <a:rPr lang="en-US" spc="4" dirty="0">
                <a:solidFill>
                  <a:srgbClr val="585858"/>
                </a:solidFill>
                <a:cs typeface="Georgia"/>
              </a:rPr>
              <a:t>e</a:t>
            </a:r>
            <a:r>
              <a:rPr lang="en-US" dirty="0">
                <a:solidFill>
                  <a:srgbClr val="585858"/>
                </a:solidFill>
                <a:cs typeface="Georgia"/>
              </a:rPr>
              <a:t>s</a:t>
            </a:r>
            <a:r>
              <a:rPr lang="en-US" spc="-4" dirty="0">
                <a:solidFill>
                  <a:srgbClr val="585858"/>
                </a:solidFill>
                <a:cs typeface="Georgia"/>
              </a:rPr>
              <a:t> w</a:t>
            </a:r>
            <a:r>
              <a:rPr lang="en-US" spc="4" dirty="0">
                <a:solidFill>
                  <a:srgbClr val="585858"/>
                </a:solidFill>
                <a:cs typeface="Georgia"/>
              </a:rPr>
              <a:t>i</a:t>
            </a:r>
            <a:r>
              <a:rPr lang="en-US" dirty="0">
                <a:solidFill>
                  <a:srgbClr val="585858"/>
                </a:solidFill>
                <a:cs typeface="Georgia"/>
              </a:rPr>
              <a:t>th</a:t>
            </a:r>
            <a:r>
              <a:rPr lang="en-US" spc="-4" dirty="0">
                <a:solidFill>
                  <a:srgbClr val="585858"/>
                </a:solidFill>
                <a:cs typeface="Georgia"/>
              </a:rPr>
              <a:t> </a:t>
            </a:r>
            <a:r>
              <a:rPr lang="en-US" b="1" spc="4" dirty="0">
                <a:solidFill>
                  <a:srgbClr val="585858"/>
                </a:solidFill>
                <a:cs typeface="Georgia"/>
              </a:rPr>
              <a:t>d</a:t>
            </a:r>
            <a:r>
              <a:rPr lang="en-US" b="1" dirty="0">
                <a:solidFill>
                  <a:srgbClr val="585858"/>
                </a:solidFill>
                <a:cs typeface="Georgia"/>
              </a:rPr>
              <a:t>omain</a:t>
            </a:r>
            <a:r>
              <a:rPr lang="en-US" b="1" spc="-4" dirty="0">
                <a:solidFill>
                  <a:srgbClr val="585858"/>
                </a:solidFill>
                <a:cs typeface="Georgia"/>
              </a:rPr>
              <a:t> </a:t>
            </a:r>
          </a:p>
          <a:p>
            <a:pPr marL="12700" marR="45720">
              <a:lnSpc>
                <a:spcPts val="2565"/>
              </a:lnSpc>
              <a:spcBef>
                <a:spcPts val="128"/>
              </a:spcBef>
              <a:buNone/>
            </a:pPr>
            <a:r>
              <a:rPr lang="en-US" b="1" spc="-4" dirty="0">
                <a:solidFill>
                  <a:srgbClr val="585858"/>
                </a:solidFill>
                <a:cs typeface="Georgia"/>
              </a:rPr>
              <a:t>    </a:t>
            </a:r>
            <a:r>
              <a:rPr lang="en-US" b="1" dirty="0">
                <a:solidFill>
                  <a:srgbClr val="585858"/>
                </a:solidFill>
                <a:cs typeface="Georgia"/>
              </a:rPr>
              <a:t>nam</a:t>
            </a:r>
            <a:r>
              <a:rPr lang="en-US" b="1" spc="-4" dirty="0">
                <a:solidFill>
                  <a:srgbClr val="585858"/>
                </a:solidFill>
                <a:cs typeface="Georgia"/>
              </a:rPr>
              <a:t>e</a:t>
            </a:r>
            <a:r>
              <a:rPr lang="en-US" b="1" dirty="0">
                <a:solidFill>
                  <a:srgbClr val="585858"/>
                </a:solidFill>
                <a:cs typeface="Georgia"/>
              </a:rPr>
              <a:t>s </a:t>
            </a:r>
            <a:r>
              <a:rPr lang="en-US" dirty="0">
                <a:solidFill>
                  <a:srgbClr val="585858"/>
                </a:solidFill>
                <a:cs typeface="Georgia"/>
              </a:rPr>
              <a:t>(</a:t>
            </a:r>
            <a:r>
              <a:rPr lang="en-US" spc="4" dirty="0">
                <a:solidFill>
                  <a:srgbClr val="585858"/>
                </a:solidFill>
                <a:cs typeface="Georgia"/>
              </a:rPr>
              <a:t>e</a:t>
            </a:r>
            <a:r>
              <a:rPr lang="en-US" dirty="0">
                <a:solidFill>
                  <a:srgbClr val="585858"/>
                </a:solidFill>
                <a:cs typeface="Georgia"/>
              </a:rPr>
              <a:t>.g. googl</a:t>
            </a:r>
            <a:r>
              <a:rPr lang="en-US" spc="4" dirty="0">
                <a:solidFill>
                  <a:srgbClr val="585858"/>
                </a:solidFill>
                <a:cs typeface="Georgia"/>
              </a:rPr>
              <a:t>e</a:t>
            </a:r>
            <a:r>
              <a:rPr lang="en-US" dirty="0">
                <a:solidFill>
                  <a:srgbClr val="585858"/>
                </a:solidFill>
                <a:cs typeface="Georgia"/>
              </a:rPr>
              <a:t>.com)</a:t>
            </a:r>
          </a:p>
          <a:p>
            <a:pPr marL="12700" marR="45720">
              <a:lnSpc>
                <a:spcPts val="2565"/>
              </a:lnSpc>
              <a:spcBef>
                <a:spcPts val="128"/>
              </a:spcBef>
            </a:pPr>
            <a:endParaRPr lang="en-US" dirty="0">
              <a:solidFill>
                <a:srgbClr val="585858"/>
              </a:solidFill>
              <a:cs typeface="Georgia"/>
            </a:endParaRPr>
          </a:p>
          <a:p>
            <a:pPr marL="12700" marR="39248">
              <a:lnSpc>
                <a:spcPts val="2565"/>
              </a:lnSpc>
              <a:spcBef>
                <a:spcPts val="128"/>
              </a:spcBef>
            </a:pPr>
            <a:r>
              <a:rPr lang="en-US" dirty="0">
                <a:solidFill>
                  <a:srgbClr val="585858"/>
                </a:solidFill>
                <a:cs typeface="Georgia"/>
              </a:rPr>
              <a:t>T</a:t>
            </a:r>
            <a:r>
              <a:rPr lang="en-US" spc="-4" dirty="0">
                <a:solidFill>
                  <a:srgbClr val="585858"/>
                </a:solidFill>
                <a:cs typeface="Georgia"/>
              </a:rPr>
              <a:t>C</a:t>
            </a:r>
            <a:r>
              <a:rPr lang="en-US" dirty="0">
                <a:solidFill>
                  <a:srgbClr val="585858"/>
                </a:solidFill>
                <a:cs typeface="Georgia"/>
              </a:rPr>
              <a:t>P/IP</a:t>
            </a:r>
            <a:r>
              <a:rPr lang="en-US" spc="-14" dirty="0">
                <a:solidFill>
                  <a:srgbClr val="585858"/>
                </a:solidFill>
                <a:cs typeface="Georgia"/>
              </a:rPr>
              <a:t> </a:t>
            </a:r>
            <a:r>
              <a:rPr lang="en-US" spc="-4" dirty="0">
                <a:solidFill>
                  <a:srgbClr val="585858"/>
                </a:solidFill>
                <a:cs typeface="Georgia"/>
              </a:rPr>
              <a:t>w</a:t>
            </a:r>
            <a:r>
              <a:rPr lang="en-US" dirty="0">
                <a:solidFill>
                  <a:srgbClr val="585858"/>
                </a:solidFill>
                <a:cs typeface="Georgia"/>
              </a:rPr>
              <a:t>orks</a:t>
            </a:r>
            <a:r>
              <a:rPr lang="en-US" spc="14" dirty="0">
                <a:solidFill>
                  <a:srgbClr val="585858"/>
                </a:solidFill>
                <a:cs typeface="Georgia"/>
              </a:rPr>
              <a:t> </a:t>
            </a:r>
            <a:r>
              <a:rPr lang="en-US" spc="-4" dirty="0">
                <a:solidFill>
                  <a:srgbClr val="585858"/>
                </a:solidFill>
                <a:cs typeface="Georgia"/>
              </a:rPr>
              <a:t>w</a:t>
            </a:r>
            <a:r>
              <a:rPr lang="en-US" spc="4" dirty="0">
                <a:solidFill>
                  <a:srgbClr val="585858"/>
                </a:solidFill>
                <a:cs typeface="Georgia"/>
              </a:rPr>
              <a:t>i</a:t>
            </a:r>
            <a:r>
              <a:rPr lang="en-US" dirty="0">
                <a:solidFill>
                  <a:srgbClr val="585858"/>
                </a:solidFill>
                <a:cs typeface="Georgia"/>
              </a:rPr>
              <a:t>th</a:t>
            </a:r>
            <a:r>
              <a:rPr lang="en-US" spc="-4" dirty="0">
                <a:solidFill>
                  <a:srgbClr val="585858"/>
                </a:solidFill>
                <a:cs typeface="Georgia"/>
              </a:rPr>
              <a:t> </a:t>
            </a:r>
            <a:r>
              <a:rPr lang="en-US" dirty="0">
                <a:solidFill>
                  <a:srgbClr val="585858"/>
                </a:solidFill>
                <a:cs typeface="Georgia"/>
              </a:rPr>
              <a:t>t</a:t>
            </a:r>
            <a:r>
              <a:rPr lang="en-US" spc="-4" dirty="0">
                <a:solidFill>
                  <a:srgbClr val="585858"/>
                </a:solidFill>
                <a:cs typeface="Georgia"/>
              </a:rPr>
              <a:t>h</a:t>
            </a:r>
            <a:r>
              <a:rPr lang="en-US" dirty="0">
                <a:solidFill>
                  <a:srgbClr val="585858"/>
                </a:solidFill>
                <a:cs typeface="Georgia"/>
              </a:rPr>
              <a:t>e</a:t>
            </a:r>
            <a:r>
              <a:rPr lang="en-US" spc="14" dirty="0">
                <a:solidFill>
                  <a:srgbClr val="585858"/>
                </a:solidFill>
                <a:cs typeface="Georgia"/>
              </a:rPr>
              <a:t> </a:t>
            </a:r>
            <a:r>
              <a:rPr lang="en-US" dirty="0">
                <a:solidFill>
                  <a:srgbClr val="585858"/>
                </a:solidFill>
                <a:cs typeface="Georgia"/>
              </a:rPr>
              <a:t>D</a:t>
            </a:r>
            <a:r>
              <a:rPr lang="en-US" spc="-4" dirty="0">
                <a:solidFill>
                  <a:srgbClr val="585858"/>
                </a:solidFill>
                <a:cs typeface="Georgia"/>
              </a:rPr>
              <a:t>N</a:t>
            </a:r>
            <a:r>
              <a:rPr lang="en-US" dirty="0">
                <a:solidFill>
                  <a:srgbClr val="585858"/>
                </a:solidFill>
                <a:cs typeface="Georgia"/>
              </a:rPr>
              <a:t>S to </a:t>
            </a:r>
            <a:r>
              <a:rPr lang="en-US" spc="-4" dirty="0">
                <a:solidFill>
                  <a:srgbClr val="585858"/>
                </a:solidFill>
                <a:cs typeface="Georgia"/>
              </a:rPr>
              <a:t>s</a:t>
            </a:r>
            <a:r>
              <a:rPr lang="en-US" spc="4" dirty="0">
                <a:solidFill>
                  <a:srgbClr val="585858"/>
                </a:solidFill>
                <a:cs typeface="Georgia"/>
              </a:rPr>
              <a:t>e</a:t>
            </a:r>
            <a:r>
              <a:rPr lang="en-US" dirty="0">
                <a:solidFill>
                  <a:srgbClr val="585858"/>
                </a:solidFill>
                <a:cs typeface="Georgia"/>
              </a:rPr>
              <a:t>nd </a:t>
            </a:r>
          </a:p>
          <a:p>
            <a:pPr marL="12700" marR="39248">
              <a:lnSpc>
                <a:spcPts val="2565"/>
              </a:lnSpc>
              <a:spcBef>
                <a:spcPts val="128"/>
              </a:spcBef>
              <a:buNone/>
            </a:pPr>
            <a:r>
              <a:rPr lang="en-US" spc="4" dirty="0">
                <a:solidFill>
                  <a:srgbClr val="585858"/>
                </a:solidFill>
                <a:cs typeface="Georgia"/>
              </a:rPr>
              <a:t>    i</a:t>
            </a:r>
            <a:r>
              <a:rPr lang="en-US" dirty="0">
                <a:solidFill>
                  <a:srgbClr val="585858"/>
                </a:solidFill>
                <a:cs typeface="Georgia"/>
              </a:rPr>
              <a:t>nformat</a:t>
            </a:r>
            <a:r>
              <a:rPr lang="en-US" spc="4" dirty="0">
                <a:solidFill>
                  <a:srgbClr val="585858"/>
                </a:solidFill>
                <a:cs typeface="Georgia"/>
              </a:rPr>
              <a:t>i</a:t>
            </a:r>
            <a:r>
              <a:rPr lang="en-US" dirty="0">
                <a:solidFill>
                  <a:srgbClr val="585858"/>
                </a:solidFill>
                <a:cs typeface="Georgia"/>
              </a:rPr>
              <a:t>on</a:t>
            </a:r>
            <a:r>
              <a:rPr lang="en-US" spc="-29" dirty="0">
                <a:solidFill>
                  <a:srgbClr val="585858"/>
                </a:solidFill>
                <a:cs typeface="Georgia"/>
              </a:rPr>
              <a:t> </a:t>
            </a:r>
            <a:r>
              <a:rPr lang="en-US" dirty="0">
                <a:solidFill>
                  <a:srgbClr val="585858"/>
                </a:solidFill>
                <a:cs typeface="Georgia"/>
              </a:rPr>
              <a:t>to t</a:t>
            </a:r>
            <a:r>
              <a:rPr lang="en-US" spc="-4" dirty="0">
                <a:solidFill>
                  <a:srgbClr val="585858"/>
                </a:solidFill>
                <a:cs typeface="Georgia"/>
              </a:rPr>
              <a:t>h</a:t>
            </a:r>
            <a:r>
              <a:rPr lang="en-US" dirty="0">
                <a:solidFill>
                  <a:srgbClr val="585858"/>
                </a:solidFill>
                <a:cs typeface="Georgia"/>
              </a:rPr>
              <a:t>e corr</a:t>
            </a:r>
            <a:r>
              <a:rPr lang="en-US" spc="4" dirty="0">
                <a:solidFill>
                  <a:srgbClr val="585858"/>
                </a:solidFill>
                <a:cs typeface="Georgia"/>
              </a:rPr>
              <a:t>e</a:t>
            </a:r>
            <a:r>
              <a:rPr lang="en-US" dirty="0">
                <a:solidFill>
                  <a:srgbClr val="585858"/>
                </a:solidFill>
                <a:cs typeface="Georgia"/>
              </a:rPr>
              <a:t>ct</a:t>
            </a:r>
            <a:r>
              <a:rPr lang="en-US" spc="-14" dirty="0">
                <a:solidFill>
                  <a:srgbClr val="585858"/>
                </a:solidFill>
                <a:cs typeface="Georgia"/>
              </a:rPr>
              <a:t> </a:t>
            </a:r>
            <a:r>
              <a:rPr lang="en-US" dirty="0">
                <a:solidFill>
                  <a:srgbClr val="585858"/>
                </a:solidFill>
                <a:cs typeface="Georgia"/>
              </a:rPr>
              <a:t>comput</a:t>
            </a:r>
            <a:r>
              <a:rPr lang="en-US" spc="4" dirty="0">
                <a:solidFill>
                  <a:srgbClr val="585858"/>
                </a:solidFill>
                <a:cs typeface="Georgia"/>
              </a:rPr>
              <a:t>e</a:t>
            </a:r>
            <a:r>
              <a:rPr lang="en-US" dirty="0">
                <a:solidFill>
                  <a:srgbClr val="585858"/>
                </a:solidFill>
                <a:cs typeface="Georgia"/>
              </a:rPr>
              <a:t>r by </a:t>
            </a:r>
          </a:p>
          <a:p>
            <a:pPr marL="12700" marR="39248">
              <a:lnSpc>
                <a:spcPts val="2565"/>
              </a:lnSpc>
              <a:spcBef>
                <a:spcPts val="128"/>
              </a:spcBef>
              <a:buNone/>
            </a:pPr>
            <a:r>
              <a:rPr lang="en-US" dirty="0">
                <a:solidFill>
                  <a:srgbClr val="585858"/>
                </a:solidFill>
                <a:cs typeface="Georgia"/>
              </a:rPr>
              <a:t>    tran</a:t>
            </a:r>
            <a:r>
              <a:rPr lang="en-US" spc="-4" dirty="0">
                <a:solidFill>
                  <a:srgbClr val="585858"/>
                </a:solidFill>
                <a:cs typeface="Georgia"/>
              </a:rPr>
              <a:t>s</a:t>
            </a:r>
            <a:r>
              <a:rPr lang="en-US" dirty="0">
                <a:solidFill>
                  <a:srgbClr val="585858"/>
                </a:solidFill>
                <a:cs typeface="Georgia"/>
              </a:rPr>
              <a:t>lat</a:t>
            </a:r>
            <a:r>
              <a:rPr lang="en-US" spc="4" dirty="0">
                <a:solidFill>
                  <a:srgbClr val="585858"/>
                </a:solidFill>
                <a:cs typeface="Georgia"/>
              </a:rPr>
              <a:t>i</a:t>
            </a:r>
            <a:r>
              <a:rPr lang="en-US" dirty="0">
                <a:solidFill>
                  <a:srgbClr val="585858"/>
                </a:solidFill>
                <a:cs typeface="Georgia"/>
              </a:rPr>
              <a:t>ng</a:t>
            </a:r>
            <a:r>
              <a:rPr lang="en-US" spc="-9" dirty="0">
                <a:solidFill>
                  <a:srgbClr val="585858"/>
                </a:solidFill>
                <a:cs typeface="Georgia"/>
              </a:rPr>
              <a:t> </a:t>
            </a:r>
            <a:r>
              <a:rPr lang="en-US" dirty="0">
                <a:solidFill>
                  <a:srgbClr val="585858"/>
                </a:solidFill>
                <a:cs typeface="Georgia"/>
              </a:rPr>
              <a:t>a </a:t>
            </a:r>
            <a:r>
              <a:rPr lang="en-US" b="1" spc="4" dirty="0">
                <a:solidFill>
                  <a:srgbClr val="585858"/>
                </a:solidFill>
                <a:cs typeface="Georgia"/>
              </a:rPr>
              <a:t>U</a:t>
            </a:r>
            <a:r>
              <a:rPr lang="en-US" b="1" spc="-4" dirty="0">
                <a:solidFill>
                  <a:srgbClr val="585858"/>
                </a:solidFill>
                <a:cs typeface="Georgia"/>
              </a:rPr>
              <a:t>RL </a:t>
            </a:r>
            <a:r>
              <a:rPr lang="en-US" dirty="0">
                <a:solidFill>
                  <a:srgbClr val="585858"/>
                </a:solidFill>
                <a:cs typeface="Georgia"/>
                <a:hlinkClick r:id="rId2"/>
              </a:rPr>
              <a:t>(</a:t>
            </a:r>
            <a:r>
              <a:rPr lang="en-US" spc="-4" dirty="0">
                <a:solidFill>
                  <a:srgbClr val="585858"/>
                </a:solidFill>
                <a:cs typeface="Georgia"/>
                <a:hlinkClick r:id="rId2"/>
              </a:rPr>
              <a:t>h</a:t>
            </a:r>
            <a:r>
              <a:rPr lang="en-US" dirty="0">
                <a:solidFill>
                  <a:srgbClr val="585858"/>
                </a:solidFill>
                <a:cs typeface="Georgia"/>
                <a:hlinkClick r:id="rId2"/>
              </a:rPr>
              <a:t>ttp</a:t>
            </a:r>
            <a:r>
              <a:rPr lang="en-US" spc="4" dirty="0">
                <a:solidFill>
                  <a:srgbClr val="585858"/>
                </a:solidFill>
                <a:cs typeface="Georgia"/>
                <a:hlinkClick r:id="rId2"/>
              </a:rPr>
              <a:t>:</a:t>
            </a:r>
            <a:r>
              <a:rPr lang="en-US" dirty="0">
                <a:solidFill>
                  <a:srgbClr val="585858"/>
                </a:solidFill>
                <a:cs typeface="Georgia"/>
                <a:hlinkClick r:id="rId2"/>
              </a:rPr>
              <a:t>//</a:t>
            </a:r>
            <a:r>
              <a:rPr lang="en-US" spc="-4" dirty="0">
                <a:solidFill>
                  <a:srgbClr val="585858"/>
                </a:solidFill>
                <a:cs typeface="Georgia"/>
                <a:hlinkClick r:id="rId2"/>
              </a:rPr>
              <a:t>www</a:t>
            </a:r>
            <a:r>
              <a:rPr lang="en-US" dirty="0">
                <a:solidFill>
                  <a:srgbClr val="585858"/>
                </a:solidFill>
                <a:cs typeface="Georgia"/>
                <a:hlinkClick r:id="rId2"/>
              </a:rPr>
              <a:t>.googl</a:t>
            </a:r>
            <a:r>
              <a:rPr lang="en-US" spc="4" dirty="0">
                <a:solidFill>
                  <a:srgbClr val="585858"/>
                </a:solidFill>
                <a:cs typeface="Georgia"/>
                <a:hlinkClick r:id="rId2"/>
              </a:rPr>
              <a:t>e</a:t>
            </a:r>
            <a:r>
              <a:rPr lang="en-US" dirty="0">
                <a:solidFill>
                  <a:srgbClr val="585858"/>
                </a:solidFill>
                <a:cs typeface="Georgia"/>
                <a:hlinkClick r:id="rId2"/>
              </a:rPr>
              <a:t>.com)</a:t>
            </a:r>
            <a:r>
              <a:rPr lang="en-US" spc="34" dirty="0">
                <a:solidFill>
                  <a:srgbClr val="585858"/>
                </a:solidFill>
                <a:cs typeface="Georgia"/>
              </a:rPr>
              <a:t> </a:t>
            </a:r>
          </a:p>
          <a:p>
            <a:pPr marL="12700" marR="39248">
              <a:lnSpc>
                <a:spcPts val="2565"/>
              </a:lnSpc>
              <a:spcBef>
                <a:spcPts val="128"/>
              </a:spcBef>
              <a:buNone/>
            </a:pPr>
            <a:r>
              <a:rPr lang="en-US" spc="34" dirty="0">
                <a:solidFill>
                  <a:srgbClr val="585858"/>
                </a:solidFill>
                <a:cs typeface="Georgia"/>
              </a:rPr>
              <a:t>    </a:t>
            </a:r>
            <a:r>
              <a:rPr lang="en-US" spc="4" dirty="0">
                <a:solidFill>
                  <a:srgbClr val="585858"/>
                </a:solidFill>
                <a:cs typeface="Georgia"/>
              </a:rPr>
              <a:t>i</a:t>
            </a:r>
            <a:r>
              <a:rPr lang="en-US" dirty="0">
                <a:solidFill>
                  <a:srgbClr val="585858"/>
                </a:solidFill>
                <a:cs typeface="Georgia"/>
              </a:rPr>
              <a:t>nto</a:t>
            </a:r>
            <a:r>
              <a:rPr lang="en-US" spc="-9" dirty="0">
                <a:solidFill>
                  <a:srgbClr val="585858"/>
                </a:solidFill>
                <a:cs typeface="Georgia"/>
              </a:rPr>
              <a:t> </a:t>
            </a:r>
            <a:r>
              <a:rPr lang="en-US" spc="4" dirty="0">
                <a:solidFill>
                  <a:srgbClr val="585858"/>
                </a:solidFill>
                <a:cs typeface="Georgia"/>
              </a:rPr>
              <a:t>i</a:t>
            </a:r>
            <a:r>
              <a:rPr lang="en-US" dirty="0">
                <a:solidFill>
                  <a:srgbClr val="585858"/>
                </a:solidFill>
                <a:cs typeface="Georgia"/>
              </a:rPr>
              <a:t>ts</a:t>
            </a:r>
            <a:r>
              <a:rPr lang="en-US" spc="-19" dirty="0">
                <a:solidFill>
                  <a:srgbClr val="585858"/>
                </a:solidFill>
                <a:cs typeface="Georgia"/>
              </a:rPr>
              <a:t> </a:t>
            </a:r>
            <a:r>
              <a:rPr lang="en-US" dirty="0">
                <a:solidFill>
                  <a:srgbClr val="585858"/>
                </a:solidFill>
                <a:cs typeface="Georgia"/>
              </a:rPr>
              <a:t>a</a:t>
            </a:r>
            <a:r>
              <a:rPr lang="en-US" spc="-4" dirty="0">
                <a:solidFill>
                  <a:srgbClr val="585858"/>
                </a:solidFill>
                <a:cs typeface="Georgia"/>
              </a:rPr>
              <a:t>ss</a:t>
            </a:r>
            <a:r>
              <a:rPr lang="en-US" dirty="0">
                <a:solidFill>
                  <a:srgbClr val="585858"/>
                </a:solidFill>
                <a:cs typeface="Georgia"/>
              </a:rPr>
              <a:t>oc</a:t>
            </a:r>
            <a:r>
              <a:rPr lang="en-US" spc="4" dirty="0">
                <a:solidFill>
                  <a:srgbClr val="585858"/>
                </a:solidFill>
                <a:cs typeface="Georgia"/>
              </a:rPr>
              <a:t>i</a:t>
            </a:r>
            <a:r>
              <a:rPr lang="en-US" dirty="0">
                <a:solidFill>
                  <a:srgbClr val="585858"/>
                </a:solidFill>
                <a:cs typeface="Georgia"/>
              </a:rPr>
              <a:t>at</a:t>
            </a:r>
            <a:r>
              <a:rPr lang="en-US" spc="4" dirty="0">
                <a:solidFill>
                  <a:srgbClr val="585858"/>
                </a:solidFill>
                <a:cs typeface="Georgia"/>
              </a:rPr>
              <a:t>e</a:t>
            </a:r>
            <a:r>
              <a:rPr lang="en-US" dirty="0">
                <a:solidFill>
                  <a:srgbClr val="585858"/>
                </a:solidFill>
                <a:cs typeface="Georgia"/>
              </a:rPr>
              <a:t>d IP addr</a:t>
            </a:r>
            <a:r>
              <a:rPr lang="en-US" spc="4" dirty="0">
                <a:solidFill>
                  <a:srgbClr val="585858"/>
                </a:solidFill>
                <a:cs typeface="Georgia"/>
              </a:rPr>
              <a:t>e</a:t>
            </a:r>
            <a:r>
              <a:rPr lang="en-US" spc="-4" dirty="0">
                <a:solidFill>
                  <a:srgbClr val="585858"/>
                </a:solidFill>
                <a:cs typeface="Georgia"/>
              </a:rPr>
              <a:t>s</a:t>
            </a:r>
            <a:r>
              <a:rPr lang="en-US" dirty="0">
                <a:solidFill>
                  <a:srgbClr val="585858"/>
                </a:solidFill>
                <a:cs typeface="Georgia"/>
              </a:rPr>
              <a:t>s </a:t>
            </a:r>
          </a:p>
          <a:p>
            <a:pPr marL="12700" marR="39248">
              <a:lnSpc>
                <a:spcPts val="2565"/>
              </a:lnSpc>
              <a:spcBef>
                <a:spcPts val="128"/>
              </a:spcBef>
              <a:buNone/>
            </a:pPr>
            <a:r>
              <a:rPr lang="en-US" dirty="0">
                <a:solidFill>
                  <a:srgbClr val="585858"/>
                </a:solidFill>
                <a:cs typeface="Georgia"/>
              </a:rPr>
              <a:t>    (</a:t>
            </a:r>
            <a:r>
              <a:rPr lang="en-US" spc="-4" dirty="0">
                <a:solidFill>
                  <a:srgbClr val="585858"/>
                </a:solidFill>
                <a:cs typeface="Georgia"/>
              </a:rPr>
              <a:t>7</a:t>
            </a:r>
            <a:r>
              <a:rPr lang="en-US" dirty="0">
                <a:solidFill>
                  <a:srgbClr val="585858"/>
                </a:solidFill>
                <a:cs typeface="Georgia"/>
              </a:rPr>
              <a:t>4.12</a:t>
            </a:r>
            <a:r>
              <a:rPr lang="en-US" spc="4" dirty="0">
                <a:solidFill>
                  <a:srgbClr val="585858"/>
                </a:solidFill>
                <a:cs typeface="Georgia"/>
              </a:rPr>
              <a:t>5</a:t>
            </a:r>
            <a:r>
              <a:rPr lang="en-US" dirty="0">
                <a:solidFill>
                  <a:srgbClr val="585858"/>
                </a:solidFill>
                <a:cs typeface="Georgia"/>
              </a:rPr>
              <a:t>.9</a:t>
            </a:r>
            <a:r>
              <a:rPr lang="en-US" spc="4" dirty="0">
                <a:solidFill>
                  <a:srgbClr val="585858"/>
                </a:solidFill>
                <a:cs typeface="Georgia"/>
              </a:rPr>
              <a:t>5</a:t>
            </a:r>
            <a:r>
              <a:rPr lang="en-US" dirty="0">
                <a:solidFill>
                  <a:srgbClr val="585858"/>
                </a:solidFill>
                <a:cs typeface="Georgia"/>
              </a:rPr>
              <a:t>.104)</a:t>
            </a:r>
            <a:endParaRPr lang="en-US" dirty="0">
              <a:cs typeface="Georgia"/>
            </a:endParaRPr>
          </a:p>
          <a:p>
            <a:pPr marL="12700" marR="45720">
              <a:lnSpc>
                <a:spcPts val="2565"/>
              </a:lnSpc>
              <a:spcBef>
                <a:spcPts val="128"/>
              </a:spcBef>
            </a:pPr>
            <a:endParaRPr lang="en-US" dirty="0">
              <a:latin typeface="Georgia"/>
              <a:cs typeface="Georgia"/>
            </a:endParaRPr>
          </a:p>
          <a:p>
            <a:pPr marL="12700">
              <a:lnSpc>
                <a:spcPts val="2570"/>
              </a:lnSpc>
              <a:spcBef>
                <a:spcPts val="128"/>
              </a:spcBef>
            </a:pPr>
            <a:endParaRPr lang="en-US" dirty="0">
              <a:latin typeface="Georgia"/>
              <a:cs typeface="Georgia"/>
            </a:endParaRPr>
          </a:p>
          <a:p>
            <a:endParaRPr lang="en-US" dirty="0"/>
          </a:p>
        </p:txBody>
      </p:sp>
    </p:spTree>
    <p:extLst>
      <p:ext uri="{BB962C8B-B14F-4D97-AF65-F5344CB8AC3E}">
        <p14:creationId xmlns:p14="http://schemas.microsoft.com/office/powerpoint/2010/main" val="10656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Model</a:t>
            </a:r>
          </a:p>
        </p:txBody>
      </p:sp>
      <p:sp>
        <p:nvSpPr>
          <p:cNvPr id="4" name="object 6"/>
          <p:cNvSpPr>
            <a:spLocks noGrp="1"/>
          </p:cNvSpPr>
          <p:nvPr>
            <p:ph idx="1"/>
          </p:nvPr>
        </p:nvSpPr>
        <p:spPr>
          <a:prstGeom prst="rect">
            <a:avLst/>
          </a:prstGeom>
          <a:blipFill>
            <a:blip r:embed="rId2" cstate="print"/>
            <a:stretch>
              <a:fillRect/>
            </a:stretch>
          </a:blipFill>
        </p:spPr>
        <p:txBody>
          <a:bodyPr wrap="square" lIns="0" tIns="0" rIns="0" bIns="0" rtlCol="0">
            <a:noAutofit/>
          </a:bodyPr>
          <a:lstStyle/>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Model</a:t>
            </a:r>
          </a:p>
        </p:txBody>
      </p:sp>
      <p:sp>
        <p:nvSpPr>
          <p:cNvPr id="3" name="Content Placeholder 2"/>
          <p:cNvSpPr>
            <a:spLocks noGrp="1"/>
          </p:cNvSpPr>
          <p:nvPr>
            <p:ph idx="1"/>
          </p:nvPr>
        </p:nvSpPr>
        <p:spPr/>
        <p:txBody>
          <a:bodyPr/>
          <a:lstStyle/>
          <a:p>
            <a:pPr>
              <a:buNone/>
            </a:pPr>
            <a:r>
              <a:rPr lang="en-US" dirty="0"/>
              <a:t>			        </a:t>
            </a:r>
            <a:r>
              <a:rPr lang="en-US" sz="2000" dirty="0"/>
              <a:t>Your Computer</a:t>
            </a:r>
          </a:p>
          <a:p>
            <a:pPr>
              <a:buNone/>
            </a:pPr>
            <a:r>
              <a:rPr lang="en-US" dirty="0"/>
              <a:t>					       </a:t>
            </a:r>
            <a:r>
              <a:rPr lang="en-US" sz="1600" dirty="0"/>
              <a:t>Use web browser to go to http:://funsite.ca</a:t>
            </a:r>
          </a:p>
          <a:p>
            <a:pPr>
              <a:buNone/>
            </a:pPr>
            <a:endParaRPr lang="en-US" dirty="0"/>
          </a:p>
        </p:txBody>
      </p:sp>
      <p:sp>
        <p:nvSpPr>
          <p:cNvPr id="4" name="object 6"/>
          <p:cNvSpPr/>
          <p:nvPr/>
        </p:nvSpPr>
        <p:spPr>
          <a:xfrm>
            <a:off x="609600" y="2133600"/>
            <a:ext cx="6010275" cy="4505325"/>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Model</a:t>
            </a:r>
          </a:p>
        </p:txBody>
      </p:sp>
      <p:sp>
        <p:nvSpPr>
          <p:cNvPr id="3" name="Content Placeholder 2"/>
          <p:cNvSpPr>
            <a:spLocks noGrp="1"/>
          </p:cNvSpPr>
          <p:nvPr>
            <p:ph idx="1"/>
          </p:nvPr>
        </p:nvSpPr>
        <p:spPr/>
        <p:txBody>
          <a:bodyPr/>
          <a:lstStyle/>
          <a:p>
            <a:pPr>
              <a:buNone/>
            </a:pPr>
            <a:r>
              <a:rPr lang="en-US" dirty="0"/>
              <a:t>			        </a:t>
            </a:r>
            <a:endParaRPr lang="en-US" sz="2000" dirty="0"/>
          </a:p>
          <a:p>
            <a:pPr>
              <a:buNone/>
            </a:pPr>
            <a:r>
              <a:rPr lang="en-US" dirty="0"/>
              <a:t>					       </a:t>
            </a: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r>
              <a:rPr lang="en-US" sz="1600" dirty="0"/>
              <a:t>						      Request travels to the server (another  </a:t>
            </a:r>
          </a:p>
          <a:p>
            <a:pPr>
              <a:buNone/>
            </a:pPr>
            <a:r>
              <a:rPr lang="en-US" sz="1600" dirty="0"/>
              <a:t>						      computer) where the </a:t>
            </a:r>
            <a:r>
              <a:rPr lang="en-US" sz="1600" dirty="0" err="1"/>
              <a:t>funsite</a:t>
            </a:r>
            <a:r>
              <a:rPr lang="en-US" sz="1600" dirty="0"/>
              <a:t> website is </a:t>
            </a:r>
          </a:p>
          <a:p>
            <a:pPr>
              <a:buNone/>
            </a:pPr>
            <a:r>
              <a:rPr lang="en-US" sz="1600" dirty="0"/>
              <a:t>						       stored</a:t>
            </a:r>
          </a:p>
          <a:p>
            <a:pPr>
              <a:buNone/>
            </a:pPr>
            <a:endParaRPr lang="en-US" dirty="0"/>
          </a:p>
        </p:txBody>
      </p:sp>
      <p:sp>
        <p:nvSpPr>
          <p:cNvPr id="4" name="object 6"/>
          <p:cNvSpPr/>
          <p:nvPr/>
        </p:nvSpPr>
        <p:spPr>
          <a:xfrm>
            <a:off x="609600" y="2133600"/>
            <a:ext cx="6010275" cy="4505325"/>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Model</a:t>
            </a:r>
          </a:p>
        </p:txBody>
      </p:sp>
      <p:sp>
        <p:nvSpPr>
          <p:cNvPr id="3" name="Content Placeholder 2"/>
          <p:cNvSpPr>
            <a:spLocks noGrp="1"/>
          </p:cNvSpPr>
          <p:nvPr>
            <p:ph idx="1"/>
          </p:nvPr>
        </p:nvSpPr>
        <p:spPr/>
        <p:txBody>
          <a:bodyPr>
            <a:normAutofit fontScale="92500" lnSpcReduction="10000"/>
          </a:bodyPr>
          <a:lstStyle/>
          <a:p>
            <a:pPr>
              <a:buNone/>
            </a:pPr>
            <a:r>
              <a:rPr lang="en-US" dirty="0"/>
              <a:t>			        </a:t>
            </a: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r>
              <a:rPr lang="en-US" sz="1600" dirty="0"/>
              <a:t>						</a:t>
            </a:r>
          </a:p>
          <a:p>
            <a:pPr>
              <a:buNone/>
            </a:pPr>
            <a:r>
              <a:rPr lang="en-US" sz="1600" dirty="0"/>
              <a:t>					</a:t>
            </a:r>
          </a:p>
          <a:p>
            <a:pPr>
              <a:buNone/>
            </a:pPr>
            <a:r>
              <a:rPr lang="en-US" sz="1600" dirty="0"/>
              <a:t>						</a:t>
            </a:r>
          </a:p>
          <a:p>
            <a:pPr>
              <a:buNone/>
            </a:pPr>
            <a:r>
              <a:rPr lang="en-US" sz="1600" dirty="0"/>
              <a:t>						</a:t>
            </a:r>
          </a:p>
          <a:p>
            <a:pPr>
              <a:buNone/>
            </a:pPr>
            <a:endParaRPr lang="en-US" sz="1600" dirty="0"/>
          </a:p>
          <a:p>
            <a:pPr>
              <a:buNone/>
            </a:pPr>
            <a:r>
              <a:rPr lang="en-US" sz="1600" dirty="0"/>
              <a:t>						</a:t>
            </a:r>
            <a:r>
              <a:rPr lang="en-US" sz="2000" dirty="0"/>
              <a:t>The requested/associated 						information is retrieved from the 					server’s  file  system</a:t>
            </a:r>
          </a:p>
          <a:p>
            <a:pPr>
              <a:buNone/>
            </a:pPr>
            <a:endParaRPr lang="en-US" dirty="0"/>
          </a:p>
        </p:txBody>
      </p:sp>
      <p:sp>
        <p:nvSpPr>
          <p:cNvPr id="4" name="object 6"/>
          <p:cNvSpPr/>
          <p:nvPr/>
        </p:nvSpPr>
        <p:spPr>
          <a:xfrm>
            <a:off x="1600200" y="1676400"/>
            <a:ext cx="6010275" cy="4505325"/>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Model</a:t>
            </a:r>
          </a:p>
        </p:txBody>
      </p:sp>
      <p:sp>
        <p:nvSpPr>
          <p:cNvPr id="3" name="Content Placeholder 2"/>
          <p:cNvSpPr>
            <a:spLocks noGrp="1"/>
          </p:cNvSpPr>
          <p:nvPr>
            <p:ph idx="1"/>
          </p:nvPr>
        </p:nvSpPr>
        <p:spPr/>
        <p:txBody>
          <a:bodyPr/>
          <a:lstStyle/>
          <a:p>
            <a:pPr>
              <a:buNone/>
            </a:pPr>
            <a:r>
              <a:rPr lang="en-US" dirty="0"/>
              <a:t>			    </a:t>
            </a:r>
            <a:endParaRPr lang="en-US" sz="2000" dirty="0"/>
          </a:p>
          <a:p>
            <a:pPr>
              <a:buNone/>
            </a:pPr>
            <a:r>
              <a:rPr lang="en-US" dirty="0"/>
              <a:t>					    </a:t>
            </a: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r>
              <a:rPr lang="en-US" sz="2000" dirty="0"/>
              <a:t>The information is sent</a:t>
            </a:r>
          </a:p>
          <a:p>
            <a:pPr>
              <a:buNone/>
            </a:pPr>
            <a:r>
              <a:rPr lang="en-US" sz="2000" dirty="0"/>
              <a:t> back to your computer</a:t>
            </a:r>
          </a:p>
          <a:p>
            <a:pPr>
              <a:buNone/>
            </a:pPr>
            <a:endParaRPr lang="en-US" dirty="0"/>
          </a:p>
        </p:txBody>
      </p:sp>
      <p:sp>
        <p:nvSpPr>
          <p:cNvPr id="4" name="object 6"/>
          <p:cNvSpPr/>
          <p:nvPr/>
        </p:nvSpPr>
        <p:spPr>
          <a:xfrm>
            <a:off x="1905000" y="1981200"/>
            <a:ext cx="6010275" cy="4505325"/>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Model</a:t>
            </a:r>
          </a:p>
        </p:txBody>
      </p:sp>
      <p:sp>
        <p:nvSpPr>
          <p:cNvPr id="3" name="Content Placeholder 2"/>
          <p:cNvSpPr>
            <a:spLocks noGrp="1"/>
          </p:cNvSpPr>
          <p:nvPr>
            <p:ph idx="1"/>
          </p:nvPr>
        </p:nvSpPr>
        <p:spPr/>
        <p:txBody>
          <a:bodyPr/>
          <a:lstStyle/>
          <a:p>
            <a:pPr>
              <a:buNone/>
            </a:pPr>
            <a:r>
              <a:rPr lang="en-US" dirty="0"/>
              <a:t>			       </a:t>
            </a:r>
            <a:endParaRPr lang="en-US" sz="1600" dirty="0"/>
          </a:p>
          <a:p>
            <a:pPr>
              <a:buNone/>
            </a:pPr>
            <a:r>
              <a:rPr lang="en-US" sz="1800" dirty="0"/>
              <a:t>Your web browser</a:t>
            </a:r>
          </a:p>
          <a:p>
            <a:pPr>
              <a:buNone/>
            </a:pPr>
            <a:r>
              <a:rPr lang="en-US" sz="1800" dirty="0"/>
              <a:t> interprets the </a:t>
            </a:r>
          </a:p>
          <a:p>
            <a:pPr>
              <a:buNone/>
            </a:pPr>
            <a:r>
              <a:rPr lang="en-US" sz="1800" dirty="0"/>
              <a:t>information and displays</a:t>
            </a:r>
          </a:p>
          <a:p>
            <a:pPr>
              <a:buNone/>
            </a:pPr>
            <a:r>
              <a:rPr lang="en-US" sz="1800" dirty="0"/>
              <a:t> the web page</a:t>
            </a:r>
          </a:p>
          <a:p>
            <a:pPr>
              <a:buNone/>
            </a:pPr>
            <a:endParaRPr lang="en-US" dirty="0"/>
          </a:p>
        </p:txBody>
      </p:sp>
      <p:sp>
        <p:nvSpPr>
          <p:cNvPr id="4" name="object 6"/>
          <p:cNvSpPr/>
          <p:nvPr/>
        </p:nvSpPr>
        <p:spPr>
          <a:xfrm>
            <a:off x="609600" y="2133600"/>
            <a:ext cx="6010275" cy="4505325"/>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Model</a:t>
            </a:r>
          </a:p>
        </p:txBody>
      </p:sp>
      <p:sp>
        <p:nvSpPr>
          <p:cNvPr id="3" name="Content Placeholder 2"/>
          <p:cNvSpPr>
            <a:spLocks noGrp="1"/>
          </p:cNvSpPr>
          <p:nvPr>
            <p:ph idx="1"/>
          </p:nvPr>
        </p:nvSpPr>
        <p:spPr/>
        <p:txBody>
          <a:bodyPr/>
          <a:lstStyle/>
          <a:p>
            <a:pPr marL="12700" marR="39248">
              <a:lnSpc>
                <a:spcPts val="2565"/>
              </a:lnSpc>
              <a:spcBef>
                <a:spcPts val="128"/>
              </a:spcBef>
            </a:pPr>
            <a:r>
              <a:rPr lang="en-US" dirty="0">
                <a:solidFill>
                  <a:srgbClr val="585858"/>
                </a:solidFill>
                <a:cs typeface="Georgia"/>
              </a:rPr>
              <a:t>Some code</a:t>
            </a:r>
            <a:r>
              <a:rPr lang="en-US" spc="-9" dirty="0">
                <a:solidFill>
                  <a:srgbClr val="585858"/>
                </a:solidFill>
                <a:cs typeface="Georgia"/>
              </a:rPr>
              <a:t> </a:t>
            </a:r>
            <a:r>
              <a:rPr lang="en-US" spc="4" dirty="0">
                <a:solidFill>
                  <a:srgbClr val="585858"/>
                </a:solidFill>
                <a:cs typeface="Georgia"/>
              </a:rPr>
              <a:t>i</a:t>
            </a:r>
            <a:r>
              <a:rPr lang="en-US" dirty="0">
                <a:solidFill>
                  <a:srgbClr val="585858"/>
                </a:solidFill>
                <a:cs typeface="Georgia"/>
              </a:rPr>
              <a:t>s</a:t>
            </a:r>
            <a:r>
              <a:rPr lang="en-US" spc="-4" dirty="0">
                <a:solidFill>
                  <a:srgbClr val="585858"/>
                </a:solidFill>
                <a:cs typeface="Georgia"/>
              </a:rPr>
              <a:t> </a:t>
            </a:r>
            <a:r>
              <a:rPr lang="en-US" dirty="0">
                <a:solidFill>
                  <a:srgbClr val="585858"/>
                </a:solidFill>
                <a:cs typeface="Georgia"/>
              </a:rPr>
              <a:t>proc</a:t>
            </a:r>
            <a:r>
              <a:rPr lang="en-US" spc="4" dirty="0">
                <a:solidFill>
                  <a:srgbClr val="585858"/>
                </a:solidFill>
                <a:cs typeface="Georgia"/>
              </a:rPr>
              <a:t>e</a:t>
            </a:r>
            <a:r>
              <a:rPr lang="en-US" spc="-4" dirty="0">
                <a:solidFill>
                  <a:srgbClr val="585858"/>
                </a:solidFill>
                <a:cs typeface="Georgia"/>
              </a:rPr>
              <a:t>ss</a:t>
            </a:r>
            <a:r>
              <a:rPr lang="en-US" spc="4" dirty="0">
                <a:solidFill>
                  <a:srgbClr val="585858"/>
                </a:solidFill>
                <a:cs typeface="Georgia"/>
              </a:rPr>
              <a:t>e</a:t>
            </a:r>
            <a:r>
              <a:rPr lang="en-US" dirty="0">
                <a:solidFill>
                  <a:srgbClr val="585858"/>
                </a:solidFill>
                <a:cs typeface="Georgia"/>
              </a:rPr>
              <a:t>d</a:t>
            </a:r>
            <a:r>
              <a:rPr lang="en-US" spc="9" dirty="0">
                <a:solidFill>
                  <a:srgbClr val="585858"/>
                </a:solidFill>
                <a:cs typeface="Georgia"/>
              </a:rPr>
              <a:t> </a:t>
            </a:r>
            <a:r>
              <a:rPr lang="en-US" dirty="0">
                <a:solidFill>
                  <a:srgbClr val="585858"/>
                </a:solidFill>
                <a:cs typeface="Georgia"/>
              </a:rPr>
              <a:t>on t</a:t>
            </a:r>
            <a:r>
              <a:rPr lang="en-US" spc="-4" dirty="0">
                <a:solidFill>
                  <a:srgbClr val="585858"/>
                </a:solidFill>
                <a:cs typeface="Georgia"/>
              </a:rPr>
              <a:t>h</a:t>
            </a:r>
            <a:r>
              <a:rPr lang="en-US" dirty="0">
                <a:solidFill>
                  <a:srgbClr val="585858"/>
                </a:solidFill>
                <a:cs typeface="Georgia"/>
              </a:rPr>
              <a:t>e </a:t>
            </a:r>
            <a:r>
              <a:rPr lang="en-US" spc="-4" dirty="0">
                <a:solidFill>
                  <a:srgbClr val="585858"/>
                </a:solidFill>
                <a:cs typeface="Georgia"/>
              </a:rPr>
              <a:t>s</a:t>
            </a:r>
            <a:r>
              <a:rPr lang="en-US" spc="4" dirty="0">
                <a:solidFill>
                  <a:srgbClr val="585858"/>
                </a:solidFill>
                <a:cs typeface="Georgia"/>
              </a:rPr>
              <a:t>e</a:t>
            </a:r>
            <a:r>
              <a:rPr lang="en-US" dirty="0">
                <a:solidFill>
                  <a:srgbClr val="585858"/>
                </a:solidFill>
                <a:cs typeface="Georgia"/>
              </a:rPr>
              <a:t>r</a:t>
            </a:r>
            <a:r>
              <a:rPr lang="en-US" spc="-4" dirty="0">
                <a:solidFill>
                  <a:srgbClr val="585858"/>
                </a:solidFill>
                <a:cs typeface="Georgia"/>
              </a:rPr>
              <a:t>v</a:t>
            </a:r>
            <a:r>
              <a:rPr lang="en-US" spc="4" dirty="0">
                <a:solidFill>
                  <a:srgbClr val="585858"/>
                </a:solidFill>
                <a:cs typeface="Georgia"/>
              </a:rPr>
              <a:t>e</a:t>
            </a:r>
            <a:r>
              <a:rPr lang="en-US" dirty="0">
                <a:solidFill>
                  <a:srgbClr val="585858"/>
                </a:solidFill>
                <a:cs typeface="Georgia"/>
              </a:rPr>
              <a:t>r</a:t>
            </a:r>
            <a:r>
              <a:rPr lang="en-US" spc="9" dirty="0">
                <a:solidFill>
                  <a:srgbClr val="585858"/>
                </a:solidFill>
                <a:cs typeface="Georgia"/>
              </a:rPr>
              <a:t> </a:t>
            </a:r>
          </a:p>
          <a:p>
            <a:pPr marL="12700" marR="39248">
              <a:lnSpc>
                <a:spcPts val="2565"/>
              </a:lnSpc>
              <a:spcBef>
                <a:spcPts val="128"/>
              </a:spcBef>
              <a:buNone/>
            </a:pPr>
            <a:r>
              <a:rPr lang="en-US" spc="9" dirty="0">
                <a:solidFill>
                  <a:srgbClr val="585858"/>
                </a:solidFill>
                <a:cs typeface="Georgia"/>
              </a:rPr>
              <a:t>   </a:t>
            </a:r>
            <a:r>
              <a:rPr lang="en-US" dirty="0">
                <a:solidFill>
                  <a:srgbClr val="585858"/>
                </a:solidFill>
                <a:cs typeface="Georgia"/>
              </a:rPr>
              <a:t>b</a:t>
            </a:r>
            <a:r>
              <a:rPr lang="en-US" spc="4" dirty="0">
                <a:solidFill>
                  <a:srgbClr val="585858"/>
                </a:solidFill>
                <a:cs typeface="Georgia"/>
              </a:rPr>
              <a:t>e</a:t>
            </a:r>
            <a:r>
              <a:rPr lang="en-US" dirty="0">
                <a:solidFill>
                  <a:srgbClr val="585858"/>
                </a:solidFill>
                <a:cs typeface="Georgia"/>
              </a:rPr>
              <a:t>fore b</a:t>
            </a:r>
            <a:r>
              <a:rPr lang="en-US" spc="4" dirty="0">
                <a:solidFill>
                  <a:srgbClr val="585858"/>
                </a:solidFill>
                <a:cs typeface="Georgia"/>
              </a:rPr>
              <a:t>ei</a:t>
            </a:r>
            <a:r>
              <a:rPr lang="en-US" dirty="0">
                <a:solidFill>
                  <a:srgbClr val="585858"/>
                </a:solidFill>
                <a:cs typeface="Georgia"/>
              </a:rPr>
              <a:t>ng</a:t>
            </a:r>
            <a:r>
              <a:rPr lang="en-US" spc="-9" dirty="0">
                <a:solidFill>
                  <a:srgbClr val="585858"/>
                </a:solidFill>
                <a:cs typeface="Georgia"/>
              </a:rPr>
              <a:t> </a:t>
            </a:r>
            <a:r>
              <a:rPr lang="en-US" spc="-4" dirty="0">
                <a:solidFill>
                  <a:srgbClr val="585858"/>
                </a:solidFill>
                <a:cs typeface="Georgia"/>
              </a:rPr>
              <a:t>s</a:t>
            </a:r>
            <a:r>
              <a:rPr lang="en-US" spc="4" dirty="0">
                <a:solidFill>
                  <a:srgbClr val="585858"/>
                </a:solidFill>
                <a:cs typeface="Georgia"/>
              </a:rPr>
              <a:t>e</a:t>
            </a:r>
            <a:r>
              <a:rPr lang="en-US" dirty="0">
                <a:solidFill>
                  <a:srgbClr val="585858"/>
                </a:solidFill>
                <a:cs typeface="Georgia"/>
              </a:rPr>
              <a:t>nt to t</a:t>
            </a:r>
            <a:r>
              <a:rPr lang="en-US" spc="-4" dirty="0">
                <a:solidFill>
                  <a:srgbClr val="585858"/>
                </a:solidFill>
                <a:cs typeface="Georgia"/>
              </a:rPr>
              <a:t>h</a:t>
            </a:r>
            <a:r>
              <a:rPr lang="en-US" dirty="0">
                <a:solidFill>
                  <a:srgbClr val="585858"/>
                </a:solidFill>
                <a:cs typeface="Georgia"/>
              </a:rPr>
              <a:t>e</a:t>
            </a:r>
            <a:r>
              <a:rPr lang="en-US" spc="-9" dirty="0">
                <a:solidFill>
                  <a:srgbClr val="585858"/>
                </a:solidFill>
                <a:cs typeface="Georgia"/>
              </a:rPr>
              <a:t> </a:t>
            </a:r>
            <a:r>
              <a:rPr lang="en-US" dirty="0">
                <a:solidFill>
                  <a:srgbClr val="585858"/>
                </a:solidFill>
                <a:cs typeface="Georgia"/>
              </a:rPr>
              <a:t>cl</a:t>
            </a:r>
            <a:r>
              <a:rPr lang="en-US" spc="4" dirty="0">
                <a:solidFill>
                  <a:srgbClr val="585858"/>
                </a:solidFill>
                <a:cs typeface="Georgia"/>
              </a:rPr>
              <a:t>ie</a:t>
            </a:r>
            <a:r>
              <a:rPr lang="en-US" dirty="0">
                <a:solidFill>
                  <a:srgbClr val="585858"/>
                </a:solidFill>
                <a:cs typeface="Georgia"/>
              </a:rPr>
              <a:t>nt</a:t>
            </a:r>
            <a:r>
              <a:rPr lang="en-US" spc="-14" dirty="0">
                <a:solidFill>
                  <a:srgbClr val="585858"/>
                </a:solidFill>
                <a:cs typeface="Georgia"/>
              </a:rPr>
              <a:t> </a:t>
            </a:r>
            <a:r>
              <a:rPr lang="en-US" dirty="0">
                <a:solidFill>
                  <a:srgbClr val="585858"/>
                </a:solidFill>
                <a:cs typeface="Georgia"/>
              </a:rPr>
              <a:t>(</a:t>
            </a:r>
            <a:r>
              <a:rPr lang="en-US" b="1" spc="4" dirty="0">
                <a:solidFill>
                  <a:srgbClr val="585858"/>
                </a:solidFill>
                <a:cs typeface="Georgia"/>
              </a:rPr>
              <a:t>s</a:t>
            </a:r>
            <a:r>
              <a:rPr lang="en-US" b="1" spc="-4" dirty="0">
                <a:solidFill>
                  <a:srgbClr val="585858"/>
                </a:solidFill>
                <a:cs typeface="Georgia"/>
              </a:rPr>
              <a:t>e</a:t>
            </a:r>
            <a:r>
              <a:rPr lang="en-US" b="1" dirty="0">
                <a:solidFill>
                  <a:srgbClr val="585858"/>
                </a:solidFill>
                <a:cs typeface="Georgia"/>
              </a:rPr>
              <a:t>r</a:t>
            </a:r>
            <a:r>
              <a:rPr lang="en-US" b="1" spc="-4" dirty="0">
                <a:solidFill>
                  <a:srgbClr val="585858"/>
                </a:solidFill>
                <a:cs typeface="Georgia"/>
              </a:rPr>
              <a:t>ve</a:t>
            </a:r>
            <a:r>
              <a:rPr lang="en-US" b="1" dirty="0">
                <a:solidFill>
                  <a:srgbClr val="585858"/>
                </a:solidFill>
                <a:cs typeface="Georgia"/>
              </a:rPr>
              <a:t>r-   </a:t>
            </a:r>
          </a:p>
          <a:p>
            <a:pPr marL="12700" marR="39248">
              <a:lnSpc>
                <a:spcPts val="2565"/>
              </a:lnSpc>
              <a:spcBef>
                <a:spcPts val="128"/>
              </a:spcBef>
              <a:buNone/>
            </a:pPr>
            <a:r>
              <a:rPr lang="en-US" b="1" spc="4" dirty="0">
                <a:solidFill>
                  <a:srgbClr val="585858"/>
                </a:solidFill>
                <a:cs typeface="Georgia"/>
              </a:rPr>
              <a:t>   s</a:t>
            </a:r>
            <a:r>
              <a:rPr lang="en-US" b="1" dirty="0">
                <a:solidFill>
                  <a:srgbClr val="585858"/>
                </a:solidFill>
                <a:cs typeface="Georgia"/>
              </a:rPr>
              <a:t>i</a:t>
            </a:r>
            <a:r>
              <a:rPr lang="en-US" b="1" spc="4" dirty="0">
                <a:solidFill>
                  <a:srgbClr val="585858"/>
                </a:solidFill>
                <a:cs typeface="Georgia"/>
              </a:rPr>
              <a:t>d</a:t>
            </a:r>
            <a:r>
              <a:rPr lang="en-US" b="1" dirty="0">
                <a:solidFill>
                  <a:srgbClr val="585858"/>
                </a:solidFill>
                <a:cs typeface="Georgia"/>
              </a:rPr>
              <a:t>e</a:t>
            </a:r>
            <a:r>
              <a:rPr lang="en-US" b="1" spc="-34" dirty="0">
                <a:solidFill>
                  <a:srgbClr val="585858"/>
                </a:solidFill>
                <a:cs typeface="Georgia"/>
              </a:rPr>
              <a:t> </a:t>
            </a:r>
            <a:r>
              <a:rPr lang="en-US" dirty="0">
                <a:solidFill>
                  <a:srgbClr val="585858"/>
                </a:solidFill>
                <a:cs typeface="Georgia"/>
              </a:rPr>
              <a:t>cod</a:t>
            </a:r>
            <a:r>
              <a:rPr lang="en-US" spc="4" dirty="0">
                <a:solidFill>
                  <a:srgbClr val="585858"/>
                </a:solidFill>
                <a:cs typeface="Georgia"/>
              </a:rPr>
              <a:t>e</a:t>
            </a:r>
            <a:r>
              <a:rPr lang="en-US" dirty="0">
                <a:solidFill>
                  <a:srgbClr val="585858"/>
                </a:solidFill>
                <a:cs typeface="Georgia"/>
              </a:rPr>
              <a:t>).</a:t>
            </a:r>
            <a:r>
              <a:rPr lang="en-US" spc="-14" dirty="0">
                <a:solidFill>
                  <a:srgbClr val="585858"/>
                </a:solidFill>
                <a:cs typeface="Georgia"/>
              </a:rPr>
              <a:t> </a:t>
            </a:r>
          </a:p>
          <a:p>
            <a:pPr marL="12700" marR="39248">
              <a:lnSpc>
                <a:spcPts val="2565"/>
              </a:lnSpc>
              <a:spcBef>
                <a:spcPts val="128"/>
              </a:spcBef>
              <a:buNone/>
            </a:pPr>
            <a:endParaRPr lang="en-US" spc="-14" dirty="0">
              <a:solidFill>
                <a:srgbClr val="585858"/>
              </a:solidFill>
              <a:cs typeface="Georgia"/>
            </a:endParaRPr>
          </a:p>
          <a:p>
            <a:pPr marL="12700">
              <a:lnSpc>
                <a:spcPts val="2565"/>
              </a:lnSpc>
              <a:spcBef>
                <a:spcPts val="128"/>
              </a:spcBef>
            </a:pPr>
            <a:r>
              <a:rPr lang="en-US" dirty="0">
                <a:solidFill>
                  <a:srgbClr val="585858"/>
                </a:solidFill>
                <a:cs typeface="Georgia"/>
              </a:rPr>
              <a:t>Ot</a:t>
            </a:r>
            <a:r>
              <a:rPr lang="en-US" spc="-4" dirty="0">
                <a:solidFill>
                  <a:srgbClr val="585858"/>
                </a:solidFill>
                <a:cs typeface="Georgia"/>
              </a:rPr>
              <a:t>h</a:t>
            </a:r>
            <a:r>
              <a:rPr lang="en-US" spc="4" dirty="0">
                <a:solidFill>
                  <a:srgbClr val="585858"/>
                </a:solidFill>
                <a:cs typeface="Georgia"/>
              </a:rPr>
              <a:t>e</a:t>
            </a:r>
            <a:r>
              <a:rPr lang="en-US" dirty="0">
                <a:solidFill>
                  <a:srgbClr val="585858"/>
                </a:solidFill>
                <a:cs typeface="Georgia"/>
              </a:rPr>
              <a:t>r</a:t>
            </a:r>
            <a:r>
              <a:rPr lang="en-US" spc="-14" dirty="0">
                <a:solidFill>
                  <a:srgbClr val="585858"/>
                </a:solidFill>
                <a:cs typeface="Georgia"/>
              </a:rPr>
              <a:t> </a:t>
            </a:r>
            <a:r>
              <a:rPr lang="en-US" dirty="0">
                <a:solidFill>
                  <a:srgbClr val="585858"/>
                </a:solidFill>
                <a:cs typeface="Georgia"/>
              </a:rPr>
              <a:t>cod</a:t>
            </a:r>
            <a:r>
              <a:rPr lang="en-US" spc="4" dirty="0">
                <a:solidFill>
                  <a:srgbClr val="585858"/>
                </a:solidFill>
                <a:cs typeface="Georgia"/>
              </a:rPr>
              <a:t>e</a:t>
            </a:r>
            <a:r>
              <a:rPr lang="en-US" dirty="0">
                <a:solidFill>
                  <a:srgbClr val="585858"/>
                </a:solidFill>
                <a:cs typeface="Georgia"/>
              </a:rPr>
              <a:t>, </a:t>
            </a:r>
            <a:r>
              <a:rPr lang="en-US" spc="-4" dirty="0">
                <a:solidFill>
                  <a:srgbClr val="585858"/>
                </a:solidFill>
                <a:cs typeface="Georgia"/>
              </a:rPr>
              <a:t>s</a:t>
            </a:r>
            <a:r>
              <a:rPr lang="en-US" dirty="0">
                <a:solidFill>
                  <a:srgbClr val="585858"/>
                </a:solidFill>
                <a:cs typeface="Georgia"/>
              </a:rPr>
              <a:t>uch</a:t>
            </a:r>
            <a:r>
              <a:rPr lang="en-US" spc="-4" dirty="0">
                <a:solidFill>
                  <a:srgbClr val="585858"/>
                </a:solidFill>
                <a:cs typeface="Georgia"/>
              </a:rPr>
              <a:t> </a:t>
            </a:r>
            <a:r>
              <a:rPr lang="en-US" dirty="0">
                <a:solidFill>
                  <a:srgbClr val="585858"/>
                </a:solidFill>
                <a:cs typeface="Georgia"/>
              </a:rPr>
              <a:t>as </a:t>
            </a:r>
            <a:r>
              <a:rPr lang="en-US" spc="4" dirty="0">
                <a:solidFill>
                  <a:srgbClr val="585858"/>
                </a:solidFill>
                <a:cs typeface="Georgia"/>
              </a:rPr>
              <a:t>J</a:t>
            </a:r>
            <a:r>
              <a:rPr lang="en-US" dirty="0">
                <a:solidFill>
                  <a:srgbClr val="585858"/>
                </a:solidFill>
                <a:cs typeface="Georgia"/>
              </a:rPr>
              <a:t>a</a:t>
            </a:r>
            <a:r>
              <a:rPr lang="en-US" spc="-4" dirty="0">
                <a:solidFill>
                  <a:srgbClr val="585858"/>
                </a:solidFill>
                <a:cs typeface="Georgia"/>
              </a:rPr>
              <a:t>v</a:t>
            </a:r>
            <a:r>
              <a:rPr lang="en-US" dirty="0">
                <a:solidFill>
                  <a:srgbClr val="585858"/>
                </a:solidFill>
                <a:cs typeface="Georgia"/>
              </a:rPr>
              <a:t>aScr</a:t>
            </a:r>
            <a:r>
              <a:rPr lang="en-US" spc="4" dirty="0">
                <a:solidFill>
                  <a:srgbClr val="585858"/>
                </a:solidFill>
                <a:cs typeface="Georgia"/>
              </a:rPr>
              <a:t>i</a:t>
            </a:r>
            <a:r>
              <a:rPr lang="en-US" dirty="0">
                <a:solidFill>
                  <a:srgbClr val="585858"/>
                </a:solidFill>
                <a:cs typeface="Georgia"/>
              </a:rPr>
              <a:t>pt,</a:t>
            </a:r>
            <a:r>
              <a:rPr lang="en-US" spc="-14" dirty="0">
                <a:solidFill>
                  <a:srgbClr val="585858"/>
                </a:solidFill>
                <a:cs typeface="Georgia"/>
              </a:rPr>
              <a:t> </a:t>
            </a:r>
            <a:r>
              <a:rPr lang="en-US" spc="4" dirty="0">
                <a:solidFill>
                  <a:srgbClr val="585858"/>
                </a:solidFill>
                <a:cs typeface="Georgia"/>
              </a:rPr>
              <a:t>i</a:t>
            </a:r>
            <a:r>
              <a:rPr lang="en-US" dirty="0">
                <a:solidFill>
                  <a:srgbClr val="585858"/>
                </a:solidFill>
                <a:cs typeface="Georgia"/>
              </a:rPr>
              <a:t>s</a:t>
            </a:r>
            <a:r>
              <a:rPr lang="en-US" spc="-4" dirty="0">
                <a:solidFill>
                  <a:srgbClr val="585858"/>
                </a:solidFill>
                <a:cs typeface="Georgia"/>
              </a:rPr>
              <a:t> </a:t>
            </a:r>
          </a:p>
          <a:p>
            <a:pPr marL="12700">
              <a:lnSpc>
                <a:spcPts val="2565"/>
              </a:lnSpc>
              <a:spcBef>
                <a:spcPts val="128"/>
              </a:spcBef>
              <a:buNone/>
            </a:pPr>
            <a:r>
              <a:rPr lang="en-US" spc="-4" dirty="0">
                <a:solidFill>
                  <a:srgbClr val="585858"/>
                </a:solidFill>
                <a:cs typeface="Georgia"/>
              </a:rPr>
              <a:t>   </a:t>
            </a:r>
            <a:r>
              <a:rPr lang="en-US" dirty="0">
                <a:solidFill>
                  <a:srgbClr val="585858"/>
                </a:solidFill>
                <a:cs typeface="Georgia"/>
              </a:rPr>
              <a:t>proc</a:t>
            </a:r>
            <a:r>
              <a:rPr lang="en-US" spc="4" dirty="0">
                <a:solidFill>
                  <a:srgbClr val="585858"/>
                </a:solidFill>
                <a:cs typeface="Georgia"/>
              </a:rPr>
              <a:t>e</a:t>
            </a:r>
            <a:r>
              <a:rPr lang="en-US" spc="-4" dirty="0">
                <a:solidFill>
                  <a:srgbClr val="585858"/>
                </a:solidFill>
                <a:cs typeface="Georgia"/>
              </a:rPr>
              <a:t>ss</a:t>
            </a:r>
            <a:r>
              <a:rPr lang="en-US" spc="4" dirty="0">
                <a:solidFill>
                  <a:srgbClr val="585858"/>
                </a:solidFill>
                <a:cs typeface="Georgia"/>
              </a:rPr>
              <a:t>e</a:t>
            </a:r>
            <a:r>
              <a:rPr lang="en-US" dirty="0">
                <a:solidFill>
                  <a:srgbClr val="585858"/>
                </a:solidFill>
                <a:cs typeface="Georgia"/>
              </a:rPr>
              <a:t>d</a:t>
            </a:r>
            <a:r>
              <a:rPr lang="en-US" spc="9" dirty="0">
                <a:solidFill>
                  <a:srgbClr val="585858"/>
                </a:solidFill>
                <a:cs typeface="Georgia"/>
              </a:rPr>
              <a:t> </a:t>
            </a:r>
            <a:r>
              <a:rPr lang="en-US" dirty="0">
                <a:solidFill>
                  <a:srgbClr val="585858"/>
                </a:solidFill>
                <a:cs typeface="Georgia"/>
              </a:rPr>
              <a:t>on t</a:t>
            </a:r>
            <a:r>
              <a:rPr lang="en-US" spc="-4" dirty="0">
                <a:solidFill>
                  <a:srgbClr val="585858"/>
                </a:solidFill>
                <a:cs typeface="Georgia"/>
              </a:rPr>
              <a:t>h</a:t>
            </a:r>
            <a:r>
              <a:rPr lang="en-US" dirty="0">
                <a:solidFill>
                  <a:srgbClr val="585858"/>
                </a:solidFill>
                <a:cs typeface="Georgia"/>
              </a:rPr>
              <a:t>e cl</a:t>
            </a:r>
            <a:r>
              <a:rPr lang="en-US" spc="4" dirty="0">
                <a:solidFill>
                  <a:srgbClr val="585858"/>
                </a:solidFill>
                <a:cs typeface="Georgia"/>
              </a:rPr>
              <a:t>ie</a:t>
            </a:r>
            <a:r>
              <a:rPr lang="en-US" dirty="0">
                <a:solidFill>
                  <a:srgbClr val="585858"/>
                </a:solidFill>
                <a:cs typeface="Georgia"/>
              </a:rPr>
              <a:t>nt</a:t>
            </a:r>
            <a:r>
              <a:rPr lang="en-US" spc="-4" dirty="0">
                <a:solidFill>
                  <a:srgbClr val="585858"/>
                </a:solidFill>
                <a:cs typeface="Georgia"/>
              </a:rPr>
              <a:t>’</a:t>
            </a:r>
            <a:r>
              <a:rPr lang="en-US" dirty="0">
                <a:solidFill>
                  <a:srgbClr val="585858"/>
                </a:solidFill>
                <a:cs typeface="Georgia"/>
              </a:rPr>
              <a:t>s comput</a:t>
            </a:r>
            <a:r>
              <a:rPr lang="en-US" spc="4" dirty="0">
                <a:solidFill>
                  <a:srgbClr val="585858"/>
                </a:solidFill>
                <a:cs typeface="Georgia"/>
              </a:rPr>
              <a:t>e</a:t>
            </a:r>
            <a:r>
              <a:rPr lang="en-US" dirty="0">
                <a:solidFill>
                  <a:srgbClr val="585858"/>
                </a:solidFill>
                <a:cs typeface="Georgia"/>
              </a:rPr>
              <a:t>r,</a:t>
            </a:r>
            <a:r>
              <a:rPr lang="en-US" spc="-14" dirty="0">
                <a:solidFill>
                  <a:srgbClr val="585858"/>
                </a:solidFill>
                <a:cs typeface="Georgia"/>
              </a:rPr>
              <a:t> </a:t>
            </a:r>
            <a:r>
              <a:rPr lang="en-US" spc="4" dirty="0">
                <a:solidFill>
                  <a:srgbClr val="585858"/>
                </a:solidFill>
                <a:cs typeface="Georgia"/>
              </a:rPr>
              <a:t>i</a:t>
            </a:r>
            <a:r>
              <a:rPr lang="en-US" dirty="0">
                <a:solidFill>
                  <a:srgbClr val="585858"/>
                </a:solidFill>
                <a:cs typeface="Georgia"/>
              </a:rPr>
              <a:t>n</a:t>
            </a:r>
            <a:r>
              <a:rPr lang="en-US" spc="-14" dirty="0">
                <a:solidFill>
                  <a:srgbClr val="585858"/>
                </a:solidFill>
                <a:cs typeface="Georgia"/>
              </a:rPr>
              <a:t> </a:t>
            </a:r>
            <a:r>
              <a:rPr lang="en-US" dirty="0">
                <a:solidFill>
                  <a:srgbClr val="585858"/>
                </a:solidFill>
                <a:cs typeface="Georgia"/>
              </a:rPr>
              <a:t>t</a:t>
            </a:r>
            <a:r>
              <a:rPr lang="en-US" spc="-4" dirty="0">
                <a:solidFill>
                  <a:srgbClr val="585858"/>
                </a:solidFill>
                <a:cs typeface="Georgia"/>
              </a:rPr>
              <a:t>h</a:t>
            </a:r>
            <a:r>
              <a:rPr lang="en-US" dirty="0">
                <a:solidFill>
                  <a:srgbClr val="585858"/>
                </a:solidFill>
                <a:cs typeface="Georgia"/>
              </a:rPr>
              <a:t>e </a:t>
            </a:r>
          </a:p>
          <a:p>
            <a:pPr marL="12700">
              <a:lnSpc>
                <a:spcPts val="2565"/>
              </a:lnSpc>
              <a:spcBef>
                <a:spcPts val="128"/>
              </a:spcBef>
              <a:buNone/>
            </a:pPr>
            <a:r>
              <a:rPr lang="en-US" spc="-4" dirty="0">
                <a:solidFill>
                  <a:srgbClr val="585858"/>
                </a:solidFill>
                <a:cs typeface="Georgia"/>
              </a:rPr>
              <a:t>   w</a:t>
            </a:r>
            <a:r>
              <a:rPr lang="en-US" spc="4" dirty="0">
                <a:solidFill>
                  <a:srgbClr val="585858"/>
                </a:solidFill>
                <a:cs typeface="Georgia"/>
              </a:rPr>
              <a:t>e</a:t>
            </a:r>
            <a:r>
              <a:rPr lang="en-US" dirty="0">
                <a:solidFill>
                  <a:srgbClr val="585858"/>
                </a:solidFill>
                <a:cs typeface="Georgia"/>
              </a:rPr>
              <a:t>b</a:t>
            </a:r>
            <a:r>
              <a:rPr lang="en-US" spc="19" dirty="0">
                <a:solidFill>
                  <a:srgbClr val="585858"/>
                </a:solidFill>
                <a:cs typeface="Georgia"/>
              </a:rPr>
              <a:t> </a:t>
            </a:r>
            <a:r>
              <a:rPr lang="en-US" dirty="0">
                <a:solidFill>
                  <a:srgbClr val="585858"/>
                </a:solidFill>
                <a:cs typeface="Georgia"/>
              </a:rPr>
              <a:t>bro</a:t>
            </a:r>
            <a:r>
              <a:rPr lang="en-US" spc="-4" dirty="0">
                <a:solidFill>
                  <a:srgbClr val="585858"/>
                </a:solidFill>
                <a:cs typeface="Georgia"/>
              </a:rPr>
              <a:t>ws</a:t>
            </a:r>
            <a:r>
              <a:rPr lang="en-US" spc="4" dirty="0">
                <a:solidFill>
                  <a:srgbClr val="585858"/>
                </a:solidFill>
                <a:cs typeface="Georgia"/>
              </a:rPr>
              <a:t>e</a:t>
            </a:r>
            <a:r>
              <a:rPr lang="en-US" dirty="0">
                <a:solidFill>
                  <a:srgbClr val="585858"/>
                </a:solidFill>
                <a:cs typeface="Georgia"/>
              </a:rPr>
              <a:t>r</a:t>
            </a:r>
            <a:r>
              <a:rPr lang="en-US" spc="19" dirty="0">
                <a:solidFill>
                  <a:srgbClr val="585858"/>
                </a:solidFill>
                <a:cs typeface="Georgia"/>
              </a:rPr>
              <a:t> </a:t>
            </a:r>
            <a:r>
              <a:rPr lang="en-US" dirty="0">
                <a:solidFill>
                  <a:srgbClr val="585858"/>
                </a:solidFill>
                <a:cs typeface="Georgia"/>
              </a:rPr>
              <a:t>(</a:t>
            </a:r>
            <a:r>
              <a:rPr lang="en-US" b="1" dirty="0">
                <a:solidFill>
                  <a:srgbClr val="585858"/>
                </a:solidFill>
                <a:cs typeface="Georgia"/>
              </a:rPr>
              <a:t>cli</a:t>
            </a:r>
            <a:r>
              <a:rPr lang="en-US" b="1" spc="-4" dirty="0">
                <a:solidFill>
                  <a:srgbClr val="585858"/>
                </a:solidFill>
                <a:cs typeface="Georgia"/>
              </a:rPr>
              <a:t>e</a:t>
            </a:r>
            <a:r>
              <a:rPr lang="en-US" b="1" dirty="0">
                <a:solidFill>
                  <a:srgbClr val="585858"/>
                </a:solidFill>
                <a:cs typeface="Georgia"/>
              </a:rPr>
              <a:t>n</a:t>
            </a:r>
            <a:r>
              <a:rPr lang="en-US" b="1" spc="-4" dirty="0">
                <a:solidFill>
                  <a:srgbClr val="585858"/>
                </a:solidFill>
                <a:cs typeface="Georgia"/>
              </a:rPr>
              <a:t>t</a:t>
            </a:r>
            <a:r>
              <a:rPr lang="en-US" b="1" dirty="0">
                <a:solidFill>
                  <a:srgbClr val="585858"/>
                </a:solidFill>
                <a:cs typeface="Georgia"/>
              </a:rPr>
              <a:t>-</a:t>
            </a:r>
            <a:r>
              <a:rPr lang="en-US" b="1" spc="4" dirty="0">
                <a:solidFill>
                  <a:srgbClr val="585858"/>
                </a:solidFill>
                <a:cs typeface="Georgia"/>
              </a:rPr>
              <a:t>s</a:t>
            </a:r>
            <a:r>
              <a:rPr lang="en-US" b="1" dirty="0">
                <a:solidFill>
                  <a:srgbClr val="585858"/>
                </a:solidFill>
                <a:cs typeface="Georgia"/>
              </a:rPr>
              <a:t>i</a:t>
            </a:r>
            <a:r>
              <a:rPr lang="en-US" b="1" spc="4" dirty="0">
                <a:solidFill>
                  <a:srgbClr val="585858"/>
                </a:solidFill>
                <a:cs typeface="Georgia"/>
              </a:rPr>
              <a:t>d</a:t>
            </a:r>
            <a:r>
              <a:rPr lang="en-US" b="1" dirty="0">
                <a:solidFill>
                  <a:srgbClr val="585858"/>
                </a:solidFill>
                <a:cs typeface="Georgia"/>
              </a:rPr>
              <a:t>e</a:t>
            </a:r>
            <a:r>
              <a:rPr lang="en-US" b="1" spc="-49" dirty="0">
                <a:solidFill>
                  <a:srgbClr val="585858"/>
                </a:solidFill>
                <a:cs typeface="Georgia"/>
              </a:rPr>
              <a:t> </a:t>
            </a:r>
            <a:r>
              <a:rPr lang="en-US" dirty="0">
                <a:solidFill>
                  <a:srgbClr val="585858"/>
                </a:solidFill>
                <a:cs typeface="Georgia"/>
              </a:rPr>
              <a:t>cod</a:t>
            </a:r>
            <a:r>
              <a:rPr lang="en-US" spc="4" dirty="0">
                <a:solidFill>
                  <a:srgbClr val="585858"/>
                </a:solidFill>
                <a:cs typeface="Georgia"/>
              </a:rPr>
              <a:t>e</a:t>
            </a:r>
            <a:r>
              <a:rPr lang="en-US" dirty="0">
                <a:solidFill>
                  <a:srgbClr val="585858"/>
                </a:solidFill>
                <a:cs typeface="Georgia"/>
              </a:rPr>
              <a:t>). </a:t>
            </a:r>
            <a:endParaRPr lang="en-US" dirty="0">
              <a:cs typeface="Georgia"/>
            </a:endParaRPr>
          </a:p>
          <a:p>
            <a:pPr marL="12700" marR="39248">
              <a:lnSpc>
                <a:spcPts val="2565"/>
              </a:lnSpc>
              <a:spcBef>
                <a:spcPts val="128"/>
              </a:spcBef>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Protocols</a:t>
            </a:r>
          </a:p>
        </p:txBody>
      </p:sp>
      <p:sp>
        <p:nvSpPr>
          <p:cNvPr id="3" name="Content Placeholder 2"/>
          <p:cNvSpPr>
            <a:spLocks noGrp="1"/>
          </p:cNvSpPr>
          <p:nvPr>
            <p:ph idx="1"/>
          </p:nvPr>
        </p:nvSpPr>
        <p:spPr/>
        <p:txBody>
          <a:bodyPr>
            <a:normAutofit fontScale="92500"/>
          </a:bodyPr>
          <a:lstStyle/>
          <a:p>
            <a:pPr marL="12700">
              <a:lnSpc>
                <a:spcPts val="2565"/>
              </a:lnSpc>
              <a:spcBef>
                <a:spcPts val="128"/>
              </a:spcBef>
            </a:pPr>
            <a:r>
              <a:rPr lang="en-US" dirty="0">
                <a:solidFill>
                  <a:srgbClr val="585858"/>
                </a:solidFill>
                <a:cs typeface="Georgia"/>
              </a:rPr>
              <a:t> T</a:t>
            </a:r>
            <a:r>
              <a:rPr lang="en-US" spc="-4" dirty="0">
                <a:solidFill>
                  <a:srgbClr val="585858"/>
                </a:solidFill>
                <a:cs typeface="Georgia"/>
              </a:rPr>
              <a:t>h</a:t>
            </a:r>
            <a:r>
              <a:rPr lang="en-US" dirty="0">
                <a:solidFill>
                  <a:srgbClr val="585858"/>
                </a:solidFill>
                <a:cs typeface="Georgia"/>
              </a:rPr>
              <a:t>e</a:t>
            </a:r>
            <a:r>
              <a:rPr lang="en-US" spc="-9" dirty="0">
                <a:solidFill>
                  <a:srgbClr val="585858"/>
                </a:solidFill>
                <a:cs typeface="Georgia"/>
              </a:rPr>
              <a:t> </a:t>
            </a:r>
            <a:r>
              <a:rPr lang="en-US" spc="4" dirty="0">
                <a:solidFill>
                  <a:srgbClr val="585858"/>
                </a:solidFill>
                <a:cs typeface="Georgia"/>
              </a:rPr>
              <a:t>e</a:t>
            </a:r>
            <a:r>
              <a:rPr lang="en-US" dirty="0">
                <a:solidFill>
                  <a:srgbClr val="585858"/>
                </a:solidFill>
                <a:cs typeface="Georgia"/>
              </a:rPr>
              <a:t>xc</a:t>
            </a:r>
            <a:r>
              <a:rPr lang="en-US" spc="-4" dirty="0">
                <a:solidFill>
                  <a:srgbClr val="585858"/>
                </a:solidFill>
                <a:cs typeface="Georgia"/>
              </a:rPr>
              <a:t>h</a:t>
            </a:r>
            <a:r>
              <a:rPr lang="en-US" dirty="0">
                <a:solidFill>
                  <a:srgbClr val="585858"/>
                </a:solidFill>
                <a:cs typeface="Georgia"/>
              </a:rPr>
              <a:t>ange of </a:t>
            </a:r>
            <a:r>
              <a:rPr lang="en-US" spc="4" dirty="0">
                <a:solidFill>
                  <a:srgbClr val="585858"/>
                </a:solidFill>
                <a:cs typeface="Georgia"/>
              </a:rPr>
              <a:t>i</a:t>
            </a:r>
            <a:r>
              <a:rPr lang="en-US" dirty="0">
                <a:solidFill>
                  <a:srgbClr val="585858"/>
                </a:solidFill>
                <a:cs typeface="Georgia"/>
              </a:rPr>
              <a:t>nformat</a:t>
            </a:r>
            <a:r>
              <a:rPr lang="en-US" spc="4" dirty="0">
                <a:solidFill>
                  <a:srgbClr val="585858"/>
                </a:solidFill>
                <a:cs typeface="Georgia"/>
              </a:rPr>
              <a:t>i</a:t>
            </a:r>
            <a:r>
              <a:rPr lang="en-US" dirty="0">
                <a:solidFill>
                  <a:srgbClr val="585858"/>
                </a:solidFill>
                <a:cs typeface="Georgia"/>
              </a:rPr>
              <a:t>on</a:t>
            </a:r>
            <a:r>
              <a:rPr lang="en-US" spc="-29" dirty="0">
                <a:solidFill>
                  <a:srgbClr val="585858"/>
                </a:solidFill>
                <a:cs typeface="Georgia"/>
              </a:rPr>
              <a:t> </a:t>
            </a:r>
            <a:r>
              <a:rPr lang="en-US" dirty="0">
                <a:solidFill>
                  <a:srgbClr val="585858"/>
                </a:solidFill>
                <a:cs typeface="Georgia"/>
              </a:rPr>
              <a:t>b</a:t>
            </a:r>
            <a:r>
              <a:rPr lang="en-US" spc="4" dirty="0">
                <a:solidFill>
                  <a:srgbClr val="585858"/>
                </a:solidFill>
                <a:cs typeface="Georgia"/>
              </a:rPr>
              <a:t>e</a:t>
            </a:r>
            <a:r>
              <a:rPr lang="en-US" dirty="0">
                <a:solidFill>
                  <a:srgbClr val="585858"/>
                </a:solidFill>
                <a:cs typeface="Georgia"/>
              </a:rPr>
              <a:t>t</a:t>
            </a:r>
            <a:r>
              <a:rPr lang="en-US" spc="-4" dirty="0">
                <a:solidFill>
                  <a:srgbClr val="585858"/>
                </a:solidFill>
                <a:cs typeface="Georgia"/>
              </a:rPr>
              <a:t>w</a:t>
            </a:r>
            <a:r>
              <a:rPr lang="en-US" spc="4" dirty="0">
                <a:solidFill>
                  <a:srgbClr val="585858"/>
                </a:solidFill>
                <a:cs typeface="Georgia"/>
              </a:rPr>
              <a:t>ee</a:t>
            </a:r>
            <a:r>
              <a:rPr lang="en-US" dirty="0">
                <a:solidFill>
                  <a:srgbClr val="585858"/>
                </a:solidFill>
                <a:cs typeface="Georgia"/>
              </a:rPr>
              <a:t>n</a:t>
            </a:r>
          </a:p>
          <a:p>
            <a:pPr marL="12700">
              <a:lnSpc>
                <a:spcPts val="2565"/>
              </a:lnSpc>
              <a:spcBef>
                <a:spcPts val="128"/>
              </a:spcBef>
              <a:buNone/>
            </a:pPr>
            <a:r>
              <a:rPr lang="en-US" spc="4" dirty="0">
                <a:solidFill>
                  <a:srgbClr val="585858"/>
                </a:solidFill>
                <a:cs typeface="Georgia"/>
              </a:rPr>
              <a:t>     </a:t>
            </a:r>
            <a:r>
              <a:rPr lang="en-US" dirty="0">
                <a:solidFill>
                  <a:srgbClr val="585858"/>
                </a:solidFill>
                <a:cs typeface="Georgia"/>
              </a:rPr>
              <a:t>cl</a:t>
            </a:r>
            <a:r>
              <a:rPr lang="en-US" spc="4" dirty="0">
                <a:solidFill>
                  <a:srgbClr val="585858"/>
                </a:solidFill>
                <a:cs typeface="Georgia"/>
              </a:rPr>
              <a:t>ie</a:t>
            </a:r>
            <a:r>
              <a:rPr lang="en-US" dirty="0">
                <a:solidFill>
                  <a:srgbClr val="585858"/>
                </a:solidFill>
                <a:cs typeface="Georgia"/>
              </a:rPr>
              <a:t>nt</a:t>
            </a:r>
            <a:r>
              <a:rPr lang="en-US" spc="-25" dirty="0">
                <a:solidFill>
                  <a:srgbClr val="585858"/>
                </a:solidFill>
                <a:cs typeface="Georgia"/>
              </a:rPr>
              <a:t> </a:t>
            </a:r>
            <a:r>
              <a:rPr lang="en-US" dirty="0">
                <a:solidFill>
                  <a:srgbClr val="585858"/>
                </a:solidFill>
                <a:cs typeface="Georgia"/>
              </a:rPr>
              <a:t>and </a:t>
            </a:r>
            <a:r>
              <a:rPr lang="en-US" spc="-4" dirty="0">
                <a:solidFill>
                  <a:srgbClr val="585858"/>
                </a:solidFill>
                <a:cs typeface="Georgia"/>
              </a:rPr>
              <a:t>s</a:t>
            </a:r>
            <a:r>
              <a:rPr lang="en-US" spc="4" dirty="0">
                <a:solidFill>
                  <a:srgbClr val="585858"/>
                </a:solidFill>
                <a:cs typeface="Georgia"/>
              </a:rPr>
              <a:t>e</a:t>
            </a:r>
            <a:r>
              <a:rPr lang="en-US" dirty="0">
                <a:solidFill>
                  <a:srgbClr val="585858"/>
                </a:solidFill>
                <a:cs typeface="Georgia"/>
              </a:rPr>
              <a:t>r</a:t>
            </a:r>
            <a:r>
              <a:rPr lang="en-US" spc="-4" dirty="0">
                <a:solidFill>
                  <a:srgbClr val="585858"/>
                </a:solidFill>
                <a:cs typeface="Georgia"/>
              </a:rPr>
              <a:t>v</a:t>
            </a:r>
            <a:r>
              <a:rPr lang="en-US" spc="4" dirty="0">
                <a:solidFill>
                  <a:srgbClr val="585858"/>
                </a:solidFill>
                <a:cs typeface="Georgia"/>
              </a:rPr>
              <a:t>e</a:t>
            </a:r>
            <a:r>
              <a:rPr lang="en-US" dirty="0">
                <a:solidFill>
                  <a:srgbClr val="585858"/>
                </a:solidFill>
                <a:cs typeface="Georgia"/>
              </a:rPr>
              <a:t>r </a:t>
            </a:r>
            <a:r>
              <a:rPr lang="en-US" spc="4" dirty="0">
                <a:solidFill>
                  <a:srgbClr val="585858"/>
                </a:solidFill>
                <a:cs typeface="Georgia"/>
              </a:rPr>
              <a:t>is </a:t>
            </a:r>
            <a:r>
              <a:rPr lang="en-US" dirty="0">
                <a:solidFill>
                  <a:srgbClr val="585858"/>
                </a:solidFill>
                <a:cs typeface="Georgia"/>
              </a:rPr>
              <a:t>accompl</a:t>
            </a:r>
            <a:r>
              <a:rPr lang="en-US" spc="4" dirty="0">
                <a:solidFill>
                  <a:srgbClr val="585858"/>
                </a:solidFill>
                <a:cs typeface="Georgia"/>
              </a:rPr>
              <a:t>i</a:t>
            </a:r>
            <a:r>
              <a:rPr lang="en-US" spc="-4" dirty="0">
                <a:solidFill>
                  <a:srgbClr val="585858"/>
                </a:solidFill>
                <a:cs typeface="Georgia"/>
              </a:rPr>
              <a:t>sh</a:t>
            </a:r>
            <a:r>
              <a:rPr lang="en-US" spc="4" dirty="0">
                <a:solidFill>
                  <a:srgbClr val="585858"/>
                </a:solidFill>
                <a:cs typeface="Georgia"/>
              </a:rPr>
              <a:t>e</a:t>
            </a:r>
            <a:r>
              <a:rPr lang="en-US" dirty="0">
                <a:solidFill>
                  <a:srgbClr val="585858"/>
                </a:solidFill>
                <a:cs typeface="Georgia"/>
              </a:rPr>
              <a:t>d</a:t>
            </a:r>
            <a:r>
              <a:rPr lang="en-US" spc="-9" dirty="0">
                <a:solidFill>
                  <a:srgbClr val="585858"/>
                </a:solidFill>
                <a:cs typeface="Georgia"/>
              </a:rPr>
              <a:t> </a:t>
            </a:r>
            <a:r>
              <a:rPr lang="en-US" spc="-4" dirty="0">
                <a:solidFill>
                  <a:srgbClr val="585858"/>
                </a:solidFill>
                <a:cs typeface="Georgia"/>
              </a:rPr>
              <a:t>v</a:t>
            </a:r>
            <a:r>
              <a:rPr lang="en-US" spc="4" dirty="0">
                <a:solidFill>
                  <a:srgbClr val="585858"/>
                </a:solidFill>
                <a:cs typeface="Georgia"/>
              </a:rPr>
              <a:t>i</a:t>
            </a:r>
            <a:r>
              <a:rPr lang="en-US" dirty="0">
                <a:solidFill>
                  <a:srgbClr val="585858"/>
                </a:solidFill>
                <a:cs typeface="Georgia"/>
              </a:rPr>
              <a:t>a </a:t>
            </a:r>
          </a:p>
          <a:p>
            <a:pPr marL="12700">
              <a:lnSpc>
                <a:spcPts val="2565"/>
              </a:lnSpc>
              <a:spcBef>
                <a:spcPts val="128"/>
              </a:spcBef>
              <a:buNone/>
            </a:pPr>
            <a:r>
              <a:rPr lang="en-US" b="1" spc="4" dirty="0">
                <a:solidFill>
                  <a:srgbClr val="585858"/>
                </a:solidFill>
                <a:cs typeface="Georgia"/>
              </a:rPr>
              <a:t>     p</a:t>
            </a:r>
            <a:r>
              <a:rPr lang="en-US" b="1" dirty="0">
                <a:solidFill>
                  <a:srgbClr val="585858"/>
                </a:solidFill>
                <a:cs typeface="Georgia"/>
              </a:rPr>
              <a:t>ro</a:t>
            </a:r>
            <a:r>
              <a:rPr lang="en-US" b="1" spc="-4" dirty="0">
                <a:solidFill>
                  <a:srgbClr val="585858"/>
                </a:solidFill>
                <a:cs typeface="Georgia"/>
              </a:rPr>
              <a:t>t</a:t>
            </a:r>
            <a:r>
              <a:rPr lang="en-US" b="1" dirty="0">
                <a:solidFill>
                  <a:srgbClr val="585858"/>
                </a:solidFill>
                <a:cs typeface="Georgia"/>
              </a:rPr>
              <a:t>ocol</a:t>
            </a:r>
            <a:r>
              <a:rPr lang="en-US" b="1" spc="4" dirty="0">
                <a:solidFill>
                  <a:srgbClr val="585858"/>
                </a:solidFill>
                <a:cs typeface="Georgia"/>
              </a:rPr>
              <a:t>s</a:t>
            </a:r>
          </a:p>
          <a:p>
            <a:pPr marL="12700">
              <a:lnSpc>
                <a:spcPts val="2565"/>
              </a:lnSpc>
              <a:spcBef>
                <a:spcPts val="128"/>
              </a:spcBef>
              <a:buNone/>
            </a:pPr>
            <a:endParaRPr lang="en-US" dirty="0">
              <a:solidFill>
                <a:srgbClr val="585858"/>
              </a:solidFill>
              <a:cs typeface="Georgia"/>
            </a:endParaRPr>
          </a:p>
          <a:p>
            <a:pPr marL="149860" indent="-457200">
              <a:lnSpc>
                <a:spcPts val="2565"/>
              </a:lnSpc>
              <a:spcBef>
                <a:spcPts val="128"/>
              </a:spcBef>
            </a:pPr>
            <a:r>
              <a:rPr lang="en-US" dirty="0">
                <a:solidFill>
                  <a:srgbClr val="585858"/>
                </a:solidFill>
                <a:cs typeface="Georgia"/>
              </a:rPr>
              <a:t>A protocol</a:t>
            </a:r>
            <a:r>
              <a:rPr lang="en-US" spc="19" dirty="0">
                <a:solidFill>
                  <a:srgbClr val="585858"/>
                </a:solidFill>
                <a:cs typeface="Georgia"/>
              </a:rPr>
              <a:t> </a:t>
            </a:r>
            <a:r>
              <a:rPr lang="en-US" spc="4" dirty="0">
                <a:solidFill>
                  <a:srgbClr val="585858"/>
                </a:solidFill>
                <a:cs typeface="Georgia"/>
              </a:rPr>
              <a:t>i</a:t>
            </a:r>
            <a:r>
              <a:rPr lang="en-US" dirty="0">
                <a:solidFill>
                  <a:srgbClr val="585858"/>
                </a:solidFill>
                <a:cs typeface="Georgia"/>
              </a:rPr>
              <a:t>s</a:t>
            </a:r>
            <a:r>
              <a:rPr lang="en-US" spc="-19" dirty="0">
                <a:solidFill>
                  <a:srgbClr val="585858"/>
                </a:solidFill>
                <a:cs typeface="Georgia"/>
              </a:rPr>
              <a:t> </a:t>
            </a:r>
            <a:r>
              <a:rPr lang="en-US" dirty="0">
                <a:solidFill>
                  <a:srgbClr val="585858"/>
                </a:solidFill>
                <a:cs typeface="Georgia"/>
              </a:rPr>
              <a:t>an acc</a:t>
            </a:r>
            <a:r>
              <a:rPr lang="en-US" spc="4" dirty="0">
                <a:solidFill>
                  <a:srgbClr val="585858"/>
                </a:solidFill>
                <a:cs typeface="Georgia"/>
              </a:rPr>
              <a:t>e</a:t>
            </a:r>
            <a:r>
              <a:rPr lang="en-US" dirty="0">
                <a:solidFill>
                  <a:srgbClr val="585858"/>
                </a:solidFill>
                <a:cs typeface="Georgia"/>
              </a:rPr>
              <a:t>pt</a:t>
            </a:r>
            <a:r>
              <a:rPr lang="en-US" spc="4" dirty="0">
                <a:solidFill>
                  <a:srgbClr val="585858"/>
                </a:solidFill>
                <a:cs typeface="Georgia"/>
              </a:rPr>
              <a:t>e</a:t>
            </a:r>
            <a:r>
              <a:rPr lang="en-US" dirty="0">
                <a:solidFill>
                  <a:srgbClr val="585858"/>
                </a:solidFill>
                <a:cs typeface="Georgia"/>
              </a:rPr>
              <a:t>d</a:t>
            </a:r>
            <a:r>
              <a:rPr lang="en-US" spc="-9" dirty="0">
                <a:solidFill>
                  <a:srgbClr val="585858"/>
                </a:solidFill>
                <a:cs typeface="Georgia"/>
              </a:rPr>
              <a:t> </a:t>
            </a:r>
            <a:r>
              <a:rPr lang="en-US" dirty="0">
                <a:solidFill>
                  <a:srgbClr val="585858"/>
                </a:solidFill>
                <a:cs typeface="Georgia"/>
              </a:rPr>
              <a:t>data</a:t>
            </a:r>
            <a:r>
              <a:rPr lang="en-US" spc="-9" dirty="0">
                <a:solidFill>
                  <a:srgbClr val="585858"/>
                </a:solidFill>
                <a:cs typeface="Georgia"/>
              </a:rPr>
              <a:t> </a:t>
            </a:r>
            <a:r>
              <a:rPr lang="en-US" dirty="0">
                <a:solidFill>
                  <a:srgbClr val="585858"/>
                </a:solidFill>
                <a:cs typeface="Georgia"/>
              </a:rPr>
              <a:t>format for</a:t>
            </a:r>
          </a:p>
          <a:p>
            <a:pPr marL="12700">
              <a:lnSpc>
                <a:spcPts val="2565"/>
              </a:lnSpc>
              <a:spcBef>
                <a:spcPts val="128"/>
              </a:spcBef>
              <a:buNone/>
            </a:pPr>
            <a:r>
              <a:rPr lang="en-US" dirty="0">
                <a:solidFill>
                  <a:srgbClr val="585858"/>
                </a:solidFill>
                <a:cs typeface="Georgia"/>
              </a:rPr>
              <a:t>      commun</a:t>
            </a:r>
            <a:r>
              <a:rPr lang="en-US" spc="4" dirty="0">
                <a:solidFill>
                  <a:srgbClr val="585858"/>
                </a:solidFill>
                <a:cs typeface="Georgia"/>
              </a:rPr>
              <a:t>i</a:t>
            </a:r>
            <a:r>
              <a:rPr lang="en-US" dirty="0">
                <a:solidFill>
                  <a:srgbClr val="585858"/>
                </a:solidFill>
                <a:cs typeface="Georgia"/>
              </a:rPr>
              <a:t>cat</a:t>
            </a:r>
            <a:r>
              <a:rPr lang="en-US" spc="4" dirty="0">
                <a:solidFill>
                  <a:srgbClr val="585858"/>
                </a:solidFill>
                <a:cs typeface="Georgia"/>
              </a:rPr>
              <a:t>i</a:t>
            </a:r>
            <a:r>
              <a:rPr lang="en-US" dirty="0">
                <a:solidFill>
                  <a:srgbClr val="585858"/>
                </a:solidFill>
                <a:cs typeface="Georgia"/>
              </a:rPr>
              <a:t>on b</a:t>
            </a:r>
            <a:r>
              <a:rPr lang="en-US" spc="4" dirty="0">
                <a:solidFill>
                  <a:srgbClr val="585858"/>
                </a:solidFill>
                <a:cs typeface="Georgia"/>
              </a:rPr>
              <a:t>e</a:t>
            </a:r>
            <a:r>
              <a:rPr lang="en-US" dirty="0">
                <a:solidFill>
                  <a:srgbClr val="585858"/>
                </a:solidFill>
                <a:cs typeface="Georgia"/>
              </a:rPr>
              <a:t>t</a:t>
            </a:r>
            <a:r>
              <a:rPr lang="en-US" spc="-4" dirty="0">
                <a:solidFill>
                  <a:srgbClr val="585858"/>
                </a:solidFill>
                <a:cs typeface="Georgia"/>
              </a:rPr>
              <a:t>w</a:t>
            </a:r>
            <a:r>
              <a:rPr lang="en-US" spc="4" dirty="0">
                <a:solidFill>
                  <a:srgbClr val="585858"/>
                </a:solidFill>
                <a:cs typeface="Georgia"/>
              </a:rPr>
              <a:t>ee</a:t>
            </a:r>
            <a:r>
              <a:rPr lang="en-US" dirty="0">
                <a:solidFill>
                  <a:srgbClr val="585858"/>
                </a:solidFill>
                <a:cs typeface="Georgia"/>
              </a:rPr>
              <a:t>n</a:t>
            </a:r>
            <a:r>
              <a:rPr lang="en-US" spc="-14" dirty="0">
                <a:solidFill>
                  <a:srgbClr val="585858"/>
                </a:solidFill>
                <a:cs typeface="Georgia"/>
              </a:rPr>
              <a:t> </a:t>
            </a:r>
            <a:r>
              <a:rPr lang="en-US" dirty="0">
                <a:solidFill>
                  <a:srgbClr val="585858"/>
                </a:solidFill>
                <a:cs typeface="Georgia"/>
              </a:rPr>
              <a:t>comput</a:t>
            </a:r>
            <a:r>
              <a:rPr lang="en-US" spc="4" dirty="0">
                <a:solidFill>
                  <a:srgbClr val="585858"/>
                </a:solidFill>
                <a:cs typeface="Georgia"/>
              </a:rPr>
              <a:t>e</a:t>
            </a:r>
            <a:r>
              <a:rPr lang="en-US" dirty="0">
                <a:solidFill>
                  <a:srgbClr val="585858"/>
                </a:solidFill>
                <a:cs typeface="Georgia"/>
              </a:rPr>
              <a:t>r</a:t>
            </a:r>
            <a:r>
              <a:rPr lang="en-US" spc="-4" dirty="0">
                <a:solidFill>
                  <a:srgbClr val="585858"/>
                </a:solidFill>
                <a:cs typeface="Georgia"/>
              </a:rPr>
              <a:t>s</a:t>
            </a:r>
            <a:r>
              <a:rPr lang="en-US" dirty="0">
                <a:solidFill>
                  <a:srgbClr val="585858"/>
                </a:solidFill>
                <a:cs typeface="Georgia"/>
              </a:rPr>
              <a:t>.</a:t>
            </a:r>
          </a:p>
          <a:p>
            <a:pPr marL="12700">
              <a:lnSpc>
                <a:spcPts val="2565"/>
              </a:lnSpc>
              <a:spcBef>
                <a:spcPts val="128"/>
              </a:spcBef>
              <a:buNone/>
            </a:pPr>
            <a:endParaRPr lang="en-US" dirty="0">
              <a:solidFill>
                <a:srgbClr val="585858"/>
              </a:solidFill>
              <a:cs typeface="Georgia"/>
            </a:endParaRPr>
          </a:p>
          <a:p>
            <a:pPr marL="457200" indent="-457200">
              <a:lnSpc>
                <a:spcPts val="2565"/>
              </a:lnSpc>
              <a:spcBef>
                <a:spcPts val="128"/>
              </a:spcBef>
            </a:pPr>
            <a:r>
              <a:rPr lang="en-US" dirty="0">
                <a:solidFill>
                  <a:srgbClr val="585858"/>
                </a:solidFill>
                <a:cs typeface="Georgia"/>
              </a:rPr>
              <a:t>Data is sent in “packets” over the internet</a:t>
            </a:r>
          </a:p>
          <a:p>
            <a:pPr marL="457200" indent="-457200">
              <a:lnSpc>
                <a:spcPts val="2565"/>
              </a:lnSpc>
              <a:spcBef>
                <a:spcPts val="128"/>
              </a:spcBef>
            </a:pPr>
            <a:endParaRPr lang="en-US" dirty="0">
              <a:solidFill>
                <a:srgbClr val="585858"/>
              </a:solidFill>
              <a:cs typeface="Georgia"/>
            </a:endParaRPr>
          </a:p>
          <a:p>
            <a:pPr marL="457200" indent="-457200">
              <a:lnSpc>
                <a:spcPts val="2565"/>
              </a:lnSpc>
              <a:spcBef>
                <a:spcPts val="128"/>
              </a:spcBef>
            </a:pPr>
            <a:r>
              <a:rPr lang="en-US" dirty="0">
                <a:solidFill>
                  <a:srgbClr val="585858"/>
                </a:solidFill>
                <a:cs typeface="Georgia"/>
              </a:rPr>
              <a:t>Larger data must be split into multiple packets</a:t>
            </a:r>
          </a:p>
          <a:p>
            <a:pPr marL="457200" indent="-457200">
              <a:lnSpc>
                <a:spcPts val="2565"/>
              </a:lnSpc>
              <a:spcBef>
                <a:spcPts val="128"/>
              </a:spcBef>
            </a:pPr>
            <a:endParaRPr lang="en-US" dirty="0">
              <a:solidFill>
                <a:srgbClr val="585858"/>
              </a:solidFill>
              <a:cs typeface="Georgia"/>
            </a:endParaRPr>
          </a:p>
          <a:p>
            <a:pPr marL="457200" indent="-457200">
              <a:lnSpc>
                <a:spcPts val="2565"/>
              </a:lnSpc>
              <a:spcBef>
                <a:spcPts val="128"/>
              </a:spcBef>
            </a:pPr>
            <a:r>
              <a:rPr lang="en-US" dirty="0">
                <a:solidFill>
                  <a:srgbClr val="585858"/>
                </a:solidFill>
                <a:cs typeface="Georgia"/>
              </a:rPr>
              <a:t>Each packet must have IP information at the beginning to conform to the Internet protocol</a:t>
            </a:r>
          </a:p>
          <a:p>
            <a:pPr marL="457200" indent="-457200">
              <a:lnSpc>
                <a:spcPts val="2565"/>
              </a:lnSpc>
              <a:spcBef>
                <a:spcPts val="128"/>
              </a:spcBef>
            </a:pPr>
            <a:endParaRPr lang="en-US" dirty="0">
              <a:cs typeface="Georgia"/>
            </a:endParaRPr>
          </a:p>
          <a:p>
            <a:pPr marL="12700">
              <a:lnSpc>
                <a:spcPts val="2565"/>
              </a:lnSpc>
              <a:spcBef>
                <a:spcPts val="128"/>
              </a:spcBef>
            </a:pPr>
            <a:endParaRPr lang="en-US" dirty="0">
              <a:latin typeface="Georgia"/>
              <a:cs typeface="Georgia"/>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Protocols</a:t>
            </a:r>
          </a:p>
        </p:txBody>
      </p:sp>
      <p:sp>
        <p:nvSpPr>
          <p:cNvPr id="3" name="Content Placeholder 2"/>
          <p:cNvSpPr>
            <a:spLocks noGrp="1"/>
          </p:cNvSpPr>
          <p:nvPr>
            <p:ph idx="1"/>
          </p:nvPr>
        </p:nvSpPr>
        <p:spPr/>
        <p:txBody>
          <a:bodyPr>
            <a:normAutofit lnSpcReduction="10000"/>
          </a:bodyPr>
          <a:lstStyle/>
          <a:p>
            <a:pPr marL="12700" marR="38300">
              <a:lnSpc>
                <a:spcPts val="2570"/>
              </a:lnSpc>
              <a:spcBef>
                <a:spcPts val="128"/>
              </a:spcBef>
            </a:pPr>
            <a:r>
              <a:rPr lang="en-US" b="1" spc="4" dirty="0">
                <a:solidFill>
                  <a:srgbClr val="585858"/>
                </a:solidFill>
                <a:cs typeface="Georgia"/>
              </a:rPr>
              <a:t>H</a:t>
            </a:r>
            <a:r>
              <a:rPr lang="en-US" b="1" dirty="0">
                <a:solidFill>
                  <a:srgbClr val="585858"/>
                </a:solidFill>
                <a:cs typeface="Georgia"/>
              </a:rPr>
              <a:t>TTP</a:t>
            </a:r>
            <a:r>
              <a:rPr lang="en-US" dirty="0">
                <a:solidFill>
                  <a:srgbClr val="585858"/>
                </a:solidFill>
                <a:cs typeface="Georgia"/>
              </a:rPr>
              <a:t>:</a:t>
            </a:r>
            <a:r>
              <a:rPr lang="en-US" spc="-34" dirty="0">
                <a:solidFill>
                  <a:srgbClr val="585858"/>
                </a:solidFill>
                <a:cs typeface="Georgia"/>
              </a:rPr>
              <a:t> </a:t>
            </a:r>
            <a:r>
              <a:rPr lang="en-US" dirty="0">
                <a:solidFill>
                  <a:srgbClr val="585858"/>
                </a:solidFill>
                <a:cs typeface="Georgia"/>
              </a:rPr>
              <a:t>H</a:t>
            </a:r>
            <a:r>
              <a:rPr lang="en-US" spc="-4" dirty="0">
                <a:solidFill>
                  <a:srgbClr val="585858"/>
                </a:solidFill>
                <a:cs typeface="Georgia"/>
              </a:rPr>
              <a:t>y</a:t>
            </a:r>
            <a:r>
              <a:rPr lang="en-US" dirty="0">
                <a:solidFill>
                  <a:srgbClr val="585858"/>
                </a:solidFill>
                <a:cs typeface="Georgia"/>
              </a:rPr>
              <a:t>p</a:t>
            </a:r>
            <a:r>
              <a:rPr lang="en-US" spc="4" dirty="0">
                <a:solidFill>
                  <a:srgbClr val="585858"/>
                </a:solidFill>
                <a:cs typeface="Georgia"/>
              </a:rPr>
              <a:t>e</a:t>
            </a:r>
            <a:r>
              <a:rPr lang="en-US" dirty="0">
                <a:solidFill>
                  <a:srgbClr val="585858"/>
                </a:solidFill>
                <a:cs typeface="Georgia"/>
              </a:rPr>
              <a:t>rt</a:t>
            </a:r>
            <a:r>
              <a:rPr lang="en-US" spc="4" dirty="0">
                <a:solidFill>
                  <a:srgbClr val="585858"/>
                </a:solidFill>
                <a:cs typeface="Georgia"/>
              </a:rPr>
              <a:t>e</a:t>
            </a:r>
            <a:r>
              <a:rPr lang="en-US" dirty="0">
                <a:solidFill>
                  <a:srgbClr val="585858"/>
                </a:solidFill>
                <a:cs typeface="Georgia"/>
              </a:rPr>
              <a:t>xt</a:t>
            </a:r>
            <a:r>
              <a:rPr lang="en-US" spc="9" dirty="0">
                <a:solidFill>
                  <a:srgbClr val="585858"/>
                </a:solidFill>
                <a:cs typeface="Georgia"/>
              </a:rPr>
              <a:t> </a:t>
            </a:r>
            <a:r>
              <a:rPr lang="en-US" dirty="0">
                <a:solidFill>
                  <a:srgbClr val="585858"/>
                </a:solidFill>
                <a:cs typeface="Georgia"/>
              </a:rPr>
              <a:t>Tran</a:t>
            </a:r>
            <a:r>
              <a:rPr lang="en-US" spc="-4" dirty="0">
                <a:solidFill>
                  <a:srgbClr val="585858"/>
                </a:solidFill>
                <a:cs typeface="Georgia"/>
              </a:rPr>
              <a:t>s</a:t>
            </a:r>
            <a:r>
              <a:rPr lang="en-US" dirty="0">
                <a:solidFill>
                  <a:srgbClr val="585858"/>
                </a:solidFill>
                <a:cs typeface="Georgia"/>
              </a:rPr>
              <a:t>f</a:t>
            </a:r>
            <a:r>
              <a:rPr lang="en-US" spc="4" dirty="0">
                <a:solidFill>
                  <a:srgbClr val="585858"/>
                </a:solidFill>
                <a:cs typeface="Georgia"/>
              </a:rPr>
              <a:t>e</a:t>
            </a:r>
            <a:r>
              <a:rPr lang="en-US" dirty="0">
                <a:solidFill>
                  <a:srgbClr val="585858"/>
                </a:solidFill>
                <a:cs typeface="Georgia"/>
              </a:rPr>
              <a:t>r Protocol</a:t>
            </a:r>
            <a:endParaRPr lang="en-US" dirty="0">
              <a:cs typeface="Georgia"/>
            </a:endParaRPr>
          </a:p>
          <a:p>
            <a:pPr marL="762508" lvl="1">
              <a:lnSpc>
                <a:spcPct val="95825"/>
              </a:lnSpc>
              <a:spcBef>
                <a:spcPts val="191"/>
              </a:spcBef>
            </a:pPr>
            <a:r>
              <a:rPr lang="en-US" sz="2400" spc="-4" dirty="0">
                <a:solidFill>
                  <a:srgbClr val="585858"/>
                </a:solidFill>
                <a:cs typeface="Georgia"/>
              </a:rPr>
              <a:t>U</a:t>
            </a:r>
            <a:r>
              <a:rPr lang="en-US" sz="2400" dirty="0">
                <a:solidFill>
                  <a:srgbClr val="585858"/>
                </a:solidFill>
                <a:cs typeface="Georgia"/>
              </a:rPr>
              <a:t>s</a:t>
            </a:r>
            <a:r>
              <a:rPr lang="en-US" sz="2400" spc="4" dirty="0">
                <a:solidFill>
                  <a:srgbClr val="585858"/>
                </a:solidFill>
                <a:cs typeface="Georgia"/>
              </a:rPr>
              <a:t>e</a:t>
            </a:r>
            <a:r>
              <a:rPr lang="en-US" sz="2400" dirty="0">
                <a:solidFill>
                  <a:srgbClr val="585858"/>
                </a:solidFill>
                <a:cs typeface="Georgia"/>
              </a:rPr>
              <a:t>d</a:t>
            </a:r>
            <a:r>
              <a:rPr lang="en-US" sz="2400" spc="-14" dirty="0">
                <a:solidFill>
                  <a:srgbClr val="585858"/>
                </a:solidFill>
                <a:cs typeface="Georgia"/>
              </a:rPr>
              <a:t> </a:t>
            </a:r>
            <a:r>
              <a:rPr lang="en-US" sz="2400" spc="4" dirty="0">
                <a:solidFill>
                  <a:srgbClr val="585858"/>
                </a:solidFill>
                <a:cs typeface="Georgia"/>
              </a:rPr>
              <a:t>t</a:t>
            </a:r>
            <a:r>
              <a:rPr lang="en-US" sz="2400" dirty="0">
                <a:solidFill>
                  <a:srgbClr val="585858"/>
                </a:solidFill>
                <a:cs typeface="Georgia"/>
              </a:rPr>
              <a:t>o</a:t>
            </a:r>
            <a:r>
              <a:rPr lang="en-US" sz="2400" spc="-14" dirty="0">
                <a:solidFill>
                  <a:srgbClr val="585858"/>
                </a:solidFill>
                <a:cs typeface="Georgia"/>
              </a:rPr>
              <a:t> </a:t>
            </a:r>
            <a:r>
              <a:rPr lang="en-US" sz="2400" spc="4" dirty="0">
                <a:solidFill>
                  <a:srgbClr val="585858"/>
                </a:solidFill>
                <a:cs typeface="Georgia"/>
              </a:rPr>
              <a:t>t</a:t>
            </a:r>
            <a:r>
              <a:rPr lang="en-US" sz="2400" spc="-4" dirty="0">
                <a:solidFill>
                  <a:srgbClr val="585858"/>
                </a:solidFill>
                <a:cs typeface="Georgia"/>
              </a:rPr>
              <a:t>r</a:t>
            </a:r>
            <a:r>
              <a:rPr lang="en-US" sz="2400" dirty="0">
                <a:solidFill>
                  <a:srgbClr val="585858"/>
                </a:solidFill>
                <a:cs typeface="Georgia"/>
              </a:rPr>
              <a:t>a</a:t>
            </a:r>
            <a:r>
              <a:rPr lang="en-US" sz="2400" spc="4" dirty="0">
                <a:solidFill>
                  <a:srgbClr val="585858"/>
                </a:solidFill>
                <a:cs typeface="Georgia"/>
              </a:rPr>
              <a:t>n</a:t>
            </a:r>
            <a:r>
              <a:rPr lang="en-US" sz="2400" dirty="0">
                <a:solidFill>
                  <a:srgbClr val="585858"/>
                </a:solidFill>
                <a:cs typeface="Georgia"/>
              </a:rPr>
              <a:t>s</a:t>
            </a:r>
            <a:r>
              <a:rPr lang="en-US" sz="2400" spc="-4" dirty="0">
                <a:solidFill>
                  <a:srgbClr val="585858"/>
                </a:solidFill>
                <a:cs typeface="Georgia"/>
              </a:rPr>
              <a:t>f</a:t>
            </a:r>
            <a:r>
              <a:rPr lang="en-US" sz="2400" spc="4" dirty="0">
                <a:solidFill>
                  <a:srgbClr val="585858"/>
                </a:solidFill>
                <a:cs typeface="Georgia"/>
              </a:rPr>
              <a:t>e</a:t>
            </a:r>
            <a:r>
              <a:rPr lang="en-US" sz="2400" dirty="0">
                <a:solidFill>
                  <a:srgbClr val="585858"/>
                </a:solidFill>
                <a:cs typeface="Georgia"/>
              </a:rPr>
              <a:t>r </a:t>
            </a:r>
            <a:r>
              <a:rPr lang="en-US" sz="2400" spc="4" dirty="0">
                <a:solidFill>
                  <a:srgbClr val="585858"/>
                </a:solidFill>
                <a:cs typeface="Georgia"/>
              </a:rPr>
              <a:t>te</a:t>
            </a:r>
            <a:r>
              <a:rPr lang="en-US" sz="2400" spc="-4" dirty="0">
                <a:solidFill>
                  <a:srgbClr val="585858"/>
                </a:solidFill>
                <a:cs typeface="Georgia"/>
              </a:rPr>
              <a:t>x</a:t>
            </a:r>
            <a:r>
              <a:rPr lang="en-US" sz="2400" dirty="0">
                <a:solidFill>
                  <a:srgbClr val="585858"/>
                </a:solidFill>
                <a:cs typeface="Georgia"/>
              </a:rPr>
              <a:t>t</a:t>
            </a:r>
            <a:r>
              <a:rPr lang="en-US" sz="2400" spc="-9" dirty="0">
                <a:solidFill>
                  <a:srgbClr val="585858"/>
                </a:solidFill>
                <a:cs typeface="Georgia"/>
              </a:rPr>
              <a:t> </a:t>
            </a:r>
            <a:r>
              <a:rPr lang="en-US" sz="2400" dirty="0">
                <a:solidFill>
                  <a:srgbClr val="585858"/>
                </a:solidFill>
                <a:cs typeface="Georgia"/>
              </a:rPr>
              <a:t>a</a:t>
            </a:r>
            <a:r>
              <a:rPr lang="en-US" sz="2400" spc="4" dirty="0">
                <a:solidFill>
                  <a:srgbClr val="585858"/>
                </a:solidFill>
                <a:cs typeface="Georgia"/>
              </a:rPr>
              <a:t>n</a:t>
            </a:r>
            <a:r>
              <a:rPr lang="en-US" sz="2400" dirty="0">
                <a:solidFill>
                  <a:srgbClr val="585858"/>
                </a:solidFill>
                <a:cs typeface="Georgia"/>
              </a:rPr>
              <a:t>d</a:t>
            </a:r>
            <a:r>
              <a:rPr lang="en-US" sz="2400" spc="9" dirty="0">
                <a:solidFill>
                  <a:srgbClr val="585858"/>
                </a:solidFill>
                <a:cs typeface="Georgia"/>
              </a:rPr>
              <a:t> </a:t>
            </a:r>
            <a:r>
              <a:rPr lang="en-US" sz="2400" dirty="0">
                <a:solidFill>
                  <a:srgbClr val="585858"/>
                </a:solidFill>
                <a:cs typeface="Georgia"/>
              </a:rPr>
              <a:t>mul</a:t>
            </a:r>
            <a:r>
              <a:rPr lang="en-US" sz="2400" spc="4" dirty="0">
                <a:solidFill>
                  <a:srgbClr val="585858"/>
                </a:solidFill>
                <a:cs typeface="Georgia"/>
              </a:rPr>
              <a:t>t</a:t>
            </a:r>
            <a:r>
              <a:rPr lang="en-US" sz="2400" dirty="0">
                <a:solidFill>
                  <a:srgbClr val="585858"/>
                </a:solidFill>
                <a:cs typeface="Georgia"/>
              </a:rPr>
              <a:t>im</a:t>
            </a:r>
            <a:r>
              <a:rPr lang="en-US" sz="2400" spc="4" dirty="0">
                <a:solidFill>
                  <a:srgbClr val="585858"/>
                </a:solidFill>
                <a:cs typeface="Georgia"/>
              </a:rPr>
              <a:t>e</a:t>
            </a:r>
            <a:r>
              <a:rPr lang="en-US" sz="2400" dirty="0">
                <a:solidFill>
                  <a:srgbClr val="585858"/>
                </a:solidFill>
                <a:cs typeface="Georgia"/>
              </a:rPr>
              <a:t>dia</a:t>
            </a:r>
            <a:r>
              <a:rPr lang="en-US" sz="2400" spc="-25" dirty="0">
                <a:solidFill>
                  <a:srgbClr val="585858"/>
                </a:solidFill>
                <a:cs typeface="Georgia"/>
              </a:rPr>
              <a:t> </a:t>
            </a:r>
            <a:r>
              <a:rPr lang="en-US" sz="2400" dirty="0">
                <a:solidFill>
                  <a:srgbClr val="585858"/>
                </a:solidFill>
                <a:cs typeface="Georgia"/>
              </a:rPr>
              <a:t>on</a:t>
            </a:r>
            <a:r>
              <a:rPr lang="en-US" sz="2400" spc="14" dirty="0">
                <a:solidFill>
                  <a:srgbClr val="585858"/>
                </a:solidFill>
                <a:cs typeface="Georgia"/>
              </a:rPr>
              <a:t> </a:t>
            </a:r>
            <a:r>
              <a:rPr lang="en-US" sz="2400" spc="4" dirty="0">
                <a:solidFill>
                  <a:srgbClr val="585858"/>
                </a:solidFill>
                <a:cs typeface="Georgia"/>
              </a:rPr>
              <a:t>t</a:t>
            </a:r>
            <a:r>
              <a:rPr lang="en-US" sz="2400" dirty="0">
                <a:solidFill>
                  <a:srgbClr val="585858"/>
                </a:solidFill>
                <a:cs typeface="Georgia"/>
              </a:rPr>
              <a:t>he</a:t>
            </a:r>
            <a:r>
              <a:rPr lang="en-US" sz="2400" spc="-9" dirty="0">
                <a:solidFill>
                  <a:srgbClr val="585858"/>
                </a:solidFill>
                <a:cs typeface="Georgia"/>
              </a:rPr>
              <a:t> </a:t>
            </a:r>
            <a:r>
              <a:rPr lang="en-US" sz="2400" dirty="0">
                <a:solidFill>
                  <a:srgbClr val="585858"/>
                </a:solidFill>
                <a:cs typeface="Georgia"/>
              </a:rPr>
              <a:t>w</a:t>
            </a:r>
            <a:r>
              <a:rPr lang="en-US" sz="2400" spc="4" dirty="0">
                <a:solidFill>
                  <a:srgbClr val="585858"/>
                </a:solidFill>
                <a:cs typeface="Georgia"/>
              </a:rPr>
              <a:t>eb</a:t>
            </a:r>
          </a:p>
          <a:p>
            <a:pPr marL="762508" marR="38300" lvl="1">
              <a:lnSpc>
                <a:spcPct val="95825"/>
              </a:lnSpc>
              <a:spcBef>
                <a:spcPts val="325"/>
              </a:spcBef>
            </a:pPr>
            <a:r>
              <a:rPr lang="en-US" sz="2400" dirty="0">
                <a:solidFill>
                  <a:srgbClr val="585858"/>
                </a:solidFill>
                <a:cs typeface="Georgia"/>
              </a:rPr>
              <a:t>B</a:t>
            </a:r>
            <a:r>
              <a:rPr lang="en-US" sz="2400" spc="-4" dirty="0">
                <a:solidFill>
                  <a:srgbClr val="585858"/>
                </a:solidFill>
                <a:cs typeface="Georgia"/>
              </a:rPr>
              <a:t>r</a:t>
            </a:r>
            <a:r>
              <a:rPr lang="en-US" sz="2400" dirty="0">
                <a:solidFill>
                  <a:srgbClr val="585858"/>
                </a:solidFill>
                <a:cs typeface="Georgia"/>
              </a:rPr>
              <a:t>ows</a:t>
            </a:r>
            <a:r>
              <a:rPr lang="en-US" sz="2400" spc="4" dirty="0">
                <a:solidFill>
                  <a:srgbClr val="585858"/>
                </a:solidFill>
                <a:cs typeface="Georgia"/>
              </a:rPr>
              <a:t>e</a:t>
            </a:r>
            <a:r>
              <a:rPr lang="en-US" sz="2400" dirty="0">
                <a:solidFill>
                  <a:srgbClr val="585858"/>
                </a:solidFill>
                <a:cs typeface="Georgia"/>
              </a:rPr>
              <a:t>r</a:t>
            </a:r>
            <a:r>
              <a:rPr lang="en-US" sz="2400" spc="-9" dirty="0">
                <a:solidFill>
                  <a:srgbClr val="585858"/>
                </a:solidFill>
                <a:cs typeface="Georgia"/>
              </a:rPr>
              <a:t> </a:t>
            </a:r>
            <a:r>
              <a:rPr lang="en-US" sz="2400" spc="-4" dirty="0">
                <a:solidFill>
                  <a:srgbClr val="585858"/>
                </a:solidFill>
                <a:cs typeface="Georgia"/>
              </a:rPr>
              <a:t>&lt;----</a:t>
            </a:r>
            <a:r>
              <a:rPr lang="en-US" sz="2400" dirty="0">
                <a:solidFill>
                  <a:srgbClr val="585858"/>
                </a:solidFill>
                <a:cs typeface="Georgia"/>
              </a:rPr>
              <a:t>&gt;</a:t>
            </a:r>
            <a:r>
              <a:rPr lang="en-US" sz="2400" spc="29" dirty="0">
                <a:solidFill>
                  <a:srgbClr val="585858"/>
                </a:solidFill>
                <a:cs typeface="Georgia"/>
              </a:rPr>
              <a:t> </a:t>
            </a:r>
            <a:r>
              <a:rPr lang="en-US" sz="2400" spc="4" dirty="0">
                <a:solidFill>
                  <a:srgbClr val="585858"/>
                </a:solidFill>
                <a:cs typeface="Georgia"/>
              </a:rPr>
              <a:t>Se</a:t>
            </a:r>
            <a:r>
              <a:rPr lang="en-US" sz="2400" spc="-4" dirty="0">
                <a:solidFill>
                  <a:srgbClr val="585858"/>
                </a:solidFill>
                <a:cs typeface="Georgia"/>
              </a:rPr>
              <a:t>r</a:t>
            </a:r>
            <a:r>
              <a:rPr lang="en-US" sz="2400" dirty="0">
                <a:solidFill>
                  <a:srgbClr val="585858"/>
                </a:solidFill>
                <a:cs typeface="Georgia"/>
              </a:rPr>
              <a:t>v</a:t>
            </a:r>
            <a:r>
              <a:rPr lang="en-US" sz="2400" spc="4" dirty="0">
                <a:solidFill>
                  <a:srgbClr val="585858"/>
                </a:solidFill>
                <a:cs typeface="Georgia"/>
              </a:rPr>
              <a:t>er</a:t>
            </a:r>
          </a:p>
          <a:p>
            <a:pPr marL="469900" marR="38300">
              <a:lnSpc>
                <a:spcPct val="95825"/>
              </a:lnSpc>
              <a:spcBef>
                <a:spcPts val="325"/>
              </a:spcBef>
            </a:pPr>
            <a:r>
              <a:rPr lang="en-US" b="1" spc="4" dirty="0">
                <a:solidFill>
                  <a:srgbClr val="585858"/>
                </a:solidFill>
              </a:rPr>
              <a:t>FTP</a:t>
            </a:r>
            <a:r>
              <a:rPr lang="en-US" spc="4" dirty="0">
                <a:solidFill>
                  <a:srgbClr val="585858"/>
                </a:solidFill>
              </a:rPr>
              <a:t>: File Transfer Protocol</a:t>
            </a:r>
          </a:p>
          <a:p>
            <a:pPr marL="762508" marR="38300" lvl="1">
              <a:lnSpc>
                <a:spcPct val="95825"/>
              </a:lnSpc>
              <a:spcBef>
                <a:spcPts val="325"/>
              </a:spcBef>
            </a:pPr>
            <a:r>
              <a:rPr lang="en-US" sz="2400" spc="4" dirty="0">
                <a:solidFill>
                  <a:srgbClr val="585858"/>
                </a:solidFill>
              </a:rPr>
              <a:t>Used to transfer files from one computer to another</a:t>
            </a:r>
          </a:p>
          <a:p>
            <a:pPr marL="762508" marR="38300" lvl="1">
              <a:lnSpc>
                <a:spcPct val="95825"/>
              </a:lnSpc>
              <a:spcBef>
                <a:spcPts val="325"/>
              </a:spcBef>
            </a:pPr>
            <a:r>
              <a:rPr lang="en-US" sz="2400" spc="4" dirty="0">
                <a:solidFill>
                  <a:srgbClr val="585858"/>
                </a:solidFill>
              </a:rPr>
              <a:t>Developers can use FTP to transfer files to their “live” site</a:t>
            </a:r>
          </a:p>
          <a:p>
            <a:pPr marL="762508" marR="38300" lvl="1">
              <a:lnSpc>
                <a:spcPct val="95825"/>
              </a:lnSpc>
              <a:spcBef>
                <a:spcPts val="325"/>
              </a:spcBef>
            </a:pPr>
            <a:r>
              <a:rPr lang="en-US" sz="2400" spc="4" dirty="0">
                <a:solidFill>
                  <a:srgbClr val="585858"/>
                </a:solidFill>
              </a:rPr>
              <a:t>Often upload/download is accomplished through FTP</a:t>
            </a:r>
          </a:p>
          <a:p>
            <a:pPr marL="12700" marR="30590">
              <a:lnSpc>
                <a:spcPts val="2570"/>
              </a:lnSpc>
              <a:spcBef>
                <a:spcPts val="128"/>
              </a:spcBef>
            </a:pPr>
            <a:r>
              <a:rPr lang="en-US" b="1" dirty="0">
                <a:solidFill>
                  <a:srgbClr val="585858"/>
                </a:solidFill>
                <a:cs typeface="Georgia"/>
              </a:rPr>
              <a:t>TCP</a:t>
            </a:r>
            <a:r>
              <a:rPr lang="en-US" b="1" spc="-4" dirty="0">
                <a:solidFill>
                  <a:srgbClr val="585858"/>
                </a:solidFill>
                <a:cs typeface="Georgia"/>
              </a:rPr>
              <a:t>/</a:t>
            </a:r>
            <a:r>
              <a:rPr lang="en-US" b="1" dirty="0">
                <a:solidFill>
                  <a:srgbClr val="585858"/>
                </a:solidFill>
                <a:cs typeface="Georgia"/>
              </a:rPr>
              <a:t>IP</a:t>
            </a:r>
            <a:r>
              <a:rPr lang="en-US" dirty="0">
                <a:solidFill>
                  <a:srgbClr val="585858"/>
                </a:solidFill>
                <a:cs typeface="Georgia"/>
              </a:rPr>
              <a:t>: Tran</a:t>
            </a:r>
            <a:r>
              <a:rPr lang="en-US" spc="-4" dirty="0">
                <a:solidFill>
                  <a:srgbClr val="585858"/>
                </a:solidFill>
                <a:cs typeface="Georgia"/>
              </a:rPr>
              <a:t>s</a:t>
            </a:r>
            <a:r>
              <a:rPr lang="en-US" dirty="0">
                <a:solidFill>
                  <a:srgbClr val="585858"/>
                </a:solidFill>
                <a:cs typeface="Georgia"/>
              </a:rPr>
              <a:t>m</a:t>
            </a:r>
            <a:r>
              <a:rPr lang="en-US" spc="4" dirty="0">
                <a:solidFill>
                  <a:srgbClr val="585858"/>
                </a:solidFill>
                <a:cs typeface="Georgia"/>
              </a:rPr>
              <a:t>i</a:t>
            </a:r>
            <a:r>
              <a:rPr lang="en-US" spc="-4" dirty="0">
                <a:solidFill>
                  <a:srgbClr val="585858"/>
                </a:solidFill>
                <a:cs typeface="Georgia"/>
              </a:rPr>
              <a:t>ss</a:t>
            </a:r>
            <a:r>
              <a:rPr lang="en-US" spc="4" dirty="0">
                <a:solidFill>
                  <a:srgbClr val="585858"/>
                </a:solidFill>
                <a:cs typeface="Georgia"/>
              </a:rPr>
              <a:t>i</a:t>
            </a:r>
            <a:r>
              <a:rPr lang="en-US" dirty="0">
                <a:solidFill>
                  <a:srgbClr val="585858"/>
                </a:solidFill>
                <a:cs typeface="Georgia"/>
              </a:rPr>
              <a:t>on </a:t>
            </a:r>
            <a:r>
              <a:rPr lang="en-US" spc="-4" dirty="0">
                <a:solidFill>
                  <a:srgbClr val="585858"/>
                </a:solidFill>
                <a:cs typeface="Georgia"/>
              </a:rPr>
              <a:t>C</a:t>
            </a:r>
            <a:r>
              <a:rPr lang="en-US" dirty="0">
                <a:solidFill>
                  <a:srgbClr val="585858"/>
                </a:solidFill>
                <a:cs typeface="Georgia"/>
              </a:rPr>
              <a:t>ontrol</a:t>
            </a:r>
            <a:r>
              <a:rPr lang="en-US" spc="4" dirty="0">
                <a:solidFill>
                  <a:srgbClr val="585858"/>
                </a:solidFill>
                <a:cs typeface="Georgia"/>
              </a:rPr>
              <a:t> </a:t>
            </a:r>
          </a:p>
          <a:p>
            <a:pPr marL="12700" marR="30590">
              <a:lnSpc>
                <a:spcPts val="2570"/>
              </a:lnSpc>
              <a:spcBef>
                <a:spcPts val="128"/>
              </a:spcBef>
              <a:buNone/>
            </a:pPr>
            <a:r>
              <a:rPr lang="en-US" spc="4" dirty="0">
                <a:solidFill>
                  <a:srgbClr val="585858"/>
                </a:solidFill>
                <a:cs typeface="Georgia"/>
              </a:rPr>
              <a:t>                     </a:t>
            </a:r>
            <a:r>
              <a:rPr lang="en-US" dirty="0">
                <a:solidFill>
                  <a:srgbClr val="585858"/>
                </a:solidFill>
                <a:cs typeface="Georgia"/>
              </a:rPr>
              <a:t>Protocol/Int</a:t>
            </a:r>
            <a:r>
              <a:rPr lang="en-US" spc="4" dirty="0">
                <a:solidFill>
                  <a:srgbClr val="585858"/>
                </a:solidFill>
                <a:cs typeface="Georgia"/>
              </a:rPr>
              <a:t>e</a:t>
            </a:r>
            <a:r>
              <a:rPr lang="en-US" dirty="0">
                <a:solidFill>
                  <a:srgbClr val="585858"/>
                </a:solidFill>
                <a:cs typeface="Georgia"/>
              </a:rPr>
              <a:t>rn</a:t>
            </a:r>
            <a:r>
              <a:rPr lang="en-US" spc="4" dirty="0">
                <a:solidFill>
                  <a:srgbClr val="585858"/>
                </a:solidFill>
                <a:cs typeface="Georgia"/>
              </a:rPr>
              <a:t>e</a:t>
            </a:r>
            <a:r>
              <a:rPr lang="en-US" dirty="0">
                <a:solidFill>
                  <a:srgbClr val="585858"/>
                </a:solidFill>
                <a:cs typeface="Georgia"/>
              </a:rPr>
              <a:t>t Protocol</a:t>
            </a:r>
          </a:p>
          <a:p>
            <a:pPr marL="762508" marR="30590" lvl="1">
              <a:lnSpc>
                <a:spcPct val="95825"/>
              </a:lnSpc>
              <a:spcBef>
                <a:spcPts val="561"/>
              </a:spcBef>
            </a:pPr>
            <a:r>
              <a:rPr lang="en-US" sz="2400" spc="-4" dirty="0">
                <a:solidFill>
                  <a:srgbClr val="585858"/>
                </a:solidFill>
                <a:cs typeface="Georgia"/>
              </a:rPr>
              <a:t>T</a:t>
            </a:r>
            <a:r>
              <a:rPr lang="en-US" sz="2400" dirty="0">
                <a:solidFill>
                  <a:srgbClr val="585858"/>
                </a:solidFill>
                <a:cs typeface="Georgia"/>
              </a:rPr>
              <a:t>CP </a:t>
            </a:r>
            <a:r>
              <a:rPr lang="en-US" sz="2400" spc="4" dirty="0">
                <a:solidFill>
                  <a:srgbClr val="585858"/>
                </a:solidFill>
                <a:cs typeface="Georgia"/>
              </a:rPr>
              <a:t>b</a:t>
            </a:r>
            <a:r>
              <a:rPr lang="en-US" sz="2400" spc="-4" dirty="0">
                <a:solidFill>
                  <a:srgbClr val="585858"/>
                </a:solidFill>
                <a:cs typeface="Georgia"/>
              </a:rPr>
              <a:t>r</a:t>
            </a:r>
            <a:r>
              <a:rPr lang="en-US" sz="2400" spc="4" dirty="0">
                <a:solidFill>
                  <a:srgbClr val="585858"/>
                </a:solidFill>
                <a:cs typeface="Georgia"/>
              </a:rPr>
              <a:t>e</a:t>
            </a:r>
            <a:r>
              <a:rPr lang="en-US" sz="2400" dirty="0">
                <a:solidFill>
                  <a:srgbClr val="585858"/>
                </a:solidFill>
                <a:cs typeface="Georgia"/>
              </a:rPr>
              <a:t>a</a:t>
            </a:r>
            <a:r>
              <a:rPr lang="en-US" sz="2400" spc="-4" dirty="0">
                <a:solidFill>
                  <a:srgbClr val="585858"/>
                </a:solidFill>
                <a:cs typeface="Georgia"/>
              </a:rPr>
              <a:t>k</a:t>
            </a:r>
            <a:r>
              <a:rPr lang="en-US" sz="2400" dirty="0">
                <a:solidFill>
                  <a:srgbClr val="585858"/>
                </a:solidFill>
                <a:cs typeface="Georgia"/>
              </a:rPr>
              <a:t>s</a:t>
            </a:r>
            <a:r>
              <a:rPr lang="en-US" sz="2400" spc="4" dirty="0">
                <a:solidFill>
                  <a:srgbClr val="585858"/>
                </a:solidFill>
                <a:cs typeface="Georgia"/>
              </a:rPr>
              <a:t> </a:t>
            </a:r>
            <a:r>
              <a:rPr lang="en-US" sz="2400" spc="-4" dirty="0">
                <a:solidFill>
                  <a:srgbClr val="585858"/>
                </a:solidFill>
                <a:cs typeface="Georgia"/>
              </a:rPr>
              <a:t>f</a:t>
            </a:r>
            <a:r>
              <a:rPr lang="en-US" sz="2400" dirty="0">
                <a:solidFill>
                  <a:srgbClr val="585858"/>
                </a:solidFill>
                <a:cs typeface="Georgia"/>
              </a:rPr>
              <a:t>il</a:t>
            </a:r>
            <a:r>
              <a:rPr lang="en-US" sz="2400" spc="4" dirty="0">
                <a:solidFill>
                  <a:srgbClr val="585858"/>
                </a:solidFill>
                <a:cs typeface="Georgia"/>
              </a:rPr>
              <a:t>e</a:t>
            </a:r>
            <a:r>
              <a:rPr lang="en-US" sz="2400" dirty="0">
                <a:solidFill>
                  <a:srgbClr val="585858"/>
                </a:solidFill>
                <a:cs typeface="Georgia"/>
              </a:rPr>
              <a:t>s i</a:t>
            </a:r>
            <a:r>
              <a:rPr lang="en-US" sz="2400" spc="4" dirty="0">
                <a:solidFill>
                  <a:srgbClr val="585858"/>
                </a:solidFill>
                <a:cs typeface="Georgia"/>
              </a:rPr>
              <a:t>nt</a:t>
            </a:r>
            <a:r>
              <a:rPr lang="en-US" sz="2400" dirty="0">
                <a:solidFill>
                  <a:srgbClr val="585858"/>
                </a:solidFill>
                <a:cs typeface="Georgia"/>
              </a:rPr>
              <a:t>o</a:t>
            </a:r>
            <a:r>
              <a:rPr lang="en-US" sz="2400" spc="-14" dirty="0">
                <a:solidFill>
                  <a:srgbClr val="585858"/>
                </a:solidFill>
                <a:cs typeface="Georgia"/>
              </a:rPr>
              <a:t> </a:t>
            </a:r>
            <a:r>
              <a:rPr lang="en-US" sz="2400" spc="-4" dirty="0">
                <a:solidFill>
                  <a:srgbClr val="585858"/>
                </a:solidFill>
                <a:cs typeface="Georgia"/>
              </a:rPr>
              <a:t>p</a:t>
            </a:r>
            <a:r>
              <a:rPr lang="en-US" sz="2400" dirty="0">
                <a:solidFill>
                  <a:srgbClr val="585858"/>
                </a:solidFill>
                <a:cs typeface="Georgia"/>
              </a:rPr>
              <a:t>ac</a:t>
            </a:r>
            <a:r>
              <a:rPr lang="en-US" sz="2400" spc="-4" dirty="0">
                <a:solidFill>
                  <a:srgbClr val="585858"/>
                </a:solidFill>
                <a:cs typeface="Georgia"/>
              </a:rPr>
              <a:t>k</a:t>
            </a:r>
            <a:r>
              <a:rPr lang="en-US" sz="2400" spc="4" dirty="0">
                <a:solidFill>
                  <a:srgbClr val="585858"/>
                </a:solidFill>
                <a:cs typeface="Georgia"/>
              </a:rPr>
              <a:t>et</a:t>
            </a:r>
            <a:r>
              <a:rPr lang="en-US" sz="2400" dirty="0">
                <a:solidFill>
                  <a:srgbClr val="585858"/>
                </a:solidFill>
                <a:cs typeface="Georgia"/>
              </a:rPr>
              <a:t>s</a:t>
            </a:r>
            <a:r>
              <a:rPr lang="en-US" sz="2400" spc="-4" dirty="0">
                <a:solidFill>
                  <a:srgbClr val="585858"/>
                </a:solidFill>
                <a:cs typeface="Georgia"/>
              </a:rPr>
              <a:t> </a:t>
            </a:r>
            <a:r>
              <a:rPr lang="en-US" sz="2400" dirty="0">
                <a:solidFill>
                  <a:srgbClr val="585858"/>
                </a:solidFill>
                <a:cs typeface="Georgia"/>
              </a:rPr>
              <a:t>of</a:t>
            </a:r>
            <a:r>
              <a:rPr lang="en-US" sz="2400" spc="4" dirty="0">
                <a:solidFill>
                  <a:srgbClr val="585858"/>
                </a:solidFill>
                <a:cs typeface="Georgia"/>
              </a:rPr>
              <a:t> </a:t>
            </a:r>
            <a:r>
              <a:rPr lang="en-US" sz="2400" dirty="0">
                <a:solidFill>
                  <a:srgbClr val="585858"/>
                </a:solidFill>
                <a:cs typeface="Georgia"/>
              </a:rPr>
              <a:t>i</a:t>
            </a:r>
            <a:r>
              <a:rPr lang="en-US" sz="2400" spc="4" dirty="0">
                <a:solidFill>
                  <a:srgbClr val="585858"/>
                </a:solidFill>
                <a:cs typeface="Georgia"/>
              </a:rPr>
              <a:t>n</a:t>
            </a:r>
            <a:r>
              <a:rPr lang="en-US" sz="2400" spc="-4" dirty="0">
                <a:solidFill>
                  <a:srgbClr val="585858"/>
                </a:solidFill>
                <a:cs typeface="Georgia"/>
              </a:rPr>
              <a:t>f</a:t>
            </a:r>
            <a:r>
              <a:rPr lang="en-US" sz="2400" dirty="0">
                <a:solidFill>
                  <a:srgbClr val="585858"/>
                </a:solidFill>
                <a:cs typeface="Georgia"/>
              </a:rPr>
              <a:t>o</a:t>
            </a:r>
            <a:r>
              <a:rPr lang="en-US" sz="2400" spc="-4" dirty="0">
                <a:solidFill>
                  <a:srgbClr val="585858"/>
                </a:solidFill>
                <a:cs typeface="Georgia"/>
              </a:rPr>
              <a:t>r</a:t>
            </a:r>
            <a:r>
              <a:rPr lang="en-US" sz="2400" dirty="0">
                <a:solidFill>
                  <a:srgbClr val="585858"/>
                </a:solidFill>
                <a:cs typeface="Georgia"/>
              </a:rPr>
              <a:t>ma</a:t>
            </a:r>
            <a:r>
              <a:rPr lang="en-US" sz="2400" spc="4" dirty="0">
                <a:solidFill>
                  <a:srgbClr val="585858"/>
                </a:solidFill>
                <a:cs typeface="Georgia"/>
              </a:rPr>
              <a:t>t</a:t>
            </a:r>
            <a:r>
              <a:rPr lang="en-US" sz="2400" dirty="0">
                <a:solidFill>
                  <a:srgbClr val="585858"/>
                </a:solidFill>
                <a:cs typeface="Georgia"/>
              </a:rPr>
              <a:t>ion</a:t>
            </a:r>
          </a:p>
          <a:p>
            <a:pPr marL="762508" marR="30590" lvl="1">
              <a:lnSpc>
                <a:spcPct val="95825"/>
              </a:lnSpc>
              <a:spcBef>
                <a:spcPts val="561"/>
              </a:spcBef>
            </a:pPr>
            <a:r>
              <a:rPr lang="en-US" sz="2400" dirty="0">
                <a:solidFill>
                  <a:srgbClr val="585858"/>
                </a:solidFill>
                <a:cs typeface="Georgia"/>
              </a:rPr>
              <a:t>IP co</a:t>
            </a:r>
            <a:r>
              <a:rPr lang="en-US" sz="2400" spc="4" dirty="0">
                <a:solidFill>
                  <a:srgbClr val="585858"/>
                </a:solidFill>
                <a:cs typeface="Georgia"/>
              </a:rPr>
              <a:t>nt</a:t>
            </a:r>
            <a:r>
              <a:rPr lang="en-US" sz="2400" spc="-4" dirty="0">
                <a:solidFill>
                  <a:srgbClr val="585858"/>
                </a:solidFill>
                <a:cs typeface="Georgia"/>
              </a:rPr>
              <a:t>r</a:t>
            </a:r>
            <a:r>
              <a:rPr lang="en-US" sz="2400" dirty="0">
                <a:solidFill>
                  <a:srgbClr val="585858"/>
                </a:solidFill>
                <a:cs typeface="Georgia"/>
              </a:rPr>
              <a:t>ols</a:t>
            </a:r>
            <a:r>
              <a:rPr lang="en-US" sz="2400" spc="-4" dirty="0">
                <a:solidFill>
                  <a:srgbClr val="585858"/>
                </a:solidFill>
                <a:cs typeface="Georgia"/>
              </a:rPr>
              <a:t> </a:t>
            </a:r>
            <a:r>
              <a:rPr lang="en-US" sz="2400" dirty="0">
                <a:solidFill>
                  <a:srgbClr val="585858"/>
                </a:solidFill>
                <a:cs typeface="Georgia"/>
              </a:rPr>
              <a:t>how </a:t>
            </a:r>
            <a:r>
              <a:rPr lang="en-US" sz="2400" spc="4" dirty="0">
                <a:solidFill>
                  <a:srgbClr val="585858"/>
                </a:solidFill>
                <a:cs typeface="Georgia"/>
              </a:rPr>
              <a:t>t</a:t>
            </a:r>
            <a:r>
              <a:rPr lang="en-US" sz="2400" dirty="0">
                <a:solidFill>
                  <a:srgbClr val="585858"/>
                </a:solidFill>
                <a:cs typeface="Georgia"/>
              </a:rPr>
              <a:t>he</a:t>
            </a:r>
            <a:r>
              <a:rPr lang="en-US" sz="2400" spc="-9" dirty="0">
                <a:solidFill>
                  <a:srgbClr val="585858"/>
                </a:solidFill>
                <a:cs typeface="Georgia"/>
              </a:rPr>
              <a:t> </a:t>
            </a:r>
            <a:r>
              <a:rPr lang="en-US" sz="2400" spc="-4" dirty="0">
                <a:solidFill>
                  <a:srgbClr val="585858"/>
                </a:solidFill>
                <a:cs typeface="Georgia"/>
              </a:rPr>
              <a:t>p</a:t>
            </a:r>
            <a:r>
              <a:rPr lang="en-US" sz="2400" dirty="0">
                <a:solidFill>
                  <a:srgbClr val="585858"/>
                </a:solidFill>
                <a:cs typeface="Georgia"/>
              </a:rPr>
              <a:t>ac</a:t>
            </a:r>
            <a:r>
              <a:rPr lang="en-US" sz="2400" spc="-4" dirty="0">
                <a:solidFill>
                  <a:srgbClr val="585858"/>
                </a:solidFill>
                <a:cs typeface="Georgia"/>
              </a:rPr>
              <a:t>k</a:t>
            </a:r>
            <a:r>
              <a:rPr lang="en-US" sz="2400" spc="4" dirty="0">
                <a:solidFill>
                  <a:srgbClr val="585858"/>
                </a:solidFill>
                <a:cs typeface="Georgia"/>
              </a:rPr>
              <a:t>et</a:t>
            </a:r>
            <a:r>
              <a:rPr lang="en-US" sz="2400" dirty="0">
                <a:solidFill>
                  <a:srgbClr val="585858"/>
                </a:solidFill>
                <a:cs typeface="Georgia"/>
              </a:rPr>
              <a:t>s g</a:t>
            </a:r>
            <a:r>
              <a:rPr lang="en-US" sz="2400" spc="4" dirty="0">
                <a:solidFill>
                  <a:srgbClr val="585858"/>
                </a:solidFill>
                <a:cs typeface="Georgia"/>
              </a:rPr>
              <a:t>e</a:t>
            </a:r>
            <a:r>
              <a:rPr lang="en-US" sz="2400" dirty="0">
                <a:solidFill>
                  <a:srgbClr val="585858"/>
                </a:solidFill>
                <a:cs typeface="Georgia"/>
              </a:rPr>
              <a:t>t</a:t>
            </a:r>
            <a:r>
              <a:rPr lang="en-US" sz="2400" spc="-25" dirty="0">
                <a:solidFill>
                  <a:srgbClr val="585858"/>
                </a:solidFill>
                <a:cs typeface="Georgia"/>
              </a:rPr>
              <a:t> </a:t>
            </a:r>
            <a:r>
              <a:rPr lang="en-US" sz="2400" dirty="0">
                <a:solidFill>
                  <a:srgbClr val="585858"/>
                </a:solidFill>
                <a:cs typeface="Georgia"/>
              </a:rPr>
              <a:t>s</a:t>
            </a:r>
            <a:r>
              <a:rPr lang="en-US" sz="2400" spc="4" dirty="0">
                <a:solidFill>
                  <a:srgbClr val="585858"/>
                </a:solidFill>
                <a:cs typeface="Georgia"/>
              </a:rPr>
              <a:t>en</a:t>
            </a:r>
            <a:r>
              <a:rPr lang="en-US" sz="2400" dirty="0">
                <a:solidFill>
                  <a:srgbClr val="585858"/>
                </a:solidFill>
                <a:cs typeface="Georgia"/>
              </a:rPr>
              <a:t>t</a:t>
            </a:r>
            <a:r>
              <a:rPr lang="en-US" sz="2400" spc="-9" dirty="0">
                <a:solidFill>
                  <a:srgbClr val="585858"/>
                </a:solidFill>
                <a:cs typeface="Georgia"/>
              </a:rPr>
              <a:t> </a:t>
            </a:r>
            <a:r>
              <a:rPr lang="en-US" sz="2400" spc="-4" dirty="0">
                <a:solidFill>
                  <a:srgbClr val="585858"/>
                </a:solidFill>
                <a:cs typeface="Georgia"/>
              </a:rPr>
              <a:t>fr</a:t>
            </a:r>
            <a:r>
              <a:rPr lang="en-US" sz="2400" dirty="0">
                <a:solidFill>
                  <a:srgbClr val="585858"/>
                </a:solidFill>
                <a:cs typeface="Georgia"/>
              </a:rPr>
              <a:t>om</a:t>
            </a:r>
            <a:r>
              <a:rPr lang="en-US" sz="2400" spc="4" dirty="0">
                <a:solidFill>
                  <a:srgbClr val="585858"/>
                </a:solidFill>
                <a:cs typeface="Georgia"/>
              </a:rPr>
              <a:t> </a:t>
            </a:r>
            <a:r>
              <a:rPr lang="en-US" sz="2400" dirty="0">
                <a:solidFill>
                  <a:srgbClr val="585858"/>
                </a:solidFill>
                <a:cs typeface="Georgia"/>
              </a:rPr>
              <a:t>o</a:t>
            </a:r>
            <a:r>
              <a:rPr lang="en-US" sz="2400" spc="4" dirty="0">
                <a:solidFill>
                  <a:srgbClr val="585858"/>
                </a:solidFill>
                <a:cs typeface="Georgia"/>
              </a:rPr>
              <a:t>n</a:t>
            </a:r>
            <a:r>
              <a:rPr lang="en-US" sz="2400" dirty="0">
                <a:solidFill>
                  <a:srgbClr val="585858"/>
                </a:solidFill>
                <a:cs typeface="Georgia"/>
              </a:rPr>
              <a:t>e com</a:t>
            </a:r>
            <a:r>
              <a:rPr lang="en-US" sz="2400" spc="-4" dirty="0">
                <a:solidFill>
                  <a:srgbClr val="585858"/>
                </a:solidFill>
                <a:cs typeface="Georgia"/>
              </a:rPr>
              <a:t>p</a:t>
            </a:r>
            <a:r>
              <a:rPr lang="en-US" sz="2400" dirty="0">
                <a:solidFill>
                  <a:srgbClr val="585858"/>
                </a:solidFill>
                <a:cs typeface="Georgia"/>
              </a:rPr>
              <a:t>u</a:t>
            </a:r>
            <a:r>
              <a:rPr lang="en-US" sz="2400" spc="4" dirty="0">
                <a:solidFill>
                  <a:srgbClr val="585858"/>
                </a:solidFill>
                <a:cs typeface="Georgia"/>
              </a:rPr>
              <a:t>te</a:t>
            </a:r>
            <a:r>
              <a:rPr lang="en-US" sz="2400" dirty="0">
                <a:solidFill>
                  <a:srgbClr val="585858"/>
                </a:solidFill>
                <a:cs typeface="Georgia"/>
              </a:rPr>
              <a:t>r</a:t>
            </a:r>
            <a:r>
              <a:rPr lang="en-US" sz="2400" spc="-19" dirty="0">
                <a:solidFill>
                  <a:srgbClr val="585858"/>
                </a:solidFill>
                <a:cs typeface="Georgia"/>
              </a:rPr>
              <a:t> </a:t>
            </a:r>
            <a:r>
              <a:rPr lang="en-US" sz="2400" spc="4" dirty="0">
                <a:solidFill>
                  <a:srgbClr val="585858"/>
                </a:solidFill>
                <a:cs typeface="Georgia"/>
              </a:rPr>
              <a:t>to </a:t>
            </a:r>
            <a:r>
              <a:rPr lang="en-US" sz="2400" dirty="0">
                <a:solidFill>
                  <a:srgbClr val="585858"/>
                </a:solidFill>
                <a:cs typeface="Georgia"/>
              </a:rPr>
              <a:t>a</a:t>
            </a:r>
            <a:r>
              <a:rPr lang="en-US" sz="2400" spc="4" dirty="0">
                <a:solidFill>
                  <a:srgbClr val="585858"/>
                </a:solidFill>
                <a:cs typeface="Georgia"/>
              </a:rPr>
              <a:t>n</a:t>
            </a:r>
            <a:r>
              <a:rPr lang="en-US" sz="2400" dirty="0">
                <a:solidFill>
                  <a:srgbClr val="585858"/>
                </a:solidFill>
                <a:cs typeface="Georgia"/>
              </a:rPr>
              <a:t>o</a:t>
            </a:r>
            <a:r>
              <a:rPr lang="en-US" sz="2400" spc="4" dirty="0">
                <a:solidFill>
                  <a:srgbClr val="585858"/>
                </a:solidFill>
                <a:cs typeface="Georgia"/>
              </a:rPr>
              <a:t>t</a:t>
            </a:r>
            <a:r>
              <a:rPr lang="en-US" sz="2400" dirty="0">
                <a:solidFill>
                  <a:srgbClr val="585858"/>
                </a:solidFill>
                <a:cs typeface="Georgia"/>
              </a:rPr>
              <a:t>h</a:t>
            </a:r>
            <a:r>
              <a:rPr lang="en-US" sz="2400" spc="4" dirty="0">
                <a:solidFill>
                  <a:srgbClr val="585858"/>
                </a:solidFill>
                <a:cs typeface="Georgia"/>
              </a:rPr>
              <a:t>er</a:t>
            </a:r>
            <a:endParaRPr lang="en-US" sz="2400" dirty="0">
              <a:cs typeface="Georgia"/>
            </a:endParaRPr>
          </a:p>
          <a:p>
            <a:pPr marL="469900" marR="38300">
              <a:lnSpc>
                <a:spcPct val="95825"/>
              </a:lnSpc>
              <a:spcBef>
                <a:spcPts val="325"/>
              </a:spcBef>
              <a:buNone/>
            </a:pPr>
            <a:endParaRPr lang="en-US" spc="4" dirty="0">
              <a:solidFill>
                <a:srgbClr val="585858"/>
              </a:solidFill>
              <a:latin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Internet</a:t>
            </a:r>
          </a:p>
        </p:txBody>
      </p:sp>
      <p:sp>
        <p:nvSpPr>
          <p:cNvPr id="3" name="Content Placeholder 2"/>
          <p:cNvSpPr>
            <a:spLocks noGrp="1"/>
          </p:cNvSpPr>
          <p:nvPr>
            <p:ph idx="1"/>
          </p:nvPr>
        </p:nvSpPr>
        <p:spPr/>
        <p:txBody>
          <a:bodyPr>
            <a:normAutofit/>
          </a:bodyPr>
          <a:lstStyle/>
          <a:p>
            <a:pPr marL="12700" marR="43290">
              <a:lnSpc>
                <a:spcPts val="2570"/>
              </a:lnSpc>
              <a:spcBef>
                <a:spcPts val="128"/>
              </a:spcBef>
            </a:pPr>
            <a:r>
              <a:rPr lang="en-US" dirty="0">
                <a:solidFill>
                  <a:srgbClr val="585858"/>
                </a:solidFill>
                <a:cs typeface="Georgia"/>
              </a:rPr>
              <a:t>What is Internet and how was it started?</a:t>
            </a:r>
          </a:p>
          <a:p>
            <a:pPr marL="12700" marR="43290">
              <a:lnSpc>
                <a:spcPts val="2570"/>
              </a:lnSpc>
              <a:spcBef>
                <a:spcPts val="128"/>
              </a:spcBef>
            </a:pPr>
            <a:endParaRPr lang="en-US" dirty="0">
              <a:solidFill>
                <a:srgbClr val="585858"/>
              </a:solidFill>
              <a:cs typeface="Georgia"/>
            </a:endParaRPr>
          </a:p>
          <a:p>
            <a:pPr marL="12700" marR="43290">
              <a:lnSpc>
                <a:spcPts val="2570"/>
              </a:lnSpc>
              <a:spcBef>
                <a:spcPts val="128"/>
              </a:spcBef>
            </a:pPr>
            <a:r>
              <a:rPr lang="en-US" dirty="0">
                <a:solidFill>
                  <a:srgbClr val="0070C0"/>
                </a:solidFill>
                <a:cs typeface="Georgia"/>
                <a:hlinkClick r:id="rId2">
                  <a:extLst>
                    <a:ext uri="{A12FA001-AC4F-418D-AE19-62706E023703}">
                      <ahyp:hlinkClr xmlns:ahyp="http://schemas.microsoft.com/office/drawing/2018/hyperlinkcolor" val="tx"/>
                    </a:ext>
                  </a:extLst>
                </a:hlinkClick>
              </a:rPr>
              <a:t>https://www.youtube.com/watch?v=Dxcc6ycZ73M&amp;list=PLzdnOPI1iJNfMRZm5DDxco3UdsFegvuB7</a:t>
            </a:r>
            <a:endParaRPr lang="en-US" dirty="0">
              <a:solidFill>
                <a:srgbClr val="0070C0"/>
              </a:solidFill>
              <a:cs typeface="Georgia"/>
            </a:endParaRPr>
          </a:p>
          <a:p>
            <a:pPr marL="12700" marR="43290">
              <a:lnSpc>
                <a:spcPts val="2570"/>
              </a:lnSpc>
              <a:spcBef>
                <a:spcPts val="128"/>
              </a:spcBef>
            </a:pPr>
            <a:endParaRPr lang="en-US" dirty="0">
              <a:cs typeface="Georgia"/>
            </a:endParaRPr>
          </a:p>
          <a:p>
            <a:r>
              <a:rPr lang="en-JM" dirty="0"/>
              <a:t>IP Address and DNS</a:t>
            </a:r>
          </a:p>
          <a:p>
            <a:r>
              <a:rPr lang="en-JM" dirty="0">
                <a:hlinkClick r:id="rId3"/>
              </a:rPr>
              <a:t>https://www.youtube.com/watch?v=5o8CwafCxnU&amp;t=12s</a:t>
            </a:r>
            <a:endParaRPr lang="en-JM" dirty="0"/>
          </a:p>
          <a:p>
            <a:pPr marL="469900">
              <a:lnSpc>
                <a:spcPct val="95825"/>
              </a:lnSpc>
              <a:spcBef>
                <a:spcPts val="433"/>
              </a:spcBef>
              <a:buNone/>
            </a:pP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Protocols</a:t>
            </a:r>
          </a:p>
        </p:txBody>
      </p:sp>
      <p:sp>
        <p:nvSpPr>
          <p:cNvPr id="3" name="Content Placeholder 2"/>
          <p:cNvSpPr>
            <a:spLocks noGrp="1"/>
          </p:cNvSpPr>
          <p:nvPr>
            <p:ph idx="1"/>
          </p:nvPr>
        </p:nvSpPr>
        <p:spPr/>
        <p:txBody>
          <a:bodyPr/>
          <a:lstStyle/>
          <a:p>
            <a:pPr marL="469900" marR="38300">
              <a:lnSpc>
                <a:spcPct val="95825"/>
              </a:lnSpc>
              <a:spcBef>
                <a:spcPts val="325"/>
              </a:spcBef>
            </a:pPr>
            <a:r>
              <a:rPr lang="en-US" b="1" spc="4" dirty="0">
                <a:solidFill>
                  <a:srgbClr val="585858"/>
                </a:solidFill>
              </a:rPr>
              <a:t>SMTP/IMAP/POP</a:t>
            </a:r>
            <a:r>
              <a:rPr lang="en-US" spc="4" dirty="0">
                <a:solidFill>
                  <a:srgbClr val="585858"/>
                </a:solidFill>
              </a:rPr>
              <a:t>: Email protocols</a:t>
            </a:r>
          </a:p>
          <a:p>
            <a:pPr marL="762508" marR="38300" lvl="1">
              <a:lnSpc>
                <a:spcPct val="95825"/>
              </a:lnSpc>
              <a:spcBef>
                <a:spcPts val="325"/>
              </a:spcBef>
            </a:pPr>
            <a:r>
              <a:rPr lang="en-US" sz="2400" spc="4" dirty="0">
                <a:solidFill>
                  <a:srgbClr val="585858"/>
                </a:solidFill>
              </a:rPr>
              <a:t>Used to </a:t>
            </a:r>
            <a:r>
              <a:rPr lang="en-US" sz="2400" spc="4" dirty="0">
                <a:solidFill>
                  <a:srgbClr val="585858"/>
                </a:solidFill>
                <a:cs typeface="Georgia"/>
              </a:rPr>
              <a:t>t</a:t>
            </a:r>
            <a:r>
              <a:rPr lang="en-US" sz="2400" spc="-4" dirty="0">
                <a:solidFill>
                  <a:srgbClr val="585858"/>
                </a:solidFill>
                <a:cs typeface="Georgia"/>
              </a:rPr>
              <a:t>r</a:t>
            </a:r>
            <a:r>
              <a:rPr lang="en-US" sz="2400" dirty="0">
                <a:solidFill>
                  <a:srgbClr val="585858"/>
                </a:solidFill>
                <a:cs typeface="Georgia"/>
              </a:rPr>
              <a:t>a</a:t>
            </a:r>
            <a:r>
              <a:rPr lang="en-US" sz="2400" spc="4" dirty="0">
                <a:solidFill>
                  <a:srgbClr val="585858"/>
                </a:solidFill>
                <a:cs typeface="Georgia"/>
              </a:rPr>
              <a:t>n</a:t>
            </a:r>
            <a:r>
              <a:rPr lang="en-US" sz="2400" dirty="0">
                <a:solidFill>
                  <a:srgbClr val="585858"/>
                </a:solidFill>
                <a:cs typeface="Georgia"/>
              </a:rPr>
              <a:t>s</a:t>
            </a:r>
            <a:r>
              <a:rPr lang="en-US" sz="2400" spc="-4" dirty="0">
                <a:solidFill>
                  <a:srgbClr val="585858"/>
                </a:solidFill>
                <a:cs typeface="Georgia"/>
              </a:rPr>
              <a:t>f</a:t>
            </a:r>
            <a:r>
              <a:rPr lang="en-US" sz="2400" spc="4" dirty="0">
                <a:solidFill>
                  <a:srgbClr val="585858"/>
                </a:solidFill>
                <a:cs typeface="Georgia"/>
              </a:rPr>
              <a:t>e</a:t>
            </a:r>
            <a:r>
              <a:rPr lang="en-US" sz="2400" dirty="0">
                <a:solidFill>
                  <a:srgbClr val="585858"/>
                </a:solidFill>
                <a:cs typeface="Georgia"/>
              </a:rPr>
              <a:t>r </a:t>
            </a:r>
            <a:r>
              <a:rPr lang="en-US" sz="2400" spc="4" dirty="0">
                <a:solidFill>
                  <a:srgbClr val="585858"/>
                </a:solidFill>
                <a:cs typeface="Georgia"/>
              </a:rPr>
              <a:t>e</a:t>
            </a:r>
            <a:r>
              <a:rPr lang="en-US" sz="2400" dirty="0">
                <a:solidFill>
                  <a:srgbClr val="585858"/>
                </a:solidFill>
                <a:cs typeface="Georgia"/>
              </a:rPr>
              <a:t>mails</a:t>
            </a:r>
            <a:r>
              <a:rPr lang="en-US" sz="2400" spc="-4" dirty="0">
                <a:solidFill>
                  <a:srgbClr val="585858"/>
                </a:solidFill>
                <a:cs typeface="Georgia"/>
              </a:rPr>
              <a:t> </a:t>
            </a:r>
            <a:r>
              <a:rPr lang="en-US" sz="2400" spc="4" dirty="0">
                <a:solidFill>
                  <a:srgbClr val="585858"/>
                </a:solidFill>
                <a:cs typeface="Georgia"/>
              </a:rPr>
              <a:t>bet</a:t>
            </a:r>
            <a:r>
              <a:rPr lang="en-US" sz="2400" dirty="0">
                <a:solidFill>
                  <a:srgbClr val="585858"/>
                </a:solidFill>
                <a:cs typeface="Georgia"/>
              </a:rPr>
              <a:t>w</a:t>
            </a:r>
            <a:r>
              <a:rPr lang="en-US" sz="2400" spc="4" dirty="0">
                <a:solidFill>
                  <a:srgbClr val="585858"/>
                </a:solidFill>
                <a:cs typeface="Georgia"/>
              </a:rPr>
              <a:t>ee</a:t>
            </a:r>
            <a:r>
              <a:rPr lang="en-US" sz="2400" dirty="0">
                <a:solidFill>
                  <a:srgbClr val="585858"/>
                </a:solidFill>
                <a:cs typeface="Georgia"/>
              </a:rPr>
              <a:t>n</a:t>
            </a:r>
            <a:r>
              <a:rPr lang="en-US" sz="2400" spc="-34" dirty="0">
                <a:solidFill>
                  <a:srgbClr val="585858"/>
                </a:solidFill>
                <a:cs typeface="Georgia"/>
              </a:rPr>
              <a:t> </a:t>
            </a:r>
            <a:r>
              <a:rPr lang="en-US" sz="2400" spc="4" dirty="0">
                <a:solidFill>
                  <a:srgbClr val="585858"/>
                </a:solidFill>
                <a:cs typeface="Georgia"/>
              </a:rPr>
              <a:t>t</a:t>
            </a:r>
            <a:r>
              <a:rPr lang="en-US" sz="2400" dirty="0">
                <a:solidFill>
                  <a:srgbClr val="585858"/>
                </a:solidFill>
                <a:cs typeface="Georgia"/>
              </a:rPr>
              <a:t>he</a:t>
            </a:r>
            <a:r>
              <a:rPr lang="en-US" sz="2400" spc="-9" dirty="0">
                <a:solidFill>
                  <a:srgbClr val="585858"/>
                </a:solidFill>
                <a:cs typeface="Georgia"/>
              </a:rPr>
              <a:t> </a:t>
            </a:r>
            <a:r>
              <a:rPr lang="en-US" sz="2400" dirty="0">
                <a:solidFill>
                  <a:srgbClr val="585858"/>
                </a:solidFill>
                <a:cs typeface="Georgia"/>
              </a:rPr>
              <a:t>ou</a:t>
            </a:r>
            <a:r>
              <a:rPr lang="en-US" sz="2400" spc="4" dirty="0">
                <a:solidFill>
                  <a:srgbClr val="585858"/>
                </a:solidFill>
                <a:cs typeface="Georgia"/>
              </a:rPr>
              <a:t>t</a:t>
            </a:r>
            <a:r>
              <a:rPr lang="en-US" sz="2400" dirty="0">
                <a:solidFill>
                  <a:srgbClr val="585858"/>
                </a:solidFill>
                <a:cs typeface="Georgia"/>
              </a:rPr>
              <a:t>goi</a:t>
            </a:r>
            <a:r>
              <a:rPr lang="en-US" sz="2400" spc="4" dirty="0">
                <a:solidFill>
                  <a:srgbClr val="585858"/>
                </a:solidFill>
                <a:cs typeface="Georgia"/>
              </a:rPr>
              <a:t>n</a:t>
            </a:r>
            <a:r>
              <a:rPr lang="en-US" sz="2400" dirty="0">
                <a:solidFill>
                  <a:srgbClr val="585858"/>
                </a:solidFill>
                <a:cs typeface="Georgia"/>
              </a:rPr>
              <a:t>g</a:t>
            </a:r>
            <a:r>
              <a:rPr lang="en-US" sz="2400" spc="-25" dirty="0">
                <a:solidFill>
                  <a:srgbClr val="585858"/>
                </a:solidFill>
                <a:cs typeface="Georgia"/>
              </a:rPr>
              <a:t> </a:t>
            </a:r>
            <a:r>
              <a:rPr lang="en-US" sz="2400" dirty="0">
                <a:solidFill>
                  <a:srgbClr val="585858"/>
                </a:solidFill>
                <a:cs typeface="Georgia"/>
              </a:rPr>
              <a:t>a</a:t>
            </a:r>
            <a:r>
              <a:rPr lang="en-US" sz="2400" spc="4" dirty="0">
                <a:solidFill>
                  <a:srgbClr val="585858"/>
                </a:solidFill>
                <a:cs typeface="Georgia"/>
              </a:rPr>
              <a:t>n</a:t>
            </a:r>
            <a:r>
              <a:rPr lang="en-US" sz="2400" dirty="0">
                <a:solidFill>
                  <a:srgbClr val="585858"/>
                </a:solidFill>
                <a:cs typeface="Georgia"/>
              </a:rPr>
              <a:t>d i</a:t>
            </a:r>
            <a:r>
              <a:rPr lang="en-US" sz="2400" spc="4" dirty="0">
                <a:solidFill>
                  <a:srgbClr val="585858"/>
                </a:solidFill>
                <a:cs typeface="Georgia"/>
              </a:rPr>
              <a:t>n</a:t>
            </a:r>
            <a:r>
              <a:rPr lang="en-US" sz="2400" dirty="0">
                <a:solidFill>
                  <a:srgbClr val="585858"/>
                </a:solidFill>
                <a:cs typeface="Georgia"/>
              </a:rPr>
              <a:t>comi</a:t>
            </a:r>
            <a:r>
              <a:rPr lang="en-US" sz="2400" spc="4" dirty="0">
                <a:solidFill>
                  <a:srgbClr val="585858"/>
                </a:solidFill>
                <a:cs typeface="Georgia"/>
              </a:rPr>
              <a:t>n</a:t>
            </a:r>
            <a:r>
              <a:rPr lang="en-US" sz="2400" dirty="0">
                <a:solidFill>
                  <a:srgbClr val="585858"/>
                </a:solidFill>
                <a:cs typeface="Georgia"/>
              </a:rPr>
              <a:t>g mail s</a:t>
            </a:r>
            <a:r>
              <a:rPr lang="en-US" sz="2400" spc="4" dirty="0">
                <a:solidFill>
                  <a:srgbClr val="585858"/>
                </a:solidFill>
                <a:cs typeface="Georgia"/>
              </a:rPr>
              <a:t>e</a:t>
            </a:r>
            <a:r>
              <a:rPr lang="en-US" sz="2400" spc="-4" dirty="0">
                <a:solidFill>
                  <a:srgbClr val="585858"/>
                </a:solidFill>
                <a:cs typeface="Georgia"/>
              </a:rPr>
              <a:t>r</a:t>
            </a:r>
            <a:r>
              <a:rPr lang="en-US" sz="2400" dirty="0">
                <a:solidFill>
                  <a:srgbClr val="585858"/>
                </a:solidFill>
                <a:cs typeface="Georgia"/>
              </a:rPr>
              <a:t>v</a:t>
            </a:r>
            <a:r>
              <a:rPr lang="en-US" sz="2400" spc="4" dirty="0">
                <a:solidFill>
                  <a:srgbClr val="585858"/>
                </a:solidFill>
                <a:cs typeface="Georgia"/>
              </a:rPr>
              <a:t>e</a:t>
            </a:r>
            <a:r>
              <a:rPr lang="en-US" sz="2400" spc="-4" dirty="0">
                <a:solidFill>
                  <a:srgbClr val="585858"/>
                </a:solidFill>
                <a:cs typeface="Georgia"/>
              </a:rPr>
              <a:t>r</a:t>
            </a:r>
            <a:r>
              <a:rPr lang="en-US" sz="2400" dirty="0">
                <a:solidFill>
                  <a:srgbClr val="585858"/>
                </a:solidFill>
                <a:cs typeface="Georgia"/>
              </a:rPr>
              <a:t>s</a:t>
            </a:r>
          </a:p>
          <a:p>
            <a:pPr marL="762508" marR="38300" lvl="1">
              <a:lnSpc>
                <a:spcPct val="95825"/>
              </a:lnSpc>
              <a:spcBef>
                <a:spcPts val="325"/>
              </a:spcBef>
            </a:pPr>
            <a:r>
              <a:rPr lang="en-US" sz="2400" dirty="0">
                <a:solidFill>
                  <a:srgbClr val="585858"/>
                </a:solidFill>
                <a:cs typeface="Georgia"/>
              </a:rPr>
              <a:t>SMTP stands for Simple Mail Transfer Protocol</a:t>
            </a:r>
          </a:p>
          <a:p>
            <a:pPr marL="762508" marR="38300" lvl="1">
              <a:lnSpc>
                <a:spcPct val="95825"/>
              </a:lnSpc>
              <a:spcBef>
                <a:spcPts val="325"/>
              </a:spcBef>
            </a:pPr>
            <a:r>
              <a:rPr lang="en-US" sz="2400" dirty="0">
                <a:solidFill>
                  <a:srgbClr val="585858"/>
                </a:solidFill>
                <a:cs typeface="Georgia"/>
              </a:rPr>
              <a:t>IMAP stands for Internet Message Access Protocol</a:t>
            </a:r>
          </a:p>
          <a:p>
            <a:pPr marL="762508" marR="38300" lvl="1">
              <a:lnSpc>
                <a:spcPct val="95825"/>
              </a:lnSpc>
              <a:spcBef>
                <a:spcPts val="325"/>
              </a:spcBef>
            </a:pPr>
            <a:r>
              <a:rPr lang="en-US" sz="2400" dirty="0">
                <a:solidFill>
                  <a:srgbClr val="585858"/>
                </a:solidFill>
                <a:cs typeface="Georgia"/>
              </a:rPr>
              <a:t>POP stands for Post Office Protocol</a:t>
            </a:r>
            <a:endParaRPr lang="en-US" sz="2400" dirty="0">
              <a:cs typeface="Georgia"/>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dirty="0"/>
              <a:t>How the internet works? - Summary</a:t>
            </a:r>
          </a:p>
        </p:txBody>
      </p:sp>
      <p:sp>
        <p:nvSpPr>
          <p:cNvPr id="3" name="Content Placeholder 2"/>
          <p:cNvSpPr>
            <a:spLocks noGrp="1"/>
          </p:cNvSpPr>
          <p:nvPr>
            <p:ph idx="1"/>
          </p:nvPr>
        </p:nvSpPr>
        <p:spPr/>
        <p:txBody>
          <a:bodyPr>
            <a:normAutofit fontScale="92500" lnSpcReduction="20000"/>
          </a:bodyPr>
          <a:lstStyle/>
          <a:p>
            <a:r>
              <a:rPr lang="en-JM" dirty="0"/>
              <a:t>Router reads the destination address in the IP header of packet </a:t>
            </a:r>
          </a:p>
          <a:p>
            <a:endParaRPr lang="en-JM" dirty="0"/>
          </a:p>
          <a:p>
            <a:r>
              <a:rPr lang="en-JM" dirty="0"/>
              <a:t>It determines the destination network from that address and forwards the packet to the next router according to fastest and shortest path</a:t>
            </a:r>
          </a:p>
          <a:p>
            <a:endParaRPr lang="en-JM" dirty="0"/>
          </a:p>
          <a:p>
            <a:r>
              <a:rPr lang="en-JM" dirty="0"/>
              <a:t>This process goes on until packet reaches at destination network</a:t>
            </a:r>
          </a:p>
          <a:p>
            <a:endParaRPr lang="en-JM" dirty="0"/>
          </a:p>
          <a:p>
            <a:r>
              <a:rPr lang="en-JM" dirty="0"/>
              <a:t>Packet is then delivered to the destination machine by routers on local network</a:t>
            </a:r>
          </a:p>
          <a:p>
            <a:endParaRPr lang="en-JM" dirty="0"/>
          </a:p>
        </p:txBody>
      </p:sp>
    </p:spTree>
    <p:extLst>
      <p:ext uri="{BB962C8B-B14F-4D97-AF65-F5344CB8AC3E}">
        <p14:creationId xmlns:p14="http://schemas.microsoft.com/office/powerpoint/2010/main" val="114062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Protocols</a:t>
            </a:r>
          </a:p>
        </p:txBody>
      </p:sp>
      <p:sp>
        <p:nvSpPr>
          <p:cNvPr id="7" name="Content Placeholder 6">
            <a:extLst>
              <a:ext uri="{FF2B5EF4-FFF2-40B4-BE49-F238E27FC236}">
                <a16:creationId xmlns:a16="http://schemas.microsoft.com/office/drawing/2014/main" id="{B9327E8E-278B-43B7-8F6A-35A2FA431BEC}"/>
              </a:ext>
            </a:extLst>
          </p:cNvPr>
          <p:cNvSpPr>
            <a:spLocks noGrp="1"/>
          </p:cNvSpPr>
          <p:nvPr>
            <p:ph idx="1"/>
          </p:nvPr>
        </p:nvSpPr>
        <p:spPr>
          <a:xfrm>
            <a:off x="457200" y="1775191"/>
            <a:ext cx="2209800" cy="4625609"/>
          </a:xfrm>
        </p:spPr>
        <p:txBody>
          <a:bodyPr/>
          <a:lstStyle/>
          <a:p>
            <a:r>
              <a:rPr lang="en-CA" dirty="0"/>
              <a:t>The Internet Protocol Stack</a:t>
            </a:r>
          </a:p>
          <a:p>
            <a:endParaRPr lang="en-CA" dirty="0"/>
          </a:p>
        </p:txBody>
      </p:sp>
      <p:pic>
        <p:nvPicPr>
          <p:cNvPr id="4" name="Picture 3">
            <a:extLst>
              <a:ext uri="{FF2B5EF4-FFF2-40B4-BE49-F238E27FC236}">
                <a16:creationId xmlns:a16="http://schemas.microsoft.com/office/drawing/2014/main" id="{6E4DAE3A-D970-4312-BC17-928F86EE00C0}"/>
              </a:ext>
            </a:extLst>
          </p:cNvPr>
          <p:cNvPicPr>
            <a:picLocks noChangeAspect="1"/>
          </p:cNvPicPr>
          <p:nvPr/>
        </p:nvPicPr>
        <p:blipFill>
          <a:blip r:embed="rId2"/>
          <a:stretch>
            <a:fillRect/>
          </a:stretch>
        </p:blipFill>
        <p:spPr>
          <a:xfrm>
            <a:off x="3200400" y="1600200"/>
            <a:ext cx="5486400" cy="4983662"/>
          </a:xfrm>
          <a:prstGeom prst="rect">
            <a:avLst/>
          </a:prstGeom>
        </p:spPr>
      </p:pic>
    </p:spTree>
    <p:extLst>
      <p:ext uri="{BB962C8B-B14F-4D97-AF65-F5344CB8AC3E}">
        <p14:creationId xmlns:p14="http://schemas.microsoft.com/office/powerpoint/2010/main" val="1549752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How does Internet work?</a:t>
            </a:r>
          </a:p>
        </p:txBody>
      </p:sp>
      <p:sp>
        <p:nvSpPr>
          <p:cNvPr id="3" name="Content Placeholder 2"/>
          <p:cNvSpPr>
            <a:spLocks noGrp="1"/>
          </p:cNvSpPr>
          <p:nvPr>
            <p:ph idx="1"/>
          </p:nvPr>
        </p:nvSpPr>
        <p:spPr/>
        <p:txBody>
          <a:bodyPr/>
          <a:lstStyle/>
          <a:p>
            <a:r>
              <a:rPr lang="en-JM" dirty="0"/>
              <a:t>Watch the following </a:t>
            </a:r>
            <a:r>
              <a:rPr lang="en-JM"/>
              <a:t>video for quick </a:t>
            </a:r>
            <a:r>
              <a:rPr lang="en-JM" dirty="0"/>
              <a:t>review </a:t>
            </a:r>
            <a:r>
              <a:rPr lang="en-JM"/>
              <a:t>of  ‘how </a:t>
            </a:r>
            <a:r>
              <a:rPr lang="en-JM" dirty="0"/>
              <a:t>does </a:t>
            </a:r>
            <a:r>
              <a:rPr lang="en-JM"/>
              <a:t>internet works’?</a:t>
            </a:r>
            <a:endParaRPr lang="en-JM" dirty="0"/>
          </a:p>
          <a:p>
            <a:endParaRPr lang="en-US" dirty="0">
              <a:cs typeface="Times New Roman" pitchFamily="18" charset="0"/>
              <a:hlinkClick r:id="rId2"/>
            </a:endParaRPr>
          </a:p>
          <a:p>
            <a:endParaRPr lang="en-US" dirty="0">
              <a:cs typeface="Times New Roman" pitchFamily="18" charset="0"/>
              <a:hlinkClick r:id="rId2"/>
            </a:endParaRPr>
          </a:p>
          <a:p>
            <a:r>
              <a:rPr lang="en-US" dirty="0">
                <a:cs typeface="Times New Roman" pitchFamily="18" charset="0"/>
                <a:hlinkClick r:id="rId2"/>
              </a:rPr>
              <a:t>https://www.youtube.com/watch?v=i5oe63pOhLI</a:t>
            </a:r>
            <a:endParaRPr lang="en-US" dirty="0">
              <a:cs typeface="Times New Roman" pitchFamily="18" charset="0"/>
            </a:endParaRPr>
          </a:p>
          <a:p>
            <a:endParaRPr lang="en-US" dirty="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cs typeface="Times New Roman" pitchFamily="18" charset="0"/>
              </a:rPr>
              <a:t>3-Tier Architecture</a:t>
            </a:r>
          </a:p>
        </p:txBody>
      </p:sp>
      <p:sp>
        <p:nvSpPr>
          <p:cNvPr id="3" name="Content Placeholder 2"/>
          <p:cNvSpPr>
            <a:spLocks noGrp="1"/>
          </p:cNvSpPr>
          <p:nvPr>
            <p:ph idx="1"/>
          </p:nvPr>
        </p:nvSpPr>
        <p:spPr>
          <a:xfrm>
            <a:off x="0" y="1935480"/>
            <a:ext cx="9144000" cy="4922520"/>
          </a:xfrm>
        </p:spPr>
        <p:txBody>
          <a:bodyPr>
            <a:normAutofit fontScale="92500"/>
          </a:bodyPr>
          <a:lstStyle/>
          <a:p>
            <a:pPr>
              <a:buNone/>
            </a:pPr>
            <a:r>
              <a:rPr lang="en-US" dirty="0">
                <a:cs typeface="Times New Roman" pitchFamily="18" charset="0"/>
              </a:rPr>
              <a:t>Client		         </a:t>
            </a:r>
            <a:r>
              <a:rPr lang="en-US" dirty="0">
                <a:solidFill>
                  <a:srgbClr val="FF0000"/>
                </a:solidFill>
                <a:cs typeface="Times New Roman" pitchFamily="18" charset="0"/>
              </a:rPr>
              <a:t>GUI Interface		    </a:t>
            </a:r>
            <a:r>
              <a:rPr lang="en-US" dirty="0">
                <a:solidFill>
                  <a:srgbClr val="7030A0"/>
                </a:solidFill>
                <a:cs typeface="Times New Roman" pitchFamily="18" charset="0"/>
              </a:rPr>
              <a:t>Browser</a:t>
            </a:r>
          </a:p>
          <a:p>
            <a:pPr>
              <a:buNone/>
            </a:pPr>
            <a:r>
              <a:rPr lang="en-US" dirty="0">
                <a:solidFill>
                  <a:srgbClr val="FF0000"/>
                </a:solidFill>
                <a:cs typeface="Times New Roman" pitchFamily="18" charset="0"/>
              </a:rPr>
              <a:t>			                 (I/O Processing)</a:t>
            </a:r>
          </a:p>
          <a:p>
            <a:pPr>
              <a:buNone/>
            </a:pPr>
            <a:endParaRPr lang="en-US" dirty="0">
              <a:solidFill>
                <a:srgbClr val="FF0000"/>
              </a:solidFill>
              <a:cs typeface="Times New Roman" pitchFamily="18" charset="0"/>
            </a:endParaRPr>
          </a:p>
          <a:p>
            <a:pPr>
              <a:buNone/>
            </a:pPr>
            <a:r>
              <a:rPr lang="en-US" dirty="0">
                <a:cs typeface="Times New Roman" pitchFamily="18" charset="0"/>
              </a:rPr>
              <a:t>Application Server       </a:t>
            </a:r>
            <a:r>
              <a:rPr lang="en-US" dirty="0">
                <a:solidFill>
                  <a:srgbClr val="FF0000"/>
                </a:solidFill>
                <a:cs typeface="Times New Roman" pitchFamily="18" charset="0"/>
              </a:rPr>
              <a:t>Business rules	        </a:t>
            </a:r>
            <a:r>
              <a:rPr lang="en-US" dirty="0">
                <a:solidFill>
                  <a:srgbClr val="7030A0"/>
                </a:solidFill>
                <a:cs typeface="Times New Roman" pitchFamily="18" charset="0"/>
              </a:rPr>
              <a:t>Web Server</a:t>
            </a:r>
          </a:p>
          <a:p>
            <a:pPr>
              <a:buNone/>
            </a:pPr>
            <a:endParaRPr lang="en-US" dirty="0">
              <a:solidFill>
                <a:srgbClr val="7030A0"/>
              </a:solidFill>
              <a:cs typeface="Times New Roman" pitchFamily="18" charset="0"/>
            </a:endParaRPr>
          </a:p>
          <a:p>
            <a:pPr>
              <a:buNone/>
            </a:pPr>
            <a:r>
              <a:rPr lang="en-US" dirty="0">
                <a:cs typeface="Times New Roman" pitchFamily="18" charset="0"/>
              </a:rPr>
              <a:t>Database Server	          </a:t>
            </a:r>
            <a:r>
              <a:rPr lang="en-US" dirty="0">
                <a:solidFill>
                  <a:srgbClr val="FF0000"/>
                </a:solidFill>
                <a:cs typeface="Times New Roman" pitchFamily="18" charset="0"/>
              </a:rPr>
              <a:t>Data storage		      </a:t>
            </a:r>
            <a:r>
              <a:rPr lang="en-US" dirty="0">
                <a:solidFill>
                  <a:srgbClr val="7030A0"/>
                </a:solidFill>
                <a:cs typeface="Times New Roman" pitchFamily="18" charset="0"/>
              </a:rPr>
              <a:t>DBMS</a:t>
            </a:r>
          </a:p>
          <a:p>
            <a:pPr>
              <a:buNone/>
            </a:pPr>
            <a:endParaRPr lang="en-US" dirty="0">
              <a:solidFill>
                <a:srgbClr val="7030A0"/>
              </a:solidFill>
              <a:cs typeface="Times New Roman" pitchFamily="18" charset="0"/>
            </a:endParaRPr>
          </a:p>
          <a:p>
            <a:pPr>
              <a:buNone/>
            </a:pPr>
            <a:r>
              <a:rPr lang="en-US" dirty="0">
                <a:solidFill>
                  <a:srgbClr val="002060"/>
                </a:solidFill>
                <a:cs typeface="Times New Roman" pitchFamily="18" charset="0"/>
              </a:rPr>
              <a:t>Thin Client</a:t>
            </a:r>
          </a:p>
          <a:p>
            <a:r>
              <a:rPr lang="en-US" dirty="0">
                <a:solidFill>
                  <a:srgbClr val="002060"/>
                </a:solidFill>
                <a:cs typeface="Times New Roman" pitchFamily="18" charset="0"/>
              </a:rPr>
              <a:t>PC just for user interface and a little application processing. Limited or no data storage.</a:t>
            </a:r>
          </a:p>
        </p:txBody>
      </p:sp>
      <p:cxnSp>
        <p:nvCxnSpPr>
          <p:cNvPr id="5" name="Straight Connector 4"/>
          <p:cNvCxnSpPr/>
          <p:nvPr/>
        </p:nvCxnSpPr>
        <p:spPr>
          <a:xfrm>
            <a:off x="152400" y="3200400"/>
            <a:ext cx="8763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2400" y="4191000"/>
            <a:ext cx="8763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3-Tier Architecture</a:t>
            </a:r>
            <a:endParaRPr lang="en-US" dirty="0"/>
          </a:p>
        </p:txBody>
      </p:sp>
      <p:sp>
        <p:nvSpPr>
          <p:cNvPr id="3" name="Content Placeholder 2"/>
          <p:cNvSpPr>
            <a:spLocks noGrp="1"/>
          </p:cNvSpPr>
          <p:nvPr>
            <p:ph idx="1"/>
          </p:nvPr>
        </p:nvSpPr>
        <p:spPr>
          <a:xfrm>
            <a:off x="228600" y="1600200"/>
            <a:ext cx="8763000" cy="5257800"/>
          </a:xfrm>
        </p:spPr>
        <p:txBody>
          <a:bodyPr>
            <a:normAutofit lnSpcReduction="10000"/>
          </a:bodyPr>
          <a:lstStyle/>
          <a:p>
            <a:r>
              <a:rPr lang="en-US" dirty="0">
                <a:cs typeface="Times New Roman" pitchFamily="18" charset="0"/>
              </a:rPr>
              <a:t>Web based Client Server System follow three tier architecture.</a:t>
            </a:r>
          </a:p>
          <a:p>
            <a:endParaRPr lang="en-US" dirty="0">
              <a:cs typeface="Times New Roman" pitchFamily="18" charset="0"/>
            </a:endParaRPr>
          </a:p>
          <a:p>
            <a:r>
              <a:rPr lang="en-US" dirty="0">
                <a:cs typeface="Times New Roman" pitchFamily="18" charset="0"/>
              </a:rPr>
              <a:t>An application is divided into three parts.</a:t>
            </a:r>
          </a:p>
          <a:p>
            <a:pPr lvl="1"/>
            <a:r>
              <a:rPr lang="en-US" dirty="0">
                <a:cs typeface="Times New Roman" pitchFamily="18" charset="0"/>
              </a:rPr>
              <a:t>Client side code runs on Web Browser</a:t>
            </a:r>
          </a:p>
          <a:p>
            <a:pPr lvl="1"/>
            <a:r>
              <a:rPr lang="en-US" dirty="0">
                <a:cs typeface="Times New Roman" pitchFamily="18" charset="0"/>
              </a:rPr>
              <a:t>Server side code runs on Web Server and</a:t>
            </a:r>
          </a:p>
          <a:p>
            <a:pPr lvl="1"/>
            <a:r>
              <a:rPr lang="en-US" dirty="0">
                <a:cs typeface="Times New Roman" pitchFamily="18" charset="0"/>
              </a:rPr>
              <a:t>Database is stored and maintained in a database server.</a:t>
            </a:r>
          </a:p>
          <a:p>
            <a:pPr lvl="1"/>
            <a:endParaRPr lang="en-US" dirty="0">
              <a:cs typeface="Times New Roman" pitchFamily="18" charset="0"/>
            </a:endParaRPr>
          </a:p>
          <a:p>
            <a:r>
              <a:rPr lang="en-US" dirty="0">
                <a:cs typeface="Times New Roman" pitchFamily="18" charset="0"/>
              </a:rPr>
              <a:t>Server is a software used to provide services to other software and applications.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3-Tier Architecture</a:t>
            </a:r>
            <a:endParaRPr lang="en-US" dirty="0"/>
          </a:p>
        </p:txBody>
      </p:sp>
      <p:sp>
        <p:nvSpPr>
          <p:cNvPr id="3" name="Content Placeholder 2"/>
          <p:cNvSpPr>
            <a:spLocks noGrp="1"/>
          </p:cNvSpPr>
          <p:nvPr>
            <p:ph idx="1"/>
          </p:nvPr>
        </p:nvSpPr>
        <p:spPr>
          <a:xfrm>
            <a:off x="228600" y="1600200"/>
            <a:ext cx="8763000" cy="5257800"/>
          </a:xfrm>
        </p:spPr>
        <p:txBody>
          <a:bodyPr>
            <a:normAutofit lnSpcReduction="10000"/>
          </a:bodyPr>
          <a:lstStyle/>
          <a:p>
            <a:r>
              <a:rPr lang="en-US" dirty="0">
                <a:cs typeface="Times New Roman" pitchFamily="18" charset="0"/>
              </a:rPr>
              <a:t>Web Server is a special type of Server used to post the web pages requested by the Web Browser.</a:t>
            </a:r>
          </a:p>
          <a:p>
            <a:endParaRPr lang="en-US" dirty="0">
              <a:cs typeface="Times New Roman" pitchFamily="18" charset="0"/>
            </a:endParaRPr>
          </a:p>
          <a:p>
            <a:r>
              <a:rPr lang="en-US" dirty="0">
                <a:cs typeface="Times New Roman" pitchFamily="18" charset="0"/>
              </a:rPr>
              <a:t>It also compiles and executes the Server side code if it is embedded in the requested web page.</a:t>
            </a:r>
          </a:p>
          <a:p>
            <a:endParaRPr lang="en-US" dirty="0">
              <a:cs typeface="Times New Roman" pitchFamily="18" charset="0"/>
            </a:endParaRPr>
          </a:p>
          <a:p>
            <a:r>
              <a:rPr lang="en-US" dirty="0">
                <a:cs typeface="Times New Roman" pitchFamily="18" charset="0"/>
              </a:rPr>
              <a:t>Server side code contains logical decisions, evaluations, performs calculations, accesses database and manipulate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3-Tier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cs typeface="Times New Roman" pitchFamily="18" charset="0"/>
              </a:rPr>
              <a:t>Web Browser is the client software or application used to request the web pages.</a:t>
            </a:r>
          </a:p>
          <a:p>
            <a:endParaRPr lang="en-US" dirty="0">
              <a:cs typeface="Times New Roman" pitchFamily="18" charset="0"/>
            </a:endParaRPr>
          </a:p>
          <a:p>
            <a:r>
              <a:rPr lang="en-US" dirty="0">
                <a:cs typeface="Times New Roman" pitchFamily="18" charset="0"/>
              </a:rPr>
              <a:t>It interprets the HTML and displays the webpage and its contents.</a:t>
            </a:r>
          </a:p>
          <a:p>
            <a:endParaRPr lang="en-US" dirty="0">
              <a:cs typeface="Times New Roman" pitchFamily="18" charset="0"/>
            </a:endParaRPr>
          </a:p>
          <a:p>
            <a:r>
              <a:rPr lang="en-US" dirty="0">
                <a:cs typeface="Times New Roman" pitchFamily="18" charset="0"/>
              </a:rPr>
              <a:t>The communication protocol at application layer between Web Browser and Web Server is HTTP protocol.</a:t>
            </a:r>
          </a:p>
          <a:p>
            <a:endParaRPr lang="en-US" dirty="0">
              <a:cs typeface="Times New Roman" pitchFamily="18" charset="0"/>
            </a:endParaRPr>
          </a:p>
          <a:p>
            <a:r>
              <a:rPr lang="en-US" dirty="0">
                <a:cs typeface="Times New Roman" pitchFamily="18" charset="0"/>
              </a:rPr>
              <a:t>A database server is dedicated to providing database services.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cs typeface="Times New Roman" pitchFamily="18" charset="0"/>
              </a:rPr>
              <a:t>How does it work?</a:t>
            </a:r>
          </a:p>
        </p:txBody>
      </p:sp>
      <p:sp>
        <p:nvSpPr>
          <p:cNvPr id="3" name="Content Placeholder 2"/>
          <p:cNvSpPr>
            <a:spLocks noGrp="1"/>
          </p:cNvSpPr>
          <p:nvPr>
            <p:ph idx="1"/>
          </p:nvPr>
        </p:nvSpPr>
        <p:spPr>
          <a:xfrm>
            <a:off x="381000" y="1676400"/>
            <a:ext cx="8305800" cy="5181600"/>
          </a:xfrm>
        </p:spPr>
        <p:txBody>
          <a:bodyPr>
            <a:normAutofit fontScale="85000" lnSpcReduction="20000"/>
          </a:bodyPr>
          <a:lstStyle/>
          <a:p>
            <a:r>
              <a:rPr lang="en-US" dirty="0">
                <a:cs typeface="Times New Roman" pitchFamily="18" charset="0"/>
              </a:rPr>
              <a:t>Web Browser requests a web page .</a:t>
            </a:r>
          </a:p>
          <a:p>
            <a:endParaRPr lang="en-US" dirty="0">
              <a:cs typeface="Times New Roman" pitchFamily="18" charset="0"/>
            </a:endParaRPr>
          </a:p>
          <a:p>
            <a:r>
              <a:rPr lang="en-US" dirty="0">
                <a:cs typeface="Times New Roman" pitchFamily="18" charset="0"/>
              </a:rPr>
              <a:t>The Web Server processes the request and  responds by sending the requested  web page.</a:t>
            </a:r>
          </a:p>
          <a:p>
            <a:endParaRPr lang="en-US" dirty="0">
              <a:cs typeface="Times New Roman" pitchFamily="18" charset="0"/>
            </a:endParaRPr>
          </a:p>
          <a:p>
            <a:r>
              <a:rPr lang="en-US" dirty="0">
                <a:cs typeface="Times New Roman" pitchFamily="18" charset="0"/>
              </a:rPr>
              <a:t>The Web Browser interpreters the web page and displays it.</a:t>
            </a:r>
          </a:p>
          <a:p>
            <a:endParaRPr lang="en-US" dirty="0">
              <a:cs typeface="Times New Roman" pitchFamily="18" charset="0"/>
            </a:endParaRPr>
          </a:p>
          <a:p>
            <a:r>
              <a:rPr lang="en-US" dirty="0">
                <a:cs typeface="Times New Roman" pitchFamily="18" charset="0"/>
              </a:rPr>
              <a:t>After getting the page, the user enters some inputs and clicks the submit button (for example).</a:t>
            </a:r>
          </a:p>
          <a:p>
            <a:endParaRPr lang="en-US" dirty="0">
              <a:cs typeface="Times New Roman" pitchFamily="18" charset="0"/>
            </a:endParaRPr>
          </a:p>
          <a:p>
            <a:r>
              <a:rPr lang="en-US" dirty="0">
                <a:cs typeface="Times New Roman" pitchFamily="18" charset="0"/>
              </a:rPr>
              <a:t>But before submitting the web page, Web Browser interprets the client side code; if some requirements are not fulfilled by the user; asks the user to complete those requirements.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latin typeface="Times New Roman" pitchFamily="18" charset="0"/>
                <a:cs typeface="Times New Roman" pitchFamily="18" charset="0"/>
              </a:rPr>
              <a:t>How does it work?</a:t>
            </a:r>
          </a:p>
        </p:txBody>
      </p:sp>
      <p:sp>
        <p:nvSpPr>
          <p:cNvPr id="3" name="Content Placeholder 2"/>
          <p:cNvSpPr>
            <a:spLocks noGrp="1"/>
          </p:cNvSpPr>
          <p:nvPr>
            <p:ph idx="1"/>
          </p:nvPr>
        </p:nvSpPr>
        <p:spPr>
          <a:xfrm>
            <a:off x="381000" y="1676400"/>
            <a:ext cx="8305800" cy="5181600"/>
          </a:xfrm>
        </p:spPr>
        <p:txBody>
          <a:bodyPr>
            <a:normAutofit/>
          </a:bodyPr>
          <a:lstStyle/>
          <a:p>
            <a:r>
              <a:rPr lang="en-US" dirty="0">
                <a:cs typeface="Times New Roman" pitchFamily="18" charset="0"/>
              </a:rPr>
              <a:t>If all validations are complete, then resends the webpage to Web Server.</a:t>
            </a:r>
          </a:p>
          <a:p>
            <a:endParaRPr lang="en-US" dirty="0">
              <a:cs typeface="Times New Roman" pitchFamily="18" charset="0"/>
            </a:endParaRPr>
          </a:p>
          <a:p>
            <a:r>
              <a:rPr lang="en-US" dirty="0">
                <a:cs typeface="Times New Roman" pitchFamily="18" charset="0"/>
              </a:rPr>
              <a:t>The Server processes the Server side code embedded in the webpage and processes all the instructions and sends the web page to the Web Browser again.</a:t>
            </a:r>
          </a:p>
          <a:p>
            <a:endParaRPr lang="en-US" dirty="0">
              <a:cs typeface="Times New Roman" pitchFamily="18" charset="0"/>
            </a:endParaRPr>
          </a:p>
          <a:p>
            <a:r>
              <a:rPr lang="en-US" dirty="0">
                <a:cs typeface="Times New Roman" pitchFamily="18" charset="0"/>
              </a:rPr>
              <a:t>The Web Browser again interprets the web page and displays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dirty="0"/>
              <a:t>IP address and Packet Switching</a:t>
            </a:r>
          </a:p>
        </p:txBody>
      </p:sp>
      <p:sp>
        <p:nvSpPr>
          <p:cNvPr id="3" name="Content Placeholder 2"/>
          <p:cNvSpPr>
            <a:spLocks noGrp="1"/>
          </p:cNvSpPr>
          <p:nvPr>
            <p:ph idx="1"/>
          </p:nvPr>
        </p:nvSpPr>
        <p:spPr/>
        <p:txBody>
          <a:bodyPr>
            <a:normAutofit/>
          </a:bodyPr>
          <a:lstStyle/>
          <a:p>
            <a:r>
              <a:rPr lang="en-US" dirty="0">
                <a:cs typeface="Times New Roman" pitchFamily="18" charset="0"/>
              </a:rPr>
              <a:t>The Internet: Packets, Routing and reliability</a:t>
            </a:r>
          </a:p>
          <a:p>
            <a:r>
              <a:rPr lang="en-US" dirty="0">
                <a:solidFill>
                  <a:srgbClr val="0070C0"/>
                </a:solidFill>
                <a:hlinkClick r:id="rId2">
                  <a:extLst>
                    <a:ext uri="{A12FA001-AC4F-418D-AE19-62706E023703}">
                      <ahyp:hlinkClr xmlns:ahyp="http://schemas.microsoft.com/office/drawing/2018/hyperlinkcolor" val="tx"/>
                    </a:ext>
                  </a:extLst>
                </a:hlinkClick>
              </a:rPr>
              <a:t>https://www.youtube.com/watch?v=AYdF7b3nMto&amp;index=4&amp;list=PLzdnOPI1iJNfMRZm5DDxco3UdsFegvuB7</a:t>
            </a:r>
            <a:endParaRPr lang="en-US" dirty="0">
              <a:solidFill>
                <a:srgbClr val="0070C0"/>
              </a:solidFill>
            </a:endParaRPr>
          </a:p>
          <a:p>
            <a:endParaRPr lang="en-JM" dirty="0"/>
          </a:p>
          <a:p>
            <a:endParaRPr lang="en-JM" dirty="0"/>
          </a:p>
        </p:txBody>
      </p:sp>
    </p:spTree>
    <p:extLst>
      <p:ext uri="{BB962C8B-B14F-4D97-AF65-F5344CB8AC3E}">
        <p14:creationId xmlns:p14="http://schemas.microsoft.com/office/powerpoint/2010/main" val="3814822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cs typeface="Times New Roman" pitchFamily="18" charset="0"/>
              </a:rPr>
              <a:t>How does it work?</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r>
              <a:rPr lang="en-US" sz="3000" dirty="0">
                <a:cs typeface="Times New Roman" pitchFamily="18" charset="0"/>
              </a:rPr>
              <a:t>The Web Pages embedded with client side code executed on Web Browser are known as Presentation Tier which includes simple controls and user input validation. This application is also known as a thin client.</a:t>
            </a:r>
          </a:p>
          <a:p>
            <a:endParaRPr lang="en-US" sz="3000" dirty="0">
              <a:cs typeface="Times New Roman" pitchFamily="18" charset="0"/>
            </a:endParaRPr>
          </a:p>
          <a:p>
            <a:endParaRPr lang="en-US" sz="3000" dirty="0">
              <a:cs typeface="Times New Roman" pitchFamily="18" charset="0"/>
            </a:endParaRPr>
          </a:p>
        </p:txBody>
      </p:sp>
      <p:pic>
        <p:nvPicPr>
          <p:cNvPr id="57352" name="Picture 8">
            <a:extLst>
              <a:ext uri="{FF2B5EF4-FFF2-40B4-BE49-F238E27FC236}">
                <a16:creationId xmlns:a16="http://schemas.microsoft.com/office/drawing/2014/main" id="{9C196D89-9F83-41DF-A4FA-882D0842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14800"/>
            <a:ext cx="55626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cs typeface="Times New Roman" pitchFamily="18" charset="0"/>
              </a:rPr>
              <a:t>How does it work?</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r>
              <a:rPr lang="en-US" sz="3000" dirty="0">
                <a:cs typeface="Times New Roman" pitchFamily="18" charset="0"/>
              </a:rPr>
              <a:t>Server side code executed on Web Server is known as the Logic Tier which makes logical decisions, evaluations, perform calculations and access data.</a:t>
            </a:r>
          </a:p>
        </p:txBody>
      </p:sp>
      <p:pic>
        <p:nvPicPr>
          <p:cNvPr id="102402" name="Picture 8">
            <a:extLst>
              <a:ext uri="{FF2B5EF4-FFF2-40B4-BE49-F238E27FC236}">
                <a16:creationId xmlns:a16="http://schemas.microsoft.com/office/drawing/2014/main" id="{01C761B1-8546-4037-B74E-9D3B02D16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14800"/>
            <a:ext cx="55626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cs typeface="Times New Roman" pitchFamily="18" charset="0"/>
              </a:rPr>
              <a:t>How does it work?</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r>
              <a:rPr lang="en-US" sz="3000" dirty="0">
                <a:cs typeface="Times New Roman" pitchFamily="18" charset="0"/>
              </a:rPr>
              <a:t>Third tier is Data Tier. The database resides on the Database server is known as Data Tier.</a:t>
            </a:r>
          </a:p>
        </p:txBody>
      </p:sp>
      <p:graphicFrame>
        <p:nvGraphicFramePr>
          <p:cNvPr id="4" name="Object 3"/>
          <p:cNvGraphicFramePr>
            <a:graphicFrameLocks noChangeAspect="1"/>
          </p:cNvGraphicFramePr>
          <p:nvPr/>
        </p:nvGraphicFramePr>
        <p:xfrm>
          <a:off x="1600200" y="3352800"/>
          <a:ext cx="5562600" cy="2514600"/>
        </p:xfrm>
        <a:graphic>
          <a:graphicData uri="http://schemas.openxmlformats.org/presentationml/2006/ole">
            <mc:AlternateContent xmlns:mc="http://schemas.openxmlformats.org/markup-compatibility/2006">
              <mc:Choice xmlns:v="urn:schemas-microsoft-com:vml" Requires="v">
                <p:oleObj spid="_x0000_s97299" name="Bitmap Image" r:id="rId3" imgW="4858428" imgH="2133898" progId="PBrush">
                  <p:embed/>
                </p:oleObj>
              </mc:Choice>
              <mc:Fallback>
                <p:oleObj name="Bitmap Image" r:id="rId3" imgW="4858428" imgH="2133898" progId="PBrush">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352800"/>
                        <a:ext cx="556260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Autofit/>
          </a:bodyPr>
          <a:lstStyle/>
          <a:p>
            <a:r>
              <a:rPr lang="en-US" sz="4000" dirty="0">
                <a:cs typeface="Times New Roman" pitchFamily="18" charset="0"/>
              </a:rPr>
              <a:t>Communication steps between Web Server and Web Browser</a:t>
            </a:r>
          </a:p>
        </p:txBody>
      </p:sp>
      <p:pic>
        <p:nvPicPr>
          <p:cNvPr id="19458" name="Picture 2"/>
          <p:cNvPicPr>
            <a:picLocks noGrp="1" noChangeAspect="1" noChangeArrowheads="1"/>
          </p:cNvPicPr>
          <p:nvPr>
            <p:ph idx="1"/>
          </p:nvPr>
        </p:nvPicPr>
        <p:blipFill>
          <a:blip r:embed="rId2" cstate="print"/>
          <a:srcRect/>
          <a:stretch>
            <a:fillRect/>
          </a:stretch>
        </p:blipFill>
        <p:spPr bwMode="auto">
          <a:xfrm>
            <a:off x="457200" y="1524001"/>
            <a:ext cx="8381999" cy="51816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Why it is used? </a:t>
            </a:r>
          </a:p>
        </p:txBody>
      </p:sp>
      <p:sp>
        <p:nvSpPr>
          <p:cNvPr id="3" name="Content Placeholder 2"/>
          <p:cNvSpPr>
            <a:spLocks noGrp="1"/>
          </p:cNvSpPr>
          <p:nvPr>
            <p:ph idx="1"/>
          </p:nvPr>
        </p:nvSpPr>
        <p:spPr/>
        <p:txBody>
          <a:bodyPr/>
          <a:lstStyle/>
          <a:p>
            <a:r>
              <a:rPr lang="en-US" dirty="0">
                <a:cs typeface="Times New Roman" pitchFamily="18" charset="0"/>
              </a:rPr>
              <a:t>Benefits are:</a:t>
            </a:r>
          </a:p>
          <a:p>
            <a:pPr lvl="1"/>
            <a:r>
              <a:rPr lang="en-US" dirty="0">
                <a:cs typeface="Times New Roman" pitchFamily="18" charset="0"/>
              </a:rPr>
              <a:t>It is easier to modify or replace any tier without affecting the other tiers.</a:t>
            </a:r>
          </a:p>
          <a:p>
            <a:pPr lvl="1"/>
            <a:r>
              <a:rPr lang="en-US" dirty="0">
                <a:cs typeface="Times New Roman" pitchFamily="18" charset="0"/>
              </a:rPr>
              <a:t>Separating the application and database functionality means better load balancing.</a:t>
            </a:r>
          </a:p>
          <a:p>
            <a:pPr lvl="1"/>
            <a:r>
              <a:rPr lang="en-US" dirty="0">
                <a:cs typeface="Times New Roman" pitchFamily="18" charset="0"/>
              </a:rPr>
              <a:t>Adequate security policies can be enforced in each tier.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3-Tier Application Example </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Presentation Layer</a:t>
            </a:r>
          </a:p>
        </p:txBody>
      </p:sp>
      <p:graphicFrame>
        <p:nvGraphicFramePr>
          <p:cNvPr id="5" name="Object 4"/>
          <p:cNvGraphicFramePr>
            <a:graphicFrameLocks noChangeAspect="1"/>
          </p:cNvGraphicFramePr>
          <p:nvPr/>
        </p:nvGraphicFramePr>
        <p:xfrm>
          <a:off x="609600" y="1981200"/>
          <a:ext cx="5524500" cy="2571750"/>
        </p:xfrm>
        <a:graphic>
          <a:graphicData uri="http://schemas.openxmlformats.org/presentationml/2006/ole">
            <mc:AlternateContent xmlns:mc="http://schemas.openxmlformats.org/markup-compatibility/2006">
              <mc:Choice xmlns:v="urn:schemas-microsoft-com:vml" Requires="v">
                <p:oleObj spid="_x0000_s58393" name="Bitmap Image" r:id="rId3" imgW="5525271" imgH="2572109" progId="PBrush">
                  <p:embed/>
                </p:oleObj>
              </mc:Choice>
              <mc:Fallback>
                <p:oleObj name="Bitmap Image" r:id="rId3" imgW="5525271" imgH="2572109" progId="PBrush">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81200"/>
                        <a:ext cx="5524500"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3-Tier Application Example </a:t>
            </a:r>
            <a:endParaRPr lang="en-US" dirty="0"/>
          </a:p>
        </p:txBody>
      </p:sp>
      <p:pic>
        <p:nvPicPr>
          <p:cNvPr id="37890" name="Picture 2"/>
          <p:cNvPicPr>
            <a:picLocks noGrp="1" noChangeAspect="1" noChangeArrowheads="1"/>
          </p:cNvPicPr>
          <p:nvPr>
            <p:ph idx="1"/>
          </p:nvPr>
        </p:nvPicPr>
        <p:blipFill>
          <a:blip r:embed="rId2" cstate="print"/>
          <a:stretch>
            <a:fillRect/>
          </a:stretch>
        </p:blipFill>
        <p:spPr bwMode="auto">
          <a:xfrm>
            <a:off x="914400" y="2209800"/>
            <a:ext cx="7620000" cy="3810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3-Tier Application Example </a:t>
            </a:r>
            <a:endParaRPr lang="en-US" dirty="0"/>
          </a:p>
        </p:txBody>
      </p:sp>
      <p:pic>
        <p:nvPicPr>
          <p:cNvPr id="38914" name="Picture 2"/>
          <p:cNvPicPr>
            <a:picLocks noGrp="1" noChangeAspect="1" noChangeArrowheads="1"/>
          </p:cNvPicPr>
          <p:nvPr>
            <p:ph idx="1"/>
          </p:nvPr>
        </p:nvPicPr>
        <p:blipFill>
          <a:blip r:embed="rId2" cstate="print"/>
          <a:stretch>
            <a:fillRect/>
          </a:stretch>
        </p:blipFill>
        <p:spPr bwMode="auto">
          <a:xfrm>
            <a:off x="762000" y="1828800"/>
            <a:ext cx="7467600" cy="4343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Internet</a:t>
            </a:r>
          </a:p>
        </p:txBody>
      </p:sp>
      <p:sp>
        <p:nvSpPr>
          <p:cNvPr id="3" name="Content Placeholder 2"/>
          <p:cNvSpPr>
            <a:spLocks noGrp="1"/>
          </p:cNvSpPr>
          <p:nvPr>
            <p:ph idx="1"/>
          </p:nvPr>
        </p:nvSpPr>
        <p:spPr/>
        <p:txBody>
          <a:bodyPr>
            <a:normAutofit fontScale="92500"/>
          </a:bodyPr>
          <a:lstStyle/>
          <a:p>
            <a:pPr marL="12700" marR="43290">
              <a:lnSpc>
                <a:spcPts val="2570"/>
              </a:lnSpc>
              <a:spcBef>
                <a:spcPts val="128"/>
              </a:spcBef>
            </a:pPr>
            <a:r>
              <a:rPr lang="en-US" dirty="0">
                <a:solidFill>
                  <a:srgbClr val="585858"/>
                </a:solidFill>
                <a:cs typeface="Georgia"/>
              </a:rPr>
              <a:t>1969: </a:t>
            </a:r>
            <a:r>
              <a:rPr lang="en-US" dirty="0" err="1">
                <a:solidFill>
                  <a:srgbClr val="585858"/>
                </a:solidFill>
                <a:cs typeface="Georgia"/>
              </a:rPr>
              <a:t>A</a:t>
            </a:r>
            <a:r>
              <a:rPr lang="en-US" spc="-4" dirty="0" err="1">
                <a:solidFill>
                  <a:srgbClr val="585858"/>
                </a:solidFill>
                <a:cs typeface="Georgia"/>
              </a:rPr>
              <a:t>R</a:t>
            </a:r>
            <a:r>
              <a:rPr lang="en-US" dirty="0" err="1">
                <a:solidFill>
                  <a:srgbClr val="585858"/>
                </a:solidFill>
                <a:cs typeface="Georgia"/>
              </a:rPr>
              <a:t>PAn</a:t>
            </a:r>
            <a:r>
              <a:rPr lang="en-US" spc="4" dirty="0" err="1">
                <a:solidFill>
                  <a:srgbClr val="585858"/>
                </a:solidFill>
                <a:cs typeface="Georgia"/>
              </a:rPr>
              <a:t>e</a:t>
            </a:r>
            <a:r>
              <a:rPr lang="en-US" dirty="0" err="1">
                <a:solidFill>
                  <a:srgbClr val="585858"/>
                </a:solidFill>
                <a:cs typeface="Georgia"/>
              </a:rPr>
              <a:t>t</a:t>
            </a:r>
            <a:r>
              <a:rPr lang="en-US" spc="9" dirty="0">
                <a:solidFill>
                  <a:srgbClr val="585858"/>
                </a:solidFill>
                <a:cs typeface="Georgia"/>
              </a:rPr>
              <a:t> </a:t>
            </a:r>
            <a:r>
              <a:rPr lang="en-US" dirty="0">
                <a:solidFill>
                  <a:srgbClr val="585858"/>
                </a:solidFill>
                <a:cs typeface="Georgia"/>
              </a:rPr>
              <a:t>–</a:t>
            </a:r>
            <a:r>
              <a:rPr lang="en-US" spc="-9" dirty="0">
                <a:solidFill>
                  <a:srgbClr val="585858"/>
                </a:solidFill>
                <a:cs typeface="Georgia"/>
              </a:rPr>
              <a:t> </a:t>
            </a:r>
            <a:r>
              <a:rPr lang="en-US" dirty="0">
                <a:solidFill>
                  <a:srgbClr val="585858"/>
                </a:solidFill>
                <a:cs typeface="Georgia"/>
              </a:rPr>
              <a:t>4</a:t>
            </a:r>
            <a:r>
              <a:rPr lang="en-US" spc="-14" dirty="0">
                <a:solidFill>
                  <a:srgbClr val="585858"/>
                </a:solidFill>
                <a:cs typeface="Georgia"/>
              </a:rPr>
              <a:t> </a:t>
            </a:r>
            <a:r>
              <a:rPr lang="en-US" dirty="0">
                <a:solidFill>
                  <a:srgbClr val="585858"/>
                </a:solidFill>
                <a:cs typeface="Georgia"/>
              </a:rPr>
              <a:t>comput</a:t>
            </a:r>
            <a:r>
              <a:rPr lang="en-US" spc="4" dirty="0">
                <a:solidFill>
                  <a:srgbClr val="585858"/>
                </a:solidFill>
                <a:cs typeface="Georgia"/>
              </a:rPr>
              <a:t>e</a:t>
            </a:r>
            <a:r>
              <a:rPr lang="en-US" dirty="0">
                <a:solidFill>
                  <a:srgbClr val="585858"/>
                </a:solidFill>
                <a:cs typeface="Georgia"/>
              </a:rPr>
              <a:t>rs</a:t>
            </a:r>
            <a:endParaRPr lang="en-US" dirty="0">
              <a:cs typeface="Georgia"/>
            </a:endParaRPr>
          </a:p>
          <a:p>
            <a:pPr marL="762508" lvl="1">
              <a:lnSpc>
                <a:spcPct val="95825"/>
              </a:lnSpc>
              <a:spcBef>
                <a:spcPts val="433"/>
              </a:spcBef>
            </a:pPr>
            <a:r>
              <a:rPr lang="en-US" sz="2400" spc="-4" dirty="0">
                <a:solidFill>
                  <a:srgbClr val="585858"/>
                </a:solidFill>
                <a:cs typeface="Georgia"/>
              </a:rPr>
              <a:t>U</a:t>
            </a:r>
            <a:r>
              <a:rPr lang="en-US" sz="2400" dirty="0">
                <a:solidFill>
                  <a:srgbClr val="585858"/>
                </a:solidFill>
                <a:cs typeface="Georgia"/>
              </a:rPr>
              <a:t>s</a:t>
            </a:r>
            <a:r>
              <a:rPr lang="en-US" sz="2400" spc="4" dirty="0">
                <a:solidFill>
                  <a:srgbClr val="585858"/>
                </a:solidFill>
                <a:cs typeface="Georgia"/>
              </a:rPr>
              <a:t>e</a:t>
            </a:r>
            <a:r>
              <a:rPr lang="en-US" sz="2400" dirty="0">
                <a:solidFill>
                  <a:srgbClr val="585858"/>
                </a:solidFill>
                <a:cs typeface="Georgia"/>
              </a:rPr>
              <a:t>d</a:t>
            </a:r>
            <a:r>
              <a:rPr lang="en-US" sz="2400" spc="-9" dirty="0">
                <a:solidFill>
                  <a:srgbClr val="585858"/>
                </a:solidFill>
                <a:cs typeface="Georgia"/>
              </a:rPr>
              <a:t> </a:t>
            </a:r>
            <a:r>
              <a:rPr lang="en-US" sz="2400" i="1" spc="-4" dirty="0">
                <a:solidFill>
                  <a:srgbClr val="585858"/>
                </a:solidFill>
                <a:cs typeface="Georgia"/>
              </a:rPr>
              <a:t>T</a:t>
            </a:r>
            <a:r>
              <a:rPr lang="en-US" sz="2400" i="1" dirty="0">
                <a:solidFill>
                  <a:srgbClr val="585858"/>
                </a:solidFill>
                <a:cs typeface="Georgia"/>
              </a:rPr>
              <a:t>r</a:t>
            </a:r>
            <a:r>
              <a:rPr lang="en-US" sz="2400" i="1" spc="4" dirty="0">
                <a:solidFill>
                  <a:srgbClr val="585858"/>
                </a:solidFill>
                <a:cs typeface="Georgia"/>
              </a:rPr>
              <a:t>an</a:t>
            </a:r>
            <a:r>
              <a:rPr lang="en-US" sz="2400" i="1" dirty="0">
                <a:solidFill>
                  <a:srgbClr val="585858"/>
                </a:solidFill>
                <a:cs typeface="Georgia"/>
              </a:rPr>
              <a:t>sm</a:t>
            </a:r>
            <a:r>
              <a:rPr lang="en-US" sz="2400" i="1" spc="4" dirty="0">
                <a:solidFill>
                  <a:srgbClr val="585858"/>
                </a:solidFill>
                <a:cs typeface="Georgia"/>
              </a:rPr>
              <a:t>i</a:t>
            </a:r>
            <a:r>
              <a:rPr lang="en-US" sz="2400" i="1" dirty="0">
                <a:solidFill>
                  <a:srgbClr val="585858"/>
                </a:solidFill>
                <a:cs typeface="Georgia"/>
              </a:rPr>
              <a:t>ss</a:t>
            </a:r>
            <a:r>
              <a:rPr lang="en-US" sz="2400" i="1" spc="4" dirty="0">
                <a:solidFill>
                  <a:srgbClr val="585858"/>
                </a:solidFill>
                <a:cs typeface="Georgia"/>
              </a:rPr>
              <a:t>ion</a:t>
            </a:r>
            <a:r>
              <a:rPr lang="en-US" sz="2400" i="1" dirty="0">
                <a:solidFill>
                  <a:srgbClr val="585858"/>
                </a:solidFill>
                <a:cs typeface="Georgia"/>
              </a:rPr>
              <a:t>s</a:t>
            </a:r>
            <a:r>
              <a:rPr lang="en-US" sz="2400" i="1" spc="-34" dirty="0">
                <a:solidFill>
                  <a:srgbClr val="585858"/>
                </a:solidFill>
                <a:cs typeface="Georgia"/>
              </a:rPr>
              <a:t> </a:t>
            </a:r>
            <a:r>
              <a:rPr lang="en-US" sz="2400" i="1" dirty="0">
                <a:solidFill>
                  <a:srgbClr val="585858"/>
                </a:solidFill>
                <a:cs typeface="Georgia"/>
              </a:rPr>
              <a:t>C</a:t>
            </a:r>
            <a:r>
              <a:rPr lang="en-US" sz="2400" i="1" spc="4" dirty="0">
                <a:solidFill>
                  <a:srgbClr val="585858"/>
                </a:solidFill>
                <a:cs typeface="Georgia"/>
              </a:rPr>
              <a:t>on</a:t>
            </a:r>
            <a:r>
              <a:rPr lang="en-US" sz="2400" i="1" dirty="0">
                <a:solidFill>
                  <a:srgbClr val="585858"/>
                </a:solidFill>
                <a:cs typeface="Georgia"/>
              </a:rPr>
              <a:t>tr</a:t>
            </a:r>
            <a:r>
              <a:rPr lang="en-US" sz="2400" i="1" spc="4" dirty="0">
                <a:solidFill>
                  <a:srgbClr val="585858"/>
                </a:solidFill>
                <a:cs typeface="Georgia"/>
              </a:rPr>
              <a:t>o</a:t>
            </a:r>
            <a:r>
              <a:rPr lang="en-US" sz="2400" i="1" dirty="0">
                <a:solidFill>
                  <a:srgbClr val="585858"/>
                </a:solidFill>
                <a:cs typeface="Georgia"/>
              </a:rPr>
              <a:t>l</a:t>
            </a:r>
            <a:r>
              <a:rPr lang="en-US" sz="2400" i="1" spc="-9" dirty="0">
                <a:solidFill>
                  <a:srgbClr val="585858"/>
                </a:solidFill>
                <a:cs typeface="Georgia"/>
              </a:rPr>
              <a:t> </a:t>
            </a:r>
            <a:r>
              <a:rPr lang="en-US" sz="2400" i="1" dirty="0">
                <a:solidFill>
                  <a:srgbClr val="585858"/>
                </a:solidFill>
                <a:cs typeface="Georgia"/>
              </a:rPr>
              <a:t>Pr</a:t>
            </a:r>
            <a:r>
              <a:rPr lang="en-US" sz="2400" i="1" spc="4" dirty="0">
                <a:solidFill>
                  <a:srgbClr val="585858"/>
                </a:solidFill>
                <a:cs typeface="Georgia"/>
              </a:rPr>
              <a:t>o</a:t>
            </a:r>
            <a:r>
              <a:rPr lang="en-US" sz="2400" i="1" dirty="0">
                <a:solidFill>
                  <a:srgbClr val="585858"/>
                </a:solidFill>
                <a:cs typeface="Georgia"/>
              </a:rPr>
              <a:t>t</a:t>
            </a:r>
            <a:r>
              <a:rPr lang="en-US" sz="2400" i="1" spc="4" dirty="0">
                <a:solidFill>
                  <a:srgbClr val="585858"/>
                </a:solidFill>
                <a:cs typeface="Georgia"/>
              </a:rPr>
              <a:t>o</a:t>
            </a:r>
            <a:r>
              <a:rPr lang="en-US" sz="2400" i="1" dirty="0">
                <a:solidFill>
                  <a:srgbClr val="585858"/>
                </a:solidFill>
                <a:cs typeface="Georgia"/>
              </a:rPr>
              <a:t>c</a:t>
            </a:r>
            <a:r>
              <a:rPr lang="en-US" sz="2400" i="1" spc="4" dirty="0">
                <a:solidFill>
                  <a:srgbClr val="585858"/>
                </a:solidFill>
                <a:cs typeface="Georgia"/>
              </a:rPr>
              <a:t>ol</a:t>
            </a:r>
            <a:r>
              <a:rPr lang="en-US" sz="2400" i="1" spc="-4" dirty="0">
                <a:solidFill>
                  <a:srgbClr val="585858"/>
                </a:solidFill>
                <a:cs typeface="Georgia"/>
              </a:rPr>
              <a:t>/</a:t>
            </a:r>
            <a:r>
              <a:rPr lang="en-US" sz="2400" i="1" dirty="0">
                <a:solidFill>
                  <a:srgbClr val="585858"/>
                </a:solidFill>
                <a:cs typeface="Georgia"/>
              </a:rPr>
              <a:t>I</a:t>
            </a:r>
            <a:r>
              <a:rPr lang="en-US" sz="2400" i="1" spc="4" dirty="0">
                <a:solidFill>
                  <a:srgbClr val="585858"/>
                </a:solidFill>
                <a:cs typeface="Georgia"/>
              </a:rPr>
              <a:t>n</a:t>
            </a:r>
            <a:r>
              <a:rPr lang="en-US" sz="2400" i="1" dirty="0">
                <a:solidFill>
                  <a:srgbClr val="585858"/>
                </a:solidFill>
                <a:cs typeface="Georgia"/>
              </a:rPr>
              <a:t>ter</a:t>
            </a:r>
            <a:r>
              <a:rPr lang="en-US" sz="2400" i="1" spc="4" dirty="0">
                <a:solidFill>
                  <a:srgbClr val="585858"/>
                </a:solidFill>
                <a:cs typeface="Georgia"/>
              </a:rPr>
              <a:t>n</a:t>
            </a:r>
            <a:r>
              <a:rPr lang="en-US" sz="2400" i="1" dirty="0">
                <a:solidFill>
                  <a:srgbClr val="585858"/>
                </a:solidFill>
                <a:cs typeface="Georgia"/>
              </a:rPr>
              <a:t>et</a:t>
            </a:r>
            <a:r>
              <a:rPr lang="en-US" sz="2400" i="1" spc="-34" dirty="0">
                <a:solidFill>
                  <a:srgbClr val="585858"/>
                </a:solidFill>
                <a:cs typeface="Georgia"/>
              </a:rPr>
              <a:t> </a:t>
            </a:r>
            <a:r>
              <a:rPr lang="en-US" sz="2400" i="1" dirty="0">
                <a:solidFill>
                  <a:srgbClr val="585858"/>
                </a:solidFill>
                <a:cs typeface="Georgia"/>
              </a:rPr>
              <a:t>Pr</a:t>
            </a:r>
            <a:r>
              <a:rPr lang="en-US" sz="2400" i="1" spc="4" dirty="0">
                <a:solidFill>
                  <a:srgbClr val="585858"/>
                </a:solidFill>
                <a:cs typeface="Georgia"/>
              </a:rPr>
              <a:t>o</a:t>
            </a:r>
            <a:r>
              <a:rPr lang="en-US" sz="2400" i="1" dirty="0">
                <a:solidFill>
                  <a:srgbClr val="585858"/>
                </a:solidFill>
                <a:cs typeface="Georgia"/>
              </a:rPr>
              <a:t>t</a:t>
            </a:r>
            <a:r>
              <a:rPr lang="en-US" sz="2400" i="1" spc="4" dirty="0">
                <a:solidFill>
                  <a:srgbClr val="585858"/>
                </a:solidFill>
                <a:cs typeface="Georgia"/>
              </a:rPr>
              <a:t>o</a:t>
            </a:r>
            <a:r>
              <a:rPr lang="en-US" sz="2400" i="1" dirty="0">
                <a:solidFill>
                  <a:srgbClr val="585858"/>
                </a:solidFill>
                <a:cs typeface="Georgia"/>
              </a:rPr>
              <a:t>c</a:t>
            </a:r>
            <a:r>
              <a:rPr lang="en-US" sz="2400" i="1" spc="4" dirty="0">
                <a:solidFill>
                  <a:srgbClr val="585858"/>
                </a:solidFill>
                <a:cs typeface="Georgia"/>
              </a:rPr>
              <a:t>ol </a:t>
            </a:r>
            <a:r>
              <a:rPr lang="en-US" sz="2400" spc="4" dirty="0">
                <a:solidFill>
                  <a:srgbClr val="585858"/>
                </a:solidFill>
                <a:cs typeface="Georgia"/>
              </a:rPr>
              <a:t>(</a:t>
            </a:r>
            <a:r>
              <a:rPr lang="en-US" sz="2400" b="1" dirty="0">
                <a:solidFill>
                  <a:srgbClr val="585858"/>
                </a:solidFill>
                <a:cs typeface="Georgia"/>
              </a:rPr>
              <a:t>T</a:t>
            </a:r>
            <a:r>
              <a:rPr lang="en-US" sz="2400" b="1" spc="-4" dirty="0">
                <a:solidFill>
                  <a:srgbClr val="585858"/>
                </a:solidFill>
                <a:cs typeface="Georgia"/>
              </a:rPr>
              <a:t>C</a:t>
            </a:r>
            <a:r>
              <a:rPr lang="en-US" sz="2400" b="1" dirty="0">
                <a:solidFill>
                  <a:srgbClr val="585858"/>
                </a:solidFill>
                <a:cs typeface="Georgia"/>
              </a:rPr>
              <a:t>P/</a:t>
            </a:r>
            <a:r>
              <a:rPr lang="en-US" sz="2400" b="1" spc="-4" dirty="0">
                <a:solidFill>
                  <a:srgbClr val="585858"/>
                </a:solidFill>
                <a:cs typeface="Georgia"/>
              </a:rPr>
              <a:t>I</a:t>
            </a:r>
            <a:r>
              <a:rPr lang="en-US" sz="2400" b="1" dirty="0">
                <a:solidFill>
                  <a:srgbClr val="585858"/>
                </a:solidFill>
                <a:cs typeface="Georgia"/>
              </a:rPr>
              <a:t>P</a:t>
            </a:r>
            <a:r>
              <a:rPr lang="en-US" sz="2400" dirty="0">
                <a:solidFill>
                  <a:srgbClr val="585858"/>
                </a:solidFill>
                <a:cs typeface="Georgia"/>
              </a:rPr>
              <a:t>)</a:t>
            </a:r>
          </a:p>
          <a:p>
            <a:pPr marL="469900">
              <a:lnSpc>
                <a:spcPct val="95825"/>
              </a:lnSpc>
              <a:spcBef>
                <a:spcPts val="433"/>
              </a:spcBef>
            </a:pPr>
            <a:r>
              <a:rPr lang="en-US" dirty="0">
                <a:solidFill>
                  <a:srgbClr val="585858"/>
                </a:solidFill>
                <a:cs typeface="Georgia"/>
              </a:rPr>
              <a:t>1991: T</a:t>
            </a:r>
            <a:r>
              <a:rPr lang="en-US" spc="4" dirty="0">
                <a:solidFill>
                  <a:srgbClr val="585858"/>
                </a:solidFill>
                <a:cs typeface="Georgia"/>
              </a:rPr>
              <a:t>i</a:t>
            </a:r>
            <a:r>
              <a:rPr lang="en-US" dirty="0">
                <a:solidFill>
                  <a:srgbClr val="585858"/>
                </a:solidFill>
                <a:cs typeface="Georgia"/>
              </a:rPr>
              <a:t>m B</a:t>
            </a:r>
            <a:r>
              <a:rPr lang="en-US" spc="4" dirty="0">
                <a:solidFill>
                  <a:srgbClr val="585858"/>
                </a:solidFill>
                <a:cs typeface="Georgia"/>
              </a:rPr>
              <a:t>e</a:t>
            </a:r>
            <a:r>
              <a:rPr lang="en-US" dirty="0">
                <a:solidFill>
                  <a:srgbClr val="585858"/>
                </a:solidFill>
                <a:cs typeface="Georgia"/>
              </a:rPr>
              <a:t>rn</a:t>
            </a:r>
            <a:r>
              <a:rPr lang="en-US" spc="4" dirty="0">
                <a:solidFill>
                  <a:srgbClr val="585858"/>
                </a:solidFill>
                <a:cs typeface="Georgia"/>
              </a:rPr>
              <a:t>e</a:t>
            </a:r>
            <a:r>
              <a:rPr lang="en-US" dirty="0">
                <a:solidFill>
                  <a:srgbClr val="585858"/>
                </a:solidFill>
                <a:cs typeface="Georgia"/>
              </a:rPr>
              <a:t>r</a:t>
            </a:r>
            <a:r>
              <a:rPr lang="en-US" spc="-4" dirty="0">
                <a:solidFill>
                  <a:srgbClr val="585858"/>
                </a:solidFill>
                <a:cs typeface="Georgia"/>
              </a:rPr>
              <a:t>s</a:t>
            </a:r>
            <a:r>
              <a:rPr lang="en-US" dirty="0">
                <a:solidFill>
                  <a:srgbClr val="585858"/>
                </a:solidFill>
                <a:cs typeface="Georgia"/>
              </a:rPr>
              <a:t>-L</a:t>
            </a:r>
            <a:r>
              <a:rPr lang="en-US" spc="4" dirty="0">
                <a:solidFill>
                  <a:srgbClr val="585858"/>
                </a:solidFill>
                <a:cs typeface="Georgia"/>
              </a:rPr>
              <a:t>e</a:t>
            </a:r>
            <a:r>
              <a:rPr lang="en-US" dirty="0">
                <a:solidFill>
                  <a:srgbClr val="585858"/>
                </a:solidFill>
                <a:cs typeface="Georgia"/>
              </a:rPr>
              <a:t>e </a:t>
            </a:r>
            <a:r>
              <a:rPr lang="en-US" spc="4" dirty="0">
                <a:solidFill>
                  <a:srgbClr val="585858"/>
                </a:solidFill>
                <a:cs typeface="Georgia"/>
              </a:rPr>
              <a:t>i</a:t>
            </a:r>
            <a:r>
              <a:rPr lang="en-US" dirty="0">
                <a:solidFill>
                  <a:srgbClr val="585858"/>
                </a:solidFill>
                <a:cs typeface="Georgia"/>
              </a:rPr>
              <a:t>n</a:t>
            </a:r>
            <a:r>
              <a:rPr lang="en-US" spc="-4" dirty="0">
                <a:solidFill>
                  <a:srgbClr val="585858"/>
                </a:solidFill>
                <a:cs typeface="Georgia"/>
              </a:rPr>
              <a:t>v</a:t>
            </a:r>
            <a:r>
              <a:rPr lang="en-US" spc="4" dirty="0">
                <a:solidFill>
                  <a:srgbClr val="585858"/>
                </a:solidFill>
                <a:cs typeface="Georgia"/>
              </a:rPr>
              <a:t>e</a:t>
            </a:r>
            <a:r>
              <a:rPr lang="en-US" dirty="0">
                <a:solidFill>
                  <a:srgbClr val="585858"/>
                </a:solidFill>
                <a:cs typeface="Georgia"/>
              </a:rPr>
              <a:t>nts</a:t>
            </a:r>
            <a:r>
              <a:rPr lang="en-US" spc="-19" dirty="0">
                <a:solidFill>
                  <a:srgbClr val="585858"/>
                </a:solidFill>
                <a:cs typeface="Georgia"/>
              </a:rPr>
              <a:t> </a:t>
            </a:r>
            <a:r>
              <a:rPr lang="en-US" dirty="0">
                <a:solidFill>
                  <a:srgbClr val="585858"/>
                </a:solidFill>
                <a:cs typeface="Georgia"/>
              </a:rPr>
              <a:t>l</a:t>
            </a:r>
            <a:r>
              <a:rPr lang="en-US" spc="4" dirty="0">
                <a:solidFill>
                  <a:srgbClr val="585858"/>
                </a:solidFill>
                <a:cs typeface="Georgia"/>
              </a:rPr>
              <a:t>i</a:t>
            </a:r>
            <a:r>
              <a:rPr lang="en-US" dirty="0">
                <a:solidFill>
                  <a:srgbClr val="585858"/>
                </a:solidFill>
                <a:cs typeface="Georgia"/>
              </a:rPr>
              <a:t>nks</a:t>
            </a:r>
            <a:r>
              <a:rPr lang="en-US" spc="-4" dirty="0">
                <a:solidFill>
                  <a:srgbClr val="585858"/>
                </a:solidFill>
                <a:cs typeface="Georgia"/>
              </a:rPr>
              <a:t> </a:t>
            </a:r>
            <a:r>
              <a:rPr lang="en-US" dirty="0">
                <a:solidFill>
                  <a:srgbClr val="585858"/>
                </a:solidFill>
                <a:cs typeface="Georgia"/>
              </a:rPr>
              <a:t>(“</a:t>
            </a:r>
            <a:r>
              <a:rPr lang="en-US" b="1" dirty="0">
                <a:solidFill>
                  <a:srgbClr val="585858"/>
                </a:solidFill>
                <a:cs typeface="Georgia"/>
              </a:rPr>
              <a:t>h</a:t>
            </a:r>
            <a:r>
              <a:rPr lang="en-US" b="1" spc="-4" dirty="0">
                <a:solidFill>
                  <a:srgbClr val="585858"/>
                </a:solidFill>
                <a:cs typeface="Georgia"/>
              </a:rPr>
              <a:t>y</a:t>
            </a:r>
            <a:r>
              <a:rPr lang="en-US" b="1" spc="4" dirty="0">
                <a:solidFill>
                  <a:srgbClr val="585858"/>
                </a:solidFill>
                <a:cs typeface="Georgia"/>
              </a:rPr>
              <a:t>p</a:t>
            </a:r>
            <a:r>
              <a:rPr lang="en-US" b="1" spc="-4" dirty="0">
                <a:solidFill>
                  <a:srgbClr val="585858"/>
                </a:solidFill>
                <a:cs typeface="Georgia"/>
              </a:rPr>
              <a:t>e</a:t>
            </a:r>
            <a:r>
              <a:rPr lang="en-US" b="1" dirty="0">
                <a:solidFill>
                  <a:srgbClr val="585858"/>
                </a:solidFill>
                <a:cs typeface="Georgia"/>
              </a:rPr>
              <a:t>r</a:t>
            </a:r>
            <a:r>
              <a:rPr lang="en-US" b="1" spc="-4" dirty="0">
                <a:solidFill>
                  <a:srgbClr val="585858"/>
                </a:solidFill>
                <a:cs typeface="Georgia"/>
              </a:rPr>
              <a:t>te</a:t>
            </a:r>
            <a:r>
              <a:rPr lang="en-US" b="1" spc="4" dirty="0">
                <a:solidFill>
                  <a:srgbClr val="585858"/>
                </a:solidFill>
                <a:cs typeface="Georgia"/>
              </a:rPr>
              <a:t>x</a:t>
            </a:r>
            <a:r>
              <a:rPr lang="en-US" b="1" spc="-4" dirty="0">
                <a:solidFill>
                  <a:srgbClr val="585858"/>
                </a:solidFill>
                <a:cs typeface="Georgia"/>
              </a:rPr>
              <a:t>t</a:t>
            </a:r>
            <a:r>
              <a:rPr lang="en-US" dirty="0">
                <a:solidFill>
                  <a:srgbClr val="585858"/>
                </a:solidFill>
                <a:cs typeface="Georgia"/>
              </a:rPr>
              <a:t>”)</a:t>
            </a:r>
          </a:p>
          <a:p>
            <a:pPr marL="762508" lvl="1">
              <a:lnSpc>
                <a:spcPct val="95825"/>
              </a:lnSpc>
              <a:spcBef>
                <a:spcPts val="433"/>
              </a:spcBef>
            </a:pPr>
            <a:r>
              <a:rPr lang="en-US" dirty="0">
                <a:solidFill>
                  <a:srgbClr val="585858"/>
                </a:solidFill>
                <a:cs typeface="Georgia"/>
              </a:rPr>
              <a:t>Created </a:t>
            </a:r>
            <a:r>
              <a:rPr lang="en-US" spc="4" dirty="0">
                <a:solidFill>
                  <a:srgbClr val="585858"/>
                </a:solidFill>
                <a:cs typeface="Georgia"/>
              </a:rPr>
              <a:t>t</a:t>
            </a:r>
            <a:r>
              <a:rPr lang="en-US" dirty="0">
                <a:solidFill>
                  <a:srgbClr val="585858"/>
                </a:solidFill>
                <a:cs typeface="Georgia"/>
              </a:rPr>
              <a:t>he</a:t>
            </a:r>
            <a:r>
              <a:rPr lang="en-US" spc="-9" dirty="0">
                <a:solidFill>
                  <a:srgbClr val="585858"/>
                </a:solidFill>
                <a:cs typeface="Georgia"/>
              </a:rPr>
              <a:t> </a:t>
            </a:r>
            <a:r>
              <a:rPr lang="en-US" dirty="0">
                <a:solidFill>
                  <a:srgbClr val="585858"/>
                </a:solidFill>
                <a:cs typeface="Georgia"/>
              </a:rPr>
              <a:t>code</a:t>
            </a:r>
            <a:r>
              <a:rPr lang="en-US" spc="-9" dirty="0">
                <a:solidFill>
                  <a:srgbClr val="585858"/>
                </a:solidFill>
                <a:cs typeface="Georgia"/>
              </a:rPr>
              <a:t> </a:t>
            </a:r>
            <a:r>
              <a:rPr lang="en-US" spc="-4" dirty="0">
                <a:solidFill>
                  <a:srgbClr val="585858"/>
                </a:solidFill>
                <a:cs typeface="Georgia"/>
              </a:rPr>
              <a:t>f</a:t>
            </a:r>
            <a:r>
              <a:rPr lang="en-US" dirty="0">
                <a:solidFill>
                  <a:srgbClr val="585858"/>
                </a:solidFill>
                <a:cs typeface="Georgia"/>
              </a:rPr>
              <a:t>or </a:t>
            </a:r>
            <a:r>
              <a:rPr lang="en-US" spc="4" dirty="0">
                <a:solidFill>
                  <a:srgbClr val="585858"/>
                </a:solidFill>
                <a:cs typeface="Georgia"/>
              </a:rPr>
              <a:t>t</a:t>
            </a:r>
            <a:r>
              <a:rPr lang="en-US" dirty="0">
                <a:solidFill>
                  <a:srgbClr val="585858"/>
                </a:solidFill>
                <a:cs typeface="Georgia"/>
              </a:rPr>
              <a:t>he</a:t>
            </a:r>
            <a:r>
              <a:rPr lang="en-US" spc="-9" dirty="0">
                <a:solidFill>
                  <a:srgbClr val="585858"/>
                </a:solidFill>
                <a:cs typeface="Georgia"/>
              </a:rPr>
              <a:t> </a:t>
            </a:r>
            <a:r>
              <a:rPr lang="en-US" dirty="0">
                <a:solidFill>
                  <a:srgbClr val="585858"/>
                </a:solidFill>
                <a:cs typeface="Georgia"/>
              </a:rPr>
              <a:t>Wo</a:t>
            </a:r>
            <a:r>
              <a:rPr lang="en-US" spc="-4" dirty="0">
                <a:solidFill>
                  <a:srgbClr val="585858"/>
                </a:solidFill>
                <a:cs typeface="Georgia"/>
              </a:rPr>
              <a:t>r</a:t>
            </a:r>
            <a:r>
              <a:rPr lang="en-US" dirty="0">
                <a:solidFill>
                  <a:srgbClr val="585858"/>
                </a:solidFill>
                <a:cs typeface="Georgia"/>
              </a:rPr>
              <a:t>ld Wide</a:t>
            </a:r>
            <a:r>
              <a:rPr lang="en-US" spc="-9" dirty="0">
                <a:solidFill>
                  <a:srgbClr val="585858"/>
                </a:solidFill>
                <a:cs typeface="Georgia"/>
              </a:rPr>
              <a:t> </a:t>
            </a:r>
            <a:r>
              <a:rPr lang="en-US" dirty="0">
                <a:solidFill>
                  <a:srgbClr val="585858"/>
                </a:solidFill>
                <a:cs typeface="Georgia"/>
              </a:rPr>
              <a:t>W</a:t>
            </a:r>
            <a:r>
              <a:rPr lang="en-US" spc="4" dirty="0">
                <a:solidFill>
                  <a:srgbClr val="585858"/>
                </a:solidFill>
                <a:cs typeface="Georgia"/>
              </a:rPr>
              <a:t>e</a:t>
            </a:r>
            <a:r>
              <a:rPr lang="en-US" dirty="0">
                <a:solidFill>
                  <a:srgbClr val="585858"/>
                </a:solidFill>
                <a:cs typeface="Georgia"/>
              </a:rPr>
              <a:t>b</a:t>
            </a:r>
            <a:r>
              <a:rPr lang="en-US" spc="-4" dirty="0">
                <a:solidFill>
                  <a:srgbClr val="585858"/>
                </a:solidFill>
                <a:cs typeface="Georgia"/>
              </a:rPr>
              <a:t> </a:t>
            </a:r>
            <a:r>
              <a:rPr lang="en-US" dirty="0">
                <a:solidFill>
                  <a:srgbClr val="585858"/>
                </a:solidFill>
                <a:cs typeface="Georgia"/>
              </a:rPr>
              <a:t>usi</a:t>
            </a:r>
            <a:r>
              <a:rPr lang="en-US" spc="4" dirty="0">
                <a:solidFill>
                  <a:srgbClr val="585858"/>
                </a:solidFill>
                <a:cs typeface="Georgia"/>
              </a:rPr>
              <a:t>n</a:t>
            </a:r>
            <a:r>
              <a:rPr lang="en-US" dirty="0">
                <a:solidFill>
                  <a:srgbClr val="585858"/>
                </a:solidFill>
                <a:cs typeface="Georgia"/>
              </a:rPr>
              <a:t>g </a:t>
            </a:r>
            <a:r>
              <a:rPr lang="en-US" i="1" dirty="0">
                <a:solidFill>
                  <a:srgbClr val="585858"/>
                </a:solidFill>
                <a:cs typeface="Georgia"/>
              </a:rPr>
              <a:t>H</a:t>
            </a:r>
            <a:r>
              <a:rPr lang="en-US" i="1" spc="-4" dirty="0">
                <a:solidFill>
                  <a:srgbClr val="585858"/>
                </a:solidFill>
                <a:cs typeface="Georgia"/>
              </a:rPr>
              <a:t>y</a:t>
            </a:r>
            <a:r>
              <a:rPr lang="en-US" i="1" spc="4" dirty="0">
                <a:solidFill>
                  <a:srgbClr val="585858"/>
                </a:solidFill>
                <a:cs typeface="Georgia"/>
              </a:rPr>
              <a:t>p</a:t>
            </a:r>
            <a:r>
              <a:rPr lang="en-US" i="1" dirty="0">
                <a:solidFill>
                  <a:srgbClr val="585858"/>
                </a:solidFill>
                <a:cs typeface="Georgia"/>
              </a:rPr>
              <a:t>erte</a:t>
            </a:r>
            <a:r>
              <a:rPr lang="en-US" i="1" spc="4" dirty="0">
                <a:solidFill>
                  <a:srgbClr val="585858"/>
                </a:solidFill>
                <a:cs typeface="Georgia"/>
              </a:rPr>
              <a:t>x</a:t>
            </a:r>
            <a:r>
              <a:rPr lang="en-US" i="1" dirty="0">
                <a:solidFill>
                  <a:srgbClr val="585858"/>
                </a:solidFill>
                <a:cs typeface="Georgia"/>
              </a:rPr>
              <a:t>t </a:t>
            </a:r>
            <a:r>
              <a:rPr lang="en-US" i="1" spc="-4" dirty="0">
                <a:solidFill>
                  <a:srgbClr val="585858"/>
                </a:solidFill>
                <a:cs typeface="Georgia"/>
              </a:rPr>
              <a:t>T</a:t>
            </a:r>
            <a:r>
              <a:rPr lang="en-US" i="1" dirty="0">
                <a:solidFill>
                  <a:srgbClr val="585858"/>
                </a:solidFill>
                <a:cs typeface="Georgia"/>
              </a:rPr>
              <a:t>r</a:t>
            </a:r>
            <a:r>
              <a:rPr lang="en-US" i="1" spc="4" dirty="0">
                <a:solidFill>
                  <a:srgbClr val="585858"/>
                </a:solidFill>
                <a:cs typeface="Georgia"/>
              </a:rPr>
              <a:t>an</a:t>
            </a:r>
            <a:r>
              <a:rPr lang="en-US" i="1" dirty="0">
                <a:solidFill>
                  <a:srgbClr val="585858"/>
                </a:solidFill>
                <a:cs typeface="Georgia"/>
              </a:rPr>
              <a:t>sfer</a:t>
            </a:r>
            <a:r>
              <a:rPr lang="en-US" i="1" spc="-24" dirty="0">
                <a:solidFill>
                  <a:srgbClr val="585858"/>
                </a:solidFill>
                <a:cs typeface="Georgia"/>
              </a:rPr>
              <a:t> </a:t>
            </a:r>
            <a:r>
              <a:rPr lang="en-US" i="1" dirty="0">
                <a:solidFill>
                  <a:srgbClr val="585858"/>
                </a:solidFill>
                <a:cs typeface="Georgia"/>
              </a:rPr>
              <a:t>Pr</a:t>
            </a:r>
            <a:r>
              <a:rPr lang="en-US" i="1" spc="4" dirty="0">
                <a:solidFill>
                  <a:srgbClr val="585858"/>
                </a:solidFill>
                <a:cs typeface="Georgia"/>
              </a:rPr>
              <a:t>o</a:t>
            </a:r>
            <a:r>
              <a:rPr lang="en-US" i="1" dirty="0">
                <a:solidFill>
                  <a:srgbClr val="585858"/>
                </a:solidFill>
                <a:cs typeface="Georgia"/>
              </a:rPr>
              <a:t>t</a:t>
            </a:r>
            <a:r>
              <a:rPr lang="en-US" i="1" spc="4" dirty="0">
                <a:solidFill>
                  <a:srgbClr val="585858"/>
                </a:solidFill>
                <a:cs typeface="Georgia"/>
              </a:rPr>
              <a:t>o</a:t>
            </a:r>
            <a:r>
              <a:rPr lang="en-US" i="1" dirty="0">
                <a:solidFill>
                  <a:srgbClr val="585858"/>
                </a:solidFill>
                <a:cs typeface="Georgia"/>
              </a:rPr>
              <a:t>c</a:t>
            </a:r>
            <a:r>
              <a:rPr lang="en-US" i="1" spc="4" dirty="0">
                <a:solidFill>
                  <a:srgbClr val="585858"/>
                </a:solidFill>
                <a:cs typeface="Georgia"/>
              </a:rPr>
              <a:t>o</a:t>
            </a:r>
            <a:r>
              <a:rPr lang="en-US" i="1" dirty="0">
                <a:solidFill>
                  <a:srgbClr val="585858"/>
                </a:solidFill>
                <a:cs typeface="Georgia"/>
              </a:rPr>
              <a:t>l </a:t>
            </a:r>
            <a:r>
              <a:rPr lang="en-US" spc="4" dirty="0">
                <a:solidFill>
                  <a:srgbClr val="585858"/>
                </a:solidFill>
                <a:cs typeface="Georgia"/>
              </a:rPr>
              <a:t>(</a:t>
            </a:r>
            <a:r>
              <a:rPr lang="en-US" b="1" spc="-4" dirty="0">
                <a:solidFill>
                  <a:srgbClr val="585858"/>
                </a:solidFill>
                <a:cs typeface="Georgia"/>
              </a:rPr>
              <a:t>H</a:t>
            </a:r>
            <a:r>
              <a:rPr lang="en-US" b="1" dirty="0">
                <a:solidFill>
                  <a:srgbClr val="585858"/>
                </a:solidFill>
                <a:cs typeface="Georgia"/>
              </a:rPr>
              <a:t>TTP</a:t>
            </a:r>
            <a:r>
              <a:rPr lang="en-US" dirty="0">
                <a:solidFill>
                  <a:srgbClr val="585858"/>
                </a:solidFill>
                <a:cs typeface="Georgia"/>
              </a:rPr>
              <a:t>)</a:t>
            </a:r>
          </a:p>
          <a:p>
            <a:pPr marL="762508" lvl="1">
              <a:lnSpc>
                <a:spcPct val="95825"/>
              </a:lnSpc>
              <a:spcBef>
                <a:spcPts val="433"/>
              </a:spcBef>
            </a:pPr>
            <a:r>
              <a:rPr lang="en-US" dirty="0">
                <a:solidFill>
                  <a:srgbClr val="585858"/>
                </a:solidFill>
                <a:cs typeface="Georgia"/>
              </a:rPr>
              <a:t>Documents could </a:t>
            </a:r>
            <a:r>
              <a:rPr lang="en-US" spc="4" dirty="0">
                <a:solidFill>
                  <a:srgbClr val="585858"/>
                </a:solidFill>
                <a:cs typeface="Georgia"/>
              </a:rPr>
              <a:t>b</a:t>
            </a:r>
            <a:r>
              <a:rPr lang="en-US" dirty="0">
                <a:solidFill>
                  <a:srgbClr val="585858"/>
                </a:solidFill>
                <a:cs typeface="Georgia"/>
              </a:rPr>
              <a:t>e </a:t>
            </a:r>
            <a:r>
              <a:rPr lang="en-US" spc="-4" dirty="0">
                <a:solidFill>
                  <a:srgbClr val="585858"/>
                </a:solidFill>
                <a:cs typeface="Georgia"/>
              </a:rPr>
              <a:t>f</a:t>
            </a:r>
            <a:r>
              <a:rPr lang="en-US" dirty="0">
                <a:solidFill>
                  <a:srgbClr val="585858"/>
                </a:solidFill>
                <a:cs typeface="Georgia"/>
              </a:rPr>
              <a:t>o</a:t>
            </a:r>
            <a:r>
              <a:rPr lang="en-US" spc="-4" dirty="0">
                <a:solidFill>
                  <a:srgbClr val="585858"/>
                </a:solidFill>
                <a:cs typeface="Georgia"/>
              </a:rPr>
              <a:t>r</a:t>
            </a:r>
            <a:r>
              <a:rPr lang="en-US" dirty="0">
                <a:solidFill>
                  <a:srgbClr val="585858"/>
                </a:solidFill>
                <a:cs typeface="Georgia"/>
              </a:rPr>
              <a:t>ma</a:t>
            </a:r>
            <a:r>
              <a:rPr lang="en-US" spc="4" dirty="0">
                <a:solidFill>
                  <a:srgbClr val="585858"/>
                </a:solidFill>
                <a:cs typeface="Georgia"/>
              </a:rPr>
              <a:t>tte</a:t>
            </a:r>
            <a:r>
              <a:rPr lang="en-US" dirty="0">
                <a:solidFill>
                  <a:srgbClr val="585858"/>
                </a:solidFill>
                <a:cs typeface="Georgia"/>
              </a:rPr>
              <a:t>d</a:t>
            </a:r>
            <a:r>
              <a:rPr lang="en-US" spc="-9" dirty="0">
                <a:solidFill>
                  <a:srgbClr val="585858"/>
                </a:solidFill>
                <a:cs typeface="Georgia"/>
              </a:rPr>
              <a:t> </a:t>
            </a:r>
            <a:r>
              <a:rPr lang="en-US" dirty="0">
                <a:solidFill>
                  <a:srgbClr val="585858"/>
                </a:solidFill>
                <a:cs typeface="Georgia"/>
              </a:rPr>
              <a:t>usi</a:t>
            </a:r>
            <a:r>
              <a:rPr lang="en-US" spc="4" dirty="0">
                <a:solidFill>
                  <a:srgbClr val="585858"/>
                </a:solidFill>
                <a:cs typeface="Georgia"/>
              </a:rPr>
              <a:t>n</a:t>
            </a:r>
            <a:r>
              <a:rPr lang="en-US" dirty="0">
                <a:solidFill>
                  <a:srgbClr val="585858"/>
                </a:solidFill>
                <a:cs typeface="Georgia"/>
              </a:rPr>
              <a:t>g</a:t>
            </a:r>
            <a:r>
              <a:rPr lang="en-US" spc="-4" dirty="0">
                <a:solidFill>
                  <a:srgbClr val="585858"/>
                </a:solidFill>
                <a:cs typeface="Georgia"/>
              </a:rPr>
              <a:t> </a:t>
            </a:r>
            <a:r>
              <a:rPr lang="en-US" i="1" dirty="0">
                <a:solidFill>
                  <a:srgbClr val="585858"/>
                </a:solidFill>
                <a:cs typeface="Georgia"/>
              </a:rPr>
              <a:t>H</a:t>
            </a:r>
            <a:r>
              <a:rPr lang="en-US" i="1" spc="-4" dirty="0">
                <a:solidFill>
                  <a:srgbClr val="585858"/>
                </a:solidFill>
                <a:cs typeface="Georgia"/>
              </a:rPr>
              <a:t>y</a:t>
            </a:r>
            <a:r>
              <a:rPr lang="en-US" i="1" spc="4" dirty="0">
                <a:solidFill>
                  <a:srgbClr val="585858"/>
                </a:solidFill>
                <a:cs typeface="Georgia"/>
              </a:rPr>
              <a:t>p</a:t>
            </a:r>
            <a:r>
              <a:rPr lang="en-US" i="1" dirty="0">
                <a:solidFill>
                  <a:srgbClr val="585858"/>
                </a:solidFill>
                <a:cs typeface="Georgia"/>
              </a:rPr>
              <a:t>erte</a:t>
            </a:r>
            <a:r>
              <a:rPr lang="en-US" i="1" spc="4" dirty="0">
                <a:solidFill>
                  <a:srgbClr val="585858"/>
                </a:solidFill>
                <a:cs typeface="Georgia"/>
              </a:rPr>
              <a:t>x</a:t>
            </a:r>
            <a:r>
              <a:rPr lang="en-US" i="1" dirty="0">
                <a:solidFill>
                  <a:srgbClr val="585858"/>
                </a:solidFill>
                <a:cs typeface="Georgia"/>
              </a:rPr>
              <a:t>t</a:t>
            </a:r>
            <a:r>
              <a:rPr lang="en-US" i="1" spc="-14" dirty="0">
                <a:solidFill>
                  <a:srgbClr val="585858"/>
                </a:solidFill>
                <a:cs typeface="Georgia"/>
              </a:rPr>
              <a:t> </a:t>
            </a:r>
            <a:r>
              <a:rPr lang="en-US" i="1" dirty="0">
                <a:solidFill>
                  <a:srgbClr val="585858"/>
                </a:solidFill>
                <a:cs typeface="Georgia"/>
              </a:rPr>
              <a:t>M</a:t>
            </a:r>
            <a:r>
              <a:rPr lang="en-US" i="1" spc="4" dirty="0">
                <a:solidFill>
                  <a:srgbClr val="585858"/>
                </a:solidFill>
                <a:cs typeface="Georgia"/>
              </a:rPr>
              <a:t>a</a:t>
            </a:r>
            <a:r>
              <a:rPr lang="en-US" i="1" dirty="0">
                <a:solidFill>
                  <a:srgbClr val="585858"/>
                </a:solidFill>
                <a:cs typeface="Georgia"/>
              </a:rPr>
              <a:t>rkup L</a:t>
            </a:r>
            <a:r>
              <a:rPr lang="en-US" i="1" spc="4" dirty="0">
                <a:solidFill>
                  <a:srgbClr val="585858"/>
                </a:solidFill>
                <a:cs typeface="Georgia"/>
              </a:rPr>
              <a:t>ang</a:t>
            </a:r>
            <a:r>
              <a:rPr lang="en-US" i="1" dirty="0">
                <a:solidFill>
                  <a:srgbClr val="585858"/>
                </a:solidFill>
                <a:cs typeface="Georgia"/>
              </a:rPr>
              <a:t>u</a:t>
            </a:r>
            <a:r>
              <a:rPr lang="en-US" i="1" spc="4" dirty="0">
                <a:solidFill>
                  <a:srgbClr val="585858"/>
                </a:solidFill>
                <a:cs typeface="Georgia"/>
              </a:rPr>
              <a:t>ag</a:t>
            </a:r>
            <a:r>
              <a:rPr lang="en-US" i="1" dirty="0">
                <a:solidFill>
                  <a:srgbClr val="585858"/>
                </a:solidFill>
                <a:cs typeface="Georgia"/>
              </a:rPr>
              <a:t>e</a:t>
            </a:r>
            <a:r>
              <a:rPr lang="en-US" i="1" spc="-34" dirty="0">
                <a:solidFill>
                  <a:srgbClr val="585858"/>
                </a:solidFill>
                <a:cs typeface="Georgia"/>
              </a:rPr>
              <a:t> </a:t>
            </a:r>
            <a:r>
              <a:rPr lang="en-US" spc="4" dirty="0">
                <a:solidFill>
                  <a:srgbClr val="585858"/>
                </a:solidFill>
                <a:cs typeface="Georgia"/>
              </a:rPr>
              <a:t>(</a:t>
            </a:r>
            <a:r>
              <a:rPr lang="en-US" b="1" spc="-4" dirty="0">
                <a:solidFill>
                  <a:srgbClr val="585858"/>
                </a:solidFill>
                <a:cs typeface="Georgia"/>
              </a:rPr>
              <a:t>H</a:t>
            </a:r>
            <a:r>
              <a:rPr lang="en-US" b="1" dirty="0">
                <a:solidFill>
                  <a:srgbClr val="585858"/>
                </a:solidFill>
                <a:cs typeface="Georgia"/>
              </a:rPr>
              <a:t>TM</a:t>
            </a:r>
            <a:r>
              <a:rPr lang="en-US" b="1" spc="-4" dirty="0">
                <a:solidFill>
                  <a:srgbClr val="585858"/>
                </a:solidFill>
                <a:cs typeface="Georgia"/>
              </a:rPr>
              <a:t>L</a:t>
            </a:r>
            <a:r>
              <a:rPr lang="en-US" dirty="0">
                <a:solidFill>
                  <a:srgbClr val="585858"/>
                </a:solidFill>
                <a:cs typeface="Georgia"/>
              </a:rPr>
              <a:t>) in o</a:t>
            </a:r>
            <a:r>
              <a:rPr lang="en-US" spc="-4" dirty="0">
                <a:solidFill>
                  <a:srgbClr val="585858"/>
                </a:solidFill>
                <a:cs typeface="Georgia"/>
              </a:rPr>
              <a:t>r</a:t>
            </a:r>
            <a:r>
              <a:rPr lang="en-US" dirty="0">
                <a:solidFill>
                  <a:srgbClr val="585858"/>
                </a:solidFill>
                <a:cs typeface="Georgia"/>
              </a:rPr>
              <a:t>d</a:t>
            </a:r>
            <a:r>
              <a:rPr lang="en-US" spc="4" dirty="0">
                <a:solidFill>
                  <a:srgbClr val="585858"/>
                </a:solidFill>
                <a:cs typeface="Georgia"/>
              </a:rPr>
              <a:t>e</a:t>
            </a:r>
            <a:r>
              <a:rPr lang="en-US" dirty="0">
                <a:solidFill>
                  <a:srgbClr val="585858"/>
                </a:solidFill>
                <a:cs typeface="Georgia"/>
              </a:rPr>
              <a:t>r </a:t>
            </a:r>
            <a:r>
              <a:rPr lang="en-US" spc="4" dirty="0">
                <a:solidFill>
                  <a:srgbClr val="585858"/>
                </a:solidFill>
                <a:cs typeface="Georgia"/>
              </a:rPr>
              <a:t>t</a:t>
            </a:r>
            <a:r>
              <a:rPr lang="en-US" dirty="0">
                <a:solidFill>
                  <a:srgbClr val="585858"/>
                </a:solidFill>
                <a:cs typeface="Georgia"/>
              </a:rPr>
              <a:t>o</a:t>
            </a:r>
            <a:r>
              <a:rPr lang="en-US" spc="-14" dirty="0">
                <a:solidFill>
                  <a:srgbClr val="585858"/>
                </a:solidFill>
                <a:cs typeface="Georgia"/>
              </a:rPr>
              <a:t> </a:t>
            </a:r>
            <a:r>
              <a:rPr lang="en-US" spc="4" dirty="0">
                <a:solidFill>
                  <a:srgbClr val="585858"/>
                </a:solidFill>
                <a:cs typeface="Georgia"/>
              </a:rPr>
              <a:t>b</a:t>
            </a:r>
            <a:r>
              <a:rPr lang="en-US" dirty="0">
                <a:solidFill>
                  <a:srgbClr val="585858"/>
                </a:solidFill>
                <a:cs typeface="Georgia"/>
              </a:rPr>
              <a:t>e </a:t>
            </a:r>
            <a:r>
              <a:rPr lang="en-US" spc="-4" dirty="0">
                <a:solidFill>
                  <a:srgbClr val="585858"/>
                </a:solidFill>
                <a:cs typeface="Georgia"/>
              </a:rPr>
              <a:t>r</a:t>
            </a:r>
            <a:r>
              <a:rPr lang="en-US" spc="4" dirty="0">
                <a:solidFill>
                  <a:srgbClr val="585858"/>
                </a:solidFill>
                <a:cs typeface="Georgia"/>
              </a:rPr>
              <a:t>e</a:t>
            </a:r>
            <a:r>
              <a:rPr lang="en-US" dirty="0">
                <a:solidFill>
                  <a:srgbClr val="585858"/>
                </a:solidFill>
                <a:cs typeface="Georgia"/>
              </a:rPr>
              <a:t>ad</a:t>
            </a:r>
            <a:r>
              <a:rPr lang="en-US" spc="9" dirty="0">
                <a:solidFill>
                  <a:srgbClr val="585858"/>
                </a:solidFill>
                <a:cs typeface="Georgia"/>
              </a:rPr>
              <a:t> </a:t>
            </a:r>
            <a:r>
              <a:rPr lang="en-US" spc="-4" dirty="0">
                <a:solidFill>
                  <a:srgbClr val="585858"/>
                </a:solidFill>
                <a:cs typeface="Georgia"/>
              </a:rPr>
              <a:t>pr</a:t>
            </a:r>
            <a:r>
              <a:rPr lang="en-US" dirty="0">
                <a:solidFill>
                  <a:srgbClr val="585858"/>
                </a:solidFill>
                <a:cs typeface="Georgia"/>
              </a:rPr>
              <a:t>o</a:t>
            </a:r>
            <a:r>
              <a:rPr lang="en-US" spc="-4" dirty="0">
                <a:solidFill>
                  <a:srgbClr val="585858"/>
                </a:solidFill>
                <a:cs typeface="Georgia"/>
              </a:rPr>
              <a:t>p</a:t>
            </a:r>
            <a:r>
              <a:rPr lang="en-US" spc="4" dirty="0">
                <a:solidFill>
                  <a:srgbClr val="585858"/>
                </a:solidFill>
                <a:cs typeface="Georgia"/>
              </a:rPr>
              <a:t>e</a:t>
            </a:r>
            <a:r>
              <a:rPr lang="en-US" spc="-4" dirty="0">
                <a:solidFill>
                  <a:srgbClr val="585858"/>
                </a:solidFill>
                <a:cs typeface="Georgia"/>
              </a:rPr>
              <a:t>r</a:t>
            </a:r>
            <a:r>
              <a:rPr lang="en-US" dirty="0">
                <a:solidFill>
                  <a:srgbClr val="585858"/>
                </a:solidFill>
                <a:cs typeface="Georgia"/>
              </a:rPr>
              <a:t>ly</a:t>
            </a:r>
          </a:p>
          <a:p>
            <a:pPr marL="469900">
              <a:lnSpc>
                <a:spcPct val="95825"/>
              </a:lnSpc>
              <a:spcBef>
                <a:spcPts val="433"/>
              </a:spcBef>
            </a:pPr>
            <a:r>
              <a:rPr lang="en-US" dirty="0">
                <a:solidFill>
                  <a:srgbClr val="585858"/>
                </a:solidFill>
                <a:cs typeface="Georgia"/>
              </a:rPr>
              <a:t>199</a:t>
            </a:r>
            <a:r>
              <a:rPr lang="en-US" spc="-4" dirty="0">
                <a:solidFill>
                  <a:srgbClr val="585858"/>
                </a:solidFill>
                <a:cs typeface="Georgia"/>
              </a:rPr>
              <a:t>3</a:t>
            </a:r>
            <a:r>
              <a:rPr lang="en-US" dirty="0">
                <a:solidFill>
                  <a:srgbClr val="585858"/>
                </a:solidFill>
                <a:cs typeface="Georgia"/>
              </a:rPr>
              <a:t>: </a:t>
            </a:r>
            <a:r>
              <a:rPr lang="en-US" spc="-4" dirty="0">
                <a:solidFill>
                  <a:srgbClr val="585858"/>
                </a:solidFill>
                <a:cs typeface="Georgia"/>
              </a:rPr>
              <a:t>M</a:t>
            </a:r>
            <a:r>
              <a:rPr lang="en-US" dirty="0">
                <a:solidFill>
                  <a:srgbClr val="585858"/>
                </a:solidFill>
                <a:cs typeface="Georgia"/>
              </a:rPr>
              <a:t>o</a:t>
            </a:r>
            <a:r>
              <a:rPr lang="en-US" spc="-4" dirty="0">
                <a:solidFill>
                  <a:srgbClr val="585858"/>
                </a:solidFill>
                <a:cs typeface="Georgia"/>
              </a:rPr>
              <a:t>s</a:t>
            </a:r>
            <a:r>
              <a:rPr lang="en-US" dirty="0">
                <a:solidFill>
                  <a:srgbClr val="585858"/>
                </a:solidFill>
                <a:cs typeface="Georgia"/>
              </a:rPr>
              <a:t>a</a:t>
            </a:r>
            <a:r>
              <a:rPr lang="en-US" spc="4" dirty="0">
                <a:solidFill>
                  <a:srgbClr val="585858"/>
                </a:solidFill>
                <a:cs typeface="Georgia"/>
              </a:rPr>
              <a:t>i</a:t>
            </a:r>
            <a:r>
              <a:rPr lang="en-US" dirty="0">
                <a:solidFill>
                  <a:srgbClr val="585858"/>
                </a:solidFill>
                <a:cs typeface="Georgia"/>
              </a:rPr>
              <a:t>c</a:t>
            </a:r>
            <a:r>
              <a:rPr lang="en-US" spc="9" dirty="0">
                <a:solidFill>
                  <a:srgbClr val="585858"/>
                </a:solidFill>
                <a:cs typeface="Georgia"/>
              </a:rPr>
              <a:t> </a:t>
            </a:r>
            <a:r>
              <a:rPr lang="en-US" spc="4" dirty="0">
                <a:solidFill>
                  <a:srgbClr val="585858"/>
                </a:solidFill>
                <a:cs typeface="Georgia"/>
              </a:rPr>
              <a:t>i</a:t>
            </a:r>
            <a:r>
              <a:rPr lang="en-US" dirty="0">
                <a:solidFill>
                  <a:srgbClr val="585858"/>
                </a:solidFill>
                <a:cs typeface="Georgia"/>
              </a:rPr>
              <a:t>s</a:t>
            </a:r>
            <a:r>
              <a:rPr lang="en-US" spc="-19" dirty="0">
                <a:solidFill>
                  <a:srgbClr val="585858"/>
                </a:solidFill>
                <a:cs typeface="Georgia"/>
              </a:rPr>
              <a:t> </a:t>
            </a:r>
            <a:r>
              <a:rPr lang="en-US" dirty="0">
                <a:solidFill>
                  <a:srgbClr val="585858"/>
                </a:solidFill>
                <a:cs typeface="Georgia"/>
              </a:rPr>
              <a:t>t</a:t>
            </a:r>
            <a:r>
              <a:rPr lang="en-US" spc="-4" dirty="0">
                <a:solidFill>
                  <a:srgbClr val="585858"/>
                </a:solidFill>
                <a:cs typeface="Georgia"/>
              </a:rPr>
              <a:t>h</a:t>
            </a:r>
            <a:r>
              <a:rPr lang="en-US" dirty="0">
                <a:solidFill>
                  <a:srgbClr val="585858"/>
                </a:solidFill>
                <a:cs typeface="Georgia"/>
              </a:rPr>
              <a:t>e f</a:t>
            </a:r>
            <a:r>
              <a:rPr lang="en-US" spc="4" dirty="0">
                <a:solidFill>
                  <a:srgbClr val="585858"/>
                </a:solidFill>
                <a:cs typeface="Georgia"/>
              </a:rPr>
              <a:t>i</a:t>
            </a:r>
            <a:r>
              <a:rPr lang="en-US" dirty="0">
                <a:solidFill>
                  <a:srgbClr val="585858"/>
                </a:solidFill>
                <a:cs typeface="Georgia"/>
              </a:rPr>
              <a:t>r</a:t>
            </a:r>
            <a:r>
              <a:rPr lang="en-US" spc="-4" dirty="0">
                <a:solidFill>
                  <a:srgbClr val="585858"/>
                </a:solidFill>
                <a:cs typeface="Georgia"/>
              </a:rPr>
              <a:t>s</a:t>
            </a:r>
            <a:r>
              <a:rPr lang="en-US" dirty="0">
                <a:solidFill>
                  <a:srgbClr val="585858"/>
                </a:solidFill>
                <a:cs typeface="Georgia"/>
              </a:rPr>
              <a:t>t “grap</a:t>
            </a:r>
            <a:r>
              <a:rPr lang="en-US" spc="-4" dirty="0">
                <a:solidFill>
                  <a:srgbClr val="585858"/>
                </a:solidFill>
                <a:cs typeface="Georgia"/>
              </a:rPr>
              <a:t>h</a:t>
            </a:r>
            <a:r>
              <a:rPr lang="en-US" spc="4" dirty="0">
                <a:solidFill>
                  <a:srgbClr val="585858"/>
                </a:solidFill>
                <a:cs typeface="Georgia"/>
              </a:rPr>
              <a:t>i</a:t>
            </a:r>
            <a:r>
              <a:rPr lang="en-US" dirty="0">
                <a:solidFill>
                  <a:srgbClr val="585858"/>
                </a:solidFill>
                <a:cs typeface="Georgia"/>
              </a:rPr>
              <a:t>c</a:t>
            </a:r>
            <a:r>
              <a:rPr lang="en-US" spc="-4" dirty="0">
                <a:solidFill>
                  <a:srgbClr val="585858"/>
                </a:solidFill>
                <a:cs typeface="Georgia"/>
              </a:rPr>
              <a:t>s</a:t>
            </a:r>
            <a:r>
              <a:rPr lang="en-US" dirty="0">
                <a:solidFill>
                  <a:srgbClr val="585858"/>
                </a:solidFill>
                <a:cs typeface="Georgia"/>
              </a:rPr>
              <a:t>-ba</a:t>
            </a:r>
            <a:r>
              <a:rPr lang="en-US" spc="-4" dirty="0">
                <a:solidFill>
                  <a:srgbClr val="585858"/>
                </a:solidFill>
                <a:cs typeface="Georgia"/>
              </a:rPr>
              <a:t>s</a:t>
            </a:r>
            <a:r>
              <a:rPr lang="en-US" spc="4" dirty="0">
                <a:solidFill>
                  <a:srgbClr val="585858"/>
                </a:solidFill>
                <a:cs typeface="Georgia"/>
              </a:rPr>
              <a:t>e</a:t>
            </a:r>
            <a:r>
              <a:rPr lang="en-US" dirty="0">
                <a:solidFill>
                  <a:srgbClr val="585858"/>
                </a:solidFill>
                <a:cs typeface="Georgia"/>
              </a:rPr>
              <a:t>d”</a:t>
            </a:r>
            <a:r>
              <a:rPr lang="en-US" spc="19" dirty="0">
                <a:solidFill>
                  <a:srgbClr val="585858"/>
                </a:solidFill>
                <a:cs typeface="Georgia"/>
              </a:rPr>
              <a:t> </a:t>
            </a:r>
            <a:r>
              <a:rPr lang="en-US" b="1" spc="4" dirty="0">
                <a:solidFill>
                  <a:srgbClr val="585858"/>
                </a:solidFill>
                <a:cs typeface="Georgia"/>
              </a:rPr>
              <a:t>w</a:t>
            </a:r>
            <a:r>
              <a:rPr lang="en-US" b="1" spc="-4" dirty="0">
                <a:solidFill>
                  <a:srgbClr val="585858"/>
                </a:solidFill>
                <a:cs typeface="Georgia"/>
              </a:rPr>
              <a:t>e</a:t>
            </a:r>
            <a:r>
              <a:rPr lang="en-US" b="1" dirty="0">
                <a:solidFill>
                  <a:srgbClr val="585858"/>
                </a:solidFill>
                <a:cs typeface="Georgia"/>
              </a:rPr>
              <a:t>b</a:t>
            </a:r>
            <a:r>
              <a:rPr lang="en-US" b="1" spc="14" dirty="0">
                <a:solidFill>
                  <a:srgbClr val="585858"/>
                </a:solidFill>
                <a:cs typeface="Georgia"/>
              </a:rPr>
              <a:t> </a:t>
            </a:r>
            <a:r>
              <a:rPr lang="en-US" b="1" dirty="0">
                <a:solidFill>
                  <a:srgbClr val="585858"/>
                </a:solidFill>
                <a:cs typeface="Georgia"/>
              </a:rPr>
              <a:t>bro</a:t>
            </a:r>
            <a:r>
              <a:rPr lang="en-US" b="1" spc="4" dirty="0">
                <a:solidFill>
                  <a:srgbClr val="585858"/>
                </a:solidFill>
                <a:cs typeface="Georgia"/>
              </a:rPr>
              <a:t>ws</a:t>
            </a:r>
            <a:r>
              <a:rPr lang="en-US" b="1" spc="-4" dirty="0">
                <a:solidFill>
                  <a:srgbClr val="585858"/>
                </a:solidFill>
                <a:cs typeface="Georgia"/>
              </a:rPr>
              <a:t>e</a:t>
            </a:r>
            <a:r>
              <a:rPr lang="en-US" b="1" dirty="0">
                <a:solidFill>
                  <a:srgbClr val="585858"/>
                </a:solidFill>
                <a:cs typeface="Georgia"/>
              </a:rPr>
              <a:t>r</a:t>
            </a:r>
            <a:endParaRPr lang="en-US" dirty="0">
              <a:cs typeface="Georgia"/>
            </a:endParaRPr>
          </a:p>
          <a:p>
            <a:pPr marL="469900">
              <a:lnSpc>
                <a:spcPct val="95825"/>
              </a:lnSpc>
              <a:spcBef>
                <a:spcPts val="433"/>
              </a:spcBef>
              <a:buNone/>
            </a:pPr>
            <a:endParaRPr lang="en-US" dirty="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Internet</a:t>
            </a:r>
          </a:p>
        </p:txBody>
      </p:sp>
      <p:sp>
        <p:nvSpPr>
          <p:cNvPr id="3" name="Content Placeholder 2"/>
          <p:cNvSpPr>
            <a:spLocks noGrp="1"/>
          </p:cNvSpPr>
          <p:nvPr>
            <p:ph idx="1"/>
          </p:nvPr>
        </p:nvSpPr>
        <p:spPr/>
        <p:txBody>
          <a:bodyPr/>
          <a:lstStyle/>
          <a:p>
            <a:endParaRPr lang="en-JM"/>
          </a:p>
        </p:txBody>
      </p:sp>
      <p:pic>
        <p:nvPicPr>
          <p:cNvPr id="4" name="Picture 3"/>
          <p:cNvPicPr>
            <a:picLocks noChangeAspect="1"/>
          </p:cNvPicPr>
          <p:nvPr/>
        </p:nvPicPr>
        <p:blipFill>
          <a:blip r:embed="rId2" cstate="print"/>
          <a:stretch>
            <a:fillRect/>
          </a:stretch>
        </p:blipFill>
        <p:spPr>
          <a:xfrm>
            <a:off x="457200" y="1600200"/>
            <a:ext cx="8001000" cy="5167615"/>
          </a:xfrm>
          <a:prstGeom prst="rect">
            <a:avLst/>
          </a:prstGeom>
        </p:spPr>
      </p:pic>
    </p:spTree>
    <p:extLst>
      <p:ext uri="{BB962C8B-B14F-4D97-AF65-F5344CB8AC3E}">
        <p14:creationId xmlns:p14="http://schemas.microsoft.com/office/powerpoint/2010/main" val="309910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Internet</a:t>
            </a:r>
          </a:p>
        </p:txBody>
      </p:sp>
      <p:sp>
        <p:nvSpPr>
          <p:cNvPr id="3" name="Content Placeholder 2"/>
          <p:cNvSpPr>
            <a:spLocks noGrp="1"/>
          </p:cNvSpPr>
          <p:nvPr>
            <p:ph idx="1"/>
          </p:nvPr>
        </p:nvSpPr>
        <p:spPr/>
        <p:txBody>
          <a:bodyPr>
            <a:normAutofit fontScale="92500" lnSpcReduction="10000"/>
          </a:bodyPr>
          <a:lstStyle/>
          <a:p>
            <a:r>
              <a:rPr lang="en-JM" dirty="0"/>
              <a:t>Internet allows computer in one network to talk to computers in other networks</a:t>
            </a:r>
          </a:p>
          <a:p>
            <a:endParaRPr lang="en-JM" dirty="0"/>
          </a:p>
          <a:p>
            <a:r>
              <a:rPr lang="en-JM" dirty="0"/>
              <a:t>Orange line in the previous diagram shows what happens when you submit search to Google. It is sent from your network to the Internet which further sends it to Google’s network</a:t>
            </a:r>
          </a:p>
          <a:p>
            <a:endParaRPr lang="en-JM" dirty="0"/>
          </a:p>
          <a:p>
            <a:r>
              <a:rPr lang="en-JM" dirty="0"/>
              <a:t>The Internet is shown as cloud in diagram. Cloud refers to remote storage</a:t>
            </a:r>
          </a:p>
          <a:p>
            <a:endParaRPr lang="en-JM" dirty="0"/>
          </a:p>
        </p:txBody>
      </p:sp>
    </p:spTree>
    <p:extLst>
      <p:ext uri="{BB962C8B-B14F-4D97-AF65-F5344CB8AC3E}">
        <p14:creationId xmlns:p14="http://schemas.microsoft.com/office/powerpoint/2010/main" val="91853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Internet</a:t>
            </a:r>
          </a:p>
        </p:txBody>
      </p:sp>
      <p:sp>
        <p:nvSpPr>
          <p:cNvPr id="3" name="Content Placeholder 2"/>
          <p:cNvSpPr>
            <a:spLocks noGrp="1"/>
          </p:cNvSpPr>
          <p:nvPr>
            <p:ph idx="1"/>
          </p:nvPr>
        </p:nvSpPr>
        <p:spPr/>
        <p:txBody>
          <a:bodyPr/>
          <a:lstStyle/>
          <a:p>
            <a:r>
              <a:rPr lang="en-JM" dirty="0"/>
              <a:t>When you use cloud services like Dropbox, your computer connects to the server that provides a lot of disk storage to backup</a:t>
            </a:r>
          </a:p>
          <a:p>
            <a:endParaRPr lang="en-JM" dirty="0"/>
          </a:p>
          <a:p>
            <a:r>
              <a:rPr lang="en-JM" dirty="0"/>
              <a:t>The boxes inside cloud are called routers. Router routes data received from one device on the network to the destination</a:t>
            </a:r>
          </a:p>
        </p:txBody>
      </p:sp>
    </p:spTree>
    <p:extLst>
      <p:ext uri="{BB962C8B-B14F-4D97-AF65-F5344CB8AC3E}">
        <p14:creationId xmlns:p14="http://schemas.microsoft.com/office/powerpoint/2010/main" val="90312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a:t>
            </a:r>
          </a:p>
        </p:txBody>
      </p:sp>
      <p:sp>
        <p:nvSpPr>
          <p:cNvPr id="3" name="Content Placeholder 2"/>
          <p:cNvSpPr>
            <a:spLocks noGrp="1"/>
          </p:cNvSpPr>
          <p:nvPr>
            <p:ph idx="1"/>
          </p:nvPr>
        </p:nvSpPr>
        <p:spPr/>
        <p:txBody>
          <a:bodyPr/>
          <a:lstStyle/>
          <a:p>
            <a:r>
              <a:rPr lang="en-US" dirty="0">
                <a:cs typeface="Times New Roman" pitchFamily="18" charset="0"/>
              </a:rPr>
              <a:t>Within each network, there is at least one host computer that connects to the internet with a unique </a:t>
            </a:r>
            <a:r>
              <a:rPr lang="en-US" i="1" dirty="0">
                <a:cs typeface="Times New Roman" pitchFamily="18" charset="0"/>
              </a:rPr>
              <a:t>Internet Address.</a:t>
            </a:r>
            <a:r>
              <a:rPr lang="en-US" dirty="0">
                <a:cs typeface="Times New Roman" pitchFamily="18" charset="0"/>
              </a:rPr>
              <a:t> </a:t>
            </a:r>
          </a:p>
          <a:p>
            <a:endParaRPr lang="en-US" dirty="0">
              <a:cs typeface="Times New Roman" pitchFamily="18" charset="0"/>
            </a:endParaRPr>
          </a:p>
          <a:p>
            <a:r>
              <a:rPr lang="en-US" dirty="0">
                <a:cs typeface="Times New Roman" pitchFamily="18" charset="0"/>
              </a:rPr>
              <a:t>Each host computer that connects to the internet uses the TCP/IP protocol for assigning addresses and packet switching for forwarding information.</a:t>
            </a:r>
          </a:p>
          <a:p>
            <a:endParaRPr lang="en-US" dirty="0"/>
          </a:p>
        </p:txBody>
      </p:sp>
    </p:spTree>
    <p:extLst>
      <p:ext uri="{BB962C8B-B14F-4D97-AF65-F5344CB8AC3E}">
        <p14:creationId xmlns:p14="http://schemas.microsoft.com/office/powerpoint/2010/main" val="161773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cs typeface="Times New Roman" pitchFamily="18" charset="0"/>
              </a:rPr>
              <a:t>Packet Switching</a:t>
            </a:r>
          </a:p>
        </p:txBody>
      </p:sp>
      <p:sp>
        <p:nvSpPr>
          <p:cNvPr id="3" name="Content Placeholder 2"/>
          <p:cNvSpPr>
            <a:spLocks noGrp="1"/>
          </p:cNvSpPr>
          <p:nvPr>
            <p:ph idx="1"/>
          </p:nvPr>
        </p:nvSpPr>
        <p:spPr>
          <a:xfrm>
            <a:off x="381000" y="1676400"/>
            <a:ext cx="8229600" cy="4922520"/>
          </a:xfrm>
        </p:spPr>
        <p:txBody>
          <a:bodyPr>
            <a:normAutofit/>
          </a:bodyPr>
          <a:lstStyle/>
          <a:p>
            <a:r>
              <a:rPr lang="en-US" sz="2400" dirty="0">
                <a:cs typeface="Times New Roman" pitchFamily="18" charset="0"/>
              </a:rPr>
              <a:t>With the TCP/IP Internet protocol, the network connection layer conducts a series of operations:</a:t>
            </a:r>
          </a:p>
          <a:p>
            <a:pPr lvl="1"/>
            <a:r>
              <a:rPr lang="en-US" sz="2400" dirty="0">
                <a:cs typeface="Times New Roman" pitchFamily="18" charset="0"/>
              </a:rPr>
              <a:t>Convert the address of the server at the destination from the text form (ymail.com) to an IP address</a:t>
            </a:r>
          </a:p>
          <a:p>
            <a:pPr lvl="1"/>
            <a:r>
              <a:rPr lang="en-US" sz="2400" dirty="0">
                <a:cs typeface="Times New Roman" pitchFamily="18" charset="0"/>
              </a:rPr>
              <a:t>The network connection divides the message into packets, each of which contains a specific number of bytes. Each packet receives a sequence number and a destination address</a:t>
            </a:r>
          </a:p>
          <a:p>
            <a:pPr>
              <a:buNone/>
            </a:pPr>
            <a:r>
              <a:rPr lang="en-US" sz="2200" dirty="0">
                <a:solidFill>
                  <a:srgbClr val="FF0000"/>
                </a:solidFill>
                <a:cs typeface="Times New Roman" pitchFamily="18" charset="0"/>
              </a:rPr>
              <a:t>1100110101011100110011</a:t>
            </a:r>
            <a:r>
              <a:rPr lang="en-US" sz="2400" dirty="0">
                <a:solidFill>
                  <a:srgbClr val="FF0000"/>
                </a:solidFill>
                <a:cs typeface="Times New Roman" pitchFamily="18" charset="0"/>
              </a:rPr>
              <a:t> </a:t>
            </a:r>
          </a:p>
        </p:txBody>
      </p:sp>
      <p:cxnSp>
        <p:nvCxnSpPr>
          <p:cNvPr id="7" name="Straight Arrow Connector 6"/>
          <p:cNvCxnSpPr/>
          <p:nvPr/>
        </p:nvCxnSpPr>
        <p:spPr>
          <a:xfrm>
            <a:off x="3581400" y="50292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191000" y="4800600"/>
            <a:ext cx="20574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11001101010</a:t>
            </a:r>
          </a:p>
        </p:txBody>
      </p:sp>
      <p:sp>
        <p:nvSpPr>
          <p:cNvPr id="11" name="Rectangle 10"/>
          <p:cNvSpPr/>
          <p:nvPr/>
        </p:nvSpPr>
        <p:spPr>
          <a:xfrm>
            <a:off x="6248400" y="4800600"/>
            <a:ext cx="2133600" cy="457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198.137.240.92</a:t>
            </a:r>
          </a:p>
        </p:txBody>
      </p:sp>
      <p:sp>
        <p:nvSpPr>
          <p:cNvPr id="12" name="Rectangle 11"/>
          <p:cNvSpPr/>
          <p:nvPr/>
        </p:nvSpPr>
        <p:spPr>
          <a:xfrm>
            <a:off x="4191000" y="5943600"/>
            <a:ext cx="20574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11100110011</a:t>
            </a:r>
          </a:p>
        </p:txBody>
      </p:sp>
      <p:sp>
        <p:nvSpPr>
          <p:cNvPr id="13" name="Rectangle 12"/>
          <p:cNvSpPr/>
          <p:nvPr/>
        </p:nvSpPr>
        <p:spPr>
          <a:xfrm>
            <a:off x="6248400" y="5943600"/>
            <a:ext cx="2133600" cy="457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198.137.240.92</a:t>
            </a:r>
          </a:p>
        </p:txBody>
      </p:sp>
    </p:spTree>
    <p:extLst>
      <p:ext uri="{BB962C8B-B14F-4D97-AF65-F5344CB8AC3E}">
        <p14:creationId xmlns:p14="http://schemas.microsoft.com/office/powerpoint/2010/main" val="1997697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15026</TotalTime>
  <Words>1339</Words>
  <Application>Microsoft Office PowerPoint</Application>
  <PresentationFormat>On-screen Show (4:3)</PresentationFormat>
  <Paragraphs>237</Paragraphs>
  <Slides>37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Arial</vt:lpstr>
      <vt:lpstr>Calibri</vt:lpstr>
      <vt:lpstr>Corbel</vt:lpstr>
      <vt:lpstr>Georgia</vt:lpstr>
      <vt:lpstr>Times New Roman</vt:lpstr>
      <vt:lpstr>Wingdings</vt:lpstr>
      <vt:lpstr>Wingdings 2</vt:lpstr>
      <vt:lpstr>Wingdings 3</vt:lpstr>
      <vt:lpstr>Module</vt:lpstr>
      <vt:lpstr>Bitmap Image</vt:lpstr>
      <vt:lpstr>Critical Thinking &amp; IT Concepts</vt:lpstr>
      <vt:lpstr>Brief history of Internet</vt:lpstr>
      <vt:lpstr>IP address and Packet Switching</vt:lpstr>
      <vt:lpstr>Brief history of Internet</vt:lpstr>
      <vt:lpstr>Internet</vt:lpstr>
      <vt:lpstr>Internet</vt:lpstr>
      <vt:lpstr>Internet</vt:lpstr>
      <vt:lpstr>The Internet</vt:lpstr>
      <vt:lpstr>Packet Switching</vt:lpstr>
      <vt:lpstr>IP Addresses and the DNS</vt:lpstr>
      <vt:lpstr>The Client/Server Model</vt:lpstr>
      <vt:lpstr>The Client/Server Model</vt:lpstr>
      <vt:lpstr>The Client/Server Model</vt:lpstr>
      <vt:lpstr>The Client/Server Model</vt:lpstr>
      <vt:lpstr>The Client/Server Model</vt:lpstr>
      <vt:lpstr>The Client/Server Model</vt:lpstr>
      <vt:lpstr>The Client/Server Model</vt:lpstr>
      <vt:lpstr>Internet Protocols</vt:lpstr>
      <vt:lpstr>Internet Protocols</vt:lpstr>
      <vt:lpstr>Internet Protocols</vt:lpstr>
      <vt:lpstr>How the internet works? - Summary</vt:lpstr>
      <vt:lpstr>Internet Protocols</vt:lpstr>
      <vt:lpstr>How does Internet work?</vt:lpstr>
      <vt:lpstr>3-Tier Architecture</vt:lpstr>
      <vt:lpstr>3-Tier Architecture</vt:lpstr>
      <vt:lpstr>3-Tier Architecture</vt:lpstr>
      <vt:lpstr>3-Tier Architecture</vt:lpstr>
      <vt:lpstr>How does it work?</vt:lpstr>
      <vt:lpstr>How does it work?</vt:lpstr>
      <vt:lpstr>How does it work?</vt:lpstr>
      <vt:lpstr>How does it work?</vt:lpstr>
      <vt:lpstr>How does it work?</vt:lpstr>
      <vt:lpstr>Communication steps between Web Server and Web Browser</vt:lpstr>
      <vt:lpstr>Why it is used? </vt:lpstr>
      <vt:lpstr>3-Tier Application Example </vt:lpstr>
      <vt:lpstr>3-Tier Application Example </vt:lpstr>
      <vt:lpstr>3-Tier Application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navpreet</dc:creator>
  <cp:lastModifiedBy>Amrit Kaur</cp:lastModifiedBy>
  <cp:revision>356</cp:revision>
  <dcterms:created xsi:type="dcterms:W3CDTF">2012-07-24T21:14:25Z</dcterms:created>
  <dcterms:modified xsi:type="dcterms:W3CDTF">2019-09-09T18:58:03Z</dcterms:modified>
</cp:coreProperties>
</file>