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75" r:id="rId3"/>
    <p:sldId id="302" r:id="rId4"/>
    <p:sldId id="318" r:id="rId5"/>
    <p:sldId id="319" r:id="rId6"/>
    <p:sldId id="290" r:id="rId7"/>
    <p:sldId id="291" r:id="rId8"/>
    <p:sldId id="320" r:id="rId9"/>
    <p:sldId id="317" r:id="rId10"/>
    <p:sldId id="303" r:id="rId11"/>
    <p:sldId id="304" r:id="rId12"/>
    <p:sldId id="313" r:id="rId13"/>
    <p:sldId id="314" r:id="rId14"/>
    <p:sldId id="316" r:id="rId15"/>
    <p:sldId id="312" r:id="rId16"/>
    <p:sldId id="295" r:id="rId17"/>
    <p:sldId id="296" r:id="rId18"/>
    <p:sldId id="297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A9DA0-9F5D-4DB3-92B0-A75808B516F6}" type="datetimeFigureOut">
              <a:rPr lang="en-JM" smtClean="0"/>
              <a:t>23/9/2019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CE233-CB62-4073-AF2B-CE226A2802C6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8758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CF534-BCDA-4AD1-810D-EF44D7D80E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developing an app for Apple’s iOS (used in the iPhone and iPad) is usually done with the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Objective-C or Swift language, but the same app for the Android OS used in Samsung phones would be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in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of application that is being developed. For web applications (software that runs inside a web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 to display web pages) there are many different languages and tools. For scientific applications,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certain preferred languages, such as Fortran or C. For business applications, many large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corporations use COBOL on mainframe computers, Java on Linux computers and </a:t>
            </a:r>
            <a:r>
              <a:rPr lang="en-JM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C#.Net</a:t>
            </a:r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Visual</a:t>
            </a:r>
          </a:p>
          <a:p>
            <a:r>
              <a:rPr lang="en-JM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Basic.Net</a:t>
            </a:r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Microsoft Windows computers. For work in “Artificial Intelligence”, a number of special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languages have been developed, such as Lisp.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program is going to run. Many software systems have a “client-server” architecture. In this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design, the client software runs on the computer that is operated by the end user and it communicates with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server software running on another computer. This model is usually used in systems where a central data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is an important component. The server provides access to the information in the database on behalf of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clients. A large part of client software is the user interface. Many different languages have been</a:t>
            </a:r>
          </a:p>
          <a:p>
            <a:r>
              <a:rPr lang="en-JM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 to try and make programming this environment flexible and easy.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CE233-CB62-4073-AF2B-CE226A2802C6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8979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9EF41-0D54-4ACF-9247-09E37CD4BE1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62D0D1-7515-4CCD-8024-B80F3166D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tleware.com/" TargetMode="External"/><Relationship Id="rId2" Type="http://schemas.openxmlformats.org/officeDocument/2006/relationships/hyperlink" Target="http://uml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Critical Thinking &amp; IT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Week 3 – Programming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High-Level vs. Low Level Languages</a:t>
            </a:r>
          </a:p>
          <a:p>
            <a:pPr lvl="1"/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low-level language</a:t>
            </a:r>
            <a:r>
              <a:rPr lang="en-US" dirty="0">
                <a:cs typeface="Times New Roman" pitchFamily="18" charset="0"/>
              </a:rPr>
              <a:t> is a binary language consisting of 1s and 0s.</a:t>
            </a:r>
          </a:p>
          <a:p>
            <a:pPr lvl="2"/>
            <a:r>
              <a:rPr lang="en-US" dirty="0">
                <a:cs typeface="Times New Roman" pitchFamily="18" charset="0"/>
              </a:rPr>
              <a:t>It is also known as </a:t>
            </a:r>
            <a:r>
              <a:rPr lang="en-US" b="1" dirty="0">
                <a:cs typeface="Times New Roman" pitchFamily="18" charset="0"/>
              </a:rPr>
              <a:t>machine code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high-level language</a:t>
            </a:r>
            <a:r>
              <a:rPr lang="en-US" dirty="0">
                <a:cs typeface="Times New Roman" pitchFamily="18" charset="0"/>
              </a:rPr>
              <a:t> is relatively similar to natural languages such as English.</a:t>
            </a:r>
          </a:p>
          <a:p>
            <a:pPr lvl="2"/>
            <a:r>
              <a:rPr lang="en-US" dirty="0">
                <a:cs typeface="Times New Roman" pitchFamily="18" charset="0"/>
              </a:rPr>
              <a:t>It is easier to learn and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6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No one general purpose language</a:t>
            </a:r>
          </a:p>
          <a:p>
            <a:r>
              <a:rPr lang="en-US" dirty="0">
                <a:cs typeface="Times New Roman" pitchFamily="18" charset="0"/>
              </a:rPr>
              <a:t>Different languages are tailored to specific environments or purposes</a:t>
            </a:r>
          </a:p>
          <a:p>
            <a:r>
              <a:rPr lang="en-US" dirty="0">
                <a:cs typeface="Times New Roman" pitchFamily="18" charset="0"/>
              </a:rPr>
              <a:t>The </a:t>
            </a:r>
            <a:r>
              <a:rPr lang="en-US" i="1" dirty="0">
                <a:cs typeface="Times New Roman" pitchFamily="18" charset="0"/>
              </a:rPr>
              <a:t>programming language</a:t>
            </a:r>
            <a:r>
              <a:rPr lang="en-US" dirty="0">
                <a:cs typeface="Times New Roman" pitchFamily="18" charset="0"/>
              </a:rPr>
              <a:t> such as C, C++, C#, Java COBOL, FORTRAN and PASCAL has a unique set of keywords (words that it understands) and a special syntax for organizing program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3207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JM" dirty="0"/>
              <a:t>The particular computer that is being used. Some Operating Systems support only certain languages.</a:t>
            </a:r>
          </a:p>
          <a:p>
            <a:r>
              <a:rPr lang="en-JM" dirty="0"/>
              <a:t>The type of application that is being developed.</a:t>
            </a:r>
          </a:p>
          <a:p>
            <a:pPr lvl="1"/>
            <a:r>
              <a:rPr lang="en-JM" dirty="0"/>
              <a:t>Web applications</a:t>
            </a:r>
          </a:p>
          <a:p>
            <a:pPr lvl="1"/>
            <a:r>
              <a:rPr lang="en-JM" dirty="0"/>
              <a:t>Scientific applications</a:t>
            </a:r>
          </a:p>
          <a:p>
            <a:pPr lvl="1"/>
            <a:r>
              <a:rPr lang="en-JM" dirty="0"/>
              <a:t>Business applications</a:t>
            </a:r>
          </a:p>
          <a:p>
            <a:r>
              <a:rPr lang="en-JM" dirty="0"/>
              <a:t>Where the program is going to run</a:t>
            </a:r>
          </a:p>
          <a:p>
            <a:pPr lvl="1"/>
            <a:r>
              <a:rPr lang="en-JM" dirty="0"/>
              <a:t>Java on Linux computers </a:t>
            </a:r>
          </a:p>
          <a:p>
            <a:pPr lvl="1"/>
            <a:r>
              <a:rPr lang="en-JM" dirty="0" err="1"/>
              <a:t>C#.Net</a:t>
            </a:r>
            <a:r>
              <a:rPr lang="en-JM" dirty="0"/>
              <a:t> on Microsoft Windows computers</a:t>
            </a:r>
          </a:p>
          <a:p>
            <a:pPr lvl="1"/>
            <a:r>
              <a:rPr lang="en-JM" dirty="0"/>
              <a:t>Artificial Intelligence work – Lisp</a:t>
            </a:r>
          </a:p>
          <a:p>
            <a:endParaRPr lang="en-JM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M" dirty="0"/>
              <a:t>Factors that decide which language to choose</a:t>
            </a:r>
          </a:p>
        </p:txBody>
      </p:sp>
    </p:spTree>
    <p:extLst>
      <p:ext uri="{BB962C8B-B14F-4D97-AF65-F5344CB8AC3E}">
        <p14:creationId xmlns:p14="http://schemas.microsoft.com/office/powerpoint/2010/main" val="305467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JM" dirty="0"/>
              <a:t>The servers are built on Linux computers. The Web server is Apache, a widely used open source code that just needs to be installed and configured. </a:t>
            </a:r>
          </a:p>
          <a:p>
            <a:r>
              <a:rPr lang="en-JM" dirty="0"/>
              <a:t>The server side software is written in the Java language.</a:t>
            </a:r>
          </a:p>
          <a:p>
            <a:r>
              <a:rPr lang="en-JM" dirty="0"/>
              <a:t>The web browsers load web pages from the Web servers. The web pages are HTML with embedded code written in PHP and JavaScript. </a:t>
            </a:r>
          </a:p>
          <a:p>
            <a:r>
              <a:rPr lang="en-JM" dirty="0"/>
              <a:t>The iPhone app is written in Swift, a language developed by Apple for developing Apps that run in iOS, the operating system for the iPhone and iPad.</a:t>
            </a:r>
          </a:p>
          <a:p>
            <a:r>
              <a:rPr lang="en-JM" dirty="0"/>
              <a:t>The Android app is written in Java to run in the Android 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395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JM" dirty="0"/>
              <a:t>Another great power of computers is the ability to store and retrieve huge amounts of information.</a:t>
            </a:r>
          </a:p>
          <a:p>
            <a:r>
              <a:rPr lang="en-JM" dirty="0"/>
              <a:t>Many applications use database software that is available from a number of third party vendors.</a:t>
            </a:r>
          </a:p>
          <a:p>
            <a:r>
              <a:rPr lang="en-JM" dirty="0"/>
              <a:t>Databases are used for data that can be represented as a table of rows and columns. A standard language called Structured Query Language (SQL) is used to access such data. </a:t>
            </a:r>
          </a:p>
          <a:p>
            <a:r>
              <a:rPr lang="en-JM" dirty="0"/>
              <a:t>Most languages allow a programmer to use SQL commands inside a program.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07955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Choice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Availability of programming translator program</a:t>
            </a:r>
          </a:p>
          <a:p>
            <a:r>
              <a:rPr lang="en-US" dirty="0">
                <a:cs typeface="Times New Roman" pitchFamily="18" charset="0"/>
              </a:rPr>
              <a:t>Cost of language translator and cost in time to create program</a:t>
            </a:r>
          </a:p>
          <a:p>
            <a:r>
              <a:rPr lang="en-US" dirty="0">
                <a:cs typeface="Times New Roman" pitchFamily="18" charset="0"/>
              </a:rPr>
              <a:t>Strengths and weaknesses of programmer</a:t>
            </a:r>
          </a:p>
          <a:p>
            <a:r>
              <a:rPr lang="en-US" dirty="0">
                <a:cs typeface="Times New Roman" pitchFamily="18" charset="0"/>
              </a:rPr>
              <a:t>Suitability of approach</a:t>
            </a:r>
          </a:p>
          <a:p>
            <a:r>
              <a:rPr lang="en-US" dirty="0">
                <a:cs typeface="Times New Roman" pitchFamily="18" charset="0"/>
              </a:rPr>
              <a:t>Ease of programming in that language</a:t>
            </a:r>
          </a:p>
          <a:p>
            <a:r>
              <a:rPr lang="en-US" dirty="0">
                <a:cs typeface="Times New Roman" pitchFamily="18" charset="0"/>
              </a:rPr>
              <a:t>Future viability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80259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“The Unified Modeling Language (UML) is a family of graphical notations … that help in describing and designing software systems, particularly those built using object-oriented (OO) style” [Martin Fowler in </a:t>
            </a:r>
            <a:r>
              <a:rPr lang="en-US" i="1" dirty="0">
                <a:cs typeface="Times New Roman" pitchFamily="18" charset="0"/>
              </a:rPr>
              <a:t>UML Distilled</a:t>
            </a:r>
            <a:r>
              <a:rPr lang="en-US" dirty="0">
                <a:cs typeface="Times New Roman" pitchFamily="18" charset="0"/>
              </a:rPr>
              <a:t>]</a:t>
            </a:r>
          </a:p>
          <a:p>
            <a:r>
              <a:rPr lang="en-US" dirty="0">
                <a:cs typeface="Times New Roman" pitchFamily="18" charset="0"/>
              </a:rPr>
              <a:t>Modeling is the designing of software applications before coding.</a:t>
            </a:r>
          </a:p>
          <a:p>
            <a:r>
              <a:rPr lang="en-US" dirty="0">
                <a:cs typeface="Times New Roman" pitchFamily="18" charset="0"/>
              </a:rPr>
              <a:t>UML is a general purpose modeling language.</a:t>
            </a:r>
          </a:p>
          <a:p>
            <a:r>
              <a:rPr lang="en-US" dirty="0">
                <a:cs typeface="Times New Roman" pitchFamily="18" charset="0"/>
              </a:rPr>
              <a:t>Helps to specialize, visualize and document models of software systems.</a:t>
            </a:r>
          </a:p>
          <a:p>
            <a:r>
              <a:rPr lang="en-US" dirty="0">
                <a:cs typeface="Times New Roman" pitchFamily="18" charset="0"/>
              </a:rPr>
              <a:t>UML Resource Page: </a:t>
            </a:r>
            <a:r>
              <a:rPr lang="en-US" dirty="0">
                <a:cs typeface="Times New Roman" pitchFamily="18" charset="0"/>
                <a:hlinkClick r:id="rId2"/>
              </a:rPr>
              <a:t>http://uml.org/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r>
              <a:rPr lang="en-US" dirty="0">
                <a:cs typeface="Times New Roman" pitchFamily="18" charset="0"/>
              </a:rPr>
              <a:t>Poseidon for UML: </a:t>
            </a:r>
            <a:r>
              <a:rPr lang="en-US" dirty="0">
                <a:cs typeface="Times New Roman" pitchFamily="18" charset="0"/>
                <a:hlinkClick r:id="rId3"/>
              </a:rPr>
              <a:t>http://www.gentleware.com/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UML: Unified Modeling Language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/>
            <a:r>
              <a:rPr lang="en-US" dirty="0">
                <a:cs typeface="Times New Roman" pitchFamily="18" charset="0"/>
              </a:rPr>
              <a:t>Activity</a:t>
            </a:r>
          </a:p>
          <a:p>
            <a:pPr marL="533400" indent="-533400"/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Class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Communication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Component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Component structure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Deployment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Interaction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Object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Package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Sequence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State machine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Timing</a:t>
            </a:r>
          </a:p>
          <a:p>
            <a:pPr marL="533400" indent="-533400"/>
            <a:r>
              <a:rPr lang="en-US" dirty="0">
                <a:cs typeface="Times New Roman" pitchFamily="18" charset="0"/>
              </a:rPr>
              <a:t>Use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Kinds of UML Diagram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Unified Modeling Language (UML) is used to create a logical model of your solution.</a:t>
            </a:r>
          </a:p>
          <a:p>
            <a:r>
              <a:rPr lang="en-US" dirty="0">
                <a:cs typeface="Times New Roman" pitchFamily="18" charset="0"/>
              </a:rPr>
              <a:t>UML class diagrams are also called Structural diagrams.</a:t>
            </a:r>
          </a:p>
          <a:p>
            <a:r>
              <a:rPr lang="en-US" dirty="0">
                <a:cs typeface="Times New Roman" pitchFamily="18" charset="0"/>
              </a:rPr>
              <a:t>UML class diagrams represent structural overview of the system by showing its classes and the relationships among them.</a:t>
            </a:r>
          </a:p>
          <a:p>
            <a:r>
              <a:rPr lang="en-US" dirty="0">
                <a:cs typeface="Times New Roman" pitchFamily="18" charset="0"/>
              </a:rPr>
              <a:t>Depict</a:t>
            </a:r>
            <a:r>
              <a:rPr lang="en-GB" dirty="0">
                <a:cs typeface="Times New Roman" pitchFamily="18" charset="0"/>
              </a:rPr>
              <a:t> the classes within the model.</a:t>
            </a:r>
          </a:p>
          <a:p>
            <a:r>
              <a:rPr lang="en-GB" dirty="0">
                <a:cs typeface="Times New Roman" pitchFamily="18" charset="0"/>
              </a:rPr>
              <a:t>Illustrates the class attributes (member  variables), operations (methods), and relationships with other classes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UML class diagrams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Class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 list	return 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04800" y="1444294"/>
            <a:ext cx="4192588" cy="39417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private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/>
              <a:t>public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+mj-lt"/>
                <a:cs typeface="Times New Roman" pitchFamily="18" charset="0"/>
              </a:rPr>
              <a:t>The first block contains name of class</a:t>
            </a:r>
          </a:p>
          <a:p>
            <a:r>
              <a:rPr lang="en-US" sz="1600" dirty="0">
                <a:latin typeface="+mj-lt"/>
                <a:cs typeface="Times New Roman" pitchFamily="18" charset="0"/>
              </a:rPr>
              <a:t>The second block mentions the instance/data members or attributes of class</a:t>
            </a:r>
          </a:p>
          <a:p>
            <a:r>
              <a:rPr lang="en-US" sz="1600" dirty="0">
                <a:latin typeface="+mj-lt"/>
                <a:cs typeface="Times New Roman" pitchFamily="18" charset="0"/>
              </a:rPr>
              <a:t>The third block mentions the operations a class contains. The operations follow this for:</a:t>
            </a:r>
          </a:p>
          <a:p>
            <a:pPr>
              <a:buNone/>
            </a:pPr>
            <a:r>
              <a:rPr lang="en-US" sz="1600" dirty="0">
                <a:latin typeface="+mj-lt"/>
                <a:cs typeface="Times New Roman" pitchFamily="18" charset="0"/>
              </a:rPr>
              <a:t>    &lt;access </a:t>
            </a:r>
            <a:r>
              <a:rPr lang="en-US" sz="1600" dirty="0" err="1">
                <a:latin typeface="+mj-lt"/>
                <a:cs typeface="Times New Roman" pitchFamily="18" charset="0"/>
              </a:rPr>
              <a:t>specifier</a:t>
            </a:r>
            <a:r>
              <a:rPr lang="en-US" sz="1600" dirty="0">
                <a:latin typeface="+mj-lt"/>
                <a:cs typeface="Times New Roman" pitchFamily="18" charset="0"/>
              </a:rPr>
              <a:t>&gt; &lt;name&gt; (&lt;parameter list&gt;) : &lt;return type&gt;</a:t>
            </a:r>
          </a:p>
          <a:p>
            <a:r>
              <a:rPr lang="en-US" sz="1600" dirty="0">
                <a:latin typeface="+mj-lt"/>
                <a:cs typeface="Times New Roman" pitchFamily="18" charset="0"/>
              </a:rPr>
              <a:t>The parameter list shows each parameter type preceded by a colon</a:t>
            </a:r>
          </a:p>
          <a:p>
            <a:r>
              <a:rPr lang="en-US" sz="1600" dirty="0">
                <a:latin typeface="+mj-lt"/>
                <a:cs typeface="Times New Roman" pitchFamily="18" charset="0"/>
              </a:rPr>
              <a:t>Access </a:t>
            </a:r>
            <a:r>
              <a:rPr lang="en-US" sz="1600" dirty="0" err="1">
                <a:latin typeface="+mj-lt"/>
                <a:cs typeface="Times New Roman" pitchFamily="18" charset="0"/>
              </a:rPr>
              <a:t>specifiers</a:t>
            </a:r>
            <a:r>
              <a:rPr lang="en-US" sz="1600" dirty="0">
                <a:latin typeface="+mj-lt"/>
                <a:cs typeface="Times New Roman" pitchFamily="18" charset="0"/>
              </a:rPr>
              <a:t> (+ , -) appear in front of each member</a:t>
            </a:r>
          </a:p>
          <a:p>
            <a:r>
              <a:rPr lang="en-US" sz="1600" dirty="0">
                <a:latin typeface="+mj-lt"/>
                <a:cs typeface="Times New Roman" pitchFamily="18" charset="0"/>
              </a:rPr>
              <a:t>+   public</a:t>
            </a:r>
          </a:p>
          <a:p>
            <a:pPr>
              <a:buNone/>
            </a:pPr>
            <a:r>
              <a:rPr lang="en-US" sz="1600" dirty="0">
                <a:latin typeface="+mj-lt"/>
                <a:cs typeface="Times New Roman" pitchFamily="18" charset="0"/>
              </a:rPr>
              <a:t>     -   private</a:t>
            </a:r>
          </a:p>
          <a:p>
            <a:pPr>
              <a:buNone/>
            </a:pPr>
            <a:r>
              <a:rPr lang="en-US" sz="1600" dirty="0">
                <a:latin typeface="+mj-lt"/>
                <a:cs typeface="Times New Roman" pitchFamily="18" charset="0"/>
              </a:rPr>
              <a:t>     #   protected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1524000" y="1905000"/>
          <a:ext cx="3048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310">
                <a:tc>
                  <a:txBody>
                    <a:bodyPr/>
                    <a:lstStyle/>
                    <a:p>
                      <a:r>
                        <a:rPr lang="en-US" sz="2000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31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date: 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shipped: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57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+ cancel(): void</a:t>
                      </a: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calcSubTotal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calcTax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calcTotal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setShipDate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(d:Date): void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457200" y="2133600"/>
            <a:ext cx="762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200" y="2514600"/>
            <a:ext cx="6096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47700" y="3467100"/>
            <a:ext cx="381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8200" y="3657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24000" y="4800600"/>
            <a:ext cx="18288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390900" y="4762500"/>
            <a:ext cx="838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CA" dirty="0">
                <a:cs typeface="Times New Roman" pitchFamily="18" charset="0"/>
              </a:rPr>
              <a:t>Programming languages, their pros/cons and when best to use them </a:t>
            </a:r>
          </a:p>
          <a:p>
            <a:r>
              <a:rPr lang="en-US" dirty="0">
                <a:cs typeface="Times New Roman" pitchFamily="18" charset="0"/>
              </a:rPr>
              <a:t>Programming Logic  - </a:t>
            </a:r>
            <a:r>
              <a:rPr lang="en-CA" dirty="0">
                <a:cs typeface="Times New Roman" pitchFamily="18" charset="0"/>
              </a:rPr>
              <a:t>Exploring Strategies to solve Problems.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Objectives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Having a strategy for approaching problems can help you develop new insights and come up with new and better solutions. This process is generally useful for solving all kinds of problems.</a:t>
            </a:r>
          </a:p>
          <a:p>
            <a:pPr lvl="1"/>
            <a:r>
              <a:rPr lang="en-US" dirty="0">
                <a:cs typeface="Times New Roman" pitchFamily="18" charset="0"/>
              </a:rPr>
              <a:t>Define</a:t>
            </a:r>
          </a:p>
          <a:p>
            <a:pPr lvl="1"/>
            <a:r>
              <a:rPr lang="en-US" dirty="0">
                <a:cs typeface="Times New Roman" pitchFamily="18" charset="0"/>
              </a:rPr>
              <a:t>Prepare</a:t>
            </a:r>
          </a:p>
          <a:p>
            <a:pPr lvl="1"/>
            <a:r>
              <a:rPr lang="en-US" dirty="0">
                <a:cs typeface="Times New Roman" pitchFamily="18" charset="0"/>
              </a:rPr>
              <a:t>Try</a:t>
            </a:r>
          </a:p>
          <a:p>
            <a:pPr lvl="1"/>
            <a:r>
              <a:rPr lang="en-US" dirty="0">
                <a:cs typeface="Times New Roman" pitchFamily="18" charset="0"/>
              </a:rPr>
              <a:t>Reflect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cs typeface="Times New Roman" pitchFamily="18" charset="0"/>
              </a:rPr>
              <a:t>Define</a:t>
            </a:r>
          </a:p>
          <a:p>
            <a:pPr lvl="2"/>
            <a:r>
              <a:rPr lang="en-US" dirty="0">
                <a:cs typeface="Times New Roman" pitchFamily="18" charset="0"/>
              </a:rPr>
              <a:t>What problems are you trying to solve</a:t>
            </a:r>
          </a:p>
          <a:p>
            <a:pPr lvl="2"/>
            <a:r>
              <a:rPr lang="en-US" dirty="0">
                <a:cs typeface="Times New Roman" pitchFamily="18" charset="0"/>
              </a:rPr>
              <a:t>What are your constraints?</a:t>
            </a:r>
          </a:p>
          <a:p>
            <a:pPr lvl="2"/>
            <a:r>
              <a:rPr lang="en-US" dirty="0">
                <a:cs typeface="Times New Roman" pitchFamily="18" charset="0"/>
              </a:rPr>
              <a:t>What does success look like?</a:t>
            </a:r>
          </a:p>
          <a:p>
            <a:pPr lvl="1"/>
            <a:r>
              <a:rPr lang="en-US" dirty="0">
                <a:cs typeface="Times New Roman" pitchFamily="18" charset="0"/>
              </a:rPr>
              <a:t>Prepare</a:t>
            </a:r>
          </a:p>
          <a:p>
            <a:pPr lvl="2"/>
            <a:r>
              <a:rPr lang="en-US" dirty="0">
                <a:cs typeface="Times New Roman" pitchFamily="18" charset="0"/>
              </a:rPr>
              <a:t>Brainstorm / research possible solutions</a:t>
            </a:r>
          </a:p>
          <a:p>
            <a:pPr lvl="2"/>
            <a:r>
              <a:rPr lang="en-US" dirty="0">
                <a:cs typeface="Times New Roman" pitchFamily="18" charset="0"/>
              </a:rPr>
              <a:t>Compare pros an cons</a:t>
            </a:r>
          </a:p>
          <a:p>
            <a:pPr lvl="2"/>
            <a:r>
              <a:rPr lang="en-US" dirty="0">
                <a:cs typeface="Times New Roman" pitchFamily="18" charset="0"/>
              </a:rPr>
              <a:t>Make a plan</a:t>
            </a:r>
          </a:p>
          <a:p>
            <a:pPr marL="630936" lvl="2" indent="0">
              <a:buNone/>
            </a:pPr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0936" lvl="2" indent="0">
              <a:buNone/>
            </a:pP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Try</a:t>
            </a:r>
          </a:p>
          <a:p>
            <a:pPr lvl="2"/>
            <a:r>
              <a:rPr lang="en-US" dirty="0">
                <a:cs typeface="Times New Roman" pitchFamily="18" charset="0"/>
              </a:rPr>
              <a:t>Put your plan into action</a:t>
            </a:r>
          </a:p>
          <a:p>
            <a:pPr lvl="1"/>
            <a:r>
              <a:rPr lang="en-US" dirty="0">
                <a:cs typeface="Times New Roman" pitchFamily="18" charset="0"/>
              </a:rPr>
              <a:t>Reflect</a:t>
            </a:r>
          </a:p>
          <a:p>
            <a:pPr lvl="2"/>
            <a:r>
              <a:rPr lang="en-US" dirty="0">
                <a:cs typeface="Times New Roman" pitchFamily="18" charset="0"/>
              </a:rPr>
              <a:t>How do your results compare to the goals you set while defining the problem?</a:t>
            </a:r>
          </a:p>
          <a:p>
            <a:pPr lvl="2"/>
            <a:r>
              <a:rPr lang="en-US" dirty="0">
                <a:cs typeface="Times New Roman" pitchFamily="18" charset="0"/>
              </a:rPr>
              <a:t>What can you learn from this or do better next time?</a:t>
            </a:r>
          </a:p>
          <a:p>
            <a:pPr lvl="2"/>
            <a:r>
              <a:rPr lang="en-US" dirty="0">
                <a:cs typeface="Times New Roman" pitchFamily="18" charset="0"/>
              </a:rPr>
              <a:t>What new problems have you discovered?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Software is referred to the set of programs used to direct the operations of computer.</a:t>
            </a:r>
          </a:p>
          <a:p>
            <a:endParaRPr lang="en-US" sz="2400" dirty="0">
              <a:cs typeface="Times New Roman" pitchFamily="18" charset="0"/>
            </a:endParaRPr>
          </a:p>
          <a:p>
            <a:pPr marL="118872" indent="0">
              <a:buNone/>
            </a:pPr>
            <a:r>
              <a:rPr lang="en-US" sz="2400" dirty="0">
                <a:cs typeface="Times New Roman" pitchFamily="18" charset="0"/>
              </a:rPr>
              <a:t>                                        OR </a:t>
            </a:r>
          </a:p>
          <a:p>
            <a:pPr marL="118872" indent="0"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The set of programs that simplifies the user/computer interface and improves the efficiency of processing is called system software. It includes the JVM and the Java compiler as well as the operating system and the editor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Software</a:t>
            </a:r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676400"/>
            <a:ext cx="3514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4040188" cy="2362200"/>
          </a:xfrm>
        </p:spPr>
        <p:txBody>
          <a:bodyPr>
            <a:normAutofit fontScale="70000" lnSpcReduction="2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		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181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FF99"/>
                </a:solidFill>
              </a:rPr>
              <a:t>Programming Languages: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4376"/>
                </a:solidFill>
              </a:rPr>
              <a:t>Assembly, C#, Java, C++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1981200"/>
            <a:ext cx="403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FF99"/>
                </a:solidFill>
              </a:rPr>
              <a:t>Operating System: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70C0"/>
                </a:solidFill>
              </a:rPr>
              <a:t>Schedules computer events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70C0"/>
                </a:solidFill>
              </a:rPr>
              <a:t>Allocates computer resources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70C0"/>
                </a:solidFill>
              </a:rPr>
              <a:t>Monitor events</a:t>
            </a:r>
          </a:p>
          <a:p>
            <a:pPr lvl="1">
              <a:buFont typeface="Arial" pitchFamily="34" charset="0"/>
              <a:buChar char="•"/>
            </a:pPr>
            <a:endParaRPr lang="en-CA" dirty="0">
              <a:solidFill>
                <a:srgbClr val="00FF99"/>
              </a:solidFill>
            </a:endParaRPr>
          </a:p>
          <a:p>
            <a:r>
              <a:rPr lang="en-CA" dirty="0">
                <a:solidFill>
                  <a:srgbClr val="00FF99"/>
                </a:solidFill>
              </a:rPr>
              <a:t>Language Interpreters: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4376"/>
                </a:solidFill>
              </a:rPr>
              <a:t>Interpreters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4376"/>
                </a:solidFill>
              </a:rPr>
              <a:t>Compilers</a:t>
            </a:r>
          </a:p>
          <a:p>
            <a:pPr lvl="1">
              <a:buFont typeface="Arial" pitchFamily="34" charset="0"/>
              <a:buChar char="•"/>
            </a:pPr>
            <a:endParaRPr lang="en-CA" dirty="0">
              <a:solidFill>
                <a:srgbClr val="00FF99"/>
              </a:solidFill>
            </a:endParaRPr>
          </a:p>
          <a:p>
            <a:r>
              <a:rPr lang="en-CA" dirty="0">
                <a:solidFill>
                  <a:srgbClr val="00FF99"/>
                </a:solidFill>
              </a:rPr>
              <a:t>Utility Programs: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4376"/>
                </a:solidFill>
              </a:rPr>
              <a:t>Routine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4376"/>
                </a:solidFill>
              </a:rPr>
              <a:t>Manage Data</a:t>
            </a:r>
          </a:p>
          <a:p>
            <a:endParaRPr lang="en-CA" dirty="0">
              <a:solidFill>
                <a:srgbClr val="00FF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M" sz="2400" b="1" dirty="0"/>
              <a:t>Libraries </a:t>
            </a:r>
            <a:r>
              <a:rPr lang="en-JM" sz="2400" dirty="0"/>
              <a:t>provide software that can be called by the application</a:t>
            </a:r>
          </a:p>
          <a:p>
            <a:endParaRPr lang="en-JM" sz="2400" dirty="0"/>
          </a:p>
          <a:p>
            <a:r>
              <a:rPr lang="en-JM" sz="2400" b="1" dirty="0"/>
              <a:t>Compiler </a:t>
            </a:r>
            <a:r>
              <a:rPr lang="en-JM" sz="2400" dirty="0"/>
              <a:t>translates particular programming language into machine code</a:t>
            </a:r>
          </a:p>
          <a:p>
            <a:endParaRPr lang="en-JM" sz="2400" b="1" dirty="0"/>
          </a:p>
          <a:p>
            <a:r>
              <a:rPr lang="en-JM" sz="2400" b="1" dirty="0"/>
              <a:t>SDK </a:t>
            </a:r>
            <a:r>
              <a:rPr lang="en-JM" sz="2400" dirty="0"/>
              <a:t>is software development kit. SDK has to be added to the tool set to provide an interface to a particular OS as many capabilities of the OS may not be available in a standard library</a:t>
            </a:r>
          </a:p>
          <a:p>
            <a:endParaRPr lang="en-JM" sz="2400" dirty="0"/>
          </a:p>
          <a:p>
            <a:r>
              <a:rPr lang="en-JM" sz="2400" b="1" dirty="0"/>
              <a:t>Device driver </a:t>
            </a:r>
            <a:r>
              <a:rPr lang="en-JM" sz="2400" dirty="0"/>
              <a:t>is software that allows OS’s communication with the hardware device</a:t>
            </a:r>
            <a:endParaRPr lang="en-JM" sz="2400" b="1" dirty="0"/>
          </a:p>
        </p:txBody>
      </p:sp>
    </p:spTree>
    <p:extLst>
      <p:ext uri="{BB962C8B-B14F-4D97-AF65-F5344CB8AC3E}">
        <p14:creationId xmlns:p14="http://schemas.microsoft.com/office/powerpoint/2010/main" val="38149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program is a set of instructions telling a computer how to perform various tasks.</a:t>
            </a:r>
          </a:p>
          <a:p>
            <a:r>
              <a:rPr lang="en-US" dirty="0">
                <a:cs typeface="Times New Roman" pitchFamily="18" charset="0"/>
              </a:rPr>
              <a:t>A programming language is used by programmers to create a program.</a:t>
            </a:r>
          </a:p>
          <a:p>
            <a:r>
              <a:rPr lang="en-US" dirty="0">
                <a:cs typeface="Times New Roman" pitchFamily="18" charset="0"/>
              </a:rPr>
              <a:t>Programs are also referred to as source code.</a:t>
            </a:r>
          </a:p>
          <a:p>
            <a:r>
              <a:rPr lang="en-US" dirty="0">
                <a:cs typeface="Times New Roman" pitchFamily="18" charset="0"/>
              </a:rPr>
              <a:t>Coding is the act of writing source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0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2928</TotalTime>
  <Words>1322</Words>
  <Application>Microsoft Office PowerPoint</Application>
  <PresentationFormat>On-screen Show (4:3)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Critical Thinking &amp; IT Concepts</vt:lpstr>
      <vt:lpstr>Objectives</vt:lpstr>
      <vt:lpstr>Problem Solving Process</vt:lpstr>
      <vt:lpstr>Problem Solving Process</vt:lpstr>
      <vt:lpstr>Problem Solving Process</vt:lpstr>
      <vt:lpstr>Software</vt:lpstr>
      <vt:lpstr>Software</vt:lpstr>
      <vt:lpstr>Software</vt:lpstr>
      <vt:lpstr>Programming Concepts</vt:lpstr>
      <vt:lpstr>Programming Concepts</vt:lpstr>
      <vt:lpstr>Programming Languages</vt:lpstr>
      <vt:lpstr>Factors that decide which language to choose</vt:lpstr>
      <vt:lpstr>Implementation</vt:lpstr>
      <vt:lpstr>Databases</vt:lpstr>
      <vt:lpstr>Choice of Language</vt:lpstr>
      <vt:lpstr>UML: Unified Modeling Language</vt:lpstr>
      <vt:lpstr>Kinds of UML Diagram</vt:lpstr>
      <vt:lpstr>UML class diagrams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&amp; IT Concepts</dc:title>
  <dc:creator>navpreet</dc:creator>
  <cp:lastModifiedBy>Amrit Kaur</cp:lastModifiedBy>
  <cp:revision>102</cp:revision>
  <dcterms:created xsi:type="dcterms:W3CDTF">2012-08-15T18:42:45Z</dcterms:created>
  <dcterms:modified xsi:type="dcterms:W3CDTF">2019-09-24T12:53:55Z</dcterms:modified>
</cp:coreProperties>
</file>