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2" r:id="rId4"/>
    <p:sldId id="273" r:id="rId5"/>
    <p:sldId id="302" r:id="rId6"/>
    <p:sldId id="300" r:id="rId7"/>
    <p:sldId id="274" r:id="rId8"/>
    <p:sldId id="285" r:id="rId9"/>
    <p:sldId id="298" r:id="rId10"/>
    <p:sldId id="277" r:id="rId11"/>
    <p:sldId id="301" r:id="rId12"/>
    <p:sldId id="276" r:id="rId13"/>
    <p:sldId id="286" r:id="rId14"/>
    <p:sldId id="299" r:id="rId15"/>
    <p:sldId id="278" r:id="rId16"/>
    <p:sldId id="303" r:id="rId17"/>
    <p:sldId id="279" r:id="rId18"/>
    <p:sldId id="287" r:id="rId19"/>
    <p:sldId id="304" r:id="rId20"/>
    <p:sldId id="288" r:id="rId21"/>
    <p:sldId id="289" r:id="rId22"/>
    <p:sldId id="290" r:id="rId23"/>
    <p:sldId id="291" r:id="rId24"/>
    <p:sldId id="29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9FC61F8-8A84-473B-821C-3449D31852CB}" type="datetimeFigureOut">
              <a:rPr lang="en-US" smtClean="0"/>
              <a:pPr/>
              <a:t>9/30/2019</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FC61F8-8A84-473B-821C-3449D31852CB}"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FC61F8-8A84-473B-821C-3449D31852CB}"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FC61F8-8A84-473B-821C-3449D31852CB}"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FC61F8-8A84-473B-821C-3449D31852CB}"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FC61F8-8A84-473B-821C-3449D31852CB}"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9FC61F8-8A84-473B-821C-3449D31852CB}" type="datetimeFigureOut">
              <a:rPr lang="en-US" smtClean="0"/>
              <a:pPr/>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9FC61F8-8A84-473B-821C-3449D31852CB}" type="datetimeFigureOut">
              <a:rPr lang="en-US" smtClean="0"/>
              <a:pPr/>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9FC61F8-8A84-473B-821C-3449D31852CB}" type="datetimeFigureOut">
              <a:rPr lang="en-US" smtClean="0"/>
              <a:pPr/>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FC61F8-8A84-473B-821C-3449D31852CB}"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8F53B-E9B3-4A3E-B134-44F8B2E193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FC61F8-8A84-473B-821C-3449D31852CB}"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8F53B-E9B3-4A3E-B134-44F8B2E19329}"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FC61F8-8A84-473B-821C-3449D31852CB}" type="datetimeFigureOut">
              <a:rPr lang="en-US" smtClean="0"/>
              <a:pPr/>
              <a:t>9/30/2019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FD8F53B-E9B3-4A3E-B134-44F8B2E193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itchFamily="18" charset="0"/>
                <a:cs typeface="Times New Roman" pitchFamily="18" charset="0"/>
              </a:rPr>
              <a:t>Critical Thinking &amp; IT Concepts</a:t>
            </a:r>
          </a:p>
        </p:txBody>
      </p:sp>
      <p:sp>
        <p:nvSpPr>
          <p:cNvPr id="3" name="Subtitle 2"/>
          <p:cNvSpPr>
            <a:spLocks noGrp="1"/>
          </p:cNvSpPr>
          <p:nvPr>
            <p:ph type="subTitle" idx="1"/>
          </p:nvPr>
        </p:nvSpPr>
        <p:spPr/>
        <p:txBody>
          <a:bodyPr/>
          <a:lstStyle/>
          <a:p>
            <a:r>
              <a:rPr lang="en-US" dirty="0">
                <a:latin typeface="Times New Roman" pitchFamily="18" charset="0"/>
                <a:cs typeface="Times New Roman" pitchFamily="18" charset="0"/>
              </a:rPr>
              <a:t>Week 6 – SDLC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Disadvantages of Waterfall Approach</a:t>
            </a:r>
          </a:p>
        </p:txBody>
      </p:sp>
      <p:sp>
        <p:nvSpPr>
          <p:cNvPr id="3" name="Content Placeholder 2"/>
          <p:cNvSpPr>
            <a:spLocks noGrp="1"/>
          </p:cNvSpPr>
          <p:nvPr>
            <p:ph idx="1"/>
          </p:nvPr>
        </p:nvSpPr>
        <p:spPr>
          <a:xfrm>
            <a:off x="502920" y="530352"/>
            <a:ext cx="8183880" cy="4651248"/>
          </a:xfrm>
        </p:spPr>
        <p:txBody>
          <a:bodyPr>
            <a:normAutofit fontScale="92500"/>
          </a:bodyPr>
          <a:lstStyle/>
          <a:p>
            <a:r>
              <a:rPr lang="en-US" sz="4000" dirty="0">
                <a:latin typeface="Times New Roman" pitchFamily="18" charset="0"/>
                <a:cs typeface="Times New Roman" pitchFamily="18" charset="0"/>
              </a:rPr>
              <a:t>Classical methods of software development have many disadvantages:</a:t>
            </a:r>
          </a:p>
          <a:p>
            <a:pPr lvl="1"/>
            <a:r>
              <a:rPr lang="en-US" sz="3600" dirty="0">
                <a:latin typeface="Times New Roman" pitchFamily="18" charset="0"/>
                <a:cs typeface="Times New Roman" pitchFamily="18" charset="0"/>
              </a:rPr>
              <a:t>Huge effort during the planning phase</a:t>
            </a:r>
          </a:p>
          <a:p>
            <a:pPr lvl="1"/>
            <a:r>
              <a:rPr lang="en-US" sz="3600" dirty="0">
                <a:latin typeface="Times New Roman" pitchFamily="18" charset="0"/>
                <a:cs typeface="Times New Roman" pitchFamily="18" charset="0"/>
              </a:rPr>
              <a:t>Poor requirements conversion in a rapid changing environment</a:t>
            </a:r>
          </a:p>
          <a:p>
            <a:pPr lvl="1"/>
            <a:r>
              <a:rPr lang="en-US" sz="3600" dirty="0">
                <a:latin typeface="Times New Roman" pitchFamily="18" charset="0"/>
                <a:cs typeface="Times New Roman" pitchFamily="18" charset="0"/>
              </a:rPr>
              <a:t>Quality needs to be managed actively</a:t>
            </a:r>
          </a:p>
          <a:p>
            <a:pPr lvl="1"/>
            <a:r>
              <a:rPr lang="en-US" sz="3600" dirty="0">
                <a:latin typeface="Times New Roman" pitchFamily="18" charset="0"/>
                <a:cs typeface="Times New Roman" pitchFamily="18" charset="0"/>
              </a:rPr>
              <a:t>Fixed features but variable time and cost</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Agile Approach</a:t>
            </a:r>
          </a:p>
        </p:txBody>
      </p:sp>
      <p:sp>
        <p:nvSpPr>
          <p:cNvPr id="3" name="Content Placeholder 2"/>
          <p:cNvSpPr>
            <a:spLocks noGrp="1"/>
          </p:cNvSpPr>
          <p:nvPr>
            <p:ph idx="1"/>
          </p:nvPr>
        </p:nvSpPr>
        <p:spPr>
          <a:xfrm>
            <a:off x="502920" y="530352"/>
            <a:ext cx="8183880" cy="4651248"/>
          </a:xfrm>
        </p:spPr>
        <p:txBody>
          <a:bodyPr>
            <a:normAutofit/>
          </a:bodyPr>
          <a:lstStyle/>
          <a:p>
            <a:r>
              <a:rPr lang="en-US" sz="3200" dirty="0">
                <a:latin typeface="Times New Roman" pitchFamily="18" charset="0"/>
                <a:cs typeface="Times New Roman" pitchFamily="18" charset="0"/>
              </a:rPr>
              <a:t>New methods – Agile Software Development</a:t>
            </a:r>
          </a:p>
          <a:p>
            <a:r>
              <a:rPr lang="en-US" sz="3200" dirty="0">
                <a:latin typeface="Times New Roman" pitchFamily="18" charset="0"/>
                <a:cs typeface="Times New Roman" pitchFamily="18" charset="0"/>
              </a:rPr>
              <a:t>Advantages of Agile</a:t>
            </a:r>
          </a:p>
          <a:p>
            <a:pPr lvl="1"/>
            <a:r>
              <a:rPr lang="en-US" sz="2800" dirty="0">
                <a:latin typeface="Times New Roman" pitchFamily="18" charset="0"/>
                <a:cs typeface="Times New Roman" pitchFamily="18" charset="0"/>
              </a:rPr>
              <a:t>Adaptive and responsive to change</a:t>
            </a:r>
          </a:p>
          <a:p>
            <a:pPr lvl="1"/>
            <a:r>
              <a:rPr lang="en-US" sz="2800" dirty="0">
                <a:latin typeface="Times New Roman" pitchFamily="18" charset="0"/>
                <a:cs typeface="Times New Roman" pitchFamily="18" charset="0"/>
              </a:rPr>
              <a:t>Identifying and prioritizing high value features</a:t>
            </a:r>
          </a:p>
          <a:p>
            <a:pPr lvl="1"/>
            <a:r>
              <a:rPr lang="en-US" sz="2800" dirty="0">
                <a:latin typeface="Times New Roman" pitchFamily="18" charset="0"/>
                <a:cs typeface="Times New Roman" pitchFamily="18" charset="0"/>
              </a:rPr>
              <a:t>Avoid the pitfalls of waterfall</a:t>
            </a:r>
          </a:p>
          <a:p>
            <a:pPr lvl="1"/>
            <a:r>
              <a:rPr lang="en-US" sz="2800" dirty="0">
                <a:latin typeface="Times New Roman" pitchFamily="18" charset="0"/>
                <a:cs typeface="Times New Roman" pitchFamily="18" charset="0"/>
              </a:rPr>
              <a:t>Time, cost and quality are fixed but variable features</a:t>
            </a:r>
          </a:p>
          <a:p>
            <a:pPr lvl="1"/>
            <a:r>
              <a:rPr lang="en-US" sz="2800" dirty="0">
                <a:latin typeface="Times New Roman" pitchFamily="18" charset="0"/>
                <a:cs typeface="Times New Roman" pitchFamily="18" charset="0"/>
              </a:rPr>
              <a:t>Adjust features and priority every iteration, as needed</a:t>
            </a:r>
          </a:p>
        </p:txBody>
      </p:sp>
    </p:spTree>
    <p:extLst>
      <p:ext uri="{BB962C8B-B14F-4D97-AF65-F5344CB8AC3E}">
        <p14:creationId xmlns:p14="http://schemas.microsoft.com/office/powerpoint/2010/main" val="365394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Agile Approach</a:t>
            </a:r>
          </a:p>
        </p:txBody>
      </p:sp>
      <p:graphicFrame>
        <p:nvGraphicFramePr>
          <p:cNvPr id="6" name="Content Placeholder 5"/>
          <p:cNvGraphicFramePr>
            <a:graphicFrameLocks noGrp="1" noChangeAspect="1"/>
          </p:cNvGraphicFramePr>
          <p:nvPr>
            <p:ph idx="1"/>
          </p:nvPr>
        </p:nvGraphicFramePr>
        <p:xfrm>
          <a:off x="2589213" y="1528762"/>
          <a:ext cx="5570447" cy="3043237"/>
        </p:xfrm>
        <a:graphic>
          <a:graphicData uri="http://schemas.openxmlformats.org/presentationml/2006/ole">
            <mc:AlternateContent xmlns:mc="http://schemas.openxmlformats.org/markup-compatibility/2006">
              <mc:Choice xmlns:v="urn:schemas-microsoft-com:vml" Requires="v">
                <p:oleObj spid="_x0000_s25613" name="Bitmap Image" r:id="rId3" imgW="4009524" imgH="2190476" progId="PBrush">
                  <p:embed/>
                </p:oleObj>
              </mc:Choice>
              <mc:Fallback>
                <p:oleObj name="Bitmap Image" r:id="rId3" imgW="4009524" imgH="2190476" progId="PBrush">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3" y="1528762"/>
                        <a:ext cx="5570447" cy="304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ounded Rectangle 4"/>
          <p:cNvSpPr/>
          <p:nvPr/>
        </p:nvSpPr>
        <p:spPr>
          <a:xfrm>
            <a:off x="533400" y="2286000"/>
            <a:ext cx="1905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Outline Analyses , Design, Plan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Agile Development</a:t>
            </a:r>
          </a:p>
        </p:txBody>
      </p:sp>
      <p:sp>
        <p:nvSpPr>
          <p:cNvPr id="3" name="Content Placeholder 2"/>
          <p:cNvSpPr>
            <a:spLocks noGrp="1"/>
          </p:cNvSpPr>
          <p:nvPr>
            <p:ph idx="1"/>
          </p:nvPr>
        </p:nvSpPr>
        <p:spPr/>
        <p:txBody>
          <a:bodyPr>
            <a:normAutofit/>
          </a:bodyPr>
          <a:lstStyle/>
          <a:p>
            <a:r>
              <a:rPr lang="en-CA" sz="3600" dirty="0">
                <a:latin typeface="Times New Roman" pitchFamily="18" charset="0"/>
                <a:cs typeface="Times New Roman" pitchFamily="18" charset="0"/>
              </a:rPr>
              <a:t>Tries to reflect human reality</a:t>
            </a:r>
          </a:p>
          <a:p>
            <a:r>
              <a:rPr lang="en-CA" sz="3600" dirty="0">
                <a:latin typeface="Times New Roman" pitchFamily="18" charset="0"/>
                <a:cs typeface="Times New Roman" pitchFamily="18" charset="0"/>
              </a:rPr>
              <a:t>Tries to get working software quickly rather than concentrating on planning</a:t>
            </a:r>
          </a:p>
          <a:p>
            <a:r>
              <a:rPr lang="en-CA" sz="3600" dirty="0">
                <a:latin typeface="Times New Roman" pitchFamily="18" charset="0"/>
                <a:cs typeface="Times New Roman" pitchFamily="18" charset="0"/>
              </a:rPr>
              <a:t>Use cross functional teams which can make their own decisions</a:t>
            </a:r>
          </a:p>
          <a:p>
            <a:r>
              <a:rPr lang="en-CA" sz="3600" dirty="0">
                <a:latin typeface="Times New Roman" pitchFamily="18" charset="0"/>
                <a:cs typeface="Times New Roman" pitchFamily="18" charset="0"/>
              </a:rPr>
              <a:t>Uses rapid iteration to build the product in smaller pieces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When to consider agile approach?</a:t>
            </a:r>
          </a:p>
        </p:txBody>
      </p:sp>
      <p:sp>
        <p:nvSpPr>
          <p:cNvPr id="3" name="Content Placeholder 2"/>
          <p:cNvSpPr>
            <a:spLocks noGrp="1"/>
          </p:cNvSpPr>
          <p:nvPr>
            <p:ph idx="1"/>
          </p:nvPr>
        </p:nvSpPr>
        <p:spPr/>
        <p:txBody>
          <a:bodyPr>
            <a:normAutofit lnSpcReduction="10000"/>
          </a:bodyPr>
          <a:lstStyle/>
          <a:p>
            <a:r>
              <a:rPr lang="en-US" sz="4000" dirty="0">
                <a:latin typeface="Times New Roman" pitchFamily="18" charset="0"/>
                <a:cs typeface="Times New Roman" pitchFamily="18" charset="0"/>
              </a:rPr>
              <a:t>In- house projects</a:t>
            </a:r>
          </a:p>
          <a:p>
            <a:r>
              <a:rPr lang="en-US" sz="4000" dirty="0">
                <a:latin typeface="Times New Roman" pitchFamily="18" charset="0"/>
                <a:cs typeface="Times New Roman" pitchFamily="18" charset="0"/>
              </a:rPr>
              <a:t>Projects for more flexible clients – don’t have to adjust to client’s processes.</a:t>
            </a:r>
          </a:p>
          <a:p>
            <a:r>
              <a:rPr lang="en-US" sz="4000" dirty="0">
                <a:latin typeface="Times New Roman" pitchFamily="18" charset="0"/>
                <a:cs typeface="Times New Roman" pitchFamily="18" charset="0"/>
              </a:rPr>
              <a:t>Scope of project is rapidly changing</a:t>
            </a:r>
          </a:p>
          <a:p>
            <a:r>
              <a:rPr lang="en-US" sz="4000" dirty="0">
                <a:latin typeface="Times New Roman" pitchFamily="18" charset="0"/>
                <a:cs typeface="Times New Roman" pitchFamily="18" charset="0"/>
              </a:rPr>
              <a:t>Team isn’t fluent with any specific project management approach</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a:t>
            </a:r>
          </a:p>
        </p:txBody>
      </p:sp>
      <p:sp>
        <p:nvSpPr>
          <p:cNvPr id="3" name="Content Placeholder 2"/>
          <p:cNvSpPr>
            <a:spLocks noGrp="1"/>
          </p:cNvSpPr>
          <p:nvPr>
            <p:ph idx="1"/>
          </p:nvPr>
        </p:nvSpPr>
        <p:spPr>
          <a:xfrm>
            <a:off x="502920" y="530352"/>
            <a:ext cx="8183880" cy="4575048"/>
          </a:xfrm>
        </p:spPr>
        <p:txBody>
          <a:bodyPr>
            <a:normAutofit/>
          </a:bodyPr>
          <a:lstStyle/>
          <a:p>
            <a:r>
              <a:rPr lang="en-US" sz="3200" dirty="0">
                <a:latin typeface="Times New Roman" pitchFamily="18" charset="0"/>
                <a:cs typeface="Times New Roman" pitchFamily="18" charset="0"/>
              </a:rPr>
              <a:t>Scrum is an agile process that can be used to manage and control software and product development using iterative, incremental practices; focuses on delivering the highest business value in the shortest time.</a:t>
            </a:r>
          </a:p>
          <a:p>
            <a:r>
              <a:rPr lang="en-US" sz="3200" dirty="0">
                <a:latin typeface="Times New Roman" pitchFamily="18" charset="0"/>
                <a:cs typeface="Times New Roman" pitchFamily="18" charset="0"/>
              </a:rPr>
              <a:t>The business sets the priorities. The teams self-manage to determine the best way to deliver the highest priority features.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a:t>
            </a:r>
          </a:p>
        </p:txBody>
      </p:sp>
      <p:sp>
        <p:nvSpPr>
          <p:cNvPr id="3" name="Content Placeholder 2"/>
          <p:cNvSpPr>
            <a:spLocks noGrp="1"/>
          </p:cNvSpPr>
          <p:nvPr>
            <p:ph idx="1"/>
          </p:nvPr>
        </p:nvSpPr>
        <p:spPr>
          <a:xfrm>
            <a:off x="502920" y="530352"/>
            <a:ext cx="8183880" cy="4651248"/>
          </a:xfrm>
        </p:spPr>
        <p:txBody>
          <a:bodyPr>
            <a:normAutofit/>
          </a:bodyPr>
          <a:lstStyle/>
          <a:p>
            <a:r>
              <a:rPr lang="en-US" sz="3200" dirty="0">
                <a:latin typeface="Times New Roman" pitchFamily="18" charset="0"/>
                <a:cs typeface="Times New Roman" pitchFamily="18" charset="0"/>
              </a:rPr>
              <a:t>Every two weeks to a month anyone can see real working software and decide to release it as is or continue to enhance for another iteration.</a:t>
            </a:r>
          </a:p>
          <a:p>
            <a:r>
              <a:rPr lang="en-US" sz="3200" dirty="0">
                <a:latin typeface="Times New Roman" pitchFamily="18" charset="0"/>
                <a:cs typeface="Times New Roman" pitchFamily="18" charset="0"/>
              </a:rPr>
              <a:t>Product progresses in a series of month-long “sprints”.</a:t>
            </a:r>
          </a:p>
          <a:p>
            <a:r>
              <a:rPr lang="en-US" sz="3200" dirty="0">
                <a:latin typeface="Times New Roman" pitchFamily="18" charset="0"/>
                <a:cs typeface="Times New Roman" pitchFamily="18" charset="0"/>
              </a:rPr>
              <a:t>Product is designed, coded and tested during the sprint.</a:t>
            </a:r>
          </a:p>
          <a:p>
            <a:endParaRPr lang="en-US" dirty="0"/>
          </a:p>
        </p:txBody>
      </p:sp>
    </p:spTree>
    <p:extLst>
      <p:ext uri="{BB962C8B-B14F-4D97-AF65-F5344CB8AC3E}">
        <p14:creationId xmlns:p14="http://schemas.microsoft.com/office/powerpoint/2010/main" val="262594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a:latin typeface="Times New Roman" pitchFamily="18" charset="0"/>
                <a:cs typeface="Times New Roman" pitchFamily="18" charset="0"/>
              </a:rPr>
              <a:t>SCRUM</a:t>
            </a:r>
          </a:p>
        </p:txBody>
      </p:sp>
      <p:sp>
        <p:nvSpPr>
          <p:cNvPr id="3" name="Content Placeholder 2"/>
          <p:cNvSpPr>
            <a:spLocks noGrp="1"/>
          </p:cNvSpPr>
          <p:nvPr>
            <p:ph idx="1"/>
          </p:nvPr>
        </p:nvSpPr>
        <p:spPr>
          <a:xfrm>
            <a:off x="457200" y="1219200"/>
            <a:ext cx="8229600" cy="5181600"/>
          </a:xfrm>
        </p:spPr>
        <p:txBody>
          <a:bodyPr>
            <a:normAutofit/>
          </a:bodyPr>
          <a:lstStyle/>
          <a:p>
            <a:r>
              <a:rPr lang="en-US" sz="2400" dirty="0">
                <a:latin typeface="Times New Roman" pitchFamily="18" charset="0"/>
                <a:cs typeface="Times New Roman" pitchFamily="18" charset="0"/>
              </a:rPr>
              <a:t>A single iteration includes:</a:t>
            </a:r>
          </a:p>
          <a:p>
            <a:pPr lvl="1"/>
            <a:r>
              <a:rPr lang="en-US" dirty="0">
                <a:latin typeface="Times New Roman" pitchFamily="18" charset="0"/>
                <a:cs typeface="Times New Roman" pitchFamily="18" charset="0"/>
              </a:rPr>
              <a:t>Analyses: what are we trying to accomplish</a:t>
            </a:r>
          </a:p>
          <a:p>
            <a:pPr lvl="1"/>
            <a:r>
              <a:rPr lang="en-US" dirty="0">
                <a:latin typeface="Times New Roman" pitchFamily="18" charset="0"/>
                <a:cs typeface="Times New Roman" pitchFamily="18" charset="0"/>
              </a:rPr>
              <a:t>Design &amp; Build: how will we accomplish and building the solution</a:t>
            </a:r>
          </a:p>
          <a:p>
            <a:pPr lvl="1"/>
            <a:r>
              <a:rPr lang="en-US" dirty="0">
                <a:latin typeface="Times New Roman" pitchFamily="18" charset="0"/>
                <a:cs typeface="Times New Roman" pitchFamily="18" charset="0"/>
              </a:rPr>
              <a:t>Test then deploy or repeat another cycle (steps may overlap)</a:t>
            </a:r>
          </a:p>
        </p:txBody>
      </p:sp>
      <p:sp>
        <p:nvSpPr>
          <p:cNvPr id="4" name="Rectangle 3"/>
          <p:cNvSpPr/>
          <p:nvPr/>
        </p:nvSpPr>
        <p:spPr>
          <a:xfrm>
            <a:off x="609600" y="3429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Plan</a:t>
            </a:r>
          </a:p>
        </p:txBody>
      </p:sp>
      <p:sp>
        <p:nvSpPr>
          <p:cNvPr id="5" name="Rectangle 4"/>
          <p:cNvSpPr/>
          <p:nvPr/>
        </p:nvSpPr>
        <p:spPr>
          <a:xfrm>
            <a:off x="1828800" y="3429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Plan</a:t>
            </a:r>
          </a:p>
        </p:txBody>
      </p:sp>
      <p:sp>
        <p:nvSpPr>
          <p:cNvPr id="6" name="Rectangle 5"/>
          <p:cNvSpPr/>
          <p:nvPr/>
        </p:nvSpPr>
        <p:spPr>
          <a:xfrm>
            <a:off x="3048000" y="3429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Plan</a:t>
            </a:r>
          </a:p>
        </p:txBody>
      </p:sp>
      <p:sp>
        <p:nvSpPr>
          <p:cNvPr id="7" name="Rectangle 6"/>
          <p:cNvSpPr/>
          <p:nvPr/>
        </p:nvSpPr>
        <p:spPr>
          <a:xfrm>
            <a:off x="4267200" y="3429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Plan</a:t>
            </a:r>
          </a:p>
        </p:txBody>
      </p:sp>
      <p:sp>
        <p:nvSpPr>
          <p:cNvPr id="8" name="Rectangle 7"/>
          <p:cNvSpPr/>
          <p:nvPr/>
        </p:nvSpPr>
        <p:spPr>
          <a:xfrm>
            <a:off x="6096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Build</a:t>
            </a:r>
          </a:p>
        </p:txBody>
      </p:sp>
      <p:sp>
        <p:nvSpPr>
          <p:cNvPr id="9" name="Rectangle 8"/>
          <p:cNvSpPr/>
          <p:nvPr/>
        </p:nvSpPr>
        <p:spPr>
          <a:xfrm>
            <a:off x="18288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Build</a:t>
            </a:r>
          </a:p>
        </p:txBody>
      </p:sp>
      <p:sp>
        <p:nvSpPr>
          <p:cNvPr id="10" name="Rectangle 9"/>
          <p:cNvSpPr/>
          <p:nvPr/>
        </p:nvSpPr>
        <p:spPr>
          <a:xfrm>
            <a:off x="30480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Build</a:t>
            </a:r>
          </a:p>
        </p:txBody>
      </p:sp>
      <p:sp>
        <p:nvSpPr>
          <p:cNvPr id="11" name="Rectangle 10"/>
          <p:cNvSpPr/>
          <p:nvPr/>
        </p:nvSpPr>
        <p:spPr>
          <a:xfrm>
            <a:off x="4267200" y="4191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Build</a:t>
            </a:r>
          </a:p>
        </p:txBody>
      </p:sp>
      <p:sp>
        <p:nvSpPr>
          <p:cNvPr id="12" name="Rectangle 11"/>
          <p:cNvSpPr/>
          <p:nvPr/>
        </p:nvSpPr>
        <p:spPr>
          <a:xfrm>
            <a:off x="609600" y="4953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Test</a:t>
            </a:r>
          </a:p>
        </p:txBody>
      </p:sp>
      <p:sp>
        <p:nvSpPr>
          <p:cNvPr id="13" name="Rectangle 12"/>
          <p:cNvSpPr/>
          <p:nvPr/>
        </p:nvSpPr>
        <p:spPr>
          <a:xfrm>
            <a:off x="1828800" y="4953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Test</a:t>
            </a:r>
          </a:p>
        </p:txBody>
      </p:sp>
      <p:sp>
        <p:nvSpPr>
          <p:cNvPr id="14" name="Rectangle 13"/>
          <p:cNvSpPr/>
          <p:nvPr/>
        </p:nvSpPr>
        <p:spPr>
          <a:xfrm>
            <a:off x="3048000" y="4953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Test</a:t>
            </a:r>
          </a:p>
        </p:txBody>
      </p:sp>
      <p:sp>
        <p:nvSpPr>
          <p:cNvPr id="15" name="Rectangle 14"/>
          <p:cNvSpPr/>
          <p:nvPr/>
        </p:nvSpPr>
        <p:spPr>
          <a:xfrm>
            <a:off x="4267200" y="4953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Test</a:t>
            </a:r>
          </a:p>
        </p:txBody>
      </p:sp>
      <p:sp>
        <p:nvSpPr>
          <p:cNvPr id="16" name="Rectangle 15"/>
          <p:cNvSpPr/>
          <p:nvPr/>
        </p:nvSpPr>
        <p:spPr>
          <a:xfrm>
            <a:off x="609600" y="5715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itchFamily="18" charset="0"/>
                <a:cs typeface="Times New Roman" pitchFamily="18" charset="0"/>
              </a:rPr>
              <a:t>Review</a:t>
            </a:r>
          </a:p>
        </p:txBody>
      </p:sp>
      <p:sp>
        <p:nvSpPr>
          <p:cNvPr id="17" name="Rectangle 16"/>
          <p:cNvSpPr/>
          <p:nvPr/>
        </p:nvSpPr>
        <p:spPr>
          <a:xfrm>
            <a:off x="1828800" y="5715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itchFamily="18" charset="0"/>
                <a:cs typeface="Times New Roman" pitchFamily="18" charset="0"/>
              </a:rPr>
              <a:t>Review</a:t>
            </a:r>
          </a:p>
        </p:txBody>
      </p:sp>
      <p:sp>
        <p:nvSpPr>
          <p:cNvPr id="18" name="Rectangle 17"/>
          <p:cNvSpPr/>
          <p:nvPr/>
        </p:nvSpPr>
        <p:spPr>
          <a:xfrm>
            <a:off x="4267200" y="5715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itchFamily="18" charset="0"/>
                <a:cs typeface="Times New Roman" pitchFamily="18" charset="0"/>
              </a:rPr>
              <a:t>Review</a:t>
            </a:r>
          </a:p>
        </p:txBody>
      </p:sp>
      <p:sp>
        <p:nvSpPr>
          <p:cNvPr id="19" name="Rectangle 18"/>
          <p:cNvSpPr/>
          <p:nvPr/>
        </p:nvSpPr>
        <p:spPr>
          <a:xfrm>
            <a:off x="3048000" y="5715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itchFamily="18" charset="0"/>
                <a:cs typeface="Times New Roman" pitchFamily="18" charset="0"/>
              </a:rPr>
              <a:t>Review</a:t>
            </a:r>
          </a:p>
        </p:txBody>
      </p:sp>
      <p:sp>
        <p:nvSpPr>
          <p:cNvPr id="20" name="Rectangle 19"/>
          <p:cNvSpPr/>
          <p:nvPr/>
        </p:nvSpPr>
        <p:spPr>
          <a:xfrm>
            <a:off x="5562600" y="3429000"/>
            <a:ext cx="1295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Review</a:t>
            </a:r>
          </a:p>
        </p:txBody>
      </p:sp>
      <p:sp>
        <p:nvSpPr>
          <p:cNvPr id="21" name="Rectangle 20"/>
          <p:cNvSpPr/>
          <p:nvPr/>
        </p:nvSpPr>
        <p:spPr>
          <a:xfrm>
            <a:off x="7086600" y="3429000"/>
            <a:ext cx="1447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Deploy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a:t>
            </a:r>
          </a:p>
        </p:txBody>
      </p:sp>
      <p:sp>
        <p:nvSpPr>
          <p:cNvPr id="3" name="Content Placeholder 2"/>
          <p:cNvSpPr>
            <a:spLocks noGrp="1"/>
          </p:cNvSpPr>
          <p:nvPr>
            <p:ph idx="1"/>
          </p:nvPr>
        </p:nvSpPr>
        <p:spPr>
          <a:xfrm>
            <a:off x="502920" y="530352"/>
            <a:ext cx="8183880" cy="4575048"/>
          </a:xfrm>
        </p:spPr>
        <p:txBody>
          <a:bodyPr>
            <a:normAutofit fontScale="92500"/>
          </a:bodyPr>
          <a:lstStyle/>
          <a:p>
            <a:r>
              <a:rPr lang="en-CA" sz="4000" dirty="0">
                <a:latin typeface="Times New Roman" pitchFamily="18" charset="0"/>
                <a:cs typeface="Times New Roman" pitchFamily="18" charset="0"/>
              </a:rPr>
              <a:t>Scrum is an iterative approach to project development</a:t>
            </a:r>
          </a:p>
          <a:p>
            <a:r>
              <a:rPr lang="en-CA" sz="4000" dirty="0">
                <a:latin typeface="Times New Roman" pitchFamily="18" charset="0"/>
                <a:cs typeface="Times New Roman" pitchFamily="18" charset="0"/>
              </a:rPr>
              <a:t>It consists of a series of sprints, each of which is time boxed between 2-4 weeks</a:t>
            </a:r>
          </a:p>
          <a:p>
            <a:r>
              <a:rPr lang="en-CA" sz="4000" dirty="0">
                <a:latin typeface="Times New Roman" pitchFamily="18" charset="0"/>
                <a:cs typeface="Times New Roman" pitchFamily="18" charset="0"/>
              </a:rPr>
              <a:t>If the work is not complete at the end of a sprint, the sprint is never extended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a:t>
            </a:r>
          </a:p>
        </p:txBody>
      </p:sp>
      <p:sp>
        <p:nvSpPr>
          <p:cNvPr id="3" name="Content Placeholder 2"/>
          <p:cNvSpPr>
            <a:spLocks noGrp="1"/>
          </p:cNvSpPr>
          <p:nvPr>
            <p:ph idx="1"/>
          </p:nvPr>
        </p:nvSpPr>
        <p:spPr/>
        <p:txBody>
          <a:bodyPr>
            <a:normAutofit lnSpcReduction="10000"/>
          </a:bodyPr>
          <a:lstStyle/>
          <a:p>
            <a:r>
              <a:rPr lang="en-CA" sz="3600" dirty="0">
                <a:latin typeface="Times New Roman" pitchFamily="18" charset="0"/>
                <a:cs typeface="Times New Roman" pitchFamily="18" charset="0"/>
              </a:rPr>
              <a:t>At the beginning of the sprint, the team selects items they will do in the sprint</a:t>
            </a:r>
          </a:p>
          <a:p>
            <a:r>
              <a:rPr lang="en-CA" sz="3600" dirty="0">
                <a:latin typeface="Times New Roman" pitchFamily="18" charset="0"/>
                <a:cs typeface="Times New Roman" pitchFamily="18" charset="0"/>
              </a:rPr>
              <a:t>Every morning, the team meets to discuss progress and adjust to meet their schedule</a:t>
            </a:r>
          </a:p>
          <a:p>
            <a:r>
              <a:rPr lang="en-CA" sz="3600" dirty="0">
                <a:latin typeface="Times New Roman" pitchFamily="18" charset="0"/>
                <a:cs typeface="Times New Roman" pitchFamily="18" charset="0"/>
              </a:rPr>
              <a:t>At the end of the sprint, the team reviews the sprint to discover what they did right and wrong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5912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Engineering</a:t>
            </a:r>
          </a:p>
        </p:txBody>
      </p:sp>
      <p:sp>
        <p:nvSpPr>
          <p:cNvPr id="3" name="Content Placeholder 2"/>
          <p:cNvSpPr>
            <a:spLocks noGrp="1"/>
          </p:cNvSpPr>
          <p:nvPr>
            <p:ph idx="1"/>
          </p:nvPr>
        </p:nvSpPr>
        <p:spPr/>
        <p:txBody>
          <a:bodyPr>
            <a:normAutofit fontScale="92500" lnSpcReduction="10000"/>
          </a:bodyPr>
          <a:lstStyle/>
          <a:p>
            <a:r>
              <a:rPr lang="en-US" i="1" dirty="0">
                <a:latin typeface="Times New Roman" pitchFamily="18" charset="0"/>
                <a:cs typeface="Times New Roman" pitchFamily="18" charset="0"/>
              </a:rPr>
              <a:t>Software engineering is concerned with all aspects of software production from the early stages of system specification through to maintaining the system after it has gone into use.</a:t>
            </a:r>
          </a:p>
          <a:p>
            <a:r>
              <a:rPr lang="en-US" dirty="0">
                <a:latin typeface="Times New Roman" pitchFamily="18" charset="0"/>
                <a:cs typeface="Times New Roman" pitchFamily="18" charset="0"/>
              </a:rPr>
              <a:t>Software engineering is important for two reasons:</a:t>
            </a:r>
          </a:p>
          <a:p>
            <a:pPr lvl="1"/>
            <a:r>
              <a:rPr lang="en-US" dirty="0">
                <a:latin typeface="Times New Roman" pitchFamily="18" charset="0"/>
                <a:cs typeface="Times New Roman" pitchFamily="18" charset="0"/>
              </a:rPr>
              <a:t>Able to produce reliable and trustworthy systems economically and quickly.</a:t>
            </a:r>
          </a:p>
          <a:p>
            <a:pPr lvl="1"/>
            <a:r>
              <a:rPr lang="en-US" dirty="0">
                <a:latin typeface="Times New Roman" pitchFamily="18" charset="0"/>
                <a:cs typeface="Times New Roman" pitchFamily="18" charset="0"/>
              </a:rPr>
              <a:t>It is usually cheaper, in the long run, to use software engineering methods for software systems rather than just write the programs.</a:t>
            </a:r>
          </a:p>
          <a:p>
            <a:r>
              <a:rPr lang="en-US" dirty="0">
                <a:latin typeface="Times New Roman" pitchFamily="18" charset="0"/>
                <a:cs typeface="Times New Roman" pitchFamily="18" charset="0"/>
              </a:rPr>
              <a:t>The systematic approach that is used in software engineering is sometimes called a software process.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260648"/>
            <a:ext cx="9144000" cy="659735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latin typeface="Times New Roman" pitchFamily="18" charset="0"/>
                <a:cs typeface="Times New Roman" pitchFamily="18" charset="0"/>
              </a:rPr>
              <a:t>SCRUM Definitions</a:t>
            </a:r>
          </a:p>
        </p:txBody>
      </p:sp>
      <p:sp>
        <p:nvSpPr>
          <p:cNvPr id="3" name="Content Placeholder 2"/>
          <p:cNvSpPr>
            <a:spLocks noGrp="1"/>
          </p:cNvSpPr>
          <p:nvPr>
            <p:ph idx="1"/>
          </p:nvPr>
        </p:nvSpPr>
        <p:spPr>
          <a:xfrm>
            <a:off x="457200" y="1676400"/>
            <a:ext cx="8229600" cy="4648200"/>
          </a:xfrm>
        </p:spPr>
        <p:txBody>
          <a:bodyPr>
            <a:normAutofit/>
          </a:bodyPr>
          <a:lstStyle/>
          <a:p>
            <a:r>
              <a:rPr lang="en-CA" dirty="0">
                <a:latin typeface="Times New Roman" pitchFamily="18" charset="0"/>
                <a:cs typeface="Times New Roman" pitchFamily="18" charset="0"/>
              </a:rPr>
              <a:t>Product Backlog</a:t>
            </a:r>
          </a:p>
          <a:p>
            <a:pPr lvl="1"/>
            <a:r>
              <a:rPr lang="en-CA" dirty="0">
                <a:latin typeface="Times New Roman" pitchFamily="18" charset="0"/>
                <a:cs typeface="Times New Roman" pitchFamily="18" charset="0"/>
              </a:rPr>
              <a:t>This is a list of features that must be implemented </a:t>
            </a:r>
          </a:p>
          <a:p>
            <a:pPr lvl="1"/>
            <a:r>
              <a:rPr lang="en-CA" dirty="0">
                <a:latin typeface="Times New Roman" pitchFamily="18" charset="0"/>
                <a:cs typeface="Times New Roman" pitchFamily="18" charset="0"/>
              </a:rPr>
              <a:t>These features are prioritized so that the most important and lowest cost can be easily identified</a:t>
            </a:r>
          </a:p>
          <a:p>
            <a:r>
              <a:rPr lang="en-CA" dirty="0">
                <a:latin typeface="Times New Roman" pitchFamily="18" charset="0"/>
                <a:cs typeface="Times New Roman" pitchFamily="18" charset="0"/>
              </a:rPr>
              <a:t>Sprint Backlog</a:t>
            </a:r>
          </a:p>
          <a:p>
            <a:pPr lvl="1"/>
            <a:r>
              <a:rPr lang="en-CA" dirty="0">
                <a:latin typeface="Times New Roman" pitchFamily="18" charset="0"/>
                <a:cs typeface="Times New Roman" pitchFamily="18" charset="0"/>
              </a:rPr>
              <a:t>The list of items from the product backlog that the team has committed to build in this sprint</a:t>
            </a:r>
          </a:p>
          <a:p>
            <a:r>
              <a:rPr lang="en-CA" dirty="0">
                <a:latin typeface="Times New Roman" pitchFamily="18" charset="0"/>
                <a:cs typeface="Times New Roman" pitchFamily="18" charset="0"/>
              </a:rPr>
              <a:t>Sprint</a:t>
            </a:r>
          </a:p>
          <a:p>
            <a:pPr lvl="1"/>
            <a:r>
              <a:rPr lang="en-CA" dirty="0">
                <a:latin typeface="Times New Roman" pitchFamily="18" charset="0"/>
                <a:cs typeface="Times New Roman" pitchFamily="18" charset="0"/>
              </a:rPr>
              <a:t>The 2-4 week period in which the team works to build the items they have committed to build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 Personnel</a:t>
            </a:r>
          </a:p>
        </p:txBody>
      </p:sp>
      <p:sp>
        <p:nvSpPr>
          <p:cNvPr id="3" name="Content Placeholder 2"/>
          <p:cNvSpPr>
            <a:spLocks noGrp="1"/>
          </p:cNvSpPr>
          <p:nvPr>
            <p:ph idx="1"/>
          </p:nvPr>
        </p:nvSpPr>
        <p:spPr>
          <a:xfrm>
            <a:off x="502920" y="530352"/>
            <a:ext cx="8183880" cy="4727448"/>
          </a:xfrm>
        </p:spPr>
        <p:txBody>
          <a:bodyPr>
            <a:normAutofit fontScale="92500" lnSpcReduction="10000"/>
          </a:bodyPr>
          <a:lstStyle/>
          <a:p>
            <a:r>
              <a:rPr lang="en-CA" sz="3600" dirty="0">
                <a:latin typeface="Times New Roman" pitchFamily="18" charset="0"/>
                <a:cs typeface="Times New Roman" pitchFamily="18" charset="0"/>
              </a:rPr>
              <a:t>Daily scrum meeting</a:t>
            </a:r>
          </a:p>
          <a:p>
            <a:pPr lvl="1"/>
            <a:r>
              <a:rPr lang="en-CA" sz="3200" dirty="0">
                <a:latin typeface="Times New Roman" pitchFamily="18" charset="0"/>
                <a:cs typeface="Times New Roman" pitchFamily="18" charset="0"/>
              </a:rPr>
              <a:t>Daily meeting to judge progress and adjust strategy</a:t>
            </a:r>
          </a:p>
          <a:p>
            <a:r>
              <a:rPr lang="en-CA" sz="3600" dirty="0">
                <a:latin typeface="Times New Roman" pitchFamily="18" charset="0"/>
                <a:cs typeface="Times New Roman" pitchFamily="18" charset="0"/>
              </a:rPr>
              <a:t>Product Owner</a:t>
            </a:r>
          </a:p>
          <a:p>
            <a:pPr lvl="1"/>
            <a:r>
              <a:rPr lang="en-CA" sz="3200" dirty="0">
                <a:latin typeface="Times New Roman" pitchFamily="18" charset="0"/>
                <a:cs typeface="Times New Roman" pitchFamily="18" charset="0"/>
              </a:rPr>
              <a:t>Responsible for prioritizing list of items</a:t>
            </a:r>
          </a:p>
          <a:p>
            <a:pPr lvl="1"/>
            <a:r>
              <a:rPr lang="en-CA" sz="3200" dirty="0">
                <a:latin typeface="Times New Roman" pitchFamily="18" charset="0"/>
                <a:cs typeface="Times New Roman" pitchFamily="18" charset="0"/>
              </a:rPr>
              <a:t>Continually re-prioritizes list to get items of highest value to the business</a:t>
            </a:r>
          </a:p>
          <a:p>
            <a:pPr lvl="1"/>
            <a:r>
              <a:rPr lang="en-CA" sz="3200" dirty="0">
                <a:latin typeface="Times New Roman" pitchFamily="18" charset="0"/>
                <a:cs typeface="Times New Roman" pitchFamily="18" charset="0"/>
              </a:rPr>
              <a:t>Only one person is the product owner and he or she is responsible for the value of the resulting product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 Personnel</a:t>
            </a:r>
            <a:endParaRPr lang="en-US" dirty="0"/>
          </a:p>
        </p:txBody>
      </p:sp>
      <p:sp>
        <p:nvSpPr>
          <p:cNvPr id="3" name="Content Placeholder 2"/>
          <p:cNvSpPr>
            <a:spLocks noGrp="1"/>
          </p:cNvSpPr>
          <p:nvPr>
            <p:ph idx="1"/>
          </p:nvPr>
        </p:nvSpPr>
        <p:spPr>
          <a:xfrm>
            <a:off x="502920" y="530352"/>
            <a:ext cx="8183880" cy="4727448"/>
          </a:xfrm>
        </p:spPr>
        <p:txBody>
          <a:bodyPr>
            <a:normAutofit/>
          </a:bodyPr>
          <a:lstStyle/>
          <a:p>
            <a:r>
              <a:rPr lang="en-CA" sz="3200" dirty="0">
                <a:latin typeface="Times New Roman" pitchFamily="18" charset="0"/>
                <a:cs typeface="Times New Roman" pitchFamily="18" charset="0"/>
              </a:rPr>
              <a:t>The Team</a:t>
            </a:r>
          </a:p>
          <a:p>
            <a:pPr lvl="1"/>
            <a:r>
              <a:rPr lang="en-CA" sz="2800" dirty="0">
                <a:latin typeface="Times New Roman" pitchFamily="18" charset="0"/>
                <a:cs typeface="Times New Roman" pitchFamily="18" charset="0"/>
              </a:rPr>
              <a:t>Builds what the product owner tells them to</a:t>
            </a:r>
          </a:p>
          <a:p>
            <a:pPr lvl="1"/>
            <a:r>
              <a:rPr lang="en-CA" sz="2800" dirty="0">
                <a:latin typeface="Times New Roman" pitchFamily="18" charset="0"/>
                <a:cs typeface="Times New Roman" pitchFamily="18" charset="0"/>
              </a:rPr>
              <a:t>Is cross-functional by having people with diverse skills necessary to build the product</a:t>
            </a:r>
          </a:p>
          <a:p>
            <a:pPr lvl="1"/>
            <a:r>
              <a:rPr lang="en-CA" sz="2800" dirty="0">
                <a:latin typeface="Times New Roman" pitchFamily="18" charset="0"/>
                <a:cs typeface="Times New Roman" pitchFamily="18" charset="0"/>
              </a:rPr>
              <a:t>Is self-organizing and has a high degree of autonomy</a:t>
            </a:r>
          </a:p>
          <a:p>
            <a:pPr lvl="1"/>
            <a:r>
              <a:rPr lang="en-CA" sz="2800" dirty="0">
                <a:latin typeface="Times New Roman" pitchFamily="18" charset="0"/>
                <a:cs typeface="Times New Roman" pitchFamily="18" charset="0"/>
              </a:rPr>
              <a:t>Commits to build the items in the sprint backlog</a:t>
            </a:r>
          </a:p>
          <a:p>
            <a:pPr lvl="1"/>
            <a:r>
              <a:rPr lang="en-CA" sz="2800" dirty="0">
                <a:latin typeface="Times New Roman" pitchFamily="18" charset="0"/>
                <a:cs typeface="Times New Roman" pitchFamily="18" charset="0"/>
              </a:rPr>
              <a:t>A team consists of 7 plus or minus 2 people</a:t>
            </a:r>
          </a:p>
          <a:p>
            <a:pPr lvl="1"/>
            <a:r>
              <a:rPr lang="en-CA" sz="2800" dirty="0">
                <a:latin typeface="Times New Roman" pitchFamily="18" charset="0"/>
                <a:cs typeface="Times New Roman" pitchFamily="18" charset="0"/>
              </a:rPr>
              <a:t>A team is staffed for and devoted to the development of one particular product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SCRUM Personnel</a:t>
            </a:r>
            <a:endParaRPr lang="en-US" dirty="0"/>
          </a:p>
        </p:txBody>
      </p:sp>
      <p:sp>
        <p:nvSpPr>
          <p:cNvPr id="3" name="Content Placeholder 2"/>
          <p:cNvSpPr>
            <a:spLocks noGrp="1"/>
          </p:cNvSpPr>
          <p:nvPr>
            <p:ph idx="1"/>
          </p:nvPr>
        </p:nvSpPr>
        <p:spPr/>
        <p:txBody>
          <a:bodyPr/>
          <a:lstStyle/>
          <a:p>
            <a:r>
              <a:rPr lang="en-CA" sz="4000" dirty="0">
                <a:latin typeface="Times New Roman" pitchFamily="18" charset="0"/>
                <a:cs typeface="Times New Roman" pitchFamily="18" charset="0"/>
              </a:rPr>
              <a:t>Scrum Master</a:t>
            </a:r>
          </a:p>
          <a:p>
            <a:pPr lvl="1"/>
            <a:r>
              <a:rPr lang="en-CA" sz="3600" dirty="0">
                <a:latin typeface="Times New Roman" pitchFamily="18" charset="0"/>
                <a:cs typeface="Times New Roman" pitchFamily="18" charset="0"/>
              </a:rPr>
              <a:t>Helps the personnel to learn and apply scrum</a:t>
            </a:r>
          </a:p>
          <a:p>
            <a:pPr lvl="1"/>
            <a:r>
              <a:rPr lang="en-CA" sz="3600" dirty="0">
                <a:latin typeface="Times New Roman" pitchFamily="18" charset="0"/>
                <a:cs typeface="Times New Roman" pitchFamily="18" charset="0"/>
              </a:rPr>
              <a:t>Protects the team from outside interference</a:t>
            </a:r>
          </a:p>
          <a:p>
            <a:pPr lvl="1"/>
            <a:r>
              <a:rPr lang="en-CA" sz="3600" dirty="0">
                <a:latin typeface="Times New Roman" pitchFamily="18" charset="0"/>
                <a:cs typeface="Times New Roman" pitchFamily="18" charset="0"/>
              </a:rPr>
              <a:t>Educates upper management on how scrum works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Process/SDLC</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A software process is a sequence of activities that leads to the production of a software product. </a:t>
            </a:r>
          </a:p>
          <a:p>
            <a:r>
              <a:rPr lang="en-US" dirty="0">
                <a:latin typeface="Times New Roman" pitchFamily="18" charset="0"/>
                <a:cs typeface="Times New Roman" pitchFamily="18" charset="0"/>
              </a:rPr>
              <a:t>There are four fundamental activities that are common to all software processes:</a:t>
            </a:r>
          </a:p>
          <a:p>
            <a:pPr lvl="1"/>
            <a:r>
              <a:rPr lang="en-US" dirty="0">
                <a:latin typeface="Times New Roman" pitchFamily="18" charset="0"/>
                <a:cs typeface="Times New Roman" pitchFamily="18" charset="0"/>
              </a:rPr>
              <a:t>Software specification, where customers and engineers define the software that is to be produced and the constraints on its operation.</a:t>
            </a:r>
          </a:p>
          <a:p>
            <a:pPr lvl="1"/>
            <a:r>
              <a:rPr lang="en-US" dirty="0">
                <a:latin typeface="Times New Roman" pitchFamily="18" charset="0"/>
                <a:cs typeface="Times New Roman" pitchFamily="18" charset="0"/>
              </a:rPr>
              <a:t>Software development, where the software is designed and programmed.</a:t>
            </a:r>
          </a:p>
          <a:p>
            <a:pPr lvl="1"/>
            <a:r>
              <a:rPr lang="en-US" dirty="0">
                <a:latin typeface="Times New Roman" pitchFamily="18" charset="0"/>
                <a:cs typeface="Times New Roman" pitchFamily="18" charset="0"/>
              </a:rPr>
              <a:t>Software validation, where the software is checked to ensure that it is what the customer requires.</a:t>
            </a:r>
          </a:p>
          <a:p>
            <a:pPr lvl="1"/>
            <a:r>
              <a:rPr lang="en-US" dirty="0">
                <a:latin typeface="Times New Roman" pitchFamily="18" charset="0"/>
                <a:cs typeface="Times New Roman" pitchFamily="18" charset="0"/>
              </a:rPr>
              <a:t>Software evolution, where the software is modified to reflect changing customer and market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Process</a:t>
            </a:r>
            <a:endParaRPr lang="en-US" dirty="0"/>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Software engineering is a systematic approach to the production of software that takes into account practical cost, schedule, and dependability issues, as well as the needs of software customers and producers. </a:t>
            </a:r>
          </a:p>
          <a:p>
            <a:r>
              <a:rPr lang="en-US" dirty="0">
                <a:latin typeface="Times New Roman" pitchFamily="18" charset="0"/>
                <a:cs typeface="Times New Roman" pitchFamily="18" charset="0"/>
              </a:rPr>
              <a:t>The approach depends on the organization developing the software, the type of software, and the people involved in the development process.</a:t>
            </a:r>
          </a:p>
          <a:p>
            <a:r>
              <a:rPr lang="en-US" dirty="0">
                <a:latin typeface="Times New Roman" pitchFamily="18" charset="0"/>
                <a:cs typeface="Times New Roman" pitchFamily="18" charset="0"/>
              </a:rPr>
              <a:t>There are no universal software engineering methods and techniques that are suitable for all systems and all companies.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dirty="0">
                <a:latin typeface="Times New Roman" pitchFamily="18" charset="0"/>
                <a:cs typeface="Times New Roman" pitchFamily="18" charset="0"/>
              </a:rPr>
              <a:t>SDLC Phases</a:t>
            </a:r>
          </a:p>
        </p:txBody>
      </p:sp>
      <p:sp>
        <p:nvSpPr>
          <p:cNvPr id="3" name="Content Placeholder 2"/>
          <p:cNvSpPr>
            <a:spLocks noGrp="1"/>
          </p:cNvSpPr>
          <p:nvPr>
            <p:ph idx="1"/>
          </p:nvPr>
        </p:nvSpPr>
        <p:spPr>
          <a:xfrm>
            <a:off x="457200" y="1143000"/>
            <a:ext cx="8305800" cy="5105400"/>
          </a:xfrm>
        </p:spPr>
        <p:txBody>
          <a:bodyPr>
            <a:normAutofit/>
          </a:bodyPr>
          <a:lstStyle/>
          <a:p>
            <a:r>
              <a:rPr lang="en-US" sz="2400" b="1" dirty="0">
                <a:latin typeface="Times New Roman" pitchFamily="18" charset="0"/>
                <a:cs typeface="Times New Roman" pitchFamily="18" charset="0"/>
              </a:rPr>
              <a:t>Analyze:</a:t>
            </a:r>
            <a:r>
              <a:rPr lang="en-US" sz="2400" dirty="0">
                <a:latin typeface="Times New Roman" pitchFamily="18" charset="0"/>
                <a:cs typeface="Times New Roman" pitchFamily="18" charset="0"/>
              </a:rPr>
              <a:t> Development team communicates with customers and make analysis of their requirement and analyze the system. A report of identified area of problem is made (SRS), which has details like project plan or schedule of the project, the cost estimated for developing and executing the system, target dates for each phase of delivery of system developed.</a:t>
            </a:r>
          </a:p>
          <a:p>
            <a:r>
              <a:rPr lang="en-US" sz="2400" b="1" dirty="0">
                <a:latin typeface="Times New Roman" pitchFamily="18" charset="0"/>
                <a:cs typeface="Times New Roman" pitchFamily="18" charset="0"/>
              </a:rPr>
              <a:t>Design:</a:t>
            </a:r>
            <a:r>
              <a:rPr lang="en-US" sz="2400" dirty="0">
                <a:latin typeface="Times New Roman" pitchFamily="18" charset="0"/>
                <a:cs typeface="Times New Roman" pitchFamily="18" charset="0"/>
              </a:rPr>
              <a:t> Analysis is made on the design of the system that is going to be developed, such as database design, the design of the architecture chosen, functional specification design. If a well structured and analyzed design document is prepared, it would reduce the time taken in the coming steps of the software development life cycle.</a:t>
            </a:r>
          </a:p>
        </p:txBody>
      </p:sp>
    </p:spTree>
    <p:extLst>
      <p:ext uri="{BB962C8B-B14F-4D97-AF65-F5344CB8AC3E}">
        <p14:creationId xmlns:p14="http://schemas.microsoft.com/office/powerpoint/2010/main" val="39349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dirty="0">
                <a:latin typeface="Times New Roman" pitchFamily="18" charset="0"/>
                <a:cs typeface="Times New Roman" pitchFamily="18" charset="0"/>
              </a:rPr>
              <a:t>SDLC Phases</a:t>
            </a:r>
          </a:p>
        </p:txBody>
      </p:sp>
      <p:sp>
        <p:nvSpPr>
          <p:cNvPr id="3" name="Content Placeholder 2"/>
          <p:cNvSpPr>
            <a:spLocks noGrp="1"/>
          </p:cNvSpPr>
          <p:nvPr>
            <p:ph idx="1"/>
          </p:nvPr>
        </p:nvSpPr>
        <p:spPr>
          <a:xfrm>
            <a:off x="457200" y="1143000"/>
            <a:ext cx="8305800" cy="5105400"/>
          </a:xfrm>
        </p:spPr>
        <p:txBody>
          <a:bodyPr>
            <a:normAutofit/>
          </a:bodyPr>
          <a:lstStyle/>
          <a:p>
            <a:r>
              <a:rPr lang="en-US" b="1" dirty="0">
                <a:latin typeface="Times New Roman" pitchFamily="18" charset="0"/>
                <a:cs typeface="Times New Roman" pitchFamily="18" charset="0"/>
              </a:rPr>
              <a:t>Build:</a:t>
            </a:r>
            <a:r>
              <a:rPr lang="en-US" dirty="0">
                <a:latin typeface="Times New Roman" pitchFamily="18" charset="0"/>
                <a:cs typeface="Times New Roman" pitchFamily="18" charset="0"/>
              </a:rPr>
              <a:t> Based on the design documents prepared in earlier phase, code is written in the programming technology chosen.</a:t>
            </a:r>
          </a:p>
          <a:p>
            <a:r>
              <a:rPr lang="en-US" b="1" dirty="0">
                <a:latin typeface="Times New Roman" pitchFamily="18" charset="0"/>
                <a:cs typeface="Times New Roman" pitchFamily="18" charset="0"/>
              </a:rPr>
              <a:t>Test: </a:t>
            </a:r>
            <a:r>
              <a:rPr lang="en-US" dirty="0">
                <a:latin typeface="Times New Roman" pitchFamily="18" charset="0"/>
                <a:cs typeface="Times New Roman" pitchFamily="18" charset="0"/>
              </a:rPr>
              <a:t>System developed would be tested (unit or system testing) and reports are prepared about bugs or errors in system.  After this process the system again goes to development phase for correction of errors and again tested. This process continues until the system is found to be error free.</a:t>
            </a:r>
          </a:p>
          <a:p>
            <a:r>
              <a:rPr lang="en-US" b="1" dirty="0">
                <a:latin typeface="Times New Roman" pitchFamily="18" charset="0"/>
                <a:cs typeface="Times New Roman" pitchFamily="18" charset="0"/>
              </a:rPr>
              <a:t>Deploy:</a:t>
            </a:r>
            <a:r>
              <a:rPr lang="en-US" dirty="0">
                <a:latin typeface="Times New Roman" pitchFamily="18" charset="0"/>
                <a:cs typeface="Times New Roman" pitchFamily="18" charset="0"/>
              </a:rPr>
              <a:t> System gets into live.</a:t>
            </a:r>
          </a:p>
        </p:txBody>
      </p:sp>
    </p:spTree>
    <p:extLst>
      <p:ext uri="{BB962C8B-B14F-4D97-AF65-F5344CB8AC3E}">
        <p14:creationId xmlns:p14="http://schemas.microsoft.com/office/powerpoint/2010/main" val="36275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Waterfall Approach</a:t>
            </a:r>
          </a:p>
        </p:txBody>
      </p:sp>
      <p:sp>
        <p:nvSpPr>
          <p:cNvPr id="3" name="Content Placeholder 2"/>
          <p:cNvSpPr>
            <a:spLocks noGrp="1"/>
          </p:cNvSpPr>
          <p:nvPr>
            <p:ph idx="1"/>
          </p:nvPr>
        </p:nvSpPr>
        <p:spPr>
          <a:xfrm>
            <a:off x="457200" y="533400"/>
            <a:ext cx="8686800" cy="4953000"/>
          </a:xfrm>
        </p:spPr>
        <p:txBody>
          <a:bodyPr/>
          <a:lstStyle/>
          <a:p>
            <a:pPr>
              <a:buNone/>
            </a:pPr>
            <a:r>
              <a:rPr lang="en-US" dirty="0"/>
              <a:t>					- </a:t>
            </a:r>
            <a:r>
              <a:rPr lang="en-US" sz="2400" dirty="0">
                <a:latin typeface="Times New Roman" pitchFamily="18" charset="0"/>
                <a:cs typeface="Times New Roman" pitchFamily="18" charset="0"/>
              </a:rPr>
              <a:t>Requirements are known</a:t>
            </a:r>
          </a:p>
          <a:p>
            <a:pPr>
              <a:buNone/>
            </a:pPr>
            <a:r>
              <a:rPr lang="en-US" sz="2400" dirty="0">
                <a:latin typeface="Times New Roman" pitchFamily="18" charset="0"/>
                <a:cs typeface="Times New Roman" pitchFamily="18" charset="0"/>
              </a:rPr>
              <a:t>					- Each stage signed off before the</a:t>
            </a:r>
          </a:p>
          <a:p>
            <a:pPr>
              <a:buNone/>
            </a:pPr>
            <a:r>
              <a:rPr lang="en-US" sz="2400" dirty="0">
                <a:latin typeface="Times New Roman" pitchFamily="18" charset="0"/>
                <a:cs typeface="Times New Roman" pitchFamily="18" charset="0"/>
              </a:rPr>
              <a:t>                                                   next one commences</a:t>
            </a:r>
          </a:p>
          <a:p>
            <a:pPr>
              <a:buNone/>
            </a:pPr>
            <a:r>
              <a:rPr lang="en-US" sz="2400" dirty="0">
                <a:latin typeface="Times New Roman" pitchFamily="18" charset="0"/>
                <a:cs typeface="Times New Roman" pitchFamily="18" charset="0"/>
              </a:rPr>
              <a:t>					- Need extensive documentation</a:t>
            </a:r>
          </a:p>
          <a:p>
            <a:pPr>
              <a:buNone/>
            </a:pPr>
            <a:r>
              <a:rPr lang="en-US" sz="2400" dirty="0">
                <a:latin typeface="Times New Roman" pitchFamily="18" charset="0"/>
                <a:cs typeface="Times New Roman" pitchFamily="18" charset="0"/>
              </a:rPr>
              <a:t>				            - Perfect approach if requirements</a:t>
            </a:r>
          </a:p>
          <a:p>
            <a:pPr>
              <a:buNone/>
            </a:pPr>
            <a:r>
              <a:rPr lang="en-US" sz="2400" dirty="0">
                <a:latin typeface="Times New Roman" pitchFamily="18" charset="0"/>
                <a:cs typeface="Times New Roman" pitchFamily="18" charset="0"/>
              </a:rPr>
              <a:t>					      are fully understood </a:t>
            </a:r>
          </a:p>
        </p:txBody>
      </p:sp>
      <p:sp>
        <p:nvSpPr>
          <p:cNvPr id="10" name="Rounded Rectangle 9"/>
          <p:cNvSpPr/>
          <p:nvPr/>
        </p:nvSpPr>
        <p:spPr>
          <a:xfrm>
            <a:off x="685800" y="990600"/>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Analyze</a:t>
            </a:r>
          </a:p>
        </p:txBody>
      </p:sp>
      <p:sp>
        <p:nvSpPr>
          <p:cNvPr id="11" name="Rounded Rectangle 10"/>
          <p:cNvSpPr/>
          <p:nvPr/>
        </p:nvSpPr>
        <p:spPr>
          <a:xfrm>
            <a:off x="1981200" y="1828800"/>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Design</a:t>
            </a:r>
          </a:p>
        </p:txBody>
      </p:sp>
      <p:sp>
        <p:nvSpPr>
          <p:cNvPr id="12" name="Rounded Rectangle 11"/>
          <p:cNvSpPr/>
          <p:nvPr/>
        </p:nvSpPr>
        <p:spPr>
          <a:xfrm>
            <a:off x="2971800" y="2667000"/>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Build</a:t>
            </a:r>
          </a:p>
        </p:txBody>
      </p:sp>
      <p:sp>
        <p:nvSpPr>
          <p:cNvPr id="13" name="Rounded Rectangle 12"/>
          <p:cNvSpPr/>
          <p:nvPr/>
        </p:nvSpPr>
        <p:spPr>
          <a:xfrm>
            <a:off x="4038600" y="3505200"/>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Test</a:t>
            </a:r>
          </a:p>
        </p:txBody>
      </p:sp>
      <p:sp>
        <p:nvSpPr>
          <p:cNvPr id="14" name="Rounded Rectangle 13"/>
          <p:cNvSpPr/>
          <p:nvPr/>
        </p:nvSpPr>
        <p:spPr>
          <a:xfrm>
            <a:off x="5181600" y="4343400"/>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Deploy</a:t>
            </a:r>
          </a:p>
        </p:txBody>
      </p:sp>
      <p:cxnSp>
        <p:nvCxnSpPr>
          <p:cNvPr id="19" name="Shape 18"/>
          <p:cNvCxnSpPr>
            <a:stCxn id="10" idx="3"/>
          </p:cNvCxnSpPr>
          <p:nvPr/>
        </p:nvCxnSpPr>
        <p:spPr>
          <a:xfrm>
            <a:off x="2209800" y="1257300"/>
            <a:ext cx="3048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1" idx="3"/>
          </p:cNvCxnSpPr>
          <p:nvPr/>
        </p:nvCxnSpPr>
        <p:spPr>
          <a:xfrm>
            <a:off x="3352800" y="2095500"/>
            <a:ext cx="3810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12" idx="3"/>
          </p:cNvCxnSpPr>
          <p:nvPr/>
        </p:nvCxnSpPr>
        <p:spPr>
          <a:xfrm>
            <a:off x="4419600" y="2933700"/>
            <a:ext cx="2286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3" idx="3"/>
          </p:cNvCxnSpPr>
          <p:nvPr/>
        </p:nvCxnSpPr>
        <p:spPr>
          <a:xfrm>
            <a:off x="5486400" y="3771900"/>
            <a:ext cx="3048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latin typeface="Times New Roman" pitchFamily="18" charset="0"/>
                <a:cs typeface="Times New Roman" pitchFamily="18" charset="0"/>
              </a:rPr>
              <a:t>What’s Wrong with the Waterfall?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803648"/>
          </a:xfrm>
        </p:spPr>
        <p:txBody>
          <a:bodyPr>
            <a:normAutofit lnSpcReduction="10000"/>
          </a:bodyPr>
          <a:lstStyle/>
          <a:p>
            <a:r>
              <a:rPr lang="en-CA" dirty="0">
                <a:latin typeface="Times New Roman" pitchFamily="18" charset="0"/>
                <a:cs typeface="Times New Roman" pitchFamily="18" charset="0"/>
              </a:rPr>
              <a:t>The strengths of waterfall include</a:t>
            </a:r>
          </a:p>
          <a:p>
            <a:pPr lvl="1"/>
            <a:r>
              <a:rPr lang="en-CA" dirty="0">
                <a:latin typeface="Times New Roman" pitchFamily="18" charset="0"/>
                <a:cs typeface="Times New Roman" pitchFamily="18" charset="0"/>
              </a:rPr>
              <a:t>Highly organized</a:t>
            </a:r>
          </a:p>
          <a:p>
            <a:pPr lvl="1"/>
            <a:r>
              <a:rPr lang="en-CA" dirty="0">
                <a:latin typeface="Times New Roman" pitchFamily="18" charset="0"/>
                <a:cs typeface="Times New Roman" pitchFamily="18" charset="0"/>
              </a:rPr>
              <a:t>Extremely logical</a:t>
            </a:r>
          </a:p>
          <a:p>
            <a:r>
              <a:rPr lang="en-CA" dirty="0">
                <a:latin typeface="Times New Roman" pitchFamily="18" charset="0"/>
                <a:cs typeface="Times New Roman" pitchFamily="18" charset="0"/>
              </a:rPr>
              <a:t>Weaknesses</a:t>
            </a:r>
          </a:p>
          <a:p>
            <a:pPr lvl="1"/>
            <a:r>
              <a:rPr lang="en-CA" dirty="0">
                <a:latin typeface="Times New Roman" pitchFamily="18" charset="0"/>
                <a:cs typeface="Times New Roman" pitchFamily="18" charset="0"/>
              </a:rPr>
              <a:t>Humans are involved</a:t>
            </a:r>
          </a:p>
          <a:p>
            <a:pPr lvl="1"/>
            <a:r>
              <a:rPr lang="en-CA" dirty="0">
                <a:latin typeface="Times New Roman" pitchFamily="18" charset="0"/>
                <a:cs typeface="Times New Roman" pitchFamily="18" charset="0"/>
              </a:rPr>
              <a:t>Requires all good ideas at the start</a:t>
            </a:r>
          </a:p>
          <a:p>
            <a:pPr lvl="2"/>
            <a:r>
              <a:rPr lang="en-CA" sz="2400" dirty="0">
                <a:latin typeface="Times New Roman" pitchFamily="18" charset="0"/>
                <a:cs typeface="Times New Roman" pitchFamily="18" charset="0"/>
              </a:rPr>
              <a:t>In reality, good ideas arise throughout the project</a:t>
            </a:r>
          </a:p>
          <a:p>
            <a:pPr lvl="1"/>
            <a:r>
              <a:rPr lang="en-CA" dirty="0">
                <a:latin typeface="Times New Roman" pitchFamily="18" charset="0"/>
                <a:cs typeface="Times New Roman" pitchFamily="18" charset="0"/>
              </a:rPr>
              <a:t>Waterfall documents all ideas</a:t>
            </a:r>
          </a:p>
          <a:p>
            <a:pPr lvl="2"/>
            <a:r>
              <a:rPr lang="en-CA" sz="2400" dirty="0">
                <a:latin typeface="Times New Roman" pitchFamily="18" charset="0"/>
                <a:cs typeface="Times New Roman" pitchFamily="18" charset="0"/>
              </a:rPr>
              <a:t>In reality documents are seldom read</a:t>
            </a:r>
          </a:p>
          <a:p>
            <a:pPr lvl="2"/>
            <a:r>
              <a:rPr lang="en-CA" sz="2400" dirty="0">
                <a:latin typeface="Times New Roman" pitchFamily="18" charset="0"/>
                <a:cs typeface="Times New Roman" pitchFamily="18" charset="0"/>
              </a:rPr>
              <a:t>When read, they are often misunderstood</a:t>
            </a:r>
          </a:p>
          <a:p>
            <a:r>
              <a:rPr lang="en-CA" dirty="0">
                <a:latin typeface="Times New Roman" pitchFamily="18" charset="0"/>
                <a:cs typeface="Times New Roman" pitchFamily="18" charset="0"/>
              </a:rPr>
              <a:t>We find that a rigid process results in mediocre products that are never better than the original idea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When to consider waterfall approach?</a:t>
            </a:r>
          </a:p>
        </p:txBody>
      </p:sp>
      <p:sp>
        <p:nvSpPr>
          <p:cNvPr id="3" name="Content Placeholder 2"/>
          <p:cNvSpPr>
            <a:spLocks noGrp="1"/>
          </p:cNvSpPr>
          <p:nvPr>
            <p:ph idx="1"/>
          </p:nvPr>
        </p:nvSpPr>
        <p:spPr>
          <a:xfrm>
            <a:off x="502920" y="530352"/>
            <a:ext cx="8183880" cy="4727448"/>
          </a:xfrm>
        </p:spPr>
        <p:txBody>
          <a:bodyPr>
            <a:normAutofit/>
          </a:bodyPr>
          <a:lstStyle/>
          <a:p>
            <a:r>
              <a:rPr lang="en-US" sz="3200" dirty="0">
                <a:latin typeface="Times New Roman" pitchFamily="18" charset="0"/>
                <a:cs typeface="Times New Roman" pitchFamily="18" charset="0"/>
              </a:rPr>
              <a:t>Suitable</a:t>
            </a:r>
            <a:r>
              <a:rPr lang="en-US" sz="3200" dirty="0"/>
              <a:t> </a:t>
            </a:r>
            <a:r>
              <a:rPr lang="en-US" sz="3200" dirty="0">
                <a:latin typeface="Times New Roman" pitchFamily="18" charset="0"/>
                <a:cs typeface="Times New Roman" pitchFamily="18" charset="0"/>
              </a:rPr>
              <a:t>for repeatable, knowable processes</a:t>
            </a:r>
          </a:p>
          <a:p>
            <a:r>
              <a:rPr lang="en-US" sz="3200" dirty="0">
                <a:latin typeface="Times New Roman" pitchFamily="18" charset="0"/>
                <a:cs typeface="Times New Roman" pitchFamily="18" charset="0"/>
              </a:rPr>
              <a:t>Client enforces their very formal approach on vendor</a:t>
            </a:r>
          </a:p>
          <a:p>
            <a:r>
              <a:rPr lang="en-US" sz="3200" dirty="0">
                <a:latin typeface="Times New Roman" pitchFamily="18" charset="0"/>
                <a:cs typeface="Times New Roman" pitchFamily="18" charset="0"/>
              </a:rPr>
              <a:t>Client does not expect rapid change in the scope</a:t>
            </a:r>
          </a:p>
          <a:p>
            <a:r>
              <a:rPr lang="en-US" sz="3200" dirty="0">
                <a:latin typeface="Times New Roman" pitchFamily="18" charset="0"/>
                <a:cs typeface="Times New Roman" pitchFamily="18" charset="0"/>
              </a:rPr>
              <a:t>Your project team is experienced with specific heavy weight approach</a:t>
            </a:r>
          </a:p>
          <a:p>
            <a:r>
              <a:rPr lang="en-US" sz="3200" dirty="0">
                <a:latin typeface="Times New Roman" pitchFamily="18" charset="0"/>
                <a:cs typeface="Times New Roman" pitchFamily="18" charset="0"/>
              </a:rPr>
              <a:t>Rigid things that don’t change much over time</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5619</TotalTime>
  <Words>1261</Words>
  <Application>Microsoft Office PowerPoint</Application>
  <PresentationFormat>On-screen Show (4:3)</PresentationFormat>
  <Paragraphs>148</Paragraphs>
  <Slides>24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Times New Roman</vt:lpstr>
      <vt:lpstr>Verdana</vt:lpstr>
      <vt:lpstr>Wingdings 2</vt:lpstr>
      <vt:lpstr>Aspect</vt:lpstr>
      <vt:lpstr>Bitmap Image</vt:lpstr>
      <vt:lpstr>Critical Thinking &amp; IT Concepts</vt:lpstr>
      <vt:lpstr>Software Engineering</vt:lpstr>
      <vt:lpstr>Software Process/SDLC</vt:lpstr>
      <vt:lpstr>Software Process</vt:lpstr>
      <vt:lpstr>SDLC Phases</vt:lpstr>
      <vt:lpstr>SDLC Phases</vt:lpstr>
      <vt:lpstr>Waterfall Approach</vt:lpstr>
      <vt:lpstr>What’s Wrong with the Waterfall?</vt:lpstr>
      <vt:lpstr>When to consider waterfall approach?</vt:lpstr>
      <vt:lpstr>Disadvantages of Waterfall Approach</vt:lpstr>
      <vt:lpstr>Agile Approach</vt:lpstr>
      <vt:lpstr>Agile Approach</vt:lpstr>
      <vt:lpstr>Agile Development</vt:lpstr>
      <vt:lpstr>When to consider agile approach?</vt:lpstr>
      <vt:lpstr>SCRUM</vt:lpstr>
      <vt:lpstr>SCRUM</vt:lpstr>
      <vt:lpstr>SCRUM</vt:lpstr>
      <vt:lpstr>SCRUM</vt:lpstr>
      <vt:lpstr>SCRUM</vt:lpstr>
      <vt:lpstr>PowerPoint Presentation</vt:lpstr>
      <vt:lpstr>SCRUM Definitions</vt:lpstr>
      <vt:lpstr>SCRUM Personnel</vt:lpstr>
      <vt:lpstr>SCRUM Personnel</vt:lpstr>
      <vt:lpstr>SCRUM Personnel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&amp; IT Concepts</dc:title>
  <dc:creator>navpreet</dc:creator>
  <cp:lastModifiedBy>Amrit Kaur</cp:lastModifiedBy>
  <cp:revision>90</cp:revision>
  <dcterms:created xsi:type="dcterms:W3CDTF">2012-07-30T21:49:39Z</dcterms:created>
  <dcterms:modified xsi:type="dcterms:W3CDTF">2019-10-04T02:06:55Z</dcterms:modified>
</cp:coreProperties>
</file>