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6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79" r:id="rId11"/>
    <p:sldId id="265" r:id="rId12"/>
    <p:sldId id="280" r:id="rId13"/>
    <p:sldId id="288" r:id="rId14"/>
    <p:sldId id="289" r:id="rId15"/>
    <p:sldId id="273" r:id="rId16"/>
    <p:sldId id="267" r:id="rId17"/>
    <p:sldId id="268" r:id="rId18"/>
    <p:sldId id="269" r:id="rId19"/>
    <p:sldId id="259" r:id="rId20"/>
    <p:sldId id="270" r:id="rId21"/>
    <p:sldId id="291" r:id="rId22"/>
    <p:sldId id="271" r:id="rId23"/>
    <p:sldId id="272" r:id="rId24"/>
    <p:sldId id="257" r:id="rId25"/>
    <p:sldId id="258" r:id="rId26"/>
    <p:sldId id="260" r:id="rId27"/>
    <p:sldId id="261" r:id="rId28"/>
    <p:sldId id="262" r:id="rId29"/>
    <p:sldId id="263" r:id="rId30"/>
    <p:sldId id="275" r:id="rId31"/>
    <p:sldId id="276" r:id="rId32"/>
    <p:sldId id="277" r:id="rId33"/>
    <p:sldId id="274" r:id="rId34"/>
    <p:sldId id="290" r:id="rId35"/>
    <p:sldId id="27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FDB7-7C71-4D06-B9E0-6F7E5E566CC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6B73515-0152-4F36-B88F-E8B44F49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1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FDB7-7C71-4D06-B9E0-6F7E5E566CC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6B73515-0152-4F36-B88F-E8B44F49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5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FDB7-7C71-4D06-B9E0-6F7E5E566CC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6B73515-0152-4F36-B88F-E8B44F493F1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9222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FDB7-7C71-4D06-B9E0-6F7E5E566CC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6B73515-0152-4F36-B88F-E8B44F49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20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FDB7-7C71-4D06-B9E0-6F7E5E566CC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6B73515-0152-4F36-B88F-E8B44F493F1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4979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FDB7-7C71-4D06-B9E0-6F7E5E566CC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6B73515-0152-4F36-B88F-E8B44F49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8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FDB7-7C71-4D06-B9E0-6F7E5E566CC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3515-0152-4F36-B88F-E8B44F49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56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FDB7-7C71-4D06-B9E0-6F7E5E566CC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3515-0152-4F36-B88F-E8B44F49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0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FDB7-7C71-4D06-B9E0-6F7E5E566CC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3515-0152-4F36-B88F-E8B44F49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9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FDB7-7C71-4D06-B9E0-6F7E5E566CC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6B73515-0152-4F36-B88F-E8B44F49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5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FDB7-7C71-4D06-B9E0-6F7E5E566CC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6B73515-0152-4F36-B88F-E8B44F49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9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FDB7-7C71-4D06-B9E0-6F7E5E566CC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6B73515-0152-4F36-B88F-E8B44F49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2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FDB7-7C71-4D06-B9E0-6F7E5E566CC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3515-0152-4F36-B88F-E8B44F49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6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FDB7-7C71-4D06-B9E0-6F7E5E566CC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3515-0152-4F36-B88F-E8B44F49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4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FDB7-7C71-4D06-B9E0-6F7E5E566CC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73515-0152-4F36-B88F-E8B44F49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1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FDB7-7C71-4D06-B9E0-6F7E5E566CC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6B73515-0152-4F36-B88F-E8B44F49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0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FDB7-7C71-4D06-B9E0-6F7E5E566CC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6B73515-0152-4F36-B88F-E8B44F49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7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Class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en-US" dirty="0"/>
              <a:t>Class Diagram: Class Symbol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  <a:p>
            <a:r>
              <a:rPr lang="en-GB" altLang="en-US"/>
              <a:t>© 2010 Bennett, McRobb and Farmer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altLang="en-US"/>
          </a:p>
          <a:p>
            <a:fld id="{34ABDDDC-B065-4522-8C75-A4AAF2396B88}" type="slidenum">
              <a:rPr lang="en-GB" altLang="en-US">
                <a:solidFill>
                  <a:srgbClr val="0000CC"/>
                </a:solidFill>
              </a:rPr>
              <a:pPr/>
              <a:t>10</a:t>
            </a:fld>
            <a:endParaRPr lang="en-GB" altLang="en-US">
              <a:solidFill>
                <a:srgbClr val="0000CC"/>
              </a:solidFill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524001" y="4008715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6781801" y="3048000"/>
            <a:ext cx="3279775" cy="2967038"/>
            <a:chOff x="3268" y="1601"/>
            <a:chExt cx="818" cy="669"/>
          </a:xfrm>
        </p:grpSpPr>
        <p:sp>
          <p:nvSpPr>
            <p:cNvPr id="55301" name="Rectangle 5"/>
            <p:cNvSpPr>
              <a:spLocks noChangeArrowheads="1"/>
            </p:cNvSpPr>
            <p:nvPr/>
          </p:nvSpPr>
          <p:spPr bwMode="auto">
            <a:xfrm>
              <a:off x="3268" y="1601"/>
              <a:ext cx="815" cy="66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2" name="Rectangle 6"/>
            <p:cNvSpPr>
              <a:spLocks noChangeArrowheads="1"/>
            </p:cNvSpPr>
            <p:nvPr/>
          </p:nvSpPr>
          <p:spPr bwMode="auto">
            <a:xfrm>
              <a:off x="3609" y="1643"/>
              <a:ext cx="134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en-US" sz="2000">
                  <a:solidFill>
                    <a:srgbClr val="000000"/>
                  </a:solidFill>
                  <a:latin typeface="Arial Narrow" panose="020B0606020202030204" pitchFamily="34" charset="0"/>
                </a:rPr>
                <a:t>Client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5303" name="Line 7"/>
            <p:cNvSpPr>
              <a:spLocks noChangeShapeType="1"/>
            </p:cNvSpPr>
            <p:nvPr/>
          </p:nvSpPr>
          <p:spPr bwMode="auto">
            <a:xfrm>
              <a:off x="3270" y="1760"/>
              <a:ext cx="81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4" name="Rectangle 8"/>
            <p:cNvSpPr>
              <a:spLocks noChangeArrowheads="1"/>
            </p:cNvSpPr>
            <p:nvPr/>
          </p:nvSpPr>
          <p:spPr bwMode="auto">
            <a:xfrm>
              <a:off x="3324" y="1753"/>
              <a:ext cx="67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5" name="Rectangle 9"/>
            <p:cNvSpPr>
              <a:spLocks noChangeArrowheads="1"/>
            </p:cNvSpPr>
            <p:nvPr/>
          </p:nvSpPr>
          <p:spPr bwMode="auto">
            <a:xfrm>
              <a:off x="3317" y="1769"/>
              <a:ext cx="403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en-US" sz="2000">
                  <a:solidFill>
                    <a:srgbClr val="000000"/>
                  </a:solidFill>
                  <a:latin typeface="Arial Narrow" panose="020B0606020202030204" pitchFamily="34" charset="0"/>
                </a:rPr>
                <a:t>companyAddress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5306" name="Rectangle 10"/>
            <p:cNvSpPr>
              <a:spLocks noChangeArrowheads="1"/>
            </p:cNvSpPr>
            <p:nvPr/>
          </p:nvSpPr>
          <p:spPr bwMode="auto">
            <a:xfrm>
              <a:off x="3324" y="1837"/>
              <a:ext cx="58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7" name="Rectangle 11"/>
            <p:cNvSpPr>
              <a:spLocks noChangeArrowheads="1"/>
            </p:cNvSpPr>
            <p:nvPr/>
          </p:nvSpPr>
          <p:spPr bwMode="auto">
            <a:xfrm>
              <a:off x="3319" y="1853"/>
              <a:ext cx="341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en-US" sz="2000">
                  <a:solidFill>
                    <a:srgbClr val="000000"/>
                  </a:solidFill>
                  <a:latin typeface="Arial Narrow" panose="020B0606020202030204" pitchFamily="34" charset="0"/>
                </a:rPr>
                <a:t>companyEmail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5308" name="Rectangle 12"/>
            <p:cNvSpPr>
              <a:spLocks noChangeArrowheads="1"/>
            </p:cNvSpPr>
            <p:nvPr/>
          </p:nvSpPr>
          <p:spPr bwMode="auto">
            <a:xfrm>
              <a:off x="3328" y="1917"/>
              <a:ext cx="51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9" name="Rectangle 13"/>
            <p:cNvSpPr>
              <a:spLocks noChangeArrowheads="1"/>
            </p:cNvSpPr>
            <p:nvPr/>
          </p:nvSpPr>
          <p:spPr bwMode="auto">
            <a:xfrm>
              <a:off x="3318" y="1933"/>
              <a:ext cx="298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en-US" sz="2000">
                  <a:solidFill>
                    <a:srgbClr val="000000"/>
                  </a:solidFill>
                  <a:latin typeface="Arial Narrow" panose="020B0606020202030204" pitchFamily="34" charset="0"/>
                </a:rPr>
                <a:t>companyFax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5310" name="Rectangle 14"/>
            <p:cNvSpPr>
              <a:spLocks noChangeArrowheads="1"/>
            </p:cNvSpPr>
            <p:nvPr/>
          </p:nvSpPr>
          <p:spPr bwMode="auto">
            <a:xfrm>
              <a:off x="3316" y="2007"/>
              <a:ext cx="353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en-US" sz="2000">
                  <a:solidFill>
                    <a:srgbClr val="000000"/>
                  </a:solidFill>
                  <a:latin typeface="Arial Narrow" panose="020B0606020202030204" pitchFamily="34" charset="0"/>
                </a:rPr>
                <a:t>companyName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5311" name="Rectangle 15"/>
            <p:cNvSpPr>
              <a:spLocks noChangeArrowheads="1"/>
            </p:cNvSpPr>
            <p:nvPr/>
          </p:nvSpPr>
          <p:spPr bwMode="auto">
            <a:xfrm>
              <a:off x="3324" y="2079"/>
              <a:ext cx="73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2" name="Rectangle 16"/>
            <p:cNvSpPr>
              <a:spLocks noChangeArrowheads="1"/>
            </p:cNvSpPr>
            <p:nvPr/>
          </p:nvSpPr>
          <p:spPr bwMode="auto">
            <a:xfrm>
              <a:off x="3319" y="2095"/>
              <a:ext cx="457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en-US" sz="2000">
                  <a:solidFill>
                    <a:srgbClr val="000000"/>
                  </a:solidFill>
                  <a:latin typeface="Arial Narrow" panose="020B0606020202030204" pitchFamily="34" charset="0"/>
                </a:rPr>
                <a:t>companyTelephone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5313" name="Line 17"/>
            <p:cNvSpPr>
              <a:spLocks noChangeShapeType="1"/>
            </p:cNvSpPr>
            <p:nvPr/>
          </p:nvSpPr>
          <p:spPr bwMode="auto">
            <a:xfrm>
              <a:off x="3270" y="2207"/>
              <a:ext cx="81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2186237" y="3124200"/>
            <a:ext cx="3887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GB" altLang="en-US" sz="2800" i="1">
                <a:solidFill>
                  <a:srgbClr val="800000"/>
                </a:solidFill>
              </a:rPr>
              <a:t>Class name compartment</a:t>
            </a: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2387381" y="4267200"/>
            <a:ext cx="36863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GB" altLang="en-US" sz="2800" i="1">
                <a:solidFill>
                  <a:srgbClr val="800000"/>
                </a:solidFill>
              </a:rPr>
              <a:t>Attributes compartment</a:t>
            </a: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2215091" y="5562600"/>
            <a:ext cx="38586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GB" altLang="en-US" sz="2800" i="1">
                <a:solidFill>
                  <a:srgbClr val="800000"/>
                </a:solidFill>
              </a:rPr>
              <a:t>Operations compartment</a:t>
            </a: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6096000" y="3429000"/>
            <a:ext cx="1447800" cy="0"/>
          </a:xfrm>
          <a:prstGeom prst="line">
            <a:avLst/>
          </a:prstGeom>
          <a:noFill/>
          <a:ln w="38100">
            <a:solidFill>
              <a:srgbClr val="993300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6096000" y="4572000"/>
            <a:ext cx="838200" cy="0"/>
          </a:xfrm>
          <a:prstGeom prst="line">
            <a:avLst/>
          </a:prstGeom>
          <a:noFill/>
          <a:ln w="38100">
            <a:solidFill>
              <a:srgbClr val="993300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6096000" y="5867400"/>
            <a:ext cx="990600" cy="0"/>
          </a:xfrm>
          <a:prstGeom prst="line">
            <a:avLst/>
          </a:prstGeom>
          <a:noFill/>
          <a:ln w="38100">
            <a:solidFill>
              <a:srgbClr val="993300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2209800" y="1393826"/>
            <a:ext cx="7772400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GB" altLang="en-US" dirty="0"/>
              <a:t>A Class is “a description of a set of objects with similar features, semantics and constraints” (OMG, 2009)</a:t>
            </a:r>
          </a:p>
        </p:txBody>
      </p:sp>
    </p:spTree>
    <p:extLst>
      <p:ext uri="{BB962C8B-B14F-4D97-AF65-F5344CB8AC3E}">
        <p14:creationId xmlns:p14="http://schemas.microsoft.com/office/powerpoint/2010/main" val="111751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en-US"/>
              <a:t>Class Diagram: Instances</a:t>
            </a:r>
          </a:p>
        </p:txBody>
      </p:sp>
      <p:sp>
        <p:nvSpPr>
          <p:cNvPr id="56342" name="Rectangle 22"/>
          <p:cNvSpPr>
            <a:spLocks noGrp="1" noChangeArrowheads="1"/>
          </p:cNvSpPr>
          <p:nvPr>
            <p:ph idx="1"/>
          </p:nvPr>
        </p:nvSpPr>
        <p:spPr>
          <a:xfrm>
            <a:off x="2020889" y="1357314"/>
            <a:ext cx="8004175" cy="110172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kumimoji="1" lang="en-GB" altLang="en-US"/>
              <a:t>An object (instance) is: “an abstraction of something in a problem domain…”</a:t>
            </a: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  <a:p>
            <a:r>
              <a:rPr lang="en-GB" altLang="en-US"/>
              <a:t>© 2010 Bennett, McRobb and Farmer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altLang="en-US"/>
          </a:p>
          <a:p>
            <a:fld id="{C76AAC70-CB3C-48E7-A2BC-387466589B1E}" type="slidenum">
              <a:rPr lang="en-GB" altLang="en-US">
                <a:solidFill>
                  <a:srgbClr val="0000CC"/>
                </a:solidFill>
              </a:rPr>
              <a:pPr/>
              <a:t>11</a:t>
            </a:fld>
            <a:endParaRPr lang="en-GB" altLang="en-US">
              <a:solidFill>
                <a:srgbClr val="0000CC"/>
              </a:solidFill>
            </a:endParaRPr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524000" y="404840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7489826" y="2921000"/>
            <a:ext cx="1330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en-US" sz="2000" u="sng">
                <a:solidFill>
                  <a:srgbClr val="000000"/>
                </a:solidFill>
                <a:latin typeface="Arial Narrow" panose="020B0606020202030204" pitchFamily="34" charset="0"/>
              </a:rPr>
              <a:t>FoodCo:Client</a:t>
            </a:r>
          </a:p>
        </p:txBody>
      </p:sp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6205538" y="2517776"/>
            <a:ext cx="3898900" cy="3281363"/>
            <a:chOff x="2832" y="1584"/>
            <a:chExt cx="2346" cy="2067"/>
          </a:xfrm>
        </p:grpSpPr>
        <p:sp>
          <p:nvSpPr>
            <p:cNvPr id="56326" name="Rectangle 6"/>
            <p:cNvSpPr>
              <a:spLocks noChangeArrowheads="1"/>
            </p:cNvSpPr>
            <p:nvPr/>
          </p:nvSpPr>
          <p:spPr bwMode="auto">
            <a:xfrm>
              <a:off x="2832" y="1584"/>
              <a:ext cx="2339" cy="2067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27" name="Line 7"/>
            <p:cNvSpPr>
              <a:spLocks noChangeShapeType="1"/>
            </p:cNvSpPr>
            <p:nvPr/>
          </p:nvSpPr>
          <p:spPr bwMode="auto">
            <a:xfrm>
              <a:off x="2836" y="2113"/>
              <a:ext cx="2342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6464301" y="3533776"/>
            <a:ext cx="37115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6289395" y="3525839"/>
            <a:ext cx="36692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000000"/>
                </a:solidFill>
                <a:latin typeface="Arial Narrow" panose="020B0606020202030204" pitchFamily="34" charset="0"/>
              </a:rPr>
              <a:t>companyAddress=Evans Farm, Norfolk</a:t>
            </a: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6291721" y="3916364"/>
            <a:ext cx="31883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000000"/>
                </a:solidFill>
                <a:latin typeface="Arial Narrow" panose="020B0606020202030204" pitchFamily="34" charset="0"/>
              </a:rPr>
              <a:t>companyEmail=mail@foodco.com</a:t>
            </a:r>
            <a:endParaRPr lang="en-US" altLang="en-US" sz="5400">
              <a:latin typeface="Times New Roman" panose="02020603050405020304" pitchFamily="18" charset="0"/>
            </a:endParaRPr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6307138" y="4337050"/>
            <a:ext cx="2660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000000"/>
                </a:solidFill>
                <a:latin typeface="Arial Narrow" panose="020B0606020202030204" pitchFamily="34" charset="0"/>
              </a:rPr>
              <a:t>companyFax=01589-008636</a:t>
            </a:r>
            <a:endParaRPr lang="en-US" altLang="en-US" sz="5400">
              <a:latin typeface="Times New Roman" panose="02020603050405020304" pitchFamily="18" charset="0"/>
            </a:endParaRP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6296076" y="4751389"/>
            <a:ext cx="22874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000000"/>
                </a:solidFill>
                <a:latin typeface="Arial Narrow" panose="020B0606020202030204" pitchFamily="34" charset="0"/>
              </a:rPr>
              <a:t>companyName=FoodCo</a:t>
            </a:r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6308725" y="5168900"/>
            <a:ext cx="3297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000000"/>
                </a:solidFill>
                <a:latin typeface="Arial Narrow" panose="020B0606020202030204" pitchFamily="34" charset="0"/>
              </a:rPr>
              <a:t>companyTelephone=01589-008638</a:t>
            </a:r>
            <a:endParaRPr lang="en-US" altLang="en-US" sz="5400">
              <a:latin typeface="Times New Roman" panose="02020603050405020304" pitchFamily="18" charset="0"/>
            </a:endParaRP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1912938" y="2644776"/>
            <a:ext cx="3124200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GB" altLang="en-US" sz="2800" i="1">
                <a:solidFill>
                  <a:srgbClr val="800000"/>
                </a:solidFill>
              </a:rPr>
              <a:t>Object name compartment</a:t>
            </a:r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 flipV="1">
            <a:off x="5037138" y="3127375"/>
            <a:ext cx="2057400" cy="0"/>
          </a:xfrm>
          <a:prstGeom prst="line">
            <a:avLst/>
          </a:prstGeom>
          <a:noFill/>
          <a:ln w="38100">
            <a:solidFill>
              <a:srgbClr val="993300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1989138" y="4295775"/>
            <a:ext cx="3124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GB" altLang="en-US" sz="2800" i="1">
                <a:solidFill>
                  <a:srgbClr val="800000"/>
                </a:solidFill>
              </a:rPr>
              <a:t>Attribute values</a:t>
            </a:r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 flipV="1">
            <a:off x="5113338" y="4600575"/>
            <a:ext cx="1143000" cy="0"/>
          </a:xfrm>
          <a:prstGeom prst="line">
            <a:avLst/>
          </a:prstGeom>
          <a:noFill/>
          <a:ln w="38100">
            <a:solidFill>
              <a:srgbClr val="993300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1524000" y="5556251"/>
            <a:ext cx="3352800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GB" altLang="en-US" sz="2800" i="1">
                <a:solidFill>
                  <a:srgbClr val="800000"/>
                </a:solidFill>
              </a:rPr>
              <a:t>Instances do not have operations</a:t>
            </a:r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5113338" y="6137275"/>
            <a:ext cx="2286000" cy="0"/>
          </a:xfrm>
          <a:prstGeom prst="line">
            <a:avLst/>
          </a:prstGeom>
          <a:noFill/>
          <a:ln w="38100">
            <a:solidFill>
              <a:srgbClr val="993300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5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en-US"/>
              <a:t>Class Diagram: Attributes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kumimoji="1" lang="en-GB" altLang="en-US" dirty="0"/>
              <a:t>Attributes are:</a:t>
            </a:r>
          </a:p>
          <a:p>
            <a:pPr>
              <a:lnSpc>
                <a:spcPct val="90000"/>
              </a:lnSpc>
            </a:pPr>
            <a:r>
              <a:rPr kumimoji="1" lang="en-GB" altLang="en-US" dirty="0"/>
              <a:t>Part of the essential description of a class</a:t>
            </a:r>
          </a:p>
          <a:p>
            <a:pPr>
              <a:lnSpc>
                <a:spcPct val="90000"/>
              </a:lnSpc>
            </a:pPr>
            <a:r>
              <a:rPr kumimoji="1" lang="en-GB" altLang="en-US" dirty="0"/>
              <a:t>The common structure of what the class can ‘know’</a:t>
            </a:r>
          </a:p>
          <a:p>
            <a:pPr>
              <a:lnSpc>
                <a:spcPct val="90000"/>
              </a:lnSpc>
            </a:pPr>
            <a:r>
              <a:rPr kumimoji="1" lang="en-GB" altLang="en-US" dirty="0"/>
              <a:t>Each object has its own </a:t>
            </a:r>
            <a:r>
              <a:rPr kumimoji="1" lang="en-GB" altLang="en-US" i="1" dirty="0"/>
              <a:t>value</a:t>
            </a:r>
            <a:r>
              <a:rPr kumimoji="1" lang="en-GB" altLang="en-US" dirty="0"/>
              <a:t> for each attribute in its class:</a:t>
            </a:r>
          </a:p>
          <a:p>
            <a:pPr lvl="1">
              <a:lnSpc>
                <a:spcPct val="90000"/>
              </a:lnSpc>
            </a:pPr>
            <a:r>
              <a:rPr kumimoji="1" lang="en-GB" altLang="en-US" i="1" dirty="0"/>
              <a:t>Attribute=“value”</a:t>
            </a:r>
          </a:p>
          <a:p>
            <a:pPr lvl="1">
              <a:lnSpc>
                <a:spcPct val="90000"/>
              </a:lnSpc>
            </a:pPr>
            <a:r>
              <a:rPr kumimoji="1" lang="en-US" altLang="en-US" dirty="0" err="1"/>
              <a:t>companyName</a:t>
            </a:r>
            <a:r>
              <a:rPr kumimoji="1" lang="en-US" altLang="en-US" dirty="0"/>
              <a:t>=</a:t>
            </a:r>
            <a:r>
              <a:rPr kumimoji="1" lang="en-US" altLang="en-US" dirty="0" err="1"/>
              <a:t>FoodCo</a:t>
            </a:r>
            <a:endParaRPr kumimoji="1" lang="en-US" altLang="en-US" dirty="0"/>
          </a:p>
          <a:p>
            <a:pPr lvl="1">
              <a:lnSpc>
                <a:spcPct val="90000"/>
              </a:lnSpc>
            </a:pPr>
            <a:endParaRPr kumimoji="1"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  <a:p>
            <a:r>
              <a:rPr lang="en-GB" altLang="en-US"/>
              <a:t>© 2010 Bennett, McRobb and Farmer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altLang="en-US"/>
          </a:p>
          <a:p>
            <a:fld id="{86349BA4-7AD0-4679-BB0A-2DE8E97AF585}" type="slidenum">
              <a:rPr lang="en-GB" altLang="en-US">
                <a:solidFill>
                  <a:srgbClr val="0000CC"/>
                </a:solidFill>
              </a:rPr>
              <a:pPr/>
              <a:t>12</a:t>
            </a:fld>
            <a:endParaRPr lang="en-GB" alt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928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en-US"/>
              <a:t>Class Diagram: Attributes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  <a:p>
            <a:r>
              <a:rPr lang="en-GB" altLang="en-US"/>
              <a:t>© 2010 Bennett, McRobb and Farmer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altLang="en-US"/>
          </a:p>
          <a:p>
            <a:fld id="{86349BA4-7AD0-4679-BB0A-2DE8E97AF585}" type="slidenum">
              <a:rPr lang="en-GB" altLang="en-US">
                <a:solidFill>
                  <a:srgbClr val="0000CC"/>
                </a:solidFill>
              </a:rPr>
              <a:pPr/>
              <a:t>13</a:t>
            </a:fld>
            <a:endParaRPr lang="en-GB" altLang="en-US">
              <a:solidFill>
                <a:srgbClr val="0000CC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976204-242B-4478-9F7D-1A59A7FA2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5767" y="2391507"/>
            <a:ext cx="2633800" cy="3778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CD3BAB-2448-4C22-8C3C-2E0CDA6AB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862" y="1736366"/>
            <a:ext cx="4298706" cy="446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2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en-US"/>
              <a:t>Class Diagram: Attributes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  <a:p>
            <a:r>
              <a:rPr lang="en-GB" altLang="en-US"/>
              <a:t>© 2010 Bennett, McRobb and Farmer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altLang="en-US"/>
          </a:p>
          <a:p>
            <a:fld id="{86349BA4-7AD0-4679-BB0A-2DE8E97AF585}" type="slidenum">
              <a:rPr lang="en-GB" altLang="en-US">
                <a:solidFill>
                  <a:srgbClr val="0000CC"/>
                </a:solidFill>
              </a:rPr>
              <a:pPr/>
              <a:t>14</a:t>
            </a:fld>
            <a:endParaRPr lang="en-GB" altLang="en-US">
              <a:solidFill>
                <a:srgbClr val="0000CC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976204-242B-4478-9F7D-1A59A7FA2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5767" y="2391507"/>
            <a:ext cx="2633800" cy="37782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90CD34E-37B6-4BB8-9565-16DEE6740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382" y="1758461"/>
            <a:ext cx="44577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1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classes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861" y="2133600"/>
            <a:ext cx="8334103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28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en-US"/>
              <a:t>Class Diagram: Associations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kumimoji="1" lang="en-GB" altLang="en-US"/>
              <a:t>Associations represent:</a:t>
            </a:r>
          </a:p>
          <a:p>
            <a:pPr>
              <a:lnSpc>
                <a:spcPct val="90000"/>
              </a:lnSpc>
            </a:pPr>
            <a:r>
              <a:rPr kumimoji="1" lang="en-GB" altLang="en-US"/>
              <a:t>The possibility of a logical relationship or connection between objects of one class and objects of another</a:t>
            </a:r>
          </a:p>
          <a:p>
            <a:pPr lvl="1">
              <a:lnSpc>
                <a:spcPct val="90000"/>
              </a:lnSpc>
            </a:pPr>
            <a:r>
              <a:rPr kumimoji="1" lang="en-GB" altLang="en-US"/>
              <a:t>“Grace Chia is the staff contact for FoodCo”</a:t>
            </a:r>
          </a:p>
          <a:p>
            <a:pPr lvl="1">
              <a:lnSpc>
                <a:spcPct val="90000"/>
              </a:lnSpc>
            </a:pPr>
            <a:r>
              <a:rPr kumimoji="1" lang="en-GB" altLang="en-US" i="1"/>
              <a:t>An </a:t>
            </a:r>
            <a:r>
              <a:rPr kumimoji="1" lang="en-GB" altLang="en-US" b="1" i="1"/>
              <a:t>employee</a:t>
            </a:r>
            <a:r>
              <a:rPr kumimoji="1" lang="en-GB" altLang="en-US" i="1"/>
              <a:t> object is linked to a </a:t>
            </a:r>
            <a:r>
              <a:rPr kumimoji="1" lang="en-GB" altLang="en-US" b="1" i="1"/>
              <a:t>client</a:t>
            </a:r>
            <a:r>
              <a:rPr kumimoji="1" lang="en-GB" altLang="en-US" i="1"/>
              <a:t> object</a:t>
            </a:r>
          </a:p>
          <a:p>
            <a:pPr>
              <a:lnSpc>
                <a:spcPct val="90000"/>
              </a:lnSpc>
            </a:pPr>
            <a:r>
              <a:rPr kumimoji="1" lang="en-GB" altLang="en-US"/>
              <a:t>If two objects are linked, their classes are said to have an association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  <a:p>
            <a:r>
              <a:rPr lang="en-GB" altLang="en-US"/>
              <a:t>© 2010 Bennett, McRobb and Farmer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altLang="en-US"/>
          </a:p>
          <a:p>
            <a:fld id="{294ACD26-53CC-4580-8385-5C1F4F59D2A8}" type="slidenum">
              <a:rPr lang="en-GB" altLang="en-US">
                <a:solidFill>
                  <a:srgbClr val="0000CC"/>
                </a:solidFill>
              </a:rPr>
              <a:pPr/>
              <a:t>16</a:t>
            </a:fld>
            <a:endParaRPr lang="en-GB" alt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63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en-US"/>
              <a:t>Class Diagram: Associations</a:t>
            </a:r>
          </a:p>
        </p:txBody>
      </p:sp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  <a:p>
            <a:r>
              <a:rPr lang="en-GB" altLang="en-US"/>
              <a:t>© 2010 Bennett, McRobb and Farmer</a:t>
            </a:r>
          </a:p>
        </p:txBody>
      </p:sp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altLang="en-US"/>
          </a:p>
          <a:p>
            <a:fld id="{6FE4C605-A039-427B-AFEB-2D6A763BBE39}" type="slidenum">
              <a:rPr lang="en-GB" altLang="en-US">
                <a:solidFill>
                  <a:srgbClr val="0000CC"/>
                </a:solidFill>
              </a:rPr>
              <a:pPr/>
              <a:t>17</a:t>
            </a:fld>
            <a:endParaRPr lang="en-GB" altLang="en-US">
              <a:solidFill>
                <a:srgbClr val="0000CC"/>
              </a:solidFill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524000" y="385155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586038" y="2668588"/>
            <a:ext cx="1846262" cy="2089150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789238" y="2798764"/>
            <a:ext cx="1503362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2854325" y="2806700"/>
            <a:ext cx="1308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StaffMember</a:t>
            </a:r>
            <a:endParaRPr lang="en-US" altLang="en-US" sz="4800">
              <a:latin typeface="Times New Roman" panose="02020603050405020304" pitchFamily="18" charset="0"/>
            </a:endParaRP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2586038" y="3324226"/>
            <a:ext cx="1841500" cy="4763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2740025" y="3292476"/>
            <a:ext cx="9779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2673350" y="3387725"/>
            <a:ext cx="1041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staffName</a:t>
            </a:r>
            <a:endParaRPr lang="en-US" altLang="en-US" sz="4800">
              <a:latin typeface="Times New Roman" panose="02020603050405020304" pitchFamily="18" charset="0"/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673350" y="3687763"/>
            <a:ext cx="7239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2673350" y="3775075"/>
            <a:ext cx="723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staffNo</a:t>
            </a:r>
            <a:endParaRPr lang="en-US" altLang="en-US" sz="4800">
              <a:latin typeface="Times New Roman" panose="02020603050405020304" pitchFamily="18" charset="0"/>
            </a:endParaRP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2740025" y="4016375"/>
            <a:ext cx="12588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2673350" y="4116389"/>
            <a:ext cx="139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staffStartDate</a:t>
            </a:r>
            <a:endParaRPr lang="en-US" altLang="en-US" sz="4800">
              <a:latin typeface="Times New Roman" panose="02020603050405020304" pitchFamily="18" charset="0"/>
            </a:endParaRP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2586038" y="4470401"/>
            <a:ext cx="1841500" cy="4763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7696200" y="2362201"/>
            <a:ext cx="2355850" cy="2778125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8580438" y="2509839"/>
            <a:ext cx="584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Client</a:t>
            </a:r>
            <a:endParaRPr lang="en-US" altLang="en-US" sz="4800">
              <a:latin typeface="Times New Roman" panose="02020603050405020304" pitchFamily="18" charset="0"/>
            </a:endParaRPr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7696200" y="3071813"/>
            <a:ext cx="2349500" cy="476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7823201" y="3100388"/>
            <a:ext cx="1560513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7823200" y="3170239"/>
            <a:ext cx="1765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companyAddress</a:t>
            </a:r>
            <a:endParaRPr lang="en-US" altLang="en-US" sz="4800">
              <a:latin typeface="Times New Roman" panose="02020603050405020304" pitchFamily="18" charset="0"/>
            </a:endParaRPr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7823201" y="3495675"/>
            <a:ext cx="13573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7823200" y="3565525"/>
            <a:ext cx="1498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companyEmail</a:t>
            </a:r>
            <a:endParaRPr lang="en-US" altLang="en-US" sz="4800">
              <a:latin typeface="Times New Roman" panose="02020603050405020304" pitchFamily="18" charset="0"/>
            </a:endParaRPr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7823201" y="3841750"/>
            <a:ext cx="1196975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7823200" y="3911600"/>
            <a:ext cx="1308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companyFax</a:t>
            </a:r>
            <a:endParaRPr lang="en-US" altLang="en-US" sz="4800">
              <a:latin typeface="Times New Roman" panose="02020603050405020304" pitchFamily="18" charset="0"/>
            </a:endParaRPr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7823200" y="4170364"/>
            <a:ext cx="13795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9" name="Rectangle 25"/>
          <p:cNvSpPr>
            <a:spLocks noChangeArrowheads="1"/>
          </p:cNvSpPr>
          <p:nvPr/>
        </p:nvSpPr>
        <p:spPr bwMode="auto">
          <a:xfrm>
            <a:off x="7823200" y="4235450"/>
            <a:ext cx="1536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companyName</a:t>
            </a:r>
            <a:endParaRPr lang="en-US" altLang="en-US" sz="4800">
              <a:latin typeface="Times New Roman" panose="02020603050405020304" pitchFamily="18" charset="0"/>
            </a:endParaRPr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7823201" y="4511675"/>
            <a:ext cx="17319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1" name="Rectangle 27"/>
          <p:cNvSpPr>
            <a:spLocks noChangeArrowheads="1"/>
          </p:cNvSpPr>
          <p:nvPr/>
        </p:nvSpPr>
        <p:spPr bwMode="auto">
          <a:xfrm>
            <a:off x="7823200" y="4581525"/>
            <a:ext cx="2006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companyTelephone</a:t>
            </a:r>
            <a:endParaRPr lang="en-US" altLang="en-US" sz="4800">
              <a:latin typeface="Times New Roman" panose="02020603050405020304" pitchFamily="18" charset="0"/>
            </a:endParaRPr>
          </a:p>
        </p:txBody>
      </p:sp>
      <p:sp>
        <p:nvSpPr>
          <p:cNvPr id="57372" name="Line 28"/>
          <p:cNvSpPr>
            <a:spLocks noChangeShapeType="1"/>
          </p:cNvSpPr>
          <p:nvPr/>
        </p:nvSpPr>
        <p:spPr bwMode="auto">
          <a:xfrm>
            <a:off x="7696200" y="4914901"/>
            <a:ext cx="2349500" cy="4763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3" name="Line 29"/>
          <p:cNvSpPr>
            <a:spLocks noChangeShapeType="1"/>
          </p:cNvSpPr>
          <p:nvPr/>
        </p:nvSpPr>
        <p:spPr bwMode="auto">
          <a:xfrm>
            <a:off x="4424364" y="3643313"/>
            <a:ext cx="28575" cy="476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4" name="Line 30"/>
          <p:cNvSpPr>
            <a:spLocks noChangeShapeType="1"/>
          </p:cNvSpPr>
          <p:nvPr/>
        </p:nvSpPr>
        <p:spPr bwMode="auto">
          <a:xfrm flipH="1">
            <a:off x="7823200" y="3694113"/>
            <a:ext cx="25400" cy="476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5" name="Line 31"/>
          <p:cNvSpPr>
            <a:spLocks noChangeShapeType="1"/>
          </p:cNvSpPr>
          <p:nvPr/>
        </p:nvSpPr>
        <p:spPr bwMode="auto">
          <a:xfrm flipV="1">
            <a:off x="4427538" y="3643313"/>
            <a:ext cx="3262312" cy="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5121275" y="3781425"/>
            <a:ext cx="1104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liaises with</a:t>
            </a:r>
            <a:endParaRPr lang="en-US" altLang="en-US" sz="4800">
              <a:latin typeface="Times New Roman" panose="02020603050405020304" pitchFamily="18" charset="0"/>
            </a:endParaRPr>
          </a:p>
        </p:txBody>
      </p:sp>
      <p:sp>
        <p:nvSpPr>
          <p:cNvPr id="57377" name="Rectangle 33"/>
          <p:cNvSpPr>
            <a:spLocks noChangeArrowheads="1"/>
          </p:cNvSpPr>
          <p:nvPr/>
        </p:nvSpPr>
        <p:spPr bwMode="auto">
          <a:xfrm>
            <a:off x="4489450" y="3235325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staffContact</a:t>
            </a:r>
            <a:endParaRPr lang="en-US" altLang="en-US" sz="4800">
              <a:latin typeface="Times New Roman" panose="02020603050405020304" pitchFamily="18" charset="0"/>
            </a:endParaRPr>
          </a:p>
        </p:txBody>
      </p:sp>
      <p:sp>
        <p:nvSpPr>
          <p:cNvPr id="57378" name="AutoShape 34"/>
          <p:cNvSpPr>
            <a:spLocks noChangeArrowheads="1"/>
          </p:cNvSpPr>
          <p:nvPr/>
        </p:nvSpPr>
        <p:spPr bwMode="auto">
          <a:xfrm rot="5400000">
            <a:off x="6323683" y="3559851"/>
            <a:ext cx="366960" cy="73366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379" name="Text Box 35"/>
          <p:cNvSpPr txBox="1">
            <a:spLocks noChangeArrowheads="1"/>
          </p:cNvSpPr>
          <p:nvPr/>
        </p:nvSpPr>
        <p:spPr bwMode="auto">
          <a:xfrm>
            <a:off x="2286000" y="1981200"/>
            <a:ext cx="24849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 i="1">
                <a:solidFill>
                  <a:srgbClr val="800000"/>
                </a:solidFill>
              </a:rPr>
              <a:t>Association role</a:t>
            </a:r>
          </a:p>
        </p:txBody>
      </p:sp>
      <p:sp>
        <p:nvSpPr>
          <p:cNvPr id="57380" name="Text Box 36"/>
          <p:cNvSpPr txBox="1">
            <a:spLocks noChangeArrowheads="1"/>
          </p:cNvSpPr>
          <p:nvPr/>
        </p:nvSpPr>
        <p:spPr bwMode="auto">
          <a:xfrm>
            <a:off x="5334000" y="1828800"/>
            <a:ext cx="2286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800" i="1">
                <a:solidFill>
                  <a:srgbClr val="800000"/>
                </a:solidFill>
              </a:rPr>
              <a:t>Association</a:t>
            </a:r>
          </a:p>
        </p:txBody>
      </p:sp>
      <p:sp>
        <p:nvSpPr>
          <p:cNvPr id="57381" name="Text Box 37"/>
          <p:cNvSpPr txBox="1">
            <a:spLocks noChangeArrowheads="1"/>
          </p:cNvSpPr>
          <p:nvPr/>
        </p:nvSpPr>
        <p:spPr bwMode="auto">
          <a:xfrm>
            <a:off x="1905000" y="5029200"/>
            <a:ext cx="3429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800" i="1">
                <a:solidFill>
                  <a:srgbClr val="800000"/>
                </a:solidFill>
              </a:rPr>
              <a:t>Association name</a:t>
            </a:r>
          </a:p>
        </p:txBody>
      </p:sp>
      <p:sp>
        <p:nvSpPr>
          <p:cNvPr id="57382" name="Text Box 38"/>
          <p:cNvSpPr txBox="1">
            <a:spLocks noChangeArrowheads="1"/>
          </p:cNvSpPr>
          <p:nvPr/>
        </p:nvSpPr>
        <p:spPr bwMode="auto">
          <a:xfrm>
            <a:off x="5638800" y="5257801"/>
            <a:ext cx="3505200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800" i="1">
                <a:solidFill>
                  <a:srgbClr val="800000"/>
                </a:solidFill>
              </a:rPr>
              <a:t>Direction in which name should be read</a:t>
            </a:r>
          </a:p>
        </p:txBody>
      </p:sp>
      <p:sp>
        <p:nvSpPr>
          <p:cNvPr id="57383" name="Line 39"/>
          <p:cNvSpPr>
            <a:spLocks noChangeShapeType="1"/>
          </p:cNvSpPr>
          <p:nvPr/>
        </p:nvSpPr>
        <p:spPr bwMode="auto">
          <a:xfrm flipV="1">
            <a:off x="4724400" y="4114800"/>
            <a:ext cx="838200" cy="990600"/>
          </a:xfrm>
          <a:prstGeom prst="line">
            <a:avLst/>
          </a:prstGeom>
          <a:noFill/>
          <a:ln w="38100">
            <a:solidFill>
              <a:srgbClr val="800000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84" name="Line 40"/>
          <p:cNvSpPr>
            <a:spLocks noChangeShapeType="1"/>
          </p:cNvSpPr>
          <p:nvPr/>
        </p:nvSpPr>
        <p:spPr bwMode="auto">
          <a:xfrm flipH="1" flipV="1">
            <a:off x="6453188" y="4205288"/>
            <a:ext cx="23812" cy="1128712"/>
          </a:xfrm>
          <a:prstGeom prst="line">
            <a:avLst/>
          </a:prstGeom>
          <a:noFill/>
          <a:ln w="38100">
            <a:solidFill>
              <a:srgbClr val="800000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85" name="Line 41"/>
          <p:cNvSpPr>
            <a:spLocks noChangeShapeType="1"/>
          </p:cNvSpPr>
          <p:nvPr/>
        </p:nvSpPr>
        <p:spPr bwMode="auto">
          <a:xfrm>
            <a:off x="6324600" y="2438400"/>
            <a:ext cx="304800" cy="1219200"/>
          </a:xfrm>
          <a:prstGeom prst="line">
            <a:avLst/>
          </a:prstGeom>
          <a:noFill/>
          <a:ln w="38100">
            <a:solidFill>
              <a:srgbClr val="800000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86" name="Line 42"/>
          <p:cNvSpPr>
            <a:spLocks noChangeShapeType="1"/>
          </p:cNvSpPr>
          <p:nvPr/>
        </p:nvSpPr>
        <p:spPr bwMode="auto">
          <a:xfrm>
            <a:off x="4953000" y="2362200"/>
            <a:ext cx="228600" cy="762000"/>
          </a:xfrm>
          <a:prstGeom prst="line">
            <a:avLst/>
          </a:prstGeom>
          <a:noFill/>
          <a:ln w="38100">
            <a:solidFill>
              <a:srgbClr val="800000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03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en-US"/>
              <a:t>Class Diagram: Multiplicity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1" lang="en-GB" altLang="en-US" dirty="0"/>
              <a:t>Associations have multiplicity: the range of permitted cardinalities of an association</a:t>
            </a:r>
          </a:p>
          <a:p>
            <a:pPr>
              <a:lnSpc>
                <a:spcPct val="90000"/>
              </a:lnSpc>
            </a:pPr>
            <a:r>
              <a:rPr kumimoji="1" lang="en-GB" altLang="en-US" dirty="0"/>
              <a:t>Represent </a:t>
            </a:r>
            <a:r>
              <a:rPr kumimoji="1" lang="en-GB" altLang="en-US" i="1" dirty="0"/>
              <a:t>enterprise</a:t>
            </a:r>
            <a:r>
              <a:rPr kumimoji="1" lang="en-GB" altLang="en-US" dirty="0"/>
              <a:t> (or </a:t>
            </a:r>
            <a:r>
              <a:rPr kumimoji="1" lang="en-GB" altLang="en-US" i="1" dirty="0"/>
              <a:t>business</a:t>
            </a:r>
            <a:r>
              <a:rPr kumimoji="1" lang="en-GB" altLang="en-US" dirty="0"/>
              <a:t>)</a:t>
            </a:r>
            <a:r>
              <a:rPr kumimoji="1" lang="en-GB" altLang="en-US" i="1" dirty="0"/>
              <a:t> rules</a:t>
            </a:r>
          </a:p>
          <a:p>
            <a:pPr>
              <a:lnSpc>
                <a:spcPct val="90000"/>
              </a:lnSpc>
            </a:pPr>
            <a:r>
              <a:rPr kumimoji="1" lang="en-GB" altLang="en-US" dirty="0"/>
              <a:t>These always come in pairs:</a:t>
            </a:r>
            <a:endParaRPr kumimoji="1" lang="en-GB" altLang="en-US" i="1" dirty="0"/>
          </a:p>
          <a:p>
            <a:pPr lvl="1">
              <a:lnSpc>
                <a:spcPct val="90000"/>
              </a:lnSpc>
            </a:pPr>
            <a:r>
              <a:rPr kumimoji="1" lang="en-GB" altLang="en-US" dirty="0"/>
              <a:t>Associations must be read separately from both ends</a:t>
            </a:r>
          </a:p>
          <a:p>
            <a:pPr lvl="1">
              <a:lnSpc>
                <a:spcPct val="90000"/>
              </a:lnSpc>
            </a:pPr>
            <a:r>
              <a:rPr kumimoji="1" lang="en-GB" altLang="en-US" dirty="0"/>
              <a:t>Each </a:t>
            </a:r>
            <a:r>
              <a:rPr kumimoji="1" lang="en-GB" altLang="en-US" b="1" dirty="0"/>
              <a:t>bank customer</a:t>
            </a:r>
            <a:r>
              <a:rPr kumimoji="1" lang="en-GB" altLang="en-US" dirty="0"/>
              <a:t> may have 1 or more </a:t>
            </a:r>
            <a:r>
              <a:rPr kumimoji="1" lang="en-GB" altLang="en-US" b="1" dirty="0"/>
              <a:t>accounts</a:t>
            </a:r>
            <a:endParaRPr kumimoji="1" lang="en-GB" altLang="en-US" dirty="0"/>
          </a:p>
          <a:p>
            <a:pPr lvl="1">
              <a:lnSpc>
                <a:spcPct val="90000"/>
              </a:lnSpc>
            </a:pPr>
            <a:r>
              <a:rPr kumimoji="1" lang="en-GB" altLang="en-US" dirty="0"/>
              <a:t>Every </a:t>
            </a:r>
            <a:r>
              <a:rPr kumimoji="1" lang="en-GB" altLang="en-US" b="1" dirty="0"/>
              <a:t>account</a:t>
            </a:r>
            <a:r>
              <a:rPr kumimoji="1" lang="en-GB" altLang="en-US" dirty="0"/>
              <a:t> is for 1, and only 1, </a:t>
            </a:r>
            <a:r>
              <a:rPr kumimoji="1" lang="en-GB" altLang="en-US" b="1" dirty="0"/>
              <a:t>customer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  <a:p>
            <a:r>
              <a:rPr lang="en-GB" altLang="en-US"/>
              <a:t>© 2010 Bennett, McRobb and Farmer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altLang="en-US"/>
          </a:p>
          <a:p>
            <a:fld id="{4BE84F08-494B-44A6-94DE-C6539EDEEA16}" type="slidenum">
              <a:rPr lang="en-GB" altLang="en-US">
                <a:solidFill>
                  <a:srgbClr val="0000CC"/>
                </a:solidFill>
              </a:rPr>
              <a:pPr/>
              <a:t>18</a:t>
            </a:fld>
            <a:endParaRPr lang="en-GB" alt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201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Mulitiplicity</a:t>
            </a:r>
            <a:r>
              <a:rPr lang="en-US" dirty="0"/>
              <a:t> values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812554"/>
              </p:ext>
            </p:extLst>
          </p:nvPr>
        </p:nvGraphicFramePr>
        <p:xfrm>
          <a:off x="2589213" y="2133600"/>
          <a:ext cx="8915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Indicator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0..1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 or one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only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0..*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 or more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 or more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1..*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</a:t>
                      </a:r>
                      <a:r>
                        <a:rPr lang="en-US" baseline="0" dirty="0"/>
                        <a:t> or more</a:t>
                      </a:r>
                      <a:endParaRPr lang="en-US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Three only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5..10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Five to ten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41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en-US" dirty="0"/>
              <a:t>Class Diagram: UML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1"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is UML?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Why should I bother?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 people really use UML?</a:t>
            </a:r>
          </a:p>
          <a:p>
            <a:pPr marL="457200" lvl="1" indent="0">
              <a:lnSpc>
                <a:spcPct val="90000"/>
              </a:lnSpc>
              <a:buNone/>
            </a:pPr>
            <a:endParaRPr kumimoji="1"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kumimoji="1"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is a UML class diagram?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kind of information goes into it?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do I create it?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should I create it?</a:t>
            </a:r>
          </a:p>
          <a:p>
            <a:pPr lvl="1">
              <a:lnSpc>
                <a:spcPct val="90000"/>
              </a:lnSpc>
            </a:pPr>
            <a:endParaRPr kumimoji="1"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  <a:p>
            <a:r>
              <a:rPr lang="en-GB" altLang="en-US"/>
              <a:t>© 2010 Bennett, McRobb and Farmer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altLang="en-US"/>
          </a:p>
          <a:p>
            <a:fld id="{86349BA4-7AD0-4679-BB0A-2DE8E97AF585}" type="slidenum">
              <a:rPr lang="en-GB" altLang="en-US">
                <a:solidFill>
                  <a:srgbClr val="0000CC"/>
                </a:solidFill>
              </a:rPr>
              <a:pPr/>
              <a:t>2</a:t>
            </a:fld>
            <a:endParaRPr lang="en-GB" alt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644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en-US" dirty="0"/>
              <a:t>Class Diagram: Multiplicity</a:t>
            </a:r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  <a:p>
            <a:r>
              <a:rPr lang="en-GB" altLang="en-US"/>
              <a:t>© 2010 Bennett, McRobb and Farmer</a:t>
            </a: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altLang="en-US"/>
          </a:p>
          <a:p>
            <a:fld id="{26CD7051-B2CC-4172-AFA4-7959B22BB6AE}" type="slidenum">
              <a:rPr lang="en-GB" altLang="en-US">
                <a:solidFill>
                  <a:srgbClr val="0000CC"/>
                </a:solidFill>
              </a:rPr>
              <a:pPr/>
              <a:t>20</a:t>
            </a:fld>
            <a:endParaRPr lang="en-GB" altLang="en-US">
              <a:solidFill>
                <a:srgbClr val="0000CC"/>
              </a:solidFill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524000" y="2874447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6248401" y="2425700"/>
            <a:ext cx="760413" cy="782638"/>
          </a:xfrm>
          <a:prstGeom prst="line">
            <a:avLst/>
          </a:prstGeom>
          <a:noFill/>
          <a:ln w="38100">
            <a:solidFill>
              <a:srgbClr val="800000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2374900" y="2498725"/>
            <a:ext cx="129698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2230439" y="2655888"/>
            <a:ext cx="1450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StaffMember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2068513" y="3260725"/>
            <a:ext cx="1058862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2065338" y="3271838"/>
            <a:ext cx="1155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staffName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2068513" y="3690939"/>
            <a:ext cx="78105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2065339" y="3703638"/>
            <a:ext cx="803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staffNo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2068514" y="4081464"/>
            <a:ext cx="13604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2065338" y="4086225"/>
            <a:ext cx="154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staffStartDate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grpSp>
        <p:nvGrpSpPr>
          <p:cNvPr id="59405" name="Group 13"/>
          <p:cNvGrpSpPr>
            <a:grpSpLocks/>
          </p:cNvGrpSpPr>
          <p:nvPr/>
        </p:nvGrpSpPr>
        <p:grpSpPr bwMode="auto">
          <a:xfrm>
            <a:off x="1954214" y="2527300"/>
            <a:ext cx="2001837" cy="2235200"/>
            <a:chOff x="1853" y="1874"/>
            <a:chExt cx="543" cy="384"/>
          </a:xfrm>
        </p:grpSpPr>
        <p:sp>
          <p:nvSpPr>
            <p:cNvPr id="59406" name="Rectangle 14"/>
            <p:cNvSpPr>
              <a:spLocks noChangeArrowheads="1"/>
            </p:cNvSpPr>
            <p:nvPr/>
          </p:nvSpPr>
          <p:spPr bwMode="auto">
            <a:xfrm>
              <a:off x="1853" y="1874"/>
              <a:ext cx="543" cy="3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7" name="Line 15"/>
            <p:cNvSpPr>
              <a:spLocks noChangeShapeType="1"/>
            </p:cNvSpPr>
            <p:nvPr/>
          </p:nvSpPr>
          <p:spPr bwMode="auto">
            <a:xfrm>
              <a:off x="1853" y="1999"/>
              <a:ext cx="54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8" name="Line 16"/>
            <p:cNvSpPr>
              <a:spLocks noChangeShapeType="1"/>
            </p:cNvSpPr>
            <p:nvPr/>
          </p:nvSpPr>
          <p:spPr bwMode="auto">
            <a:xfrm>
              <a:off x="1853" y="2218"/>
              <a:ext cx="54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8502651" y="2266950"/>
            <a:ext cx="63341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8453439" y="2284413"/>
            <a:ext cx="650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Client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7602539" y="2847975"/>
            <a:ext cx="16922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7602538" y="2859088"/>
            <a:ext cx="1962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companyAddress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7602539" y="3232150"/>
            <a:ext cx="1468437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4" name="Rectangle 22"/>
          <p:cNvSpPr>
            <a:spLocks noChangeArrowheads="1"/>
          </p:cNvSpPr>
          <p:nvPr/>
        </p:nvSpPr>
        <p:spPr bwMode="auto">
          <a:xfrm>
            <a:off x="7602539" y="3238500"/>
            <a:ext cx="166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companyEmail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9415" name="Rectangle 23"/>
          <p:cNvSpPr>
            <a:spLocks noChangeArrowheads="1"/>
          </p:cNvSpPr>
          <p:nvPr/>
        </p:nvSpPr>
        <p:spPr bwMode="auto">
          <a:xfrm>
            <a:off x="7602539" y="3621088"/>
            <a:ext cx="12985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7602538" y="3633788"/>
            <a:ext cx="145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companyFax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7602539" y="4005263"/>
            <a:ext cx="14938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8" name="Rectangle 26"/>
          <p:cNvSpPr>
            <a:spLocks noChangeArrowheads="1"/>
          </p:cNvSpPr>
          <p:nvPr/>
        </p:nvSpPr>
        <p:spPr bwMode="auto">
          <a:xfrm>
            <a:off x="7602538" y="4017963"/>
            <a:ext cx="1708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companyName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9419" name="Rectangle 27"/>
          <p:cNvSpPr>
            <a:spLocks noChangeArrowheads="1"/>
          </p:cNvSpPr>
          <p:nvPr/>
        </p:nvSpPr>
        <p:spPr bwMode="auto">
          <a:xfrm>
            <a:off x="7602539" y="4413251"/>
            <a:ext cx="18764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0" name="Rectangle 28"/>
          <p:cNvSpPr>
            <a:spLocks noChangeArrowheads="1"/>
          </p:cNvSpPr>
          <p:nvPr/>
        </p:nvSpPr>
        <p:spPr bwMode="auto">
          <a:xfrm>
            <a:off x="7602539" y="4424363"/>
            <a:ext cx="2232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companyTelephone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grpSp>
        <p:nvGrpSpPr>
          <p:cNvPr id="59421" name="Group 29"/>
          <p:cNvGrpSpPr>
            <a:grpSpLocks/>
          </p:cNvGrpSpPr>
          <p:nvPr/>
        </p:nvGrpSpPr>
        <p:grpSpPr bwMode="auto">
          <a:xfrm>
            <a:off x="7502526" y="2120900"/>
            <a:ext cx="2555875" cy="3048000"/>
            <a:chOff x="3358" y="1827"/>
            <a:chExt cx="693" cy="524"/>
          </a:xfrm>
        </p:grpSpPr>
        <p:sp>
          <p:nvSpPr>
            <p:cNvPr id="59422" name="Rectangle 30"/>
            <p:cNvSpPr>
              <a:spLocks noChangeArrowheads="1"/>
            </p:cNvSpPr>
            <p:nvPr/>
          </p:nvSpPr>
          <p:spPr bwMode="auto">
            <a:xfrm>
              <a:off x="3358" y="1827"/>
              <a:ext cx="693" cy="5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3" name="Line 31"/>
            <p:cNvSpPr>
              <a:spLocks noChangeShapeType="1"/>
            </p:cNvSpPr>
            <p:nvPr/>
          </p:nvSpPr>
          <p:spPr bwMode="auto">
            <a:xfrm>
              <a:off x="3358" y="1952"/>
              <a:ext cx="69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4" name="Line 32"/>
            <p:cNvSpPr>
              <a:spLocks noChangeShapeType="1"/>
            </p:cNvSpPr>
            <p:nvPr/>
          </p:nvSpPr>
          <p:spPr bwMode="auto">
            <a:xfrm>
              <a:off x="3358" y="2296"/>
              <a:ext cx="69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425" name="Rectangle 33"/>
          <p:cNvSpPr>
            <a:spLocks noChangeArrowheads="1"/>
          </p:cNvSpPr>
          <p:nvPr/>
        </p:nvSpPr>
        <p:spPr bwMode="auto">
          <a:xfrm>
            <a:off x="4153798" y="3213101"/>
            <a:ext cx="1426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9426" name="Rectangle 34"/>
          <p:cNvSpPr>
            <a:spLocks noChangeArrowheads="1"/>
          </p:cNvSpPr>
          <p:nvPr/>
        </p:nvSpPr>
        <p:spPr bwMode="auto">
          <a:xfrm>
            <a:off x="6987910" y="3219451"/>
            <a:ext cx="3831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0..*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9427" name="Line 35"/>
          <p:cNvSpPr>
            <a:spLocks noChangeShapeType="1"/>
          </p:cNvSpPr>
          <p:nvPr/>
        </p:nvSpPr>
        <p:spPr bwMode="auto">
          <a:xfrm>
            <a:off x="3956051" y="3651250"/>
            <a:ext cx="3560763" cy="7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8" name="Rectangle 36"/>
          <p:cNvSpPr>
            <a:spLocks noChangeArrowheads="1"/>
          </p:cNvSpPr>
          <p:nvPr/>
        </p:nvSpPr>
        <p:spPr bwMode="auto">
          <a:xfrm>
            <a:off x="5057776" y="3797300"/>
            <a:ext cx="1230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liaises with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9429" name="AutoShape 37"/>
          <p:cNvSpPr>
            <a:spLocks noChangeArrowheads="1"/>
          </p:cNvSpPr>
          <p:nvPr/>
        </p:nvSpPr>
        <p:spPr bwMode="auto">
          <a:xfrm rot="5400000">
            <a:off x="5450558" y="3977363"/>
            <a:ext cx="366960" cy="73366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430" name="Line 38"/>
          <p:cNvSpPr>
            <a:spLocks noChangeShapeType="1"/>
          </p:cNvSpPr>
          <p:nvPr/>
        </p:nvSpPr>
        <p:spPr bwMode="auto">
          <a:xfrm flipH="1">
            <a:off x="4327526" y="2425701"/>
            <a:ext cx="1158875" cy="792163"/>
          </a:xfrm>
          <a:prstGeom prst="line">
            <a:avLst/>
          </a:prstGeom>
          <a:noFill/>
          <a:ln w="38100">
            <a:solidFill>
              <a:srgbClr val="800000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31" name="Text Box 39"/>
          <p:cNvSpPr txBox="1">
            <a:spLocks noChangeArrowheads="1"/>
          </p:cNvSpPr>
          <p:nvPr/>
        </p:nvSpPr>
        <p:spPr bwMode="auto">
          <a:xfrm>
            <a:off x="4724400" y="1892300"/>
            <a:ext cx="2286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 altLang="en-US" sz="2800" i="1">
                <a:solidFill>
                  <a:srgbClr val="800000"/>
                </a:solidFill>
              </a:rPr>
              <a:t>Multiplicities</a:t>
            </a:r>
          </a:p>
        </p:txBody>
      </p:sp>
      <p:sp>
        <p:nvSpPr>
          <p:cNvPr id="59432" name="Text Box 40"/>
          <p:cNvSpPr txBox="1">
            <a:spLocks noChangeArrowheads="1"/>
          </p:cNvSpPr>
          <p:nvPr/>
        </p:nvSpPr>
        <p:spPr bwMode="auto">
          <a:xfrm>
            <a:off x="2133601" y="5257801"/>
            <a:ext cx="73576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GB" altLang="en-US" sz="2400"/>
              <a:t>Exactly one staff member liaises with each client</a:t>
            </a:r>
          </a:p>
          <a:p>
            <a:pPr>
              <a:buFontTx/>
              <a:buChar char="•"/>
            </a:pPr>
            <a:r>
              <a:rPr lang="en-GB" altLang="en-US" sz="2400"/>
              <a:t>A staff member may liaise with zero, one or more clients</a:t>
            </a:r>
          </a:p>
        </p:txBody>
      </p:sp>
    </p:spTree>
    <p:extLst>
      <p:ext uri="{BB962C8B-B14F-4D97-AF65-F5344CB8AC3E}">
        <p14:creationId xmlns:p14="http://schemas.microsoft.com/office/powerpoint/2010/main" val="3395661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2308993" y="449826"/>
            <a:ext cx="8915400" cy="566738"/>
          </a:xfrm>
        </p:spPr>
        <p:txBody>
          <a:bodyPr/>
          <a:lstStyle/>
          <a:p>
            <a:r>
              <a:rPr kumimoji="1" lang="en-GB" altLang="en-US" dirty="0"/>
              <a:t>Class Diagram: Multiplicity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0A110-CAB9-4FF6-994E-6D74D114D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This example shows how to evaluate multiplicity rules.</a:t>
            </a:r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  <a:p>
            <a:r>
              <a:rPr lang="en-GB" altLang="en-US"/>
              <a:t>© 2010 Bennett, McRobb and Farmer</a:t>
            </a: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altLang="en-US"/>
          </a:p>
          <a:p>
            <a:fld id="{26CD7051-B2CC-4172-AFA4-7959B22BB6AE}" type="slidenum">
              <a:rPr lang="en-GB" altLang="en-US">
                <a:solidFill>
                  <a:srgbClr val="0000CC"/>
                </a:solidFill>
              </a:rPr>
              <a:pPr/>
              <a:t>21</a:t>
            </a:fld>
            <a:endParaRPr lang="en-GB" altLang="en-US">
              <a:solidFill>
                <a:srgbClr val="0000CC"/>
              </a:solidFill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2374900" y="2498725"/>
            <a:ext cx="129698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2068513" y="3260725"/>
            <a:ext cx="1058862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2068513" y="3690939"/>
            <a:ext cx="78105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2068514" y="4081464"/>
            <a:ext cx="13604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8502651" y="2266950"/>
            <a:ext cx="63341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7602539" y="3232150"/>
            <a:ext cx="1468437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5" name="Rectangle 23"/>
          <p:cNvSpPr>
            <a:spLocks noChangeArrowheads="1"/>
          </p:cNvSpPr>
          <p:nvPr/>
        </p:nvSpPr>
        <p:spPr bwMode="auto">
          <a:xfrm>
            <a:off x="7602539" y="3621088"/>
            <a:ext cx="12985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7602539" y="4005263"/>
            <a:ext cx="14938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9" name="Rectangle 27"/>
          <p:cNvSpPr>
            <a:spLocks noChangeArrowheads="1"/>
          </p:cNvSpPr>
          <p:nvPr/>
        </p:nvSpPr>
        <p:spPr bwMode="auto">
          <a:xfrm>
            <a:off x="7602539" y="4413251"/>
            <a:ext cx="18764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6" name="Picture Placeholder 45">
            <a:extLst>
              <a:ext uri="{FF2B5EF4-FFF2-40B4-BE49-F238E27FC236}">
                <a16:creationId xmlns:a16="http://schemas.microsoft.com/office/drawing/2014/main" id="{6259B564-6900-4856-8FE0-5C216762D9E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08" r="908"/>
          <a:stretch>
            <a:fillRect/>
          </a:stretch>
        </p:blipFill>
        <p:spPr>
          <a:xfrm>
            <a:off x="2574925" y="1357313"/>
            <a:ext cx="8915400" cy="38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40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en-US"/>
              <a:t>Class Diagram: Operations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kumimoji="1" lang="en-GB" altLang="en-US"/>
              <a:t>Operations are:</a:t>
            </a:r>
          </a:p>
          <a:p>
            <a:r>
              <a:rPr kumimoji="1" lang="en-GB" altLang="en-US"/>
              <a:t>An essential part of the description of a class</a:t>
            </a:r>
          </a:p>
          <a:p>
            <a:r>
              <a:rPr kumimoji="1" lang="en-GB" altLang="en-US"/>
              <a:t>The common behaviour shared by all objects of the class</a:t>
            </a:r>
          </a:p>
          <a:p>
            <a:r>
              <a:rPr kumimoji="1" lang="en-GB" altLang="en-US"/>
              <a:t>Services that objects of a class can provide to other objects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  <a:p>
            <a:r>
              <a:rPr lang="en-GB" altLang="en-US"/>
              <a:t>© 2010 Bennett, McRobb and Farmer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altLang="en-US"/>
          </a:p>
          <a:p>
            <a:fld id="{2960343E-BE13-44AF-B80F-6FE89F7CB5E3}" type="slidenum">
              <a:rPr lang="en-GB" altLang="en-US">
                <a:solidFill>
                  <a:srgbClr val="0000CC"/>
                </a:solidFill>
              </a:rPr>
              <a:pPr/>
              <a:t>22</a:t>
            </a:fld>
            <a:endParaRPr lang="en-GB" alt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203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en-US"/>
              <a:t>Class Diagram: Operations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idx="1"/>
          </p:nvPr>
        </p:nvSpPr>
        <p:spPr>
          <a:xfrm>
            <a:off x="1981201" y="1600201"/>
            <a:ext cx="4195763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GB" altLang="en-US"/>
              <a:t>Operations describe what instances of a class can do:</a:t>
            </a:r>
          </a:p>
          <a:p>
            <a:pPr lvl="1">
              <a:lnSpc>
                <a:spcPct val="90000"/>
              </a:lnSpc>
            </a:pPr>
            <a:r>
              <a:rPr kumimoji="1" lang="en-GB" altLang="en-US"/>
              <a:t>Set or reveal attribute values</a:t>
            </a:r>
          </a:p>
          <a:p>
            <a:pPr lvl="1">
              <a:lnSpc>
                <a:spcPct val="90000"/>
              </a:lnSpc>
            </a:pPr>
            <a:r>
              <a:rPr kumimoji="1" lang="en-GB" altLang="en-US"/>
              <a:t>Perform calculations</a:t>
            </a:r>
          </a:p>
          <a:p>
            <a:pPr lvl="1">
              <a:lnSpc>
                <a:spcPct val="90000"/>
              </a:lnSpc>
            </a:pPr>
            <a:r>
              <a:rPr kumimoji="1" lang="en-GB" altLang="en-US"/>
              <a:t>Send messages to other objects</a:t>
            </a:r>
          </a:p>
          <a:p>
            <a:pPr lvl="1">
              <a:lnSpc>
                <a:spcPct val="90000"/>
              </a:lnSpc>
            </a:pPr>
            <a:r>
              <a:rPr kumimoji="1" lang="en-GB" altLang="en-US"/>
              <a:t>Create or destroy links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  <a:p>
            <a:r>
              <a:rPr lang="en-GB" altLang="en-US"/>
              <a:t>© 2010 Bennett, McRobb and Farmer</a:t>
            </a:r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altLang="en-US"/>
          </a:p>
          <a:p>
            <a:fld id="{07467C65-4A4F-4E55-A391-7479A0657680}" type="slidenum">
              <a:rPr lang="en-GB" altLang="en-US">
                <a:solidFill>
                  <a:srgbClr val="0000CC"/>
                </a:solidFill>
              </a:rPr>
              <a:pPr/>
              <a:t>23</a:t>
            </a:fld>
            <a:endParaRPr lang="en-GB" altLang="en-US">
              <a:solidFill>
                <a:srgbClr val="0000CC"/>
              </a:solidFill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6188076" y="3761065"/>
            <a:ext cx="447992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60421" name="Group 5"/>
          <p:cNvGrpSpPr>
            <a:grpSpLocks/>
          </p:cNvGrpSpPr>
          <p:nvPr/>
        </p:nvGrpSpPr>
        <p:grpSpPr bwMode="auto">
          <a:xfrm>
            <a:off x="6629401" y="1828801"/>
            <a:ext cx="3573463" cy="3611563"/>
            <a:chOff x="3024" y="1488"/>
            <a:chExt cx="2251" cy="2275"/>
          </a:xfrm>
        </p:grpSpPr>
        <p:sp>
          <p:nvSpPr>
            <p:cNvPr id="60422" name="Rectangle 6"/>
            <p:cNvSpPr>
              <a:spLocks noChangeArrowheads="1"/>
            </p:cNvSpPr>
            <p:nvPr/>
          </p:nvSpPr>
          <p:spPr bwMode="auto">
            <a:xfrm>
              <a:off x="3024" y="1488"/>
              <a:ext cx="2251" cy="2275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3" name="Rectangle 7"/>
            <p:cNvSpPr>
              <a:spLocks noChangeArrowheads="1"/>
            </p:cNvSpPr>
            <p:nvPr/>
          </p:nvSpPr>
          <p:spPr bwMode="auto">
            <a:xfrm>
              <a:off x="3787" y="1534"/>
              <a:ext cx="7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Campaign</a:t>
              </a:r>
              <a:endParaRPr lang="en-US" altLang="en-US" sz="4800">
                <a:latin typeface="Arial" panose="020B0604020202020204" pitchFamily="34" charset="0"/>
              </a:endParaRPr>
            </a:p>
          </p:txBody>
        </p:sp>
        <p:sp>
          <p:nvSpPr>
            <p:cNvPr id="60424" name="Line 8"/>
            <p:cNvSpPr>
              <a:spLocks noChangeShapeType="1"/>
            </p:cNvSpPr>
            <p:nvPr/>
          </p:nvSpPr>
          <p:spPr bwMode="auto">
            <a:xfrm>
              <a:off x="3024" y="1818"/>
              <a:ext cx="2249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5" name="Rectangle 9"/>
            <p:cNvSpPr>
              <a:spLocks noChangeArrowheads="1"/>
            </p:cNvSpPr>
            <p:nvPr/>
          </p:nvSpPr>
          <p:spPr bwMode="auto">
            <a:xfrm>
              <a:off x="3106" y="1845"/>
              <a:ext cx="7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actualCost</a:t>
              </a:r>
              <a:endParaRPr lang="en-US" altLang="en-US" sz="4800">
                <a:latin typeface="Arial" panose="020B0604020202020204" pitchFamily="34" charset="0"/>
              </a:endParaRPr>
            </a:p>
          </p:txBody>
        </p:sp>
        <p:sp>
          <p:nvSpPr>
            <p:cNvPr id="60426" name="Rectangle 10"/>
            <p:cNvSpPr>
              <a:spLocks noChangeArrowheads="1"/>
            </p:cNvSpPr>
            <p:nvPr/>
          </p:nvSpPr>
          <p:spPr bwMode="auto">
            <a:xfrm>
              <a:off x="3106" y="2012"/>
              <a:ext cx="14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campaignFinishDate</a:t>
              </a:r>
              <a:endParaRPr lang="en-US" altLang="en-US" sz="4800">
                <a:latin typeface="Arial" panose="020B0604020202020204" pitchFamily="34" charset="0"/>
              </a:endParaRPr>
            </a:p>
          </p:txBody>
        </p:sp>
        <p:sp>
          <p:nvSpPr>
            <p:cNvPr id="60427" name="Rectangle 11"/>
            <p:cNvSpPr>
              <a:spLocks noChangeArrowheads="1"/>
            </p:cNvSpPr>
            <p:nvPr/>
          </p:nvSpPr>
          <p:spPr bwMode="auto">
            <a:xfrm>
              <a:off x="3106" y="2178"/>
              <a:ext cx="13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campaignStartDate</a:t>
              </a:r>
              <a:endParaRPr lang="en-US" altLang="en-US" sz="4800">
                <a:latin typeface="Arial" panose="020B0604020202020204" pitchFamily="34" charset="0"/>
              </a:endParaRPr>
            </a:p>
          </p:txBody>
        </p:sp>
        <p:sp>
          <p:nvSpPr>
            <p:cNvPr id="60428" name="Rectangle 12"/>
            <p:cNvSpPr>
              <a:spLocks noChangeArrowheads="1"/>
            </p:cNvSpPr>
            <p:nvPr/>
          </p:nvSpPr>
          <p:spPr bwMode="auto">
            <a:xfrm>
              <a:off x="3106" y="2341"/>
              <a:ext cx="11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completionDate</a:t>
              </a:r>
              <a:endParaRPr lang="en-US" altLang="en-US" sz="4800">
                <a:latin typeface="Arial" panose="020B0604020202020204" pitchFamily="34" charset="0"/>
              </a:endParaRPr>
            </a:p>
          </p:txBody>
        </p:sp>
        <p:sp>
          <p:nvSpPr>
            <p:cNvPr id="60429" name="Rectangle 13"/>
            <p:cNvSpPr>
              <a:spLocks noChangeArrowheads="1"/>
            </p:cNvSpPr>
            <p:nvPr/>
          </p:nvSpPr>
          <p:spPr bwMode="auto">
            <a:xfrm>
              <a:off x="3106" y="2508"/>
              <a:ext cx="6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datePaid</a:t>
              </a:r>
              <a:endParaRPr lang="en-US" altLang="en-US" sz="4800">
                <a:latin typeface="Arial" panose="020B0604020202020204" pitchFamily="34" charset="0"/>
              </a:endParaRPr>
            </a:p>
          </p:txBody>
        </p:sp>
        <p:sp>
          <p:nvSpPr>
            <p:cNvPr id="60430" name="Rectangle 14"/>
            <p:cNvSpPr>
              <a:spLocks noChangeArrowheads="1"/>
            </p:cNvSpPr>
            <p:nvPr/>
          </p:nvSpPr>
          <p:spPr bwMode="auto">
            <a:xfrm>
              <a:off x="3106" y="2676"/>
              <a:ext cx="10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estimatedCost</a:t>
              </a:r>
              <a:endParaRPr lang="en-US" altLang="en-US" sz="4800">
                <a:latin typeface="Arial" panose="020B0604020202020204" pitchFamily="34" charset="0"/>
              </a:endParaRPr>
            </a:p>
          </p:txBody>
        </p:sp>
        <p:sp>
          <p:nvSpPr>
            <p:cNvPr id="60431" name="Rectangle 15"/>
            <p:cNvSpPr>
              <a:spLocks noChangeArrowheads="1"/>
            </p:cNvSpPr>
            <p:nvPr/>
          </p:nvSpPr>
          <p:spPr bwMode="auto">
            <a:xfrm>
              <a:off x="3106" y="2840"/>
              <a:ext cx="2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title</a:t>
              </a:r>
              <a:endParaRPr lang="en-US" altLang="en-US" sz="4800">
                <a:latin typeface="Arial" panose="020B0604020202020204" pitchFamily="34" charset="0"/>
              </a:endParaRPr>
            </a:p>
          </p:txBody>
        </p:sp>
        <p:sp>
          <p:nvSpPr>
            <p:cNvPr id="60432" name="Line 16"/>
            <p:cNvSpPr>
              <a:spLocks noChangeShapeType="1"/>
            </p:cNvSpPr>
            <p:nvPr/>
          </p:nvSpPr>
          <p:spPr bwMode="auto">
            <a:xfrm>
              <a:off x="3024" y="3047"/>
              <a:ext cx="2249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3" name="Rectangle 17"/>
            <p:cNvSpPr>
              <a:spLocks noChangeArrowheads="1"/>
            </p:cNvSpPr>
            <p:nvPr/>
          </p:nvSpPr>
          <p:spPr bwMode="auto">
            <a:xfrm>
              <a:off x="3106" y="3040"/>
              <a:ext cx="18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checkCampaignBudget ( )</a:t>
              </a:r>
              <a:endParaRPr lang="en-US" altLang="en-US" sz="4800">
                <a:latin typeface="Arial" panose="020B0604020202020204" pitchFamily="34" charset="0"/>
              </a:endParaRPr>
            </a:p>
          </p:txBody>
        </p:sp>
        <p:sp>
          <p:nvSpPr>
            <p:cNvPr id="60434" name="Rectangle 18"/>
            <p:cNvSpPr>
              <a:spLocks noChangeArrowheads="1"/>
            </p:cNvSpPr>
            <p:nvPr/>
          </p:nvSpPr>
          <p:spPr bwMode="auto">
            <a:xfrm>
              <a:off x="3106" y="3209"/>
              <a:ext cx="20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getCampaignContribution ( )</a:t>
              </a:r>
              <a:endParaRPr lang="en-US" altLang="en-US" sz="4800">
                <a:latin typeface="Arial" panose="020B0604020202020204" pitchFamily="34" charset="0"/>
              </a:endParaRPr>
            </a:p>
          </p:txBody>
        </p:sp>
        <p:sp>
          <p:nvSpPr>
            <p:cNvPr id="60435" name="Rectangle 19"/>
            <p:cNvSpPr>
              <a:spLocks noChangeArrowheads="1"/>
            </p:cNvSpPr>
            <p:nvPr/>
          </p:nvSpPr>
          <p:spPr bwMode="auto">
            <a:xfrm>
              <a:off x="3107" y="3375"/>
              <a:ext cx="12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recordPayment ( )</a:t>
              </a:r>
              <a:endParaRPr lang="en-US" altLang="en-US" sz="4800">
                <a:latin typeface="Arial" panose="020B0604020202020204" pitchFamily="34" charset="0"/>
              </a:endParaRPr>
            </a:p>
          </p:txBody>
        </p:sp>
        <p:sp>
          <p:nvSpPr>
            <p:cNvPr id="60436" name="Rectangle 20"/>
            <p:cNvSpPr>
              <a:spLocks noChangeArrowheads="1"/>
            </p:cNvSpPr>
            <p:nvPr/>
          </p:nvSpPr>
          <p:spPr bwMode="auto">
            <a:xfrm>
              <a:off x="3107" y="3539"/>
              <a:ext cx="1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setCompleted ( )</a:t>
              </a:r>
              <a:endParaRPr lang="en-US" altLang="en-US" sz="4800">
                <a:latin typeface="Arial" panose="020B0604020202020204" pitchFamily="34" charset="0"/>
              </a:endParaRPr>
            </a:p>
          </p:txBody>
        </p:sp>
      </p:grpSp>
      <p:sp>
        <p:nvSpPr>
          <p:cNvPr id="60437" name="Freeform 21"/>
          <p:cNvSpPr>
            <a:spLocks/>
          </p:cNvSpPr>
          <p:nvPr/>
        </p:nvSpPr>
        <p:spPr bwMode="auto">
          <a:xfrm>
            <a:off x="6219825" y="4179888"/>
            <a:ext cx="4008438" cy="369332"/>
          </a:xfrm>
          <a:custGeom>
            <a:avLst/>
            <a:gdLst>
              <a:gd name="T0" fmla="*/ 144 w 2736"/>
              <a:gd name="T1" fmla="*/ 107 h 1074"/>
              <a:gd name="T2" fmla="*/ 37 w 2736"/>
              <a:gd name="T3" fmla="*/ 198 h 1074"/>
              <a:gd name="T4" fmla="*/ 136 w 2736"/>
              <a:gd name="T5" fmla="*/ 708 h 1074"/>
              <a:gd name="T6" fmla="*/ 333 w 2736"/>
              <a:gd name="T7" fmla="*/ 881 h 1074"/>
              <a:gd name="T8" fmla="*/ 440 w 2736"/>
              <a:gd name="T9" fmla="*/ 955 h 1074"/>
              <a:gd name="T10" fmla="*/ 523 w 2736"/>
              <a:gd name="T11" fmla="*/ 988 h 1074"/>
              <a:gd name="T12" fmla="*/ 547 w 2736"/>
              <a:gd name="T13" fmla="*/ 996 h 1074"/>
              <a:gd name="T14" fmla="*/ 580 w 2736"/>
              <a:gd name="T15" fmla="*/ 1012 h 1074"/>
              <a:gd name="T16" fmla="*/ 967 w 2736"/>
              <a:gd name="T17" fmla="*/ 1029 h 1074"/>
              <a:gd name="T18" fmla="*/ 1362 w 2736"/>
              <a:gd name="T19" fmla="*/ 1070 h 1074"/>
              <a:gd name="T20" fmla="*/ 1963 w 2736"/>
              <a:gd name="T21" fmla="*/ 1062 h 1074"/>
              <a:gd name="T22" fmla="*/ 2045 w 2736"/>
              <a:gd name="T23" fmla="*/ 1029 h 1074"/>
              <a:gd name="T24" fmla="*/ 2144 w 2736"/>
              <a:gd name="T25" fmla="*/ 1004 h 1074"/>
              <a:gd name="T26" fmla="*/ 2292 w 2736"/>
              <a:gd name="T27" fmla="*/ 955 h 1074"/>
              <a:gd name="T28" fmla="*/ 2440 w 2736"/>
              <a:gd name="T29" fmla="*/ 922 h 1074"/>
              <a:gd name="T30" fmla="*/ 2489 w 2736"/>
              <a:gd name="T31" fmla="*/ 905 h 1074"/>
              <a:gd name="T32" fmla="*/ 2539 w 2736"/>
              <a:gd name="T33" fmla="*/ 889 h 1074"/>
              <a:gd name="T34" fmla="*/ 2613 w 2736"/>
              <a:gd name="T35" fmla="*/ 848 h 1074"/>
              <a:gd name="T36" fmla="*/ 2711 w 2736"/>
              <a:gd name="T37" fmla="*/ 732 h 1074"/>
              <a:gd name="T38" fmla="*/ 2736 w 2736"/>
              <a:gd name="T39" fmla="*/ 642 h 1074"/>
              <a:gd name="T40" fmla="*/ 2728 w 2736"/>
              <a:gd name="T41" fmla="*/ 370 h 1074"/>
              <a:gd name="T42" fmla="*/ 2629 w 2736"/>
              <a:gd name="T43" fmla="*/ 156 h 1074"/>
              <a:gd name="T44" fmla="*/ 2613 w 2736"/>
              <a:gd name="T45" fmla="*/ 107 h 1074"/>
              <a:gd name="T46" fmla="*/ 2267 w 2736"/>
              <a:gd name="T47" fmla="*/ 0 h 1074"/>
              <a:gd name="T48" fmla="*/ 1905 w 2736"/>
              <a:gd name="T49" fmla="*/ 41 h 1074"/>
              <a:gd name="T50" fmla="*/ 1773 w 2736"/>
              <a:gd name="T51" fmla="*/ 74 h 1074"/>
              <a:gd name="T52" fmla="*/ 1346 w 2736"/>
              <a:gd name="T53" fmla="*/ 107 h 1074"/>
              <a:gd name="T54" fmla="*/ 934 w 2736"/>
              <a:gd name="T55" fmla="*/ 91 h 1074"/>
              <a:gd name="T56" fmla="*/ 901 w 2736"/>
              <a:gd name="T57" fmla="*/ 82 h 1074"/>
              <a:gd name="T58" fmla="*/ 877 w 2736"/>
              <a:gd name="T59" fmla="*/ 74 h 1074"/>
              <a:gd name="T60" fmla="*/ 761 w 2736"/>
              <a:gd name="T61" fmla="*/ 58 h 1074"/>
              <a:gd name="T62" fmla="*/ 605 w 2736"/>
              <a:gd name="T63" fmla="*/ 25 h 1074"/>
              <a:gd name="T64" fmla="*/ 407 w 2736"/>
              <a:gd name="T65" fmla="*/ 33 h 1074"/>
              <a:gd name="T66" fmla="*/ 251 w 2736"/>
              <a:gd name="T67" fmla="*/ 82 h 1074"/>
              <a:gd name="T68" fmla="*/ 119 w 2736"/>
              <a:gd name="T69" fmla="*/ 115 h 1074"/>
              <a:gd name="T70" fmla="*/ 144 w 2736"/>
              <a:gd name="T71" fmla="*/ 107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736" h="1074">
                <a:moveTo>
                  <a:pt x="144" y="107"/>
                </a:moveTo>
                <a:cubicBezTo>
                  <a:pt x="96" y="135"/>
                  <a:pt x="68" y="153"/>
                  <a:pt x="37" y="198"/>
                </a:cubicBezTo>
                <a:cubicBezTo>
                  <a:pt x="0" y="349"/>
                  <a:pt x="12" y="584"/>
                  <a:pt x="136" y="708"/>
                </a:cubicBezTo>
                <a:cubicBezTo>
                  <a:pt x="165" y="795"/>
                  <a:pt x="262" y="835"/>
                  <a:pt x="333" y="881"/>
                </a:cubicBezTo>
                <a:cubicBezTo>
                  <a:pt x="367" y="903"/>
                  <a:pt x="402" y="937"/>
                  <a:pt x="440" y="955"/>
                </a:cubicBezTo>
                <a:cubicBezTo>
                  <a:pt x="467" y="968"/>
                  <a:pt x="495" y="977"/>
                  <a:pt x="523" y="988"/>
                </a:cubicBezTo>
                <a:cubicBezTo>
                  <a:pt x="531" y="991"/>
                  <a:pt x="539" y="993"/>
                  <a:pt x="547" y="996"/>
                </a:cubicBezTo>
                <a:cubicBezTo>
                  <a:pt x="558" y="1001"/>
                  <a:pt x="568" y="1011"/>
                  <a:pt x="580" y="1012"/>
                </a:cubicBezTo>
                <a:cubicBezTo>
                  <a:pt x="709" y="1022"/>
                  <a:pt x="967" y="1029"/>
                  <a:pt x="967" y="1029"/>
                </a:cubicBezTo>
                <a:cubicBezTo>
                  <a:pt x="1099" y="1043"/>
                  <a:pt x="1232" y="1039"/>
                  <a:pt x="1362" y="1070"/>
                </a:cubicBezTo>
                <a:cubicBezTo>
                  <a:pt x="1562" y="1067"/>
                  <a:pt x="1763" y="1074"/>
                  <a:pt x="1963" y="1062"/>
                </a:cubicBezTo>
                <a:cubicBezTo>
                  <a:pt x="1992" y="1060"/>
                  <a:pt x="2018" y="1040"/>
                  <a:pt x="2045" y="1029"/>
                </a:cubicBezTo>
                <a:cubicBezTo>
                  <a:pt x="2074" y="1017"/>
                  <a:pt x="2113" y="1013"/>
                  <a:pt x="2144" y="1004"/>
                </a:cubicBezTo>
                <a:cubicBezTo>
                  <a:pt x="2194" y="990"/>
                  <a:pt x="2243" y="968"/>
                  <a:pt x="2292" y="955"/>
                </a:cubicBezTo>
                <a:cubicBezTo>
                  <a:pt x="2341" y="942"/>
                  <a:pt x="2392" y="937"/>
                  <a:pt x="2440" y="922"/>
                </a:cubicBezTo>
                <a:cubicBezTo>
                  <a:pt x="2542" y="889"/>
                  <a:pt x="2390" y="939"/>
                  <a:pt x="2489" y="905"/>
                </a:cubicBezTo>
                <a:cubicBezTo>
                  <a:pt x="2506" y="899"/>
                  <a:pt x="2539" y="889"/>
                  <a:pt x="2539" y="889"/>
                </a:cubicBezTo>
                <a:cubicBezTo>
                  <a:pt x="2595" y="851"/>
                  <a:pt x="2569" y="862"/>
                  <a:pt x="2613" y="848"/>
                </a:cubicBezTo>
                <a:cubicBezTo>
                  <a:pt x="2657" y="817"/>
                  <a:pt x="2680" y="775"/>
                  <a:pt x="2711" y="732"/>
                </a:cubicBezTo>
                <a:cubicBezTo>
                  <a:pt x="2729" y="707"/>
                  <a:pt x="2736" y="642"/>
                  <a:pt x="2736" y="642"/>
                </a:cubicBezTo>
                <a:cubicBezTo>
                  <a:pt x="2733" y="551"/>
                  <a:pt x="2733" y="461"/>
                  <a:pt x="2728" y="370"/>
                </a:cubicBezTo>
                <a:cubicBezTo>
                  <a:pt x="2726" y="330"/>
                  <a:pt x="2654" y="193"/>
                  <a:pt x="2629" y="156"/>
                </a:cubicBezTo>
                <a:cubicBezTo>
                  <a:pt x="2624" y="140"/>
                  <a:pt x="2626" y="119"/>
                  <a:pt x="2613" y="107"/>
                </a:cubicBezTo>
                <a:cubicBezTo>
                  <a:pt x="2520" y="20"/>
                  <a:pt x="2389" y="8"/>
                  <a:pt x="2267" y="0"/>
                </a:cubicBezTo>
                <a:cubicBezTo>
                  <a:pt x="2148" y="8"/>
                  <a:pt x="2022" y="17"/>
                  <a:pt x="1905" y="41"/>
                </a:cubicBezTo>
                <a:cubicBezTo>
                  <a:pt x="1862" y="50"/>
                  <a:pt x="1817" y="69"/>
                  <a:pt x="1773" y="74"/>
                </a:cubicBezTo>
                <a:cubicBezTo>
                  <a:pt x="1631" y="90"/>
                  <a:pt x="1488" y="98"/>
                  <a:pt x="1346" y="107"/>
                </a:cubicBezTo>
                <a:cubicBezTo>
                  <a:pt x="1301" y="106"/>
                  <a:pt x="1050" y="109"/>
                  <a:pt x="934" y="91"/>
                </a:cubicBezTo>
                <a:cubicBezTo>
                  <a:pt x="923" y="89"/>
                  <a:pt x="912" y="85"/>
                  <a:pt x="901" y="82"/>
                </a:cubicBezTo>
                <a:cubicBezTo>
                  <a:pt x="893" y="80"/>
                  <a:pt x="885" y="75"/>
                  <a:pt x="877" y="74"/>
                </a:cubicBezTo>
                <a:cubicBezTo>
                  <a:pt x="839" y="67"/>
                  <a:pt x="761" y="58"/>
                  <a:pt x="761" y="58"/>
                </a:cubicBezTo>
                <a:cubicBezTo>
                  <a:pt x="711" y="41"/>
                  <a:pt x="657" y="38"/>
                  <a:pt x="605" y="25"/>
                </a:cubicBezTo>
                <a:cubicBezTo>
                  <a:pt x="539" y="28"/>
                  <a:pt x="473" y="26"/>
                  <a:pt x="407" y="33"/>
                </a:cubicBezTo>
                <a:cubicBezTo>
                  <a:pt x="360" y="38"/>
                  <a:pt x="298" y="71"/>
                  <a:pt x="251" y="82"/>
                </a:cubicBezTo>
                <a:cubicBezTo>
                  <a:pt x="209" y="92"/>
                  <a:pt x="162" y="115"/>
                  <a:pt x="119" y="115"/>
                </a:cubicBezTo>
                <a:cubicBezTo>
                  <a:pt x="110" y="115"/>
                  <a:pt x="136" y="110"/>
                  <a:pt x="144" y="107"/>
                </a:cubicBezTo>
                <a:close/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54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the classes (objects) will be related to each other.</a:t>
            </a:r>
          </a:p>
          <a:p>
            <a:r>
              <a:rPr lang="en-US" dirty="0"/>
              <a:t>There are five type </a:t>
            </a:r>
            <a:r>
              <a:rPr lang="en-US"/>
              <a:t>of associations:</a:t>
            </a:r>
            <a:endParaRPr lang="en-US" dirty="0"/>
          </a:p>
          <a:p>
            <a:pPr lvl="1"/>
            <a:r>
              <a:rPr lang="en-US" dirty="0"/>
              <a:t>Bi-directional</a:t>
            </a:r>
          </a:p>
          <a:p>
            <a:pPr lvl="1"/>
            <a:r>
              <a:rPr lang="en-US" dirty="0" err="1"/>
              <a:t>Uni</a:t>
            </a:r>
            <a:r>
              <a:rPr lang="en-US" dirty="0"/>
              <a:t>-directional</a:t>
            </a:r>
          </a:p>
          <a:p>
            <a:pPr lvl="1"/>
            <a:r>
              <a:rPr lang="en-US" dirty="0"/>
              <a:t>Basic Aggregation</a:t>
            </a:r>
          </a:p>
          <a:p>
            <a:pPr lvl="1"/>
            <a:r>
              <a:rPr lang="en-US" dirty="0"/>
              <a:t>Composition Aggregation</a:t>
            </a:r>
          </a:p>
          <a:p>
            <a:pPr lvl="1"/>
            <a:r>
              <a:rPr lang="en-US" dirty="0"/>
              <a:t>Reflexive associations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1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Bi-directional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standard association between two classes. </a:t>
            </a:r>
          </a:p>
          <a:p>
            <a:r>
              <a:rPr lang="en-US" dirty="0"/>
              <a:t>This means that both classes are aware of each other and their relationship.</a:t>
            </a:r>
          </a:p>
          <a:p>
            <a:r>
              <a:rPr lang="en-US" dirty="0"/>
              <a:t>The following diagram shows an association between a Flight and Plane class:</a:t>
            </a:r>
          </a:p>
          <a:p>
            <a:endParaRPr lang="en-US" dirty="0"/>
          </a:p>
        </p:txBody>
      </p:sp>
      <p:pic>
        <p:nvPicPr>
          <p:cNvPr id="1026" name="Picture 2" descr="An example of a bi-directional association between a Flight class and a Plane cl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516" y="4402889"/>
            <a:ext cx="8566484" cy="190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962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</a:t>
            </a:r>
            <a:r>
              <a:rPr lang="en-US" dirty="0"/>
              <a:t>-directional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association, two classes are related but only one class knows that the relationship exists.</a:t>
            </a:r>
          </a:p>
          <a:p>
            <a:r>
              <a:rPr lang="en-US" dirty="0"/>
              <a:t>The following figure shows an example of overdrawn account’s report with a </a:t>
            </a:r>
            <a:r>
              <a:rPr lang="en-US" dirty="0" err="1"/>
              <a:t>uni</a:t>
            </a:r>
            <a:r>
              <a:rPr lang="en-US" dirty="0"/>
              <a:t>-directional association.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An example of a uni-directional associ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95" y="4026568"/>
            <a:ext cx="8074025" cy="228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298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association with an aggregation relationship indicates that one class is a part of another class.</a:t>
            </a:r>
          </a:p>
          <a:p>
            <a:r>
              <a:rPr lang="en-US" dirty="0"/>
              <a:t>To represent an aggregation relationship, you draw a solid line from the parent class to the part class, and draw an unfilled diamond shape on the parent class’s association end.</a:t>
            </a:r>
          </a:p>
          <a:p>
            <a:r>
              <a:rPr lang="en-US" dirty="0"/>
              <a:t>The figure shows an example of an aggregation relationship between Car and a Wheel.</a:t>
            </a:r>
          </a:p>
          <a:p>
            <a:endParaRPr lang="en-US" dirty="0"/>
          </a:p>
        </p:txBody>
      </p:sp>
      <p:pic>
        <p:nvPicPr>
          <p:cNvPr id="3074" name="Picture 2" descr="Example of an aggregation associ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621" y="4479675"/>
            <a:ext cx="5069307" cy="140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460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composition aggregation, the child class’s instance lifecycle is dependent on the parent class’s instance lifecycle.</a:t>
            </a:r>
          </a:p>
          <a:p>
            <a:r>
              <a:rPr lang="en-US" dirty="0"/>
              <a:t>This relationship is drawn like the basic aggregation but with the filled diamond.</a:t>
            </a:r>
          </a:p>
          <a:p>
            <a:r>
              <a:rPr lang="en-US" dirty="0"/>
              <a:t>The figure shows a composition relationship between a Company class and a Department class.</a:t>
            </a:r>
          </a:p>
          <a:p>
            <a:r>
              <a:rPr lang="en-US" dirty="0"/>
              <a:t>In this when Company instance is</a:t>
            </a:r>
            <a:br>
              <a:rPr lang="en-US" dirty="0"/>
            </a:br>
            <a:r>
              <a:rPr lang="en-US" dirty="0"/>
              <a:t>removed or destroyed, the </a:t>
            </a:r>
            <a:r>
              <a:rPr lang="en-US" dirty="0" err="1"/>
              <a:t>Deptartment</a:t>
            </a:r>
            <a:br>
              <a:rPr lang="en-US" dirty="0"/>
            </a:br>
            <a:r>
              <a:rPr lang="en-US" dirty="0"/>
              <a:t>instance is automatically removed</a:t>
            </a:r>
            <a:br>
              <a:rPr lang="en-US" dirty="0"/>
            </a:br>
            <a:r>
              <a:rPr lang="en-US" dirty="0"/>
              <a:t>or destroyed.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098" name="Picture 2" descr="Example of a composition relationsh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420" y="5201485"/>
            <a:ext cx="4783220" cy="165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738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Reflexive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classes can be associated with itself, using a reflexive association.</a:t>
            </a:r>
          </a:p>
          <a:p>
            <a:r>
              <a:rPr lang="en-US" dirty="0"/>
              <a:t>The figure shows how an Employee class could be related to itself through the manager/manages role.</a:t>
            </a:r>
          </a:p>
        </p:txBody>
      </p:sp>
      <p:pic>
        <p:nvPicPr>
          <p:cNvPr id="5122" name="Picture 2" descr="Example of a reflexive association relationsh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521" y="3810000"/>
            <a:ext cx="3746500" cy="171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84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en-US" dirty="0"/>
              <a:t>Class Diagram: UML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992923" y="1899138"/>
            <a:ext cx="9511689" cy="401208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kumimoji="1" lang="en-GB" altLang="en-US" sz="3800" dirty="0">
                <a:latin typeface="Arial" panose="020B0604020202020204" pitchFamily="34" charset="0"/>
                <a:cs typeface="Arial" panose="020B0604020202020204" pitchFamily="34" charset="0"/>
              </a:rPr>
              <a:t>Design: s</a:t>
            </a:r>
            <a:r>
              <a:rPr kumimoji="1" lang="en-GB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pecifying the structure of how a software system will be written and function, without actually writing the complete implementation</a:t>
            </a:r>
          </a:p>
          <a:p>
            <a:pPr marL="457200" lvl="1" indent="0">
              <a:lnSpc>
                <a:spcPct val="90000"/>
              </a:lnSpc>
              <a:buNone/>
            </a:pPr>
            <a:endParaRPr kumimoji="1" lang="en-GB" alt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kumimoji="1" lang="en-GB" altLang="en-US" sz="3800" dirty="0">
                <a:latin typeface="Arial" panose="020B0604020202020204" pitchFamily="34" charset="0"/>
                <a:cs typeface="Arial" panose="020B0604020202020204" pitchFamily="34" charset="0"/>
              </a:rPr>
              <a:t>A transition from “what” the system must do, to “how” the system will do it.</a:t>
            </a:r>
            <a:endParaRPr kumimoji="1" lang="en-GB" alt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kumimoji="1" lang="en-GB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What classes will we need to implement a system that meets the requirements?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What fields and methods will each class have?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How will the classes interact with each other?</a:t>
            </a:r>
          </a:p>
          <a:p>
            <a:pPr lvl="1">
              <a:lnSpc>
                <a:spcPct val="90000"/>
              </a:lnSpc>
            </a:pPr>
            <a:endParaRPr kumimoji="1"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  <a:p>
            <a:r>
              <a:rPr lang="en-GB" altLang="en-US"/>
              <a:t>© 2010 Bennett, McRobb and Farmer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altLang="en-US"/>
          </a:p>
          <a:p>
            <a:fld id="{86349BA4-7AD0-4679-BB0A-2DE8E97AF585}" type="slidenum">
              <a:rPr lang="en-GB" altLang="en-US">
                <a:solidFill>
                  <a:srgbClr val="0000CC"/>
                </a:solidFill>
              </a:rPr>
              <a:pPr/>
              <a:t>3</a:t>
            </a:fld>
            <a:endParaRPr lang="en-GB" alt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18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Indicates that objects of specialized class (subclass) are substitutable for objects of generalized class (super class)</a:t>
            </a:r>
          </a:p>
          <a:p>
            <a:r>
              <a:rPr lang="en-US" dirty="0"/>
              <a:t>“is a kind of” relationship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174" y="3252158"/>
            <a:ext cx="6659592" cy="314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41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subclass inherits from its super class: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Operations</a:t>
            </a:r>
          </a:p>
          <a:p>
            <a:pPr lvl="1"/>
            <a:r>
              <a:rPr lang="en-US" dirty="0"/>
              <a:t>Relationship</a:t>
            </a:r>
          </a:p>
          <a:p>
            <a:r>
              <a:rPr lang="en-US" dirty="0"/>
              <a:t>A subclass may</a:t>
            </a:r>
          </a:p>
          <a:p>
            <a:pPr lvl="1"/>
            <a:r>
              <a:rPr lang="en-US" dirty="0"/>
              <a:t>Add attributes and operations</a:t>
            </a:r>
          </a:p>
          <a:p>
            <a:pPr lvl="1"/>
            <a:r>
              <a:rPr lang="en-US" dirty="0"/>
              <a:t>Add relationships</a:t>
            </a:r>
          </a:p>
          <a:p>
            <a:pPr lvl="1"/>
            <a:r>
              <a:rPr lang="en-US" dirty="0"/>
              <a:t>Refine (override) inherited operations</a:t>
            </a:r>
          </a:p>
        </p:txBody>
      </p:sp>
    </p:spTree>
    <p:extLst>
      <p:ext uri="{BB962C8B-B14F-4D97-AF65-F5344CB8AC3E}">
        <p14:creationId xmlns:p14="http://schemas.microsoft.com/office/powerpoint/2010/main" val="1630538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Generlaization</a:t>
            </a:r>
            <a:r>
              <a:rPr lang="en-US" dirty="0"/>
              <a:t>/Inheritance Example</a:t>
            </a:r>
          </a:p>
        </p:txBody>
      </p:sp>
      <p:sp>
        <p:nvSpPr>
          <p:cNvPr id="5" name="AutoShape 4" descr="Inheritance indicated by a solid line with a closed, unfilled arrowhead pointing at the super cla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nheritance indicated by a solid line with a closed, unfilled arrowhead pointing at the super class"/>
          <p:cNvSpPr>
            <a:spLocks noChangeAspect="1" noChangeArrowheads="1"/>
          </p:cNvSpPr>
          <p:nvPr/>
        </p:nvSpPr>
        <p:spPr bwMode="auto">
          <a:xfrm>
            <a:off x="307974" y="7937"/>
            <a:ext cx="2383467" cy="238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774" y="1833562"/>
            <a:ext cx="6366294" cy="349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9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91570"/>
            <a:ext cx="8911687" cy="1280890"/>
          </a:xfrm>
        </p:spPr>
        <p:txBody>
          <a:bodyPr/>
          <a:lstStyle/>
          <a:p>
            <a:r>
              <a:rPr lang="en-US" dirty="0"/>
              <a:t>Complete the Association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86691" y="2150479"/>
            <a:ext cx="152687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2589212" y="3545457"/>
            <a:ext cx="1526876" cy="715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Automobile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9505" y="4910558"/>
            <a:ext cx="1863306" cy="1000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Wheel</a:t>
            </a:r>
          </a:p>
        </p:txBody>
      </p:sp>
      <p:sp>
        <p:nvSpPr>
          <p:cNvPr id="9" name="Rectangle 8"/>
          <p:cNvSpPr/>
          <p:nvPr/>
        </p:nvSpPr>
        <p:spPr>
          <a:xfrm>
            <a:off x="9235865" y="3526392"/>
            <a:ext cx="2268747" cy="992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Truck</a:t>
            </a:r>
          </a:p>
        </p:txBody>
      </p:sp>
      <p:sp>
        <p:nvSpPr>
          <p:cNvPr id="3" name="Rectangle 2"/>
          <p:cNvSpPr/>
          <p:nvPr/>
        </p:nvSpPr>
        <p:spPr>
          <a:xfrm>
            <a:off x="7766829" y="2150479"/>
            <a:ext cx="1469036" cy="914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552478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Aggregation and Composition Association and multiplicity:</a:t>
            </a:r>
          </a:p>
          <a:p>
            <a:pPr lvl="1"/>
            <a:r>
              <a:rPr lang="en-US" dirty="0"/>
              <a:t>https://www.youtube.com/watch?v=X9yvOl4Ywew </a:t>
            </a:r>
          </a:p>
        </p:txBody>
      </p:sp>
    </p:spTree>
    <p:extLst>
      <p:ext uri="{BB962C8B-B14F-4D97-AF65-F5344CB8AC3E}">
        <p14:creationId xmlns:p14="http://schemas.microsoft.com/office/powerpoint/2010/main" val="3220701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19713" y="2967335"/>
            <a:ext cx="3552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83043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en-US" dirty="0"/>
              <a:t>How do we design classes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992923" y="1899138"/>
            <a:ext cx="9511689" cy="401208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kumimoji="1" lang="en-GB" altLang="en-US" sz="3800" dirty="0">
                <a:latin typeface="Arial" panose="020B0604020202020204" pitchFamily="34" charset="0"/>
                <a:cs typeface="Arial" panose="020B0604020202020204" pitchFamily="34" charset="0"/>
              </a:rPr>
              <a:t>Class identification from project spec/ requirements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3100" dirty="0">
                <a:latin typeface="Arial" panose="020B0604020202020204" pitchFamily="34" charset="0"/>
                <a:cs typeface="Arial" panose="020B0604020202020204" pitchFamily="34" charset="0"/>
              </a:rPr>
              <a:t>Nouns are potential classes, objects, fields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3100" dirty="0">
                <a:latin typeface="Arial" panose="020B0604020202020204" pitchFamily="34" charset="0"/>
                <a:cs typeface="Arial" panose="020B0604020202020204" pitchFamily="34" charset="0"/>
              </a:rPr>
              <a:t>Verbs are potential methods or responsibilities of a class</a:t>
            </a:r>
          </a:p>
          <a:p>
            <a:pPr marL="457200" lvl="1" indent="0">
              <a:lnSpc>
                <a:spcPct val="90000"/>
              </a:lnSpc>
              <a:buNone/>
            </a:pPr>
            <a:endParaRPr kumimoji="1" lang="en-GB" alt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kumimoji="1" lang="en-GB" altLang="en-US" sz="3800" dirty="0">
                <a:latin typeface="Arial" panose="020B0604020202020204" pitchFamily="34" charset="0"/>
                <a:cs typeface="Arial" panose="020B0604020202020204" pitchFamily="34" charset="0"/>
              </a:rPr>
              <a:t>CRC card exercises</a:t>
            </a:r>
            <a:endParaRPr kumimoji="1" lang="en-GB" alt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kumimoji="1" lang="en-GB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Write down classes’ names on index cards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Next to each class, list the following:</a:t>
            </a:r>
          </a:p>
          <a:p>
            <a:pPr lvl="2">
              <a:lnSpc>
                <a:spcPct val="90000"/>
              </a:lnSpc>
            </a:pPr>
            <a:r>
              <a:rPr kumimoji="1" lang="en-GB" altLang="en-US" dirty="0"/>
              <a:t>Responsibilities:  problems to be solved: short verb phrases</a:t>
            </a:r>
          </a:p>
          <a:p>
            <a:pPr lvl="2">
              <a:lnSpc>
                <a:spcPct val="90000"/>
              </a:lnSpc>
            </a:pPr>
            <a:r>
              <a:rPr kumimoji="1" lang="en-GB" altLang="en-US" dirty="0"/>
              <a:t>Collaborators: other classes that are sent messages by this class (asymmetric)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  <a:p>
            <a:r>
              <a:rPr lang="en-GB" altLang="en-US"/>
              <a:t>© 2010 Bennett, McRobb and Farmer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altLang="en-US"/>
          </a:p>
          <a:p>
            <a:fld id="{86349BA4-7AD0-4679-BB0A-2DE8E97AF585}" type="slidenum">
              <a:rPr lang="en-GB" altLang="en-US">
                <a:solidFill>
                  <a:srgbClr val="0000CC"/>
                </a:solidFill>
              </a:rPr>
              <a:pPr/>
              <a:t>4</a:t>
            </a:fld>
            <a:endParaRPr lang="en-GB" alt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74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en-US" dirty="0"/>
              <a:t>What is UML?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992923" y="1899138"/>
            <a:ext cx="9511689" cy="40120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GB" altLang="en-US" sz="3800" dirty="0">
                <a:latin typeface="Arial" panose="020B0604020202020204" pitchFamily="34" charset="0"/>
                <a:cs typeface="Arial" panose="020B0604020202020204" pitchFamily="34" charset="0"/>
              </a:rPr>
              <a:t>UML: pictures of an OO system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31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are not abstract enough for OO design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3100" dirty="0">
                <a:latin typeface="Arial" panose="020B0604020202020204" pitchFamily="34" charset="0"/>
                <a:cs typeface="Arial" panose="020B0604020202020204" pitchFamily="34" charset="0"/>
              </a:rPr>
              <a:t>UML is an open standard; lots of companies use it</a:t>
            </a:r>
          </a:p>
          <a:p>
            <a:pPr marL="457200" lvl="1" indent="0">
              <a:lnSpc>
                <a:spcPct val="90000"/>
              </a:lnSpc>
              <a:buNone/>
            </a:pPr>
            <a:endParaRPr kumimoji="1" lang="en-GB" alt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  <a:p>
            <a:r>
              <a:rPr lang="en-GB" altLang="en-US"/>
              <a:t>© 2010 Bennett, McRobb and Farmer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altLang="en-US"/>
          </a:p>
          <a:p>
            <a:fld id="{86349BA4-7AD0-4679-BB0A-2DE8E97AF585}" type="slidenum">
              <a:rPr lang="en-GB" altLang="en-US">
                <a:solidFill>
                  <a:srgbClr val="0000CC"/>
                </a:solidFill>
              </a:rPr>
              <a:pPr/>
              <a:t>5</a:t>
            </a:fld>
            <a:endParaRPr lang="en-GB" alt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70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en-US" dirty="0"/>
              <a:t>Uses for UML?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992923" y="1899138"/>
            <a:ext cx="9511689" cy="401208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kumimoji="1" lang="en-GB" altLang="en-US" sz="3800" dirty="0">
                <a:latin typeface="Arial" panose="020B0604020202020204" pitchFamily="34" charset="0"/>
                <a:cs typeface="Arial" panose="020B0604020202020204" pitchFamily="34" charset="0"/>
              </a:rPr>
              <a:t>As a sketch: to communicate aspects of system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3100" dirty="0">
                <a:latin typeface="Arial" panose="020B0604020202020204" pitchFamily="34" charset="0"/>
                <a:cs typeface="Arial" panose="020B0604020202020204" pitchFamily="34" charset="0"/>
              </a:rPr>
              <a:t>Forward design: doing UML before coding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3100" dirty="0">
                <a:latin typeface="Arial" panose="020B0604020202020204" pitchFamily="34" charset="0"/>
                <a:cs typeface="Arial" panose="020B0604020202020204" pitchFamily="34" charset="0"/>
              </a:rPr>
              <a:t>Backward design: doing UML after coding as documentation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3100" dirty="0">
                <a:latin typeface="Arial" panose="020B0604020202020204" pitchFamily="34" charset="0"/>
                <a:cs typeface="Arial" panose="020B0604020202020204" pitchFamily="34" charset="0"/>
              </a:rPr>
              <a:t>Often done on whiteboard or paper</a:t>
            </a:r>
          </a:p>
          <a:p>
            <a:pPr marL="457200" lvl="1" indent="0">
              <a:lnSpc>
                <a:spcPct val="90000"/>
              </a:lnSpc>
              <a:buNone/>
            </a:pPr>
            <a:endParaRPr kumimoji="1" lang="en-GB" alt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kumimoji="1" lang="en-GB" altLang="en-US" sz="3800" dirty="0">
                <a:latin typeface="Arial" panose="020B0604020202020204" pitchFamily="34" charset="0"/>
                <a:cs typeface="Arial" panose="020B0604020202020204" pitchFamily="34" charset="0"/>
              </a:rPr>
              <a:t>As a blue print: a complete design to be implemented</a:t>
            </a:r>
            <a:endParaRPr kumimoji="1" lang="en-GB" alt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kumimoji="1" lang="en-GB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Some times done with CASE ( Computer-Aided Software Engineering) tools</a:t>
            </a:r>
          </a:p>
          <a:p>
            <a:pPr lvl="1">
              <a:lnSpc>
                <a:spcPct val="90000"/>
              </a:lnSpc>
            </a:pPr>
            <a:endParaRPr kumimoji="1" lang="en-GB" alt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  <a:p>
            <a:r>
              <a:rPr lang="en-GB" altLang="en-US"/>
              <a:t>© 2010 Bennett, McRobb and Farmer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altLang="en-US"/>
          </a:p>
          <a:p>
            <a:fld id="{86349BA4-7AD0-4679-BB0A-2DE8E97AF585}" type="slidenum">
              <a:rPr lang="en-GB" altLang="en-US">
                <a:solidFill>
                  <a:srgbClr val="0000CC"/>
                </a:solidFill>
              </a:rPr>
              <a:pPr/>
              <a:t>6</a:t>
            </a:fld>
            <a:endParaRPr lang="en-GB" alt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9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en-US" dirty="0"/>
              <a:t>Uses for UML?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992923" y="1899138"/>
            <a:ext cx="9511689" cy="40120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GB" altLang="en-US" sz="3800" dirty="0">
                <a:latin typeface="Arial" panose="020B0604020202020204" pitchFamily="34" charset="0"/>
                <a:cs typeface="Arial" panose="020B0604020202020204" pitchFamily="34" charset="0"/>
              </a:rPr>
              <a:t>As a programming language: with the right tools, code can be auto-generated and executed from UML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2900" dirty="0">
                <a:latin typeface="Arial" panose="020B0604020202020204" pitchFamily="34" charset="0"/>
                <a:cs typeface="Arial" panose="020B0604020202020204" pitchFamily="34" charset="0"/>
              </a:rPr>
              <a:t>Only good if this is faster than coding in a “real” language</a:t>
            </a:r>
          </a:p>
          <a:p>
            <a:pPr marL="457200" lvl="1" indent="0">
              <a:lnSpc>
                <a:spcPct val="90000"/>
              </a:lnSpc>
              <a:buNone/>
            </a:pPr>
            <a:endParaRPr kumimoji="1" lang="en-GB" alt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  <a:p>
            <a:r>
              <a:rPr lang="en-GB" altLang="en-US"/>
              <a:t>© 2010 Bennett, McRobb and Farmer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altLang="en-US"/>
          </a:p>
          <a:p>
            <a:fld id="{86349BA4-7AD0-4679-BB0A-2DE8E97AF585}" type="slidenum">
              <a:rPr lang="en-GB" altLang="en-US">
                <a:solidFill>
                  <a:srgbClr val="0000CC"/>
                </a:solidFill>
              </a:rPr>
              <a:pPr/>
              <a:t>7</a:t>
            </a:fld>
            <a:endParaRPr lang="en-GB" alt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2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en-US" dirty="0"/>
              <a:t>UML class diagram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992923" y="1899138"/>
            <a:ext cx="9511689" cy="40120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GB" altLang="en-US" sz="3800" dirty="0">
                <a:latin typeface="Arial" panose="020B0604020202020204" pitchFamily="34" charset="0"/>
                <a:cs typeface="Arial" panose="020B0604020202020204" pitchFamily="34" charset="0"/>
              </a:rPr>
              <a:t>UML class diagram: a picture of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classes in an OO system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Their fields and methods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Connections between the classes</a:t>
            </a:r>
          </a:p>
          <a:p>
            <a:pPr lvl="2">
              <a:lnSpc>
                <a:spcPct val="90000"/>
              </a:lnSpc>
            </a:pPr>
            <a:r>
              <a:rPr kumimoji="1" lang="en-GB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That interact or inherit from each other</a:t>
            </a:r>
          </a:p>
          <a:p>
            <a:pPr marL="457200" lvl="1" indent="0">
              <a:lnSpc>
                <a:spcPct val="90000"/>
              </a:lnSpc>
              <a:buNone/>
            </a:pPr>
            <a:endParaRPr kumimoji="1" lang="en-GB" alt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  <a:p>
            <a:r>
              <a:rPr lang="en-GB" altLang="en-US"/>
              <a:t>© 2010 Bennett, McRobb and Farmer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altLang="en-US"/>
          </a:p>
          <a:p>
            <a:fld id="{86349BA4-7AD0-4679-BB0A-2DE8E97AF585}" type="slidenum">
              <a:rPr lang="en-GB" altLang="en-US">
                <a:solidFill>
                  <a:srgbClr val="0000CC"/>
                </a:solidFill>
              </a:rPr>
              <a:pPr/>
              <a:t>8</a:t>
            </a:fld>
            <a:endParaRPr lang="en-GB" alt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0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en-US" dirty="0"/>
              <a:t>UML class diagram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992923" y="1899138"/>
            <a:ext cx="9511689" cy="40120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GB" altLang="en-US" sz="3800" dirty="0">
                <a:latin typeface="Arial" panose="020B0604020202020204" pitchFamily="34" charset="0"/>
                <a:cs typeface="Arial" panose="020B0604020202020204" pitchFamily="34" charset="0"/>
              </a:rPr>
              <a:t>Not represented in a UML class diagram: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Details of how the classes interact with each other</a:t>
            </a:r>
          </a:p>
          <a:p>
            <a:pPr lvl="1">
              <a:lnSpc>
                <a:spcPct val="90000"/>
              </a:lnSpc>
            </a:pPr>
            <a:r>
              <a:rPr kumimoji="1"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Algorithmic details; how a particular behaviour is implemented </a:t>
            </a:r>
          </a:p>
          <a:p>
            <a:pPr marL="457200" lvl="1" indent="0">
              <a:lnSpc>
                <a:spcPct val="90000"/>
              </a:lnSpc>
              <a:buNone/>
            </a:pPr>
            <a:endParaRPr kumimoji="1" lang="en-GB" alt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  <a:p>
            <a:r>
              <a:rPr lang="en-GB" altLang="en-US"/>
              <a:t>© 2010 Bennett, McRobb and Farmer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altLang="en-US"/>
          </a:p>
          <a:p>
            <a:fld id="{86349BA4-7AD0-4679-BB0A-2DE8E97AF585}" type="slidenum">
              <a:rPr lang="en-GB" altLang="en-US">
                <a:solidFill>
                  <a:srgbClr val="0000CC"/>
                </a:solidFill>
              </a:rPr>
              <a:pPr/>
              <a:t>9</a:t>
            </a:fld>
            <a:endParaRPr lang="en-GB" alt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146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13161</TotalTime>
  <Words>1367</Words>
  <Application>Microsoft Office PowerPoint</Application>
  <PresentationFormat>Widescreen</PresentationFormat>
  <Paragraphs>304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 Narrow</vt:lpstr>
      <vt:lpstr>Century Gothic</vt:lpstr>
      <vt:lpstr>Times New Roman</vt:lpstr>
      <vt:lpstr>Wingdings 3</vt:lpstr>
      <vt:lpstr>Wisp</vt:lpstr>
      <vt:lpstr>Developing Class Diagrams</vt:lpstr>
      <vt:lpstr>Class Diagram: UML</vt:lpstr>
      <vt:lpstr>Class Diagram: UML</vt:lpstr>
      <vt:lpstr>How do we design classes</vt:lpstr>
      <vt:lpstr>What is UML?</vt:lpstr>
      <vt:lpstr>Uses for UML?</vt:lpstr>
      <vt:lpstr>Uses for UML?</vt:lpstr>
      <vt:lpstr>UML class diagram</vt:lpstr>
      <vt:lpstr>UML class diagram</vt:lpstr>
      <vt:lpstr>Class Diagram: Class Symbol</vt:lpstr>
      <vt:lpstr>Class Diagram: Instances</vt:lpstr>
      <vt:lpstr>Class Diagram: Attributes</vt:lpstr>
      <vt:lpstr>Class Diagram: Attributes</vt:lpstr>
      <vt:lpstr>Class Diagram: Attributes</vt:lpstr>
      <vt:lpstr>Relationship between classes</vt:lpstr>
      <vt:lpstr>Class Diagram: Associations</vt:lpstr>
      <vt:lpstr>Class Diagram: Associations</vt:lpstr>
      <vt:lpstr>Class Diagram: Multiplicity</vt:lpstr>
      <vt:lpstr>Mulitiplicity values</vt:lpstr>
      <vt:lpstr>Class Diagram: Multiplicity</vt:lpstr>
      <vt:lpstr>Class Diagram: Multiplicity</vt:lpstr>
      <vt:lpstr>Class Diagram: Operations</vt:lpstr>
      <vt:lpstr>Class Diagram: Operations</vt:lpstr>
      <vt:lpstr>Associations</vt:lpstr>
      <vt:lpstr>Bi-directional Association</vt:lpstr>
      <vt:lpstr>Uni-directional Association</vt:lpstr>
      <vt:lpstr>Basic Aggregation</vt:lpstr>
      <vt:lpstr>Composition Aggregation</vt:lpstr>
      <vt:lpstr>Reflexive Associations</vt:lpstr>
      <vt:lpstr>Generalization</vt:lpstr>
      <vt:lpstr>Generalization</vt:lpstr>
      <vt:lpstr>Generlaization/Inheritance Example</vt:lpstr>
      <vt:lpstr>Complete the Association</vt:lpstr>
      <vt:lpstr>Resources</vt:lpstr>
      <vt:lpstr>PowerPoint Presentation</vt:lpstr>
    </vt:vector>
  </TitlesOfParts>
  <Company>Humber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Ravinder-Pal Singh</dc:creator>
  <cp:lastModifiedBy>Amrit Kaur</cp:lastModifiedBy>
  <cp:revision>34</cp:revision>
  <dcterms:created xsi:type="dcterms:W3CDTF">2017-11-23T22:12:19Z</dcterms:created>
  <dcterms:modified xsi:type="dcterms:W3CDTF">2019-10-31T12:58:55Z</dcterms:modified>
</cp:coreProperties>
</file>