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8CA2A9-5DC6-4C7E-9E82-7A1FCB15D8E8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272A63-570E-4CD7-9E82-168AF9C54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Critical Thinking &amp; IT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Inheritance and Polymorphism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UML Diagrams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38200" y="3733800"/>
          <a:ext cx="3733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private double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OfficeHours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private String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rank;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2800" y="2362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953000" y="3733800"/>
          <a:ext cx="32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private String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title;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71800" y="3048000"/>
            <a:ext cx="838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800600" y="3048000"/>
            <a:ext cx="1295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Object class and Its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class in Java is descended from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java.lang.Object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no inheritance is specified, the superclass of the class is Object by default.</a:t>
            </a:r>
          </a:p>
          <a:p>
            <a:pPr>
              <a:buNone/>
            </a:pPr>
            <a:r>
              <a:rPr lang="en-US" dirty="0"/>
              <a:t>				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equivalent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 such as String, Person, Employee are implicitly subclasses of Object. The signature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 in Object class is: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public 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Invoking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on an object returns a string that describes the object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956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2819400"/>
            <a:ext cx="3429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extends Object{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}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962400" y="3200400"/>
            <a:ext cx="1600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subclass inherits attributes and methods from its superclass.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Does it inherit constructors?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superclass constructors be invoked from subclasses?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Keyword super can be used in two ways: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call a superclass constructor in subclass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call a superclass method in subclass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Calling Superclass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syntax to call a superclass constructor is: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super()   or     super(arguments)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statement super() invokes the no-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constructor of its superclass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statement super(arguments) invokes the superclass constructor that matches the arguments.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statement super must appear in the first line of subclass constructor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 Employee(String name, Address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String phone, 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email,String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office, double salary) 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super(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name,address,phone,email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this.office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office;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this.salary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salary;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4876800"/>
            <a:ext cx="22098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Invokes Person class constructor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>
            <a:off x="4876800" y="4953000"/>
            <a:ext cx="11430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Calling Superclass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syntax to call a method in superclass: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super.method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(arguments);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super.toString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()+"\t"+office+"\t"+salary+"\n";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42672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Calls Person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 in Employee class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895600" y="3581400"/>
            <a:ext cx="2362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Polymorphism means “many forms”.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Java, polymorphism allows you assign a subclass object to a superclass variable.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you call a method using the superclass variable,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method executed will change from one execution to the next based on what type of object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actually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assigned to the superclass variable.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Subclasses behaving differently from the parent class and from one another as a result of overriding methods differently in each subclass.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Assign a Subclass Object to a Superclass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We’ve a superclass called Person, and subclasses called Faculty, Staff and Student. In the test program, we could do: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819400"/>
            <a:ext cx="7620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Person[] p = new Person[4];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p[0] = new Student("John", new Address("47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Road", "Brampton", "ON",“L5S 3H4",“Canada"),"905-345-7890",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john@yahoo.com",“Graduate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p[1] = new Employee(arguments);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p[2] = new Faculty(arguments);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p[3] = new Staff(arguments);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Polymorphic method calls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We invoke toString() on each member of Person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286000"/>
            <a:ext cx="548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for(int i = 0; i &lt; p.length; i++){</a:t>
            </a:r>
          </a:p>
          <a:p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            System.out.println(p[i].toString());</a:t>
            </a:r>
          </a:p>
          <a:p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Generalization is a relationship between a more general thing and a more specific thing:</a:t>
            </a:r>
          </a:p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more specific thing is consistent in every way with the more general thing; </a:t>
            </a:r>
          </a:p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substitutability principle states that you can substitute the more specific thing anywhere the more general thing is expected;</a:t>
            </a:r>
          </a:p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generalization applies to all classifiers and some other modeling elements; </a:t>
            </a:r>
          </a:p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generalization hierarchies may be created by generalizing from specific things or by specializing from general things; </a:t>
            </a:r>
          </a:p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all things at the same level in a generalization hierarchy should be at the same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61978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Class inheritance occurs in a generalization relationship between classes. </a:t>
            </a:r>
          </a:p>
          <a:p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The subclass inherits the following features from its parents 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attributes, operations, relationships, and constraints.</a:t>
            </a:r>
          </a:p>
          <a:p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Subclasses may: 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add new features; 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override inherited operations: 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the subclass provides a new operation with the same signature as the parent operation it wishes to override;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the operation signature consists of an operation name, types of all parameters in order, and return type.</a:t>
            </a:r>
          </a:p>
        </p:txBody>
      </p:sp>
    </p:spTree>
    <p:extLst>
      <p:ext uri="{BB962C8B-B14F-4D97-AF65-F5344CB8AC3E}">
        <p14:creationId xmlns:p14="http://schemas.microsoft.com/office/powerpoint/2010/main" val="1046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for problem breakup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One of the reasons Object Oriented programming works is that it allows us to take a complex problem and break it up into smaller, more manageable pieces -&gt; classes!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Inheritance (derive new classes from existing classes) is a powerful feature in Java for reusing software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have to define classes to model circles, rectangles, triangles and these classes have many common features.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best way to design these classes so to avoid redundancy and make the system easy to comprehend and maintain? The answer is to use inheritance.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Abstract operations are designed to have no implementation:</a:t>
            </a:r>
          </a:p>
          <a:p>
            <a:pPr lvl="1"/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they serve as placeholders;</a:t>
            </a:r>
          </a:p>
          <a:p>
            <a:pPr lvl="1"/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all concrete subclasses must implement all inherited abstract operations.</a:t>
            </a:r>
          </a:p>
          <a:p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An abstract class has one or more abstract operations:</a:t>
            </a:r>
          </a:p>
          <a:p>
            <a:pPr lvl="1"/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abstract classes can’t be instantiated; </a:t>
            </a:r>
          </a:p>
          <a:p>
            <a:pPr lvl="1"/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abstract classes define a contract as a set of abstract operations that concrete subclasses must implement. </a:t>
            </a:r>
          </a:p>
        </p:txBody>
      </p:sp>
    </p:spTree>
    <p:extLst>
      <p:ext uri="{BB962C8B-B14F-4D97-AF65-F5344CB8AC3E}">
        <p14:creationId xmlns:p14="http://schemas.microsoft.com/office/powerpoint/2010/main" val="264180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Polymorphism means “many forms”. It allows you to design systems to use with an abstract class and then substitute concrete subclasses at run-time – such systems are very flexible and easy to extend, just add more subclasses. </a:t>
            </a:r>
          </a:p>
          <a:p>
            <a:r>
              <a:rPr lang="en-CA" sz="2800" dirty="0">
                <a:latin typeface="Times New Roman" pitchFamily="18" charset="0"/>
                <a:cs typeface="Times New Roman" pitchFamily="18" charset="0"/>
              </a:rPr>
              <a:t>Polymorphic operations have more than one implementation: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different classes may implement the same polymorphic operation differently; 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polymorphism allows instances of different classes to respond to the same message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184935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– A: Inheritance is used to model is–a relationship. The upward arrows indicate inheritance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– A: Aggregation is a "HAS-A" relationship, where one class contains objects of another class. In UML, the diamond indicates an aggregation relationship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5334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5334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56388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581400" y="5562600"/>
            <a:ext cx="228600" cy="152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B6F299-63DA-4A76-846A-1D31C1C4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25146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Lets model an Employee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– name, address, phone number, email address, office, salary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Now we have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Faculty member that has office hours and rank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staff member has a title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Lets assume we have to add Student also that has attributes as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name, address, phone number, email address, status (graduate or undergraduate)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could create following classes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752600"/>
          <a:ext cx="1524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Phone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Office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Office Hours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1752600"/>
          <a:ext cx="1524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Phone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Office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0" y="1752600"/>
          <a:ext cx="152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Phone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Email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48200" y="4572000"/>
            <a:ext cx="4038600" cy="15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these classes repeat: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street, city, </a:t>
            </a:r>
            <a:r>
              <a:rPr lang="en-US" sz="2000" baseline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</a:t>
            </a:r>
            <a:r>
              <a:rPr lang="en-US" sz="20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aseline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pCode,country</a:t>
            </a:r>
            <a:endParaRPr lang="en-US" sz="2000" baseline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phone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A84C9C-7CC1-4690-9284-D90C96E8B0E5}"/>
              </a:ext>
            </a:extLst>
          </p:cNvPr>
          <p:cNvCxnSpPr/>
          <p:nvPr/>
        </p:nvCxnSpPr>
        <p:spPr>
          <a:xfrm>
            <a:off x="9372600" y="2895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use inheritance to simplify these classes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make Faculty and Staff subclasses of Employee class, but we can’t relate Student class to Employee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solve this problem we can make a class Person having all common attributes shared by the three classes.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inheritance, subclasses inherit common features from superclass/baseclass and add additional variables and methods to specialize them.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“extends” keyword is used to define a subclass as: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public class Subclass extends Superclass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Address Class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2133600"/>
          <a:ext cx="1752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Street</a:t>
                      </a:r>
                    </a:p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Province</a:t>
                      </a:r>
                    </a:p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Postal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Code</a:t>
                      </a:r>
                    </a:p>
                    <a:p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52800" y="2209800"/>
            <a:ext cx="4953000" cy="1524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reasonably complex list of information which deserves to have its own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133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3352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3528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648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Faculty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4648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Staff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rot="5400000" flipH="1" flipV="1">
            <a:off x="3105150" y="2647950"/>
            <a:ext cx="685800" cy="7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4686300" y="2628900"/>
            <a:ext cx="6858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rot="5400000" flipH="1" flipV="1">
            <a:off x="1828800" y="3810000"/>
            <a:ext cx="762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rot="16200000" flipV="1">
            <a:off x="3314700" y="3924300"/>
            <a:ext cx="7620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3600" y="2133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4953000" y="2362200"/>
            <a:ext cx="228600" cy="152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3"/>
          </p:cNvCxnSpPr>
          <p:nvPr/>
        </p:nvCxnSpPr>
        <p:spPr>
          <a:xfrm>
            <a:off x="5181600" y="2438400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UML Diagrams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600200"/>
          <a:ext cx="3276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name;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Address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phone;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email;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105400" y="1600200"/>
          <a:ext cx="35814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street;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city;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province;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postalCode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country;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lowchart: Decision 5"/>
          <p:cNvSpPr/>
          <p:nvPr/>
        </p:nvSpPr>
        <p:spPr>
          <a:xfrm>
            <a:off x="3810000" y="2590800"/>
            <a:ext cx="228600" cy="152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962400" y="2667000"/>
            <a:ext cx="1143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381000" y="4495800"/>
          <a:ext cx="32766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office;</a:t>
                      </a: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double salary;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191000" y="4495800"/>
          <a:ext cx="3276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private String status;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 flipH="1" flipV="1">
            <a:off x="1066800" y="3657600"/>
            <a:ext cx="762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505200" y="37338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2214</TotalTime>
  <Words>1317</Words>
  <Application>Microsoft Office PowerPoint</Application>
  <PresentationFormat>On-screen Show (4:3)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Courier New</vt:lpstr>
      <vt:lpstr>Gill Sans MT</vt:lpstr>
      <vt:lpstr>Times New Roman</vt:lpstr>
      <vt:lpstr>Wingdings</vt:lpstr>
      <vt:lpstr>Wingdings 3</vt:lpstr>
      <vt:lpstr>Origin</vt:lpstr>
      <vt:lpstr>Critical Thinking &amp; IT Concepts</vt:lpstr>
      <vt:lpstr>Classes for problem breakup</vt:lpstr>
      <vt:lpstr>Types of relationships</vt:lpstr>
      <vt:lpstr>Modeling Objects</vt:lpstr>
      <vt:lpstr>Modeling Objects</vt:lpstr>
      <vt:lpstr>Inheritance</vt:lpstr>
      <vt:lpstr>Address Class</vt:lpstr>
      <vt:lpstr>Inheritance</vt:lpstr>
      <vt:lpstr>UML Diagrams</vt:lpstr>
      <vt:lpstr>UML Diagrams</vt:lpstr>
      <vt:lpstr>The Object class and Its toString() Method</vt:lpstr>
      <vt:lpstr>super Keyword</vt:lpstr>
      <vt:lpstr>Calling Superclass Constructors</vt:lpstr>
      <vt:lpstr>Calling Superclass Methods</vt:lpstr>
      <vt:lpstr>Polymorphism</vt:lpstr>
      <vt:lpstr>Assign a Subclass Object to a Superclass Variable</vt:lpstr>
      <vt:lpstr>Polymorphic method calls</vt:lpstr>
      <vt:lpstr>Summary</vt:lpstr>
      <vt:lpstr>Summary</vt:lpstr>
      <vt:lpstr>Summary</vt:lpstr>
      <vt:lpstr>Summary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&amp; IT Concepts</dc:title>
  <dc:creator>Navpreet</dc:creator>
  <cp:lastModifiedBy>Amrit Kaur</cp:lastModifiedBy>
  <cp:revision>20</cp:revision>
  <dcterms:created xsi:type="dcterms:W3CDTF">2013-11-19T22:07:37Z</dcterms:created>
  <dcterms:modified xsi:type="dcterms:W3CDTF">2019-11-05T02:37:52Z</dcterms:modified>
</cp:coreProperties>
</file>