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20" r:id="rId2"/>
    <p:sldId id="267" r:id="rId3"/>
    <p:sldId id="276" r:id="rId4"/>
    <p:sldId id="275" r:id="rId5"/>
    <p:sldId id="277" r:id="rId6"/>
    <p:sldId id="278" r:id="rId7"/>
    <p:sldId id="271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21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7" r:id="rId46"/>
    <p:sldId id="318" r:id="rId47"/>
    <p:sldId id="3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A1B"/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86475" autoAdjust="0"/>
  </p:normalViewPr>
  <p:slideViewPr>
    <p:cSldViewPr>
      <p:cViewPr>
        <p:scale>
          <a:sx n="100" d="100"/>
          <a:sy n="100" d="100"/>
        </p:scale>
        <p:origin x="-714" y="7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34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16097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6097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31372" y="4278084"/>
            <a:ext cx="3868340" cy="18557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637312" y="4288972"/>
            <a:ext cx="3887391" cy="18557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Add edition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Chapter ##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00"/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5007428" y="6428232"/>
            <a:ext cx="3657600" cy="201168"/>
          </a:xfrm>
        </p:spPr>
        <p:txBody>
          <a:bodyPr anchor="ctr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kumimoji="0" lang="en-US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Copyright © 2018 Pearson Canada Inc.</a:t>
            </a:r>
            <a:endParaRPr lang="en-US" altLang="en-US" sz="7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2" r:id="rId4"/>
    <p:sldLayoutId id="2147483656" r:id="rId5"/>
    <p:sldLayoutId id="2147483650" r:id="rId6"/>
    <p:sldLayoutId id="2147483659" r:id="rId7"/>
    <p:sldLayoutId id="2147483658" r:id="rId8"/>
    <p:sldLayoutId id="2147483660" r:id="rId9"/>
    <p:sldLayoutId id="2147483651" r:id="rId10"/>
    <p:sldLayoutId id="2147483661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Contemporary Business Mathematics </a:t>
            </a:r>
            <a:r>
              <a:rPr lang="en-US" sz="3000" dirty="0" smtClean="0"/>
              <a:t>with Canadian </a:t>
            </a:r>
            <a:r>
              <a:rPr lang="en-US" sz="3000" dirty="0"/>
              <a:t>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88206"/>
            <a:ext cx="8229600" cy="478970"/>
          </a:xfrm>
        </p:spPr>
        <p:txBody>
          <a:bodyPr/>
          <a:lstStyle/>
          <a:p>
            <a:r>
              <a:rPr lang="en-US" dirty="0"/>
              <a:t>Eleventh </a:t>
            </a:r>
            <a:r>
              <a:rPr lang="en-US" dirty="0" smtClean="0"/>
              <a:t>Canadian Edition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Review of Arithmetic</a:t>
            </a:r>
          </a:p>
        </p:txBody>
      </p:sp>
      <p:pic>
        <p:nvPicPr>
          <p:cNvPr id="7" name="Picture 6" descr="Front cover: Contemporary Business Mathematics With Canadian Applications, Eleventh Canadian Edition by S.A. Hummelbrunner, Kelly Halliday, Ali R. Hassanlou and K. Suzann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76400"/>
            <a:ext cx="3657600" cy="46482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017942" y="6421188"/>
            <a:ext cx="3657600" cy="201168"/>
          </a:xfrm>
        </p:spPr>
        <p:txBody>
          <a:bodyPr/>
          <a:lstStyle/>
          <a:p>
            <a:r>
              <a:rPr lang="en-US" altLang="en-US" sz="700" dirty="0"/>
              <a:t>Copyright © 2018 Pearson Canada Inc</a:t>
            </a:r>
            <a:r>
              <a:rPr lang="en-US" altLang="en-US" sz="700" dirty="0" smtClean="0"/>
              <a:t>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518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 Mixed Number to Decimal Form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68313">
                  <a:defRPr/>
                </a:pPr>
                <a:r>
                  <a:rPr lang="en-US" dirty="0"/>
                  <a:t>Mixed numbers consist of a whole number and a fraction, such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marL="877888" indent="-514350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5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=5+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=5+0.75=5.75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marL="877888" indent="-514350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6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=6+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=6+0.666</m:t>
                    </m:r>
                    <m:r>
                      <a:rPr lang="en-US">
                        <a:latin typeface="Cambria Math"/>
                        <a:ea typeface="Cambria Math" panose="02040503050406030204" pitchFamily="18" charset="0"/>
                      </a:rPr>
                      <m:t>⋯=6.666666⋯=6.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acc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marL="877888" indent="-514350" defTabSz="468313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7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=7+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=7+0.083333</m:t>
                    </m:r>
                    <m:r>
                      <a:rPr lang="en-US">
                        <a:latin typeface="Cambria Math"/>
                        <a:ea typeface="Cambria Math" panose="02040503050406030204" pitchFamily="18" charset="0"/>
                      </a:rPr>
                      <m:t>⋯=7.083333⋯=7.08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704"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9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</a:t>
            </a:r>
            <a:r>
              <a:rPr lang="en-US" altLang="en-US" sz="2000" b="0" dirty="0"/>
              <a:t>(1 of 3)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indent="-402336" defTabSz="468313">
              <a:buFont typeface="+mj-lt"/>
              <a:buAutoNum type="arabicPeriod"/>
              <a:defRPr/>
            </a:pPr>
            <a:r>
              <a:rPr lang="en-US" dirty="0"/>
              <a:t>If the first digit in the group of decimal digits that is to be dropped is the digit 5 or 6 or 7 or 8 or 9, the last digit retained is </a:t>
            </a:r>
            <a:r>
              <a:rPr lang="en-US" i="1" dirty="0"/>
              <a:t>increased </a:t>
            </a:r>
            <a:r>
              <a:rPr lang="en-US" dirty="0"/>
              <a:t>by 1</a:t>
            </a:r>
            <a:endParaRPr lang="en-US" dirty="0" smtClean="0">
              <a:cs typeface="Times New Roman" pitchFamily="18" charset="0"/>
            </a:endParaRPr>
          </a:p>
          <a:p>
            <a:pPr marL="402336" indent="-402336">
              <a:buFont typeface="+mj-lt"/>
              <a:buAutoNum type="arabicPeriod"/>
              <a:defRPr/>
            </a:pPr>
            <a:r>
              <a:rPr lang="en-US" dirty="0"/>
              <a:t>If the first digit in the group of decimal digits that is to be dropped is the digit 0 or 1 or 2 or 3 or 4, the last digit retained is left </a:t>
            </a:r>
            <a:r>
              <a:rPr lang="en-US" i="1" dirty="0"/>
              <a:t>unchanged</a:t>
            </a: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1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3)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7888" indent="-514350">
              <a:buFont typeface="+mj-lt"/>
              <a:buAutoNum type="romanLcPeriod"/>
              <a:defRPr/>
            </a:pPr>
            <a:r>
              <a:rPr lang="en-US" dirty="0"/>
              <a:t>7.384 </a:t>
            </a:r>
            <a:r>
              <a:rPr lang="en-US" dirty="0" smtClean="0"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 </a:t>
            </a:r>
            <a:r>
              <a:rPr lang="en-US" dirty="0" smtClean="0"/>
              <a:t>$</a:t>
            </a:r>
            <a:r>
              <a:rPr lang="en-US" dirty="0"/>
              <a:t>7.38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951A1B"/>
                </a:solidFill>
              </a:rPr>
              <a:t>drop the digit 4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>
              <a:buFont typeface="+mj-lt"/>
              <a:buAutoNum type="romanLcPeriod"/>
              <a:defRPr/>
            </a:pPr>
            <a:r>
              <a:rPr lang="en-US" dirty="0"/>
              <a:t>7.385 </a:t>
            </a:r>
            <a:r>
              <a:rPr lang="en-US" dirty="0" smtClean="0">
                <a:sym typeface="Symbol"/>
              </a:rPr>
              <a:t>→ </a:t>
            </a:r>
            <a:r>
              <a:rPr lang="en-US" dirty="0" smtClean="0"/>
              <a:t>$</a:t>
            </a:r>
            <a:r>
              <a:rPr lang="en-US" dirty="0"/>
              <a:t>7.39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951A1B"/>
                </a:solidFill>
              </a:rPr>
              <a:t>round the digit 8 up to 9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 defTabSz="468313">
              <a:buFont typeface="+mj-lt"/>
              <a:buAutoNum type="romanLcPeriod"/>
              <a:defRPr/>
            </a:pPr>
            <a:r>
              <a:rPr lang="en-US" dirty="0"/>
              <a:t>12.9448 </a:t>
            </a:r>
            <a:r>
              <a:rPr lang="en-US" dirty="0" smtClean="0">
                <a:sym typeface="Symbol"/>
              </a:rPr>
              <a:t>→ </a:t>
            </a:r>
            <a:r>
              <a:rPr lang="en-US" dirty="0" smtClean="0"/>
              <a:t>$</a:t>
            </a:r>
            <a:r>
              <a:rPr lang="en-US" dirty="0"/>
              <a:t>12.94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951A1B"/>
                </a:solidFill>
              </a:rPr>
              <a:t>discard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>
              <a:buFont typeface="+mj-lt"/>
              <a:buAutoNum type="romanLcPeriod"/>
              <a:defRPr/>
            </a:pPr>
            <a:r>
              <a:rPr lang="en-US" dirty="0"/>
              <a:t>9.32838 </a:t>
            </a:r>
            <a:r>
              <a:rPr lang="en-US" dirty="0" smtClean="0">
                <a:sym typeface="Symbol"/>
              </a:rPr>
              <a:t>→ </a:t>
            </a:r>
            <a:r>
              <a:rPr lang="en-US" dirty="0" smtClean="0"/>
              <a:t>$</a:t>
            </a:r>
            <a:r>
              <a:rPr lang="en-US" dirty="0"/>
              <a:t>9.33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951A1B"/>
                </a:solidFill>
              </a:rPr>
              <a:t>round the digit 2 up to </a:t>
            </a:r>
            <a:r>
              <a:rPr lang="en-US" dirty="0" smtClean="0">
                <a:solidFill>
                  <a:srgbClr val="951A1B"/>
                </a:solidFill>
              </a:rPr>
              <a:t>3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3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</a:t>
            </a:r>
            <a:r>
              <a:rPr lang="en-US" altLang="en-US" sz="2000" b="0" dirty="0" smtClean="0"/>
              <a:t>(3 </a:t>
            </a:r>
            <a:r>
              <a:rPr lang="en-US" altLang="en-US" sz="2000" b="0" dirty="0"/>
              <a:t>of 3)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7888" indent="-514350">
              <a:buFont typeface="+mj-lt"/>
              <a:buAutoNum type="romanLcPeriod" startAt="5"/>
              <a:defRPr/>
            </a:pPr>
            <a:r>
              <a:rPr lang="en-US" dirty="0" smtClean="0"/>
              <a:t>24.8975 </a:t>
            </a:r>
            <a:r>
              <a:rPr lang="en-US" dirty="0" smtClean="0">
                <a:sym typeface="Symbol"/>
              </a:rPr>
              <a:t>→ </a:t>
            </a:r>
            <a:r>
              <a:rPr lang="en-US" dirty="0" smtClean="0"/>
              <a:t>$24.90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round the digit 9 up to 0; this requires rounding 89 to 90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>
              <a:buFont typeface="+mj-lt"/>
              <a:buAutoNum type="romanLcPeriod" startAt="5"/>
              <a:defRPr/>
            </a:pPr>
            <a:r>
              <a:rPr lang="en-US" dirty="0" smtClean="0"/>
              <a:t>1.996 </a:t>
            </a:r>
            <a:r>
              <a:rPr lang="en-US" dirty="0" smtClean="0">
                <a:sym typeface="Symbol"/>
              </a:rPr>
              <a:t>→ </a:t>
            </a:r>
            <a:r>
              <a:rPr lang="en-US" dirty="0" smtClean="0"/>
              <a:t>$2.00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round the second digit 9 up to 0; this requires rounding 1.99 to 2.00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 defTabSz="468313">
              <a:buFont typeface="+mj-lt"/>
              <a:buAutoNum type="romanLcPeriod" startAt="5"/>
              <a:defRPr/>
            </a:pPr>
            <a:r>
              <a:rPr lang="en-US" dirty="0" smtClean="0"/>
              <a:t>3199.99833 </a:t>
            </a:r>
            <a:r>
              <a:rPr lang="en-US" dirty="0" smtClean="0">
                <a:sym typeface="Symbol"/>
              </a:rPr>
              <a:t>→ </a:t>
            </a:r>
            <a:r>
              <a:rPr lang="en-US" dirty="0" smtClean="0"/>
              <a:t>$3200.00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round the second digit 9 up to 0; this requires rounding 3199.99 to 3200.00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6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Fractions </a:t>
            </a:r>
            <a:r>
              <a:rPr lang="en-US" altLang="en-US" sz="2000" b="0" dirty="0"/>
              <a:t>(1 of </a:t>
            </a:r>
            <a:r>
              <a:rPr lang="en-US" altLang="en-US" sz="2000" b="0" dirty="0" smtClean="0"/>
              <a:t>2)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defTabSz="468313">
              <a:defRPr/>
            </a:pPr>
            <a:r>
              <a:rPr lang="en-US" dirty="0"/>
              <a:t>Complex fractions are mathematical expressions containing one or more fractions in the numerator or denominator or both</a:t>
            </a:r>
            <a:r>
              <a:rPr lang="en-US" dirty="0" smtClean="0"/>
              <a:t>.</a:t>
            </a:r>
            <a:endParaRPr lang="en-US" dirty="0" smtClean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1035050"/>
                  </p:ext>
                </p:extLst>
              </p:nvPr>
            </p:nvGraphicFramePr>
            <p:xfrm>
              <a:off x="1524000" y="2471960"/>
              <a:ext cx="6096000" cy="19140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latin typeface="+mn-lt"/>
                            </a:rPr>
                            <a:t>Fraction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latin typeface="+mn-lt"/>
                            </a:rPr>
                            <a:t>Solution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400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1+0.06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90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365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400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1.01479454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=405.92</m:t>
                                </m:r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950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1+0.05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292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365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950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1.04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=913.46950</m:t>
                                </m:r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1035050"/>
                  </p:ext>
                </p:extLst>
              </p:nvPr>
            </p:nvGraphicFramePr>
            <p:xfrm>
              <a:off x="1524000" y="2471960"/>
              <a:ext cx="6096000" cy="19140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latin typeface="+mn-lt"/>
                            </a:rPr>
                            <a:t>Fraction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latin typeface="+mn-lt"/>
                            </a:rPr>
                            <a:t>Solution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7391" r="-10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7391" b="-120000"/>
                          </a:stretch>
                        </a:blipFill>
                      </a:tcPr>
                    </a:tc>
                  </a:tr>
                  <a:tr h="835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32117" r="-100000" b="-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32117" b="-7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788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Fractions </a:t>
            </a:r>
            <a:r>
              <a:rPr lang="en-US" altLang="en-US" sz="2000" b="0" dirty="0" smtClean="0"/>
              <a:t>(2 of 2)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68313">
                  <a:defRPr/>
                </a:pPr>
                <a:r>
                  <a:rPr lang="en-US" dirty="0"/>
                  <a:t>Using a calculator</a:t>
                </a:r>
                <a:r>
                  <a:rPr lang="en-US" dirty="0" smtClean="0"/>
                  <a:t>;</a:t>
                </a:r>
              </a:p>
              <a:p>
                <a:pPr marL="650875" indent="-306388">
                  <a:buFont typeface="Times New Roman" pitchFamily="18" charset="0"/>
                  <a:buChar char="–"/>
                  <a:defRPr/>
                </a:pPr>
                <a:r>
                  <a:rPr lang="en-US" dirty="0"/>
                  <a:t>The </a:t>
                </a:r>
                <a:r>
                  <a:rPr lang="en-US" dirty="0" smtClean="0"/>
                  <a:t>1/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function can be </a:t>
                </a:r>
                <a:r>
                  <a:rPr lang="en-US" dirty="0" smtClean="0"/>
                  <a:t>useful.</a:t>
                </a:r>
              </a:p>
              <a:p>
                <a:pPr defTabSz="468313">
                  <a:defRPr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$1755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1−0.21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2590800"/>
              </a:xfrm>
              <a:blipFill rotWithShape="1">
                <a:blip r:embed="rId2"/>
                <a:stretch>
                  <a:fillRect l="-2919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30221"/>
                  </p:ext>
                </p:extLst>
              </p:nvPr>
            </p:nvGraphicFramePr>
            <p:xfrm>
              <a:off x="3657600" y="2743200"/>
              <a:ext cx="4464626" cy="291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/>
                    <a:gridCol w="1143000"/>
                    <a:gridCol w="838200"/>
                    <a:gridCol w="1416626"/>
                  </a:tblGrid>
                  <a:tr h="147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 smtClean="0">
                              <a:latin typeface="+mn-lt"/>
                            </a:rPr>
                            <a:t>KEY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="1" dirty="0" smtClean="0">
                              <a:latin typeface="+mn-lt"/>
                            </a:rPr>
                            <a:t>DISPLAY</a:t>
                          </a:r>
                          <a:endParaRPr lang="en-US" sz="1500" b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="1" dirty="0" smtClean="0">
                              <a:latin typeface="+mn-lt"/>
                            </a:rPr>
                            <a:t>KEY</a:t>
                          </a:r>
                          <a:endParaRPr lang="en-US" sz="1500" b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="1" dirty="0" smtClean="0">
                              <a:latin typeface="+mn-lt"/>
                            </a:rPr>
                            <a:t>DISPLAY</a:t>
                          </a:r>
                          <a:endParaRPr lang="en-US" sz="1500" b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CLR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+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−0.120822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210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210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  <a:cs typeface="Calibri" panose="020F0502020204030204" pitchFamily="34" charset="0"/>
                            </a:rPr>
                            <a:t>÷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=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0.879178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365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365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1500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50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5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5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1.137426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  <a:cs typeface="Calibri" panose="020F0502020204030204" pitchFamily="34" charset="0"/>
                            </a:rPr>
                            <a:t>×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0.575342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Aharoni"/>
                              <a:cs typeface="Aharoni"/>
                            </a:rPr>
                            <a:t>×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0.21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1755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1755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+|−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=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1996.18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30221"/>
                  </p:ext>
                </p:extLst>
              </p:nvPr>
            </p:nvGraphicFramePr>
            <p:xfrm>
              <a:off x="3657600" y="2743200"/>
              <a:ext cx="4464626" cy="291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/>
                    <a:gridCol w="1143000"/>
                    <a:gridCol w="838200"/>
                    <a:gridCol w="1416626"/>
                  </a:tblGrid>
                  <a:tr h="3200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b="1" dirty="0" smtClean="0">
                              <a:latin typeface="+mn-lt"/>
                            </a:rPr>
                            <a:t>KEY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="1" dirty="0" smtClean="0">
                              <a:latin typeface="+mn-lt"/>
                            </a:rPr>
                            <a:t>DISPLAY</a:t>
                          </a:r>
                          <a:endParaRPr lang="en-US" sz="1500" b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="1" dirty="0" smtClean="0">
                              <a:latin typeface="+mn-lt"/>
                            </a:rPr>
                            <a:t>KEY</a:t>
                          </a:r>
                          <a:endParaRPr lang="en-US" sz="1500" b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500" b="1" dirty="0" smtClean="0">
                              <a:latin typeface="+mn-lt"/>
                            </a:rPr>
                            <a:t>DISPLAY</a:t>
                          </a:r>
                          <a:endParaRPr lang="en-US" sz="1500" b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CLR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+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−0.120822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210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210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  <a:cs typeface="Calibri" panose="020F0502020204030204" pitchFamily="34" charset="0"/>
                            </a:rPr>
                            <a:t>÷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=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0.879178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365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365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62319" t="-388525" r="-168841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1.137426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  <a:cs typeface="Calibri" panose="020F0502020204030204" pitchFamily="34" charset="0"/>
                            </a:rPr>
                            <a:t>×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0.575342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Aharoni"/>
                              <a:cs typeface="Aharoni"/>
                            </a:rPr>
                            <a:t>×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0.21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1755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1755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+|−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=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500" dirty="0" smtClean="0">
                              <a:latin typeface="+mn-lt"/>
                            </a:rPr>
                            <a:t>1996.18</a:t>
                          </a:r>
                          <a:endParaRPr lang="en-US" sz="15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57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Meaning of Percent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Percent means “</a:t>
            </a:r>
            <a:r>
              <a:rPr lang="en-US" dirty="0">
                <a:solidFill>
                  <a:srgbClr val="951A1B"/>
                </a:solidFill>
              </a:rPr>
              <a:t>per hundred</a:t>
            </a:r>
            <a:r>
              <a:rPr lang="en-US" dirty="0"/>
              <a:t>”</a:t>
            </a:r>
            <a:endParaRPr lang="en-US" dirty="0" smtClean="0"/>
          </a:p>
          <a:p>
            <a:pPr defTabSz="468313">
              <a:defRPr/>
            </a:pPr>
            <a:r>
              <a:rPr lang="en-US" dirty="0"/>
              <a:t>The symbol </a:t>
            </a:r>
            <a:r>
              <a:rPr lang="en-US" b="1" dirty="0">
                <a:solidFill>
                  <a:srgbClr val="951A1B"/>
                </a:solidFill>
              </a:rPr>
              <a:t>%</a:t>
            </a:r>
            <a:r>
              <a:rPr lang="en-US" dirty="0"/>
              <a:t> means </a:t>
            </a:r>
            <a:r>
              <a:rPr lang="en-US" dirty="0" smtClean="0"/>
              <a:t>“</a:t>
            </a:r>
            <a:r>
              <a:rPr lang="en-US" dirty="0"/>
              <a:t>parts of one hundred”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49807"/>
              </p:ext>
            </p:extLst>
          </p:nvPr>
        </p:nvGraphicFramePr>
        <p:xfrm>
          <a:off x="3657600" y="2743200"/>
          <a:ext cx="4876801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540"/>
                <a:gridCol w="2693460"/>
                <a:gridCol w="10668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Percent</a:t>
                      </a:r>
                      <a:endParaRPr lang="en-US" sz="15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Fraction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17/100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0.8%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0.8/100 = 8 /1,000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55%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55/100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0.55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215/100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0.75/100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75/10,000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3/8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0.375/100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375/100,000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0.00375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3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 smtClean="0"/>
              <a:t>Percents</a:t>
            </a:r>
            <a:r>
              <a:rPr lang="en-US" dirty="0" smtClean="0"/>
              <a:t> to Common Fractions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68313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Replace the </a:t>
                </a:r>
                <a:r>
                  <a:rPr lang="en-US" b="1" dirty="0">
                    <a:solidFill>
                      <a:srgbClr val="951A1B"/>
                    </a:solidFill>
                  </a:rPr>
                  <a:t>%</a:t>
                </a:r>
                <a:r>
                  <a:rPr lang="en-US" dirty="0">
                    <a:solidFill>
                      <a:schemeClr val="tx1"/>
                    </a:solidFill>
                  </a:rPr>
                  <a:t> symbol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/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reduce to lowest terms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572000" cy="838200"/>
              </a:xfrm>
              <a:blipFill rotWithShape="1">
                <a:blip r:embed="rId2"/>
                <a:stretch>
                  <a:fillRect l="-306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898110"/>
                  </p:ext>
                </p:extLst>
              </p:nvPr>
            </p:nvGraphicFramePr>
            <p:xfrm>
              <a:off x="3657600" y="2743200"/>
              <a:ext cx="4597400" cy="35351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29718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Percent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Common fraction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28%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175%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175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×25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×25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6.25%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6.25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10,000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0.025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0.025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100,000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box>
                                      <m:box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400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898110"/>
                  </p:ext>
                </p:extLst>
              </p:nvPr>
            </p:nvGraphicFramePr>
            <p:xfrm>
              <a:off x="3657600" y="2743200"/>
              <a:ext cx="4597400" cy="35351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600"/>
                    <a:gridCol w="29718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Percent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Common fraction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28%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4825" t="-65000" r="-205" b="-420000"/>
                          </a:stretch>
                        </a:blipFill>
                      </a:tcPr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175%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4825" t="-165000" r="-205" b="-32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6.25%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4825" t="-252381" r="-205" b="-20476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0.025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4825" t="-352381" r="-205" b="-104762"/>
                          </a:stretch>
                        </a:blipFill>
                      </a:tcPr>
                    </a:tc>
                  </a:tr>
                  <a:tr h="6674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31818" r="-182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4825" t="-431818" r="-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471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 err="1" smtClean="0"/>
              <a:t>Percents</a:t>
            </a:r>
            <a:r>
              <a:rPr lang="en-US" dirty="0" smtClean="0"/>
              <a:t> to Decimals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Drop the % symbol and move the decimal two places to the left</a:t>
            </a:r>
            <a:r>
              <a:rPr lang="en-US" dirty="0" smtClean="0"/>
              <a:t>.</a:t>
            </a:r>
          </a:p>
          <a:p>
            <a:pPr marL="740664" indent="-283464">
              <a:buFont typeface="Times New Roman" pitchFamily="18" charset="0"/>
              <a:buChar char="–"/>
              <a:defRPr/>
            </a:pPr>
            <a:r>
              <a:rPr lang="en-US" dirty="0"/>
              <a:t>Or drop the decimal and divide by </a:t>
            </a:r>
            <a:r>
              <a:rPr lang="en-US" dirty="0" smtClean="0"/>
              <a:t>100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969877"/>
                  </p:ext>
                </p:extLst>
              </p:nvPr>
            </p:nvGraphicFramePr>
            <p:xfrm>
              <a:off x="3657600" y="2743200"/>
              <a:ext cx="3886200" cy="1586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86000"/>
                    <a:gridCol w="16002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Percent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Decimal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52%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0.75%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0.0075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dirty="0" smtClean="0">
                              <a:latin typeface="+mn-lt"/>
                            </a:rPr>
                            <a:t> = 0.25</a:t>
                          </a:r>
                          <a:r>
                            <a:rPr lang="en-US" dirty="0">
                              <a:latin typeface="+mn-lt"/>
                            </a:rPr>
                            <a:t>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0.0025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969877"/>
                  </p:ext>
                </p:extLst>
              </p:nvPr>
            </p:nvGraphicFramePr>
            <p:xfrm>
              <a:off x="3657600" y="2743200"/>
              <a:ext cx="3886200" cy="15862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86000"/>
                    <a:gridCol w="16002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Percent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latin typeface="+mn-lt"/>
                            </a:rPr>
                            <a:t>Decimal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52%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0.75%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0.0075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787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39744" r="-70133" b="-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0.0025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022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Decimals to </a:t>
            </a:r>
            <a:r>
              <a:rPr lang="en-US" dirty="0" err="1"/>
              <a:t>Percents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Move the decimal two places to the right and add the </a:t>
            </a:r>
            <a:r>
              <a:rPr lang="en-US" b="1" dirty="0">
                <a:solidFill>
                  <a:srgbClr val="951A1B"/>
                </a:solidFill>
              </a:rPr>
              <a:t>%</a:t>
            </a:r>
            <a:r>
              <a:rPr lang="en-US" dirty="0"/>
              <a:t> symbol</a:t>
            </a:r>
            <a:r>
              <a:rPr lang="en-US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429983"/>
                  </p:ext>
                </p:extLst>
              </p:nvPr>
            </p:nvGraphicFramePr>
            <p:xfrm>
              <a:off x="3657600" y="2743200"/>
              <a:ext cx="4495800" cy="2085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0"/>
                    <a:gridCol w="17526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Decimal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Percent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=1.375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137.5%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4429983"/>
                  </p:ext>
                </p:extLst>
              </p:nvPr>
            </p:nvGraphicFramePr>
            <p:xfrm>
              <a:off x="3657600" y="2743200"/>
              <a:ext cx="4495800" cy="2085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43200"/>
                    <a:gridCol w="175260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Decimal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Percent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47000" r="-64000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137.5%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828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indent="-402336" defTabSz="468313">
              <a:buFont typeface="+mj-lt"/>
              <a:buAutoNum type="arabicPeriod"/>
              <a:defRPr/>
            </a:pPr>
            <a:r>
              <a:rPr lang="en-US" dirty="0" smtClean="0"/>
              <a:t>Simplify arithmetic expressions using the basic order of operation</a:t>
            </a:r>
            <a:endParaRPr lang="en-US" dirty="0" smtClean="0">
              <a:cs typeface="Times New Roman" pitchFamily="18" charset="0"/>
            </a:endParaRPr>
          </a:p>
          <a:p>
            <a:pPr marL="402336" indent="-402336">
              <a:buFont typeface="+mj-lt"/>
              <a:buAutoNum type="arabicPeriod"/>
              <a:defRPr/>
            </a:pPr>
            <a:r>
              <a:rPr lang="en-US" dirty="0" smtClean="0"/>
              <a:t>Determine equivalent fractions and convert fractions to decimals</a:t>
            </a:r>
            <a:endParaRPr lang="en-US" dirty="0" smtClean="0">
              <a:cs typeface="Times New Roman" pitchFamily="18" charset="0"/>
            </a:endParaRPr>
          </a:p>
          <a:p>
            <a:pPr marL="402336" indent="-402336">
              <a:buFont typeface="+mj-lt"/>
              <a:buAutoNum type="arabicPeriod"/>
              <a:defRPr/>
            </a:pPr>
            <a:r>
              <a:rPr lang="en-US" dirty="0" smtClean="0"/>
              <a:t>Through problem solving, compute simple arithmetic and weighted averages</a:t>
            </a:r>
            <a:endParaRPr lang="en-US" dirty="0" smtClean="0">
              <a:cs typeface="Times New Roman" pitchFamily="18" charset="0"/>
            </a:endParaRPr>
          </a:p>
          <a:p>
            <a:pPr marL="402336" indent="-402336" defTabSz="468313">
              <a:buFont typeface="+mj-lt"/>
              <a:buAutoNum type="arabicPeriod"/>
              <a:defRPr/>
            </a:pPr>
            <a:r>
              <a:rPr lang="en-US" dirty="0" smtClean="0"/>
              <a:t>Determine gross earnings for employees remunerated by the payment of salaries, hourly wages, or commissions</a:t>
            </a:r>
            <a:endParaRPr lang="en-US" dirty="0" smtClean="0">
              <a:cs typeface="Times New Roman" pitchFamily="18" charset="0"/>
            </a:endParaRPr>
          </a:p>
          <a:p>
            <a:pPr marL="402336" indent="-402336">
              <a:buFont typeface="+mj-lt"/>
              <a:buAutoNum type="arabicPeriod"/>
              <a:defRPr/>
            </a:pPr>
            <a:r>
              <a:rPr lang="en-US" dirty="0" smtClean="0"/>
              <a:t>Through problem solving, compute GST, HST, PST, sales taxes, and property taxes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Fractions to </a:t>
            </a:r>
            <a:r>
              <a:rPr lang="en-US" dirty="0" err="1"/>
              <a:t>Percents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First convert the fraction to a decimal, then convert the decimal to percent.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110992"/>
                  </p:ext>
                </p:extLst>
              </p:nvPr>
            </p:nvGraphicFramePr>
            <p:xfrm>
              <a:off x="3657600" y="2743200"/>
              <a:ext cx="3664198" cy="20886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8359"/>
                    <a:gridCol w="1427480"/>
                    <a:gridCol w="1118359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Fraction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Decimal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Percent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n-lt"/>
                            </a:rPr>
                            <a:t>7/8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87.5%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n-lt"/>
                            </a:rPr>
                            <a:t>1/3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0.333333···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33.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n-lt"/>
                            </a:rPr>
                            <a:t>4/7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0.5714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57.14%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125%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110992"/>
                  </p:ext>
                </p:extLst>
              </p:nvPr>
            </p:nvGraphicFramePr>
            <p:xfrm>
              <a:off x="3657600" y="2743200"/>
              <a:ext cx="3664198" cy="20886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8359"/>
                    <a:gridCol w="1427480"/>
                    <a:gridCol w="1118359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Fraction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Decimal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Percent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n-lt"/>
                            </a:rPr>
                            <a:t>7/8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0.875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87.5%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17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n-lt"/>
                            </a:rPr>
                            <a:t>1/3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0.333333···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8415" t="-203226" r="-546" b="-25806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+mn-lt"/>
                            </a:rPr>
                            <a:t>4/7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0.5714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57.14%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1515" r="-228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n-lt"/>
                            </a:rPr>
                            <a:t>125%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580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Arithmetic </a:t>
            </a:r>
            <a:r>
              <a:rPr lang="en-US" dirty="0" smtClean="0"/>
              <a:t>Average or Mean </a:t>
            </a:r>
            <a:r>
              <a:rPr lang="en-US" altLang="en-US" sz="2000" b="0" dirty="0"/>
              <a:t>(1 of </a:t>
            </a:r>
            <a:r>
              <a:rPr lang="en-US" altLang="en-US" sz="2000" b="0" dirty="0" smtClean="0"/>
              <a:t>2)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68313">
                  <a:defRPr/>
                </a:pPr>
                <a:r>
                  <a:rPr lang="en-US" dirty="0"/>
                  <a:t>Add the values in the set and divide the number of those values</a:t>
                </a:r>
                <a:r>
                  <a:rPr lang="en-US" dirty="0" smtClean="0"/>
                  <a:t>.</a:t>
                </a:r>
              </a:p>
              <a:p>
                <a:pPr marL="0" indent="0" defTabSz="468313">
                  <a:buNone/>
                  <a:defRPr/>
                </a:pPr>
                <a:r>
                  <a:rPr lang="en-US" dirty="0"/>
                  <a:t>Example:</a:t>
                </a:r>
                <a:endParaRPr lang="en-US" dirty="0" smtClean="0">
                  <a:cs typeface="Times New Roman" pitchFamily="18" charset="0"/>
                </a:endParaRPr>
              </a:p>
              <a:p>
                <a:pPr marL="342900" indent="-342900" defTabSz="468313">
                  <a:defRPr/>
                </a:pPr>
                <a:r>
                  <a:rPr lang="en-US" dirty="0"/>
                  <a:t>The marks obtained by </a:t>
                </a:r>
                <a:r>
                  <a:rPr lang="en-US" dirty="0" err="1"/>
                  <a:t>Byung</a:t>
                </a:r>
                <a:r>
                  <a:rPr lang="en-US" dirty="0"/>
                  <a:t> Kang for the seven tests that make up Unit 1 of his Mathematics of Finance course were 82, 68, 88, 72, 78, 96, and 83</a:t>
                </a:r>
                <a:endParaRPr lang="en-US" dirty="0" smtClean="0">
                  <a:cs typeface="Times New Roman" pitchFamily="18" charset="0"/>
                </a:endParaRPr>
              </a:p>
              <a:p>
                <a:pPr marL="740664" indent="-283464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all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tests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count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equally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what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average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mark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</m:t>
                    </m:r>
                    <m:r>
                      <m:rPr>
                        <m:nor/>
                      </m:rPr>
                      <a:rPr lang="en-US" dirty="0"/>
                      <m:t> 1?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marL="740664" indent="-283464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marks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</m:t>
                    </m:r>
                    <m:r>
                      <m:rPr>
                        <m:nor/>
                      </m:rPr>
                      <a:rPr lang="en-US" dirty="0"/>
                      <m:t> 2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</m:t>
                    </m:r>
                    <m:r>
                      <m:rPr>
                        <m:nor/>
                      </m:rPr>
                      <a:rPr lang="en-US" dirty="0"/>
                      <m:t> 3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course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were</m:t>
                    </m:r>
                    <m:r>
                      <m:rPr>
                        <m:nor/>
                      </m:rPr>
                      <a:rPr lang="en-US" dirty="0"/>
                      <m:t> 72.4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68.9, </m:t>
                    </m:r>
                    <m:r>
                      <m:rPr>
                        <m:nor/>
                      </m:rPr>
                      <a:rPr lang="en-US" dirty="0"/>
                      <m:t>respectively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all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marks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have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equal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what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course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average</m:t>
                    </m:r>
                    <m:r>
                      <m:rPr>
                        <m:nor/>
                      </m:rPr>
                      <a:rPr lang="en-US" dirty="0"/>
                      <m:t>?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617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Arithmetic </a:t>
            </a:r>
            <a:r>
              <a:rPr lang="en-US" dirty="0" smtClean="0"/>
              <a:t>Average or Mean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</a:t>
            </a:r>
            <a:r>
              <a:rPr lang="en-US" altLang="en-US" sz="2000" b="0" dirty="0" smtClean="0"/>
              <a:t>2)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402336" indent="-402336">
                  <a:spcAft>
                    <a:spcPts val="1500"/>
                  </a:spcAft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marks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tests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402336" indent="-402336" algn="ctr">
                  <a:spcAft>
                    <a:spcPts val="15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Unit</m:t>
                      </m:r>
                      <m:r>
                        <a:rPr lang="en-US">
                          <a:latin typeface="Cambria Math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average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82+68+88+72+78+96+83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567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=81.0</m:t>
                      </m:r>
                    </m:oMath>
                  </m:oMathPara>
                </a14:m>
                <a:endParaRPr lang="en-US" dirty="0" smtClean="0">
                  <a:cs typeface="Times New Roman" pitchFamily="18" charset="0"/>
                </a:endParaRPr>
              </a:p>
              <a:p>
                <a:pPr marL="402336" indent="-402336">
                  <a:spcAft>
                    <a:spcPts val="1500"/>
                  </a:spcAft>
                  <a:buFont typeface="+mj-lt"/>
                  <a:buAutoNum type="romanLcPeriod" startAt="2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Course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marks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units</m:t>
                        </m:r>
                      </m:den>
                    </m:f>
                  </m:oMath>
                </a14:m>
                <a:endParaRPr lang="en-US" dirty="0">
                  <a:cs typeface="Times New Roman" pitchFamily="18" charset="0"/>
                </a:endParaRPr>
              </a:p>
              <a:p>
                <a:pPr marL="402336" indent="-402336">
                  <a:spcAft>
                    <a:spcPts val="15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Course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81.0+75.4+68.9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222.3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=74.1</m:t>
                      </m:r>
                    </m:oMath>
                  </m:oMathPara>
                </a14:m>
                <a:endParaRPr lang="en-US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00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Use a weighting factor to indicate the number of items in a group or the relative importance of data items</a:t>
            </a:r>
            <a:r>
              <a:rPr lang="en-US" dirty="0" smtClean="0"/>
              <a:t>.</a:t>
            </a:r>
            <a:endParaRPr lang="en-US" altLang="en-US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CA" dirty="0"/>
              <a:t>multiply each item by the numbers involved or by a weighting factor representing its importance.</a:t>
            </a:r>
          </a:p>
          <a:p>
            <a:pPr marL="740664" indent="-283464">
              <a:buFont typeface="Times New Roman" pitchFamily="18" charset="0"/>
              <a:buChar char="–"/>
              <a:defRPr/>
            </a:pPr>
            <a:endParaRPr lang="en-US" altLang="en-US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401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Grade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Weights</a:t>
            </a:r>
            <a:endParaRPr lang="en-US" dirty="0" smtClean="0"/>
          </a:p>
          <a:p>
            <a:pPr defTabSz="468313">
              <a:defRPr/>
            </a:pPr>
            <a:r>
              <a:rPr lang="en-US" dirty="0" smtClean="0"/>
              <a:t>A = 4</a:t>
            </a:r>
            <a:endParaRPr lang="en-US" altLang="en-US" dirty="0">
              <a:cs typeface="Times New Roman" pitchFamily="18" charset="0"/>
            </a:endParaRPr>
          </a:p>
          <a:p>
            <a:pPr defTabSz="468313">
              <a:defRPr/>
            </a:pPr>
            <a:r>
              <a:rPr lang="en-US" dirty="0" smtClean="0"/>
              <a:t>B = </a:t>
            </a:r>
            <a:r>
              <a:rPr lang="en-US" dirty="0"/>
              <a:t>3</a:t>
            </a:r>
            <a:endParaRPr lang="en-US" altLang="en-US" dirty="0">
              <a:cs typeface="Times New Roman" pitchFamily="18" charset="0"/>
            </a:endParaRPr>
          </a:p>
          <a:p>
            <a:pPr defTabSz="468313">
              <a:defRPr/>
            </a:pPr>
            <a:r>
              <a:rPr lang="en-US" dirty="0" smtClean="0"/>
              <a:t>C = 2</a:t>
            </a:r>
          </a:p>
          <a:p>
            <a:pPr defTabSz="468313">
              <a:defRPr/>
            </a:pPr>
            <a:r>
              <a:rPr lang="en-US" dirty="0" smtClean="0"/>
              <a:t>D = 1</a:t>
            </a:r>
            <a:endParaRPr lang="en-US" alt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657077"/>
                  </p:ext>
                </p:extLst>
              </p:nvPr>
            </p:nvGraphicFramePr>
            <p:xfrm>
              <a:off x="1752600" y="3114802"/>
              <a:ext cx="7010400" cy="27525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09800"/>
                    <a:gridCol w="838200"/>
                    <a:gridCol w="39624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Grade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Credit Hours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Accounting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English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Elective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smtClean="0">
                              <a:solidFill>
                                <a:srgbClr val="951A1B"/>
                              </a:solidFill>
                            </a:rPr>
                            <a:t>12 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smtClean="0"/>
                            <a:t>Weighted Average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6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×3+2×4+4×3+4×2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=3.08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657077"/>
                  </p:ext>
                </p:extLst>
              </p:nvPr>
            </p:nvGraphicFramePr>
            <p:xfrm>
              <a:off x="1752600" y="3114802"/>
              <a:ext cx="7010400" cy="27525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09800"/>
                    <a:gridCol w="838200"/>
                    <a:gridCol w="3962400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Grade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Credit Hours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Accounting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English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Elective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smtClean="0">
                              <a:solidFill>
                                <a:srgbClr val="951A1B"/>
                              </a:solidFill>
                            </a:rPr>
                            <a:t>12 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631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 smtClean="0"/>
                            <a:t>Weighted Average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7077" t="-3945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152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PAYROLL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Payroll </a:t>
            </a:r>
            <a:r>
              <a:rPr lang="en-CA" dirty="0" smtClean="0"/>
              <a:t>Applications Salaries </a:t>
            </a:r>
            <a:r>
              <a:rPr lang="en-CA" sz="2000" b="0" dirty="0" smtClean="0"/>
              <a:t>(1 of 4)</a:t>
            </a:r>
            <a:endParaRPr lang="en-US" alt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Compensation of employees by salary is usually on a monthly or a yearly basis.</a:t>
            </a:r>
            <a:endParaRPr lang="en-US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US" dirty="0"/>
              <a:t>monthly salaried personnel get paid either monthly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semi-monthly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personnel on a yearly salary basis may get paid monthly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semi-monthly</a:t>
            </a:r>
            <a:r>
              <a:rPr lang="en-US" dirty="0"/>
              <a:t>, every two weeks, weekly.</a:t>
            </a:r>
            <a:endParaRPr lang="en-US" altLang="en-US" dirty="0"/>
          </a:p>
          <a:p>
            <a:pPr lvl="1">
              <a:defRPr/>
            </a:pPr>
            <a:r>
              <a:rPr lang="en-US" dirty="0"/>
              <a:t>special schedules such are used by some boards of education to pay their teachers.</a:t>
            </a:r>
          </a:p>
          <a:p>
            <a:pPr lvl="1">
              <a:defRPr/>
            </a:pPr>
            <a:r>
              <a:rPr lang="en-US" dirty="0"/>
              <a:t>If salary is paid weekly or every two weeks, the year is assumed to consist of exactly 52 weeks.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25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Payroll </a:t>
            </a:r>
            <a:r>
              <a:rPr lang="en-CA" dirty="0" smtClean="0"/>
              <a:t>Applications Salaries </a:t>
            </a:r>
            <a:r>
              <a:rPr lang="en-CA" sz="2000" b="0" dirty="0" smtClean="0"/>
              <a:t>(2 </a:t>
            </a:r>
            <a:r>
              <a:rPr lang="en-CA" sz="2000" b="0" dirty="0"/>
              <a:t>of 4)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68313">
                  <a:defRPr/>
                </a:pPr>
                <a:r>
                  <a:rPr lang="en-US" dirty="0"/>
                  <a:t>Mike receives a monthly salary of $2080 paid semi-monthly. Mike’s regular workweek is 37.5 hours. Any hours worked over 37.5 hours in a week are overtime and are paid at time-and-a-half regular pay. During the first half of October, Mike worked 7.5 hours overtime.</a:t>
                </a:r>
                <a:endParaRPr lang="en-US" dirty="0" smtClean="0"/>
              </a:p>
              <a:p>
                <a:pPr marL="740664" indent="-283464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What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Mike</m:t>
                    </m:r>
                    <m:r>
                      <m:rPr>
                        <m:nor/>
                      </m:rPr>
                      <a:rPr lang="en-US" dirty="0"/>
                      <m:t>’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hourly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rate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pay</m:t>
                    </m:r>
                    <m:r>
                      <m:rPr>
                        <m:nor/>
                      </m:rPr>
                      <a:rPr lang="en-US" dirty="0"/>
                      <m:t>?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marL="740664" indent="-283464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What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gross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earnings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pay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period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October</m:t>
                    </m:r>
                    <m:r>
                      <m:rPr>
                        <m:nor/>
                      </m:rPr>
                      <a:rPr lang="en-US" dirty="0"/>
                      <m:t> 15?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704" t="-1617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Payroll </a:t>
            </a:r>
            <a:r>
              <a:rPr lang="en-CA" dirty="0" smtClean="0"/>
              <a:t>Applications Salaries </a:t>
            </a:r>
            <a:r>
              <a:rPr lang="en-CA" sz="2000" b="0" dirty="0" smtClean="0"/>
              <a:t>(3 </a:t>
            </a:r>
            <a:r>
              <a:rPr lang="en-CA" sz="2000" b="0" dirty="0"/>
              <a:t>of 4)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4488" indent="-344488">
                  <a:buFont typeface="+mj-lt"/>
                  <a:buAutoNum type="romanLcPeriod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When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computing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hourly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rate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pay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personnel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employed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monthly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salary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basis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correct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approach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requires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yearly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salary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determined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hourly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rate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pay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may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computed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basis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52 </m:t>
                    </m:r>
                    <m:r>
                      <m:rPr>
                        <m:nor/>
                      </m:rPr>
                      <a:rPr lang="en-US" dirty="0"/>
                      <m:t>weeks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per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year</m:t>
                    </m:r>
                  </m:oMath>
                </a14:m>
                <a:endParaRPr lang="en-US" dirty="0"/>
              </a:p>
              <a:p>
                <a:pPr marL="342900" indent="-342900" defTabSz="468313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𝑌𝑒𝑎𝑟𝑙𝑦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𝑔𝑟𝑜𝑠𝑠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𝑒𝑎𝑟𝑛𝑖𝑛𝑔𝑠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=2,080×12=$24,960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defTabSz="468313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𝑊𝑒𝑒𝑘𝑙𝑦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𝑔𝑟𝑜𝑠𝑠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𝑒𝑎𝑟𝑛𝑖𝑛𝑔𝑠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951A1B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951A1B"/>
                            </a:solidFill>
                            <a:latin typeface="Cambria Math"/>
                          </a:rPr>
                          <m:t>24,960</m:t>
                        </m:r>
                      </m:num>
                      <m:den>
                        <m:r>
                          <a:rPr lang="en-US" i="1">
                            <a:solidFill>
                              <a:srgbClr val="951A1B"/>
                            </a:solidFill>
                            <a:latin typeface="Cambria Math"/>
                          </a:rPr>
                          <m:t>52</m:t>
                        </m:r>
                      </m:den>
                    </m:f>
                    <m:r>
                      <a:rPr lang="en-US" i="1">
                        <a:solidFill>
                          <a:srgbClr val="951A1B"/>
                        </a:solidFill>
                        <a:latin typeface="Cambria Math"/>
                      </a:rPr>
                      <m:t>=$480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defTabSz="468313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𝐻𝑜𝑢𝑟𝑙𝑦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𝑟𝑎𝑡𝑒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𝑜𝑓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 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𝑝𝑎𝑦</m:t>
                    </m:r>
                    <m:r>
                      <a:rPr lang="en-US" i="1" smtClean="0">
                        <a:solidFill>
                          <a:srgbClr val="951A1B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951A1B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951A1B"/>
                            </a:solidFill>
                            <a:latin typeface="Cambria Math"/>
                          </a:rPr>
                          <m:t>480</m:t>
                        </m:r>
                      </m:num>
                      <m:den>
                        <m:r>
                          <a:rPr lang="en-US" i="1">
                            <a:solidFill>
                              <a:srgbClr val="951A1B"/>
                            </a:solidFill>
                            <a:latin typeface="Cambria Math"/>
                          </a:rPr>
                          <m:t>37.5</m:t>
                        </m:r>
                      </m:den>
                    </m:f>
                    <m:r>
                      <a:rPr lang="en-US" i="1">
                        <a:solidFill>
                          <a:srgbClr val="951A1B"/>
                        </a:solidFill>
                        <a:latin typeface="Cambria Math"/>
                      </a:rPr>
                      <m:t>=$12.80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103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Payroll </a:t>
            </a:r>
            <a:r>
              <a:rPr lang="en-CA" dirty="0" smtClean="0"/>
              <a:t>Applications Salaries </a:t>
            </a:r>
            <a:r>
              <a:rPr lang="en-CA" sz="2000" b="0" dirty="0" smtClean="0"/>
              <a:t>(4 </a:t>
            </a:r>
            <a:r>
              <a:rPr lang="en-CA" sz="2000" b="0" dirty="0"/>
              <a:t>of 4)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7472" indent="-347472">
                  <a:buFont typeface="+mj-lt"/>
                  <a:buAutoNum type="romanLcPeriod" startAt="2"/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egular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semi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monthly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gross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earnings</m:t>
                          </m:r>
                        </m:e>
                      </m:mr>
                    </m:m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2,080</m:t>
                        </m:r>
                      </m:num>
                      <m:den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0">
                        <a:solidFill>
                          <a:schemeClr val="tx1"/>
                        </a:solidFill>
                        <a:latin typeface="Cambria Math"/>
                      </a:rPr>
                      <m:t>=$1,040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Overtime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pay</m:t>
                    </m:r>
                    <m:r>
                      <a:rPr lang="en-US">
                        <a:latin typeface="Cambria Math"/>
                      </a:rPr>
                      <m:t>=7.5×12.80×1.5=$144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otal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gross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earnings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pay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period</m:t>
                          </m:r>
                        </m:e>
                      </m:mr>
                    </m:m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1,040+144=$1,184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31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Order of Operations (BEDMAS) </a:t>
            </a:r>
            <a:r>
              <a:rPr lang="en-US" altLang="en-US" sz="2000" b="0" dirty="0" smtClean="0"/>
              <a:t>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pPr marL="402336" indent="-402336" defTabSz="468313">
              <a:buFont typeface="+mj-lt"/>
              <a:buAutoNum type="arabicPeriod"/>
              <a:defRPr/>
            </a:pPr>
            <a:r>
              <a:rPr lang="en-CA" dirty="0" smtClean="0"/>
              <a:t>Perform all operations inside a bracket first (operations inside the bracket must be performed in the proper order)</a:t>
            </a:r>
            <a:endParaRPr lang="en-US" dirty="0" smtClean="0">
              <a:cs typeface="Times New Roman" pitchFamily="18" charset="0"/>
            </a:endParaRPr>
          </a:p>
          <a:p>
            <a:pPr marL="402336" indent="-402336">
              <a:buFont typeface="+mj-lt"/>
              <a:buAutoNum type="arabicPeriod"/>
              <a:defRPr/>
            </a:pPr>
            <a:r>
              <a:rPr lang="en-CA" dirty="0" smtClean="0"/>
              <a:t>Perform all exponents</a:t>
            </a:r>
            <a:endParaRPr lang="en-US" dirty="0" smtClean="0">
              <a:cs typeface="Times New Roman" pitchFamily="18" charset="0"/>
            </a:endParaRPr>
          </a:p>
          <a:p>
            <a:pPr marL="402336" indent="-402336">
              <a:buFont typeface="+mj-lt"/>
              <a:buAutoNum type="arabicPeriod"/>
              <a:defRPr/>
            </a:pPr>
            <a:r>
              <a:rPr lang="en-CA" dirty="0" smtClean="0"/>
              <a:t>Perform multiplication and division in the order as they appear from the left to right</a:t>
            </a:r>
            <a:endParaRPr lang="en-US" dirty="0" smtClean="0">
              <a:cs typeface="Times New Roman" pitchFamily="18" charset="0"/>
            </a:endParaRPr>
          </a:p>
          <a:p>
            <a:pPr marL="402336" indent="-402336" defTabSz="468313">
              <a:buFont typeface="+mj-lt"/>
              <a:buAutoNum type="arabicPeriod"/>
              <a:defRPr/>
            </a:pPr>
            <a:r>
              <a:rPr lang="en-CA" dirty="0" smtClean="0"/>
              <a:t>Perform addition and subtraction in order as they appear from left to right</a:t>
            </a:r>
            <a:endParaRPr lang="en-US" dirty="0" smtClean="0"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58907"/>
              </p:ext>
            </p:extLst>
          </p:nvPr>
        </p:nvGraphicFramePr>
        <p:xfrm>
          <a:off x="774403" y="4793346"/>
          <a:ext cx="7595194" cy="1272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297"/>
                <a:gridCol w="1295400"/>
                <a:gridCol w="1295400"/>
                <a:gridCol w="1397297"/>
                <a:gridCol w="1295400"/>
                <a:gridCol w="1295400"/>
              </a:tblGrid>
              <a:tr h="6930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Brackets</a:t>
                      </a:r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Exponents</a:t>
                      </a:r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Division</a:t>
                      </a:r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Multiplication</a:t>
                      </a:r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Addition</a:t>
                      </a:r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Subtraction</a:t>
                      </a:r>
                    </a:p>
                  </a:txBody>
                  <a:tcPr marL="84286" marR="8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Commission </a:t>
            </a:r>
            <a:r>
              <a:rPr lang="en-US" sz="2000" b="0" dirty="0" smtClean="0"/>
              <a:t>(1 of 2)</a:t>
            </a:r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defTabSz="468313">
              <a:spcBef>
                <a:spcPts val="600"/>
              </a:spcBef>
              <a:defRPr/>
            </a:pPr>
            <a:r>
              <a:rPr lang="en-US" sz="1800" dirty="0"/>
              <a:t>Persons engaged in the buying and selling functions of a business are often compensated by a commission.</a:t>
            </a:r>
            <a:endParaRPr lang="en-US" sz="1800" dirty="0" smtClean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b="1" dirty="0">
                <a:solidFill>
                  <a:srgbClr val="951A1B"/>
                </a:solidFill>
              </a:rPr>
              <a:t>Straight commission</a:t>
            </a:r>
            <a:endParaRPr lang="en-US" sz="1800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lvl="1">
              <a:defRPr/>
            </a:pPr>
            <a:r>
              <a:rPr lang="en-US" sz="1800" dirty="0"/>
              <a:t>Usually calculated as a percent of net sales for a given time period</a:t>
            </a:r>
            <a:endParaRPr lang="en-US" dirty="0"/>
          </a:p>
          <a:p>
            <a:pPr lvl="1">
              <a:defRPr/>
            </a:pPr>
            <a:r>
              <a:rPr lang="en-US" sz="1800" dirty="0"/>
              <a:t>Net sales are the difference between the gross sales for the time period and any sales returns and allowances, or sales discounts.</a:t>
            </a:r>
            <a:endParaRPr lang="en-US" altLang="en-US" dirty="0"/>
          </a:p>
          <a:p>
            <a:pPr defTabSz="468313">
              <a:spcBef>
                <a:spcPts val="600"/>
              </a:spcBef>
              <a:defRPr/>
            </a:pPr>
            <a:r>
              <a:rPr lang="en-US" sz="1800" b="1" dirty="0">
                <a:solidFill>
                  <a:srgbClr val="951A1B"/>
                </a:solidFill>
              </a:rPr>
              <a:t>Graduated commission</a:t>
            </a:r>
            <a:endParaRPr lang="en-US" altLang="en-US" sz="1800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lvl="1">
              <a:defRPr/>
            </a:pPr>
            <a:r>
              <a:rPr lang="en-US" sz="1800" dirty="0"/>
              <a:t>Usually involves paying an increasing percent for increasing sales levels during a given time period.</a:t>
            </a:r>
            <a:endParaRPr lang="en-US" dirty="0"/>
          </a:p>
          <a:p>
            <a:pPr>
              <a:spcBef>
                <a:spcPts val="600"/>
              </a:spcBef>
              <a:defRPr/>
            </a:pPr>
            <a:r>
              <a:rPr lang="en-US" sz="1800" b="1" dirty="0">
                <a:solidFill>
                  <a:srgbClr val="951A1B"/>
                </a:solidFill>
              </a:rPr>
              <a:t>Salary plus commission</a:t>
            </a:r>
            <a:endParaRPr lang="en-US" altLang="en-US" sz="1800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lvl="1">
              <a:defRPr/>
            </a:pPr>
            <a:r>
              <a:rPr lang="en-US" sz="1800" dirty="0"/>
              <a:t>A method that guarantees a minimum income per pay period to the salesperson.</a:t>
            </a:r>
            <a:endParaRPr lang="en-US" dirty="0"/>
          </a:p>
          <a:p>
            <a:pPr lvl="1">
              <a:defRPr/>
            </a:pPr>
            <a:r>
              <a:rPr lang="en-US" sz="1800" dirty="0"/>
              <a:t>The rate of commission in such cases is either at a lower rate or is not paid until a minimum sales level (called a quota) for a time period has been reached</a:t>
            </a:r>
            <a:r>
              <a:rPr lang="en-US" sz="18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3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Commission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sz="1800" dirty="0"/>
              <a:t>Sales personnel on commission often have a </a:t>
            </a:r>
            <a:r>
              <a:rPr lang="en-US" sz="1800" b="1" dirty="0">
                <a:solidFill>
                  <a:srgbClr val="951A1B"/>
                </a:solidFill>
              </a:rPr>
              <a:t>drawing account</a:t>
            </a:r>
            <a:r>
              <a:rPr lang="en-US" sz="1800" dirty="0"/>
              <a:t>.</a:t>
            </a:r>
            <a:endParaRPr lang="en-US" sz="18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1800" dirty="0"/>
              <a:t>The salesperson may withdraw funds from such an account in advance to meet business and personal expenses.</a:t>
            </a:r>
            <a:endParaRPr lang="en-US" sz="18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1800" dirty="0"/>
              <a:t>Money advanced is deducted from the commission earned when the salesperson is paid.</a:t>
            </a:r>
            <a:endParaRPr lang="en-US" altLang="en-US" sz="1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0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 Commission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14854"/>
              </p:ext>
            </p:extLst>
          </p:nvPr>
        </p:nvGraphicFramePr>
        <p:xfrm>
          <a:off x="1257300" y="2875280"/>
          <a:ext cx="66294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7666"/>
                <a:gridCol w="354173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 commission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 commission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$25,000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6%</a:t>
                      </a:r>
                      <a:r>
                        <a:rPr lang="en-US" baseline="0" dirty="0"/>
                        <a:t> = $1,500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3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Graduated Commission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9790"/>
              </p:ext>
            </p:extLst>
          </p:nvPr>
        </p:nvGraphicFramePr>
        <p:xfrm>
          <a:off x="585618" y="1762760"/>
          <a:ext cx="7972764" cy="33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1030"/>
                <a:gridCol w="3541734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$50,000 monthly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$10,000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$10,000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</a:t>
                      </a:r>
                      <a:r>
                        <a:rPr lang="en-US" baseline="0" dirty="0"/>
                        <a:t> $20,000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/>
                        <a:t>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0.06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(50,000 – 20,000) = 0.09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$2,700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51A1B"/>
                          </a:solidFill>
                        </a:rPr>
                        <a:t>Commission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51A1B"/>
                          </a:solidFill>
                        </a:rPr>
                        <a:t>$3,800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55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Compensation paid to hourly rated employees.</a:t>
            </a:r>
          </a:p>
          <a:p>
            <a:r>
              <a:rPr lang="en-CA" dirty="0"/>
              <a:t>Gross earnings are calculated by multiplying the number of hours worked by the hourly rate of pay plus any overtime pay.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1981200" y="3581400"/>
                <a:ext cx="4800600" cy="609599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solidFill>
                            <a:srgbClr val="951A1B"/>
                          </a:solidFill>
                          <a:latin typeface="Cambria Math"/>
                        </a:rPr>
                        <m:t>𝐺𝑟𝑜𝑠𝑠</m:t>
                      </m:r>
                      <m:r>
                        <a:rPr lang="en-US" sz="1800" i="1" kern="0" smtClean="0">
                          <a:solidFill>
                            <a:srgbClr val="951A1B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 kern="0" smtClean="0">
                          <a:solidFill>
                            <a:srgbClr val="951A1B"/>
                          </a:solidFill>
                          <a:latin typeface="Cambria Math"/>
                        </a:rPr>
                        <m:t>𝑒𝑎𝑟𝑛𝑖𝑛𝑔𝑠</m:t>
                      </m:r>
                      <m:r>
                        <a:rPr lang="en-US" sz="1800" i="1" kern="0" smtClean="0">
                          <a:solidFill>
                            <a:srgbClr val="951A1B"/>
                          </a:solidFill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𝐺</m:t>
                            </m:r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𝑟𝑜𝑠𝑠</m:t>
                            </m:r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𝑝𝑎𝑦</m:t>
                            </m:r>
                          </m:e>
                        </m:mr>
                        <m:mr>
                          <m:e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𝑤𝑜𝑟𝑘𝑤𝑒𝑒𝑘</m:t>
                            </m:r>
                          </m:e>
                        </m:mr>
                      </m:m>
                      <m:r>
                        <a:rPr lang="en-US" sz="1800" i="1" kern="0">
                          <a:solidFill>
                            <a:srgbClr val="951A1B"/>
                          </a:solidFill>
                          <a:latin typeface="Cambria Math"/>
                        </a:rPr>
                        <m:t>+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kern="0">
                              <a:solidFill>
                                <a:srgbClr val="951A1B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𝑂</m:t>
                            </m:r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𝑣𝑒𝑟𝑡𝑖𝑚𝑒</m:t>
                            </m:r>
                          </m:e>
                        </m:mr>
                        <m:mr>
                          <m:e>
                            <m:r>
                              <a:rPr lang="en-US" sz="1800" i="1" kern="0">
                                <a:solidFill>
                                  <a:srgbClr val="951A1B"/>
                                </a:solidFill>
                                <a:latin typeface="Cambria Math"/>
                              </a:rPr>
                              <m:t>𝑝𝑎𝑦</m:t>
                            </m:r>
                          </m:e>
                        </m:mr>
                      </m:m>
                    </m:oMath>
                  </m:oMathPara>
                </a14:m>
                <a:endParaRPr lang="en-US" sz="1800" i="1" dirty="0">
                  <a:solidFill>
                    <a:srgbClr val="951A1B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981200" y="3581400"/>
                <a:ext cx="4800600" cy="609599"/>
              </a:xfr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724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</a:t>
            </a:r>
            <a:r>
              <a:rPr lang="en-US" dirty="0" smtClean="0"/>
              <a:t>Pay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The most common regular workweek is 40 hours.</a:t>
            </a:r>
            <a:endParaRPr lang="en-US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/>
              <a:t>If no agreement exists, federal or provincial employment standards legislation provides for a maximum number of hours per week, such as 44 hours for most employers.</a:t>
            </a:r>
            <a:endParaRPr lang="en-US" dirty="0" smtClean="0">
              <a:cs typeface="Times New Roman" pitchFamily="18" charset="0"/>
            </a:endParaRPr>
          </a:p>
          <a:p>
            <a:pPr defTabSz="468313">
              <a:defRPr/>
            </a:pPr>
            <a:r>
              <a:rPr lang="en-US" dirty="0"/>
              <a:t>Any hours over the set maximum must be paid at least at time-and-a-half the regular hourly rate (overtime</a:t>
            </a:r>
            <a:r>
              <a:rPr lang="en-US" dirty="0" smtClean="0"/>
              <a:t>).</a:t>
            </a: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8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Overtime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When overtime is involved, gross earnings can be calculated by either of two methods.</a:t>
            </a:r>
            <a:endParaRPr lang="en-US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/>
              <a:t>Method </a:t>
            </a:r>
            <a:r>
              <a:rPr lang="en-US" dirty="0" smtClean="0"/>
              <a:t>A</a:t>
            </a:r>
          </a:p>
          <a:p>
            <a:pPr lvl="1">
              <a:defRPr/>
            </a:pPr>
            <a:r>
              <a:rPr lang="en-US" dirty="0"/>
              <a:t>Add overtime pay to the gross pay for a regular workweek</a:t>
            </a:r>
            <a:r>
              <a:rPr lang="en-US" dirty="0" smtClean="0"/>
              <a:t>.</a:t>
            </a:r>
            <a:endParaRPr lang="en-US" dirty="0"/>
          </a:p>
          <a:p>
            <a:pPr defTabSz="468313">
              <a:defRPr/>
            </a:pPr>
            <a:r>
              <a:rPr lang="en-US" dirty="0" smtClean="0"/>
              <a:t>Method </a:t>
            </a:r>
            <a:r>
              <a:rPr lang="en-US" dirty="0"/>
              <a:t>B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Overtime excess (overtime premium) is computed separately and added to gross earnings for all hours (including the overtime hours) at the regular rate of pay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6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Gross Earnings</a:t>
            </a: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58757"/>
              </p:ext>
            </p:extLst>
          </p:nvPr>
        </p:nvGraphicFramePr>
        <p:xfrm>
          <a:off x="1045669" y="1948180"/>
          <a:ext cx="7052663" cy="296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3663"/>
                <a:gridCol w="3429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workweek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hourly rate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$16.50/hour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Overtime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1.5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rate/hour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Calculations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weekly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hours worked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pay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16.50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$660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Overtime pay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52−40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16.50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haroni"/>
                          <a:cs typeface="Aharoni"/>
                        </a:rPr>
                        <a:t>×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1.5 = $297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51A1B"/>
                          </a:solidFill>
                        </a:rPr>
                        <a:t>Gross earnings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51A1B"/>
                          </a:solidFill>
                        </a:rPr>
                        <a:t>660 +</a:t>
                      </a:r>
                      <a:r>
                        <a:rPr lang="en-US" b="1" baseline="0" dirty="0">
                          <a:solidFill>
                            <a:srgbClr val="951A1B"/>
                          </a:solidFill>
                        </a:rPr>
                        <a:t> 297 = $957</a:t>
                      </a:r>
                      <a:endParaRPr lang="en-US" b="1" dirty="0">
                        <a:solidFill>
                          <a:srgbClr val="951A1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83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Overtime Premium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The overtime premium on the excess is calculated separately.</a:t>
            </a:r>
            <a:endParaRPr lang="en-US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/>
              <a:t>52 </a:t>
            </a:r>
            <a:r>
              <a:rPr lang="en-US" dirty="0" smtClean="0">
                <a:latin typeface="Aharoni"/>
                <a:cs typeface="Aharoni"/>
              </a:rPr>
              <a:t>×</a:t>
            </a:r>
            <a:r>
              <a:rPr lang="en-US" dirty="0" smtClean="0"/>
              <a:t> </a:t>
            </a:r>
            <a:r>
              <a:rPr lang="en-US" dirty="0"/>
              <a:t>16.50 = $858</a:t>
            </a:r>
            <a:endParaRPr lang="en-US" dirty="0" smtClean="0"/>
          </a:p>
          <a:p>
            <a:pPr>
              <a:defRPr/>
            </a:pPr>
            <a:r>
              <a:rPr lang="en-US" dirty="0"/>
              <a:t>12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</a:t>
            </a:r>
            <a:r>
              <a:rPr lang="en-US" dirty="0"/>
              <a:t>0.5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</a:t>
            </a:r>
            <a:r>
              <a:rPr lang="en-US" dirty="0"/>
              <a:t>16.50 = $99 (excess)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Note that overtime is </a:t>
            </a:r>
            <a:r>
              <a:rPr lang="en-US" dirty="0" smtClean="0"/>
              <a:t>1.5</a:t>
            </a:r>
            <a:r>
              <a:rPr lang="en-US" dirty="0">
                <a:latin typeface="Aharoni"/>
                <a:cs typeface="Aharoni"/>
              </a:rPr>
              <a:t> × </a:t>
            </a:r>
            <a:r>
              <a:rPr lang="en-US" dirty="0" smtClean="0"/>
              <a:t>the </a:t>
            </a:r>
            <a:r>
              <a:rPr lang="en-US" dirty="0"/>
              <a:t>regular hourly rate, multiplying by 0.5 calculates the excess</a:t>
            </a:r>
          </a:p>
          <a:p>
            <a:pPr defTabSz="468313">
              <a:defRPr/>
            </a:pPr>
            <a:r>
              <a:rPr lang="en-US" dirty="0">
                <a:solidFill>
                  <a:srgbClr val="951A1B"/>
                </a:solidFill>
              </a:rPr>
              <a:t>Gross pay = 858 + 99 = $</a:t>
            </a:r>
            <a:r>
              <a:rPr lang="en-US" dirty="0" smtClean="0">
                <a:solidFill>
                  <a:srgbClr val="951A1B"/>
                </a:solidFill>
              </a:rPr>
              <a:t>957</a:t>
            </a:r>
          </a:p>
        </p:txBody>
      </p:sp>
    </p:spTree>
    <p:extLst>
      <p:ext uri="{BB962C8B-B14F-4D97-AF65-F5344CB8AC3E}">
        <p14:creationId xmlns:p14="http://schemas.microsoft.com/office/powerpoint/2010/main" val="168716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Applications—Taxes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defTabSz="468313">
              <a:defRPr/>
            </a:pPr>
            <a:r>
              <a:rPr lang="en-CA" dirty="0"/>
              <a:t>A </a:t>
            </a:r>
            <a:r>
              <a:rPr lang="en-CA" b="1" dirty="0"/>
              <a:t>tax </a:t>
            </a:r>
            <a:r>
              <a:rPr lang="en-CA" dirty="0"/>
              <a:t>is a fee charged on sales, services, property, or income by a government to pay for services provided by the government. As consumers, we encounter the;</a:t>
            </a:r>
            <a:endParaRPr lang="en-US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CA" b="1" dirty="0"/>
              <a:t>Provincial sales tax (PST)</a:t>
            </a:r>
            <a:endParaRPr lang="en-US" dirty="0"/>
          </a:p>
          <a:p>
            <a:pPr lvl="1">
              <a:defRPr/>
            </a:pPr>
            <a:r>
              <a:rPr lang="en-CA" b="1" dirty="0"/>
              <a:t>Goods and services tax (GST)</a:t>
            </a:r>
            <a:endParaRPr lang="en-US" altLang="en-US" dirty="0"/>
          </a:p>
          <a:p>
            <a:pPr lvl="1">
              <a:defRPr/>
            </a:pPr>
            <a:r>
              <a:rPr lang="en-CA" dirty="0"/>
              <a:t>or the </a:t>
            </a:r>
            <a:r>
              <a:rPr lang="en-CA" b="1" dirty="0"/>
              <a:t>Harmonized sales tax (HST</a:t>
            </a:r>
            <a:r>
              <a:rPr lang="en-CA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Order of Operations (BEDMAS)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3)</a:t>
            </a: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 smtClean="0"/>
              <a:t>Examples Using BEDMAS</a:t>
            </a:r>
            <a:endParaRPr lang="en-US" dirty="0" smtClean="0">
              <a:cs typeface="Times New Roman" pitchFamily="18" charset="0"/>
            </a:endParaRPr>
          </a:p>
          <a:p>
            <a:pPr marL="754063" indent="-390525">
              <a:buFont typeface="+mj-lt"/>
              <a:buAutoNum type="romanLcPeriod"/>
              <a:defRPr/>
            </a:pPr>
            <a:r>
              <a:rPr lang="en-US" dirty="0" smtClean="0"/>
              <a:t>(9 − 4) </a:t>
            </a:r>
            <a:r>
              <a:rPr lang="en-US" dirty="0" smtClean="0">
                <a:latin typeface="Aharoni"/>
                <a:cs typeface="Aharoni"/>
              </a:rPr>
              <a:t>×</a:t>
            </a:r>
            <a:r>
              <a:rPr lang="en-US" dirty="0" smtClean="0"/>
              <a:t> 2 = 5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2 = 10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work inside the bracket first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754063" indent="-390525">
              <a:buFont typeface="+mj-lt"/>
              <a:buAutoNum type="romanLcPeriod"/>
              <a:defRPr/>
            </a:pPr>
            <a:r>
              <a:rPr lang="en-US" dirty="0" smtClean="0"/>
              <a:t>9 − 4 </a:t>
            </a:r>
            <a:r>
              <a:rPr lang="en-US" dirty="0" smtClean="0">
                <a:latin typeface="Aharoni"/>
                <a:cs typeface="Aharoni"/>
              </a:rPr>
              <a:t>×</a:t>
            </a:r>
            <a:r>
              <a:rPr lang="en-US" dirty="0" smtClean="0"/>
              <a:t> 2 = 9 − 8 = 1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do multiplication before subtraction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754063" indent="-390525" defTabSz="468313">
              <a:buFont typeface="+mj-lt"/>
              <a:buAutoNum type="romanLcPeriod"/>
              <a:defRPr/>
            </a:pPr>
            <a:r>
              <a:rPr lang="en-US" dirty="0" smtClean="0"/>
              <a:t>18 </a:t>
            </a:r>
            <a:r>
              <a:rPr lang="en-US" i="1" dirty="0" smtClean="0"/>
              <a:t>÷</a:t>
            </a:r>
            <a:r>
              <a:rPr lang="en-US" dirty="0" smtClean="0"/>
              <a:t> 6 + 3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2 = 3 + 6 = 9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do multiplication and division before adding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754063" indent="-390525">
              <a:buFont typeface="+mj-lt"/>
              <a:buAutoNum type="romanLcPeriod"/>
              <a:defRPr/>
            </a:pPr>
            <a:r>
              <a:rPr lang="en-US" dirty="0" smtClean="0"/>
              <a:t>(13 + 5) ÷ 6 − 3 = 18 ÷ 6 − 3 = 3 − 3 = 0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work inside the bracket </a:t>
            </a:r>
            <a:r>
              <a:rPr lang="en-US" dirty="0" smtClean="0"/>
              <a:t>first, then do division before subtraction</a:t>
            </a:r>
            <a:endParaRPr lang="en-US" dirty="0" smtClean="0">
              <a:cs typeface="Times New Roman" pitchFamily="18" charset="0"/>
            </a:endParaRPr>
          </a:p>
          <a:p>
            <a:pPr marL="754063" indent="-390525" defTabSz="468313">
              <a:buFont typeface="+mj-lt"/>
              <a:buAutoNum type="romanLcPeriod"/>
              <a:defRPr/>
            </a:pPr>
            <a:r>
              <a:rPr lang="en-US" dirty="0" smtClean="0"/>
              <a:t>18 ÷ (6 + 3)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2 = 18 ÷ 9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2 = 2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2 = 4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work inside the bracket first, then do division and multiplication in order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754063" indent="-390525">
              <a:buFont typeface="+mj-lt"/>
              <a:buAutoNum type="romanLcPeriod"/>
              <a:defRPr/>
            </a:pPr>
            <a:r>
              <a:rPr lang="en-US" dirty="0" smtClean="0"/>
              <a:t>18 ÷ (3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2) + 3 = 18 ÷ 6 + 3 = 3 + 3 = 6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</a:rPr>
              <a:t> work inside the bracket first, then divide before adding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defTabSz="468313">
              <a:spcBef>
                <a:spcPts val="600"/>
              </a:spcBef>
              <a:defRPr/>
            </a:pPr>
            <a:r>
              <a:rPr lang="en-US" sz="1800" dirty="0"/>
              <a:t>A federal tax charged on the cost of almost all goods and services.</a:t>
            </a:r>
            <a:endParaRPr lang="en-US" sz="1800" dirty="0" smtClean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/>
              <a:t>Businesses and organizations carrying out commercial activities in Canada must register with the Canada Revenue Agency (CRA) for the purpose of collecting the GST if their annual revenue from GST-taxable goods and services exceeds $30 000.</a:t>
            </a:r>
            <a:endParaRPr lang="en-US" altLang="en-US" sz="1800" dirty="0" smtClean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/>
              <a:t>Below that level of revenue, registration is optional.</a:t>
            </a:r>
            <a:endParaRPr lang="en-US" altLang="en-US" sz="1800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635500" y="1600200"/>
            <a:ext cx="4041648" cy="4572000"/>
          </a:xfrm>
        </p:spPr>
        <p:txBody>
          <a:bodyPr/>
          <a:lstStyle/>
          <a:p>
            <a:pPr defTabSz="468313">
              <a:spcBef>
                <a:spcPts val="600"/>
              </a:spcBef>
              <a:defRPr/>
            </a:pPr>
            <a:r>
              <a:rPr lang="en-US" sz="1800" dirty="0"/>
              <a:t>Since January 1, 2008, GST-taxable goods and services are taxed at 5%.</a:t>
            </a:r>
            <a:endParaRPr lang="en-US" sz="1800" dirty="0" smtClean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/>
              <a:t>Depending on the volume of taxable sales, a GST return must be submitted by each registrant to the CRA at selected intervals (monthly, quarterly, or annually)</a:t>
            </a:r>
            <a:endParaRPr lang="en-US" sz="1800" dirty="0" smtClean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/>
              <a:t>Must show the amount of tax collected and the amount of tax paid.</a:t>
            </a:r>
            <a:endParaRPr lang="en-US" altLang="en-US" sz="1800" dirty="0" smtClean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/>
              <a:t>If the amount of GST collected is more than the amount of GST paid, the difference must be remitted to the CRA.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/>
              <a:t>If the amount of GST collected is less than the amount of GST paid, a refund can be claimed</a:t>
            </a:r>
            <a:r>
              <a:rPr lang="en-US" sz="1800" dirty="0" smtClean="0"/>
              <a:t>.</a:t>
            </a: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65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Provincial Sales Tax (PST)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A provincial tax imposed by certain provinces on the price of most goods. In Manitoba, Saskatchewan, Quebec, and British Columbia, the PST is applied as a percent of the retail price, in the same way as the GST</a:t>
            </a:r>
            <a:r>
              <a:rPr lang="en-US" dirty="0" smtClean="0"/>
              <a:t>.</a:t>
            </a:r>
            <a:endParaRPr lang="en-US" dirty="0" smtClean="0"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88143"/>
              </p:ext>
            </p:extLst>
          </p:nvPr>
        </p:nvGraphicFramePr>
        <p:xfrm>
          <a:off x="2209800" y="2839720"/>
          <a:ext cx="4724400" cy="33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/>
                <a:gridCol w="1905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Province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PST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NWT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Nunavut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Yukon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Alberta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Manitoba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Saskatchewan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Quebec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British Columbia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87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Harmonized </a:t>
            </a:r>
            <a:r>
              <a:rPr lang="en-US" dirty="0"/>
              <a:t>Sales Tax (HST)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Some provinces the PST and GST are blended to form the HST.</a:t>
            </a:r>
            <a:endParaRPr lang="en-US" dirty="0" smtClean="0"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60509"/>
              </p:ext>
            </p:extLst>
          </p:nvPr>
        </p:nvGraphicFramePr>
        <p:xfrm>
          <a:off x="2171700" y="2319020"/>
          <a:ext cx="4800600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8999"/>
                <a:gridCol w="1371601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Province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HST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Prince Edward Island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Newfoundland and Labrador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Brunswick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Nova Scotia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In Ontario, restaurant meals are subject to the 13% HST on food items. Alcoholic beverages are also subject to 13% HST. You take your friend out for dinner and spend $60 on food items and $32 on a bottle of wine. You also tip the waiter 15% of the combined cost of food items and wine, for good service. How much do you spend?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28143"/>
              </p:ext>
            </p:extLst>
          </p:nvPr>
        </p:nvGraphicFramePr>
        <p:xfrm>
          <a:off x="1981200" y="3332480"/>
          <a:ext cx="5196205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2529205"/>
              </a:tblGrid>
              <a:tr h="259019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Cost of food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$60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Cost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of wine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$32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951A1B"/>
                          </a:solidFill>
                        </a:rPr>
                        <a:t>Total cost of meal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951A1B"/>
                          </a:solidFill>
                        </a:rPr>
                        <a:t>$92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HST on food (13% of $60)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0.13(60) = $7.80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HST on wine (13% of $32)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0.13(32) = $4.16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Total cost including taxes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92 + 7.80 + 4.16 = $103.96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Tip (15% of 92)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0.15(92)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= $13.80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951A1B"/>
                          </a:solidFill>
                        </a:rPr>
                        <a:t>Total amount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baseline="0" dirty="0">
                          <a:solidFill>
                            <a:srgbClr val="0F496F"/>
                          </a:solidFill>
                        </a:rPr>
                        <a:t>103.96 + 13.80 = </a:t>
                      </a:r>
                      <a:r>
                        <a:rPr lang="en-US" sz="1500" b="1" dirty="0">
                          <a:solidFill>
                            <a:srgbClr val="951A1B"/>
                          </a:solidFill>
                        </a:rPr>
                        <a:t>$117.76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79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 dirty="0" smtClean="0"/>
              <a:t>Tax </a:t>
            </a:r>
            <a:r>
              <a:rPr lang="en-US" sz="2000" b="0" dirty="0" smtClean="0"/>
              <a:t>(1 of 3)</a:t>
            </a:r>
            <a:endParaRPr lang="en-US" alt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Municipal tax charged on the assessed value of real estate and is</a:t>
            </a:r>
            <a:r>
              <a:rPr lang="en-CA" dirty="0"/>
              <a:t> based on the </a:t>
            </a:r>
            <a:r>
              <a:rPr lang="en-CA" b="1" dirty="0"/>
              <a:t>assessed value </a:t>
            </a:r>
            <a:r>
              <a:rPr lang="en-CA" dirty="0"/>
              <a:t>of real estate, both residential and commercial.</a:t>
            </a:r>
            <a:endParaRPr lang="en-CA" dirty="0" smtClean="0"/>
          </a:p>
          <a:p>
            <a:pPr defTabSz="468313">
              <a:defRPr/>
            </a:pPr>
            <a:r>
              <a:rPr lang="en-CA" dirty="0"/>
              <a:t>Some education taxes are also calculated using this method.</a:t>
            </a:r>
            <a:endParaRPr lang="en-US" dirty="0">
              <a:cs typeface="Times New Roman" pitchFamily="18" charset="0"/>
            </a:endParaRPr>
          </a:p>
          <a:p>
            <a:pPr lvl="1">
              <a:defRPr/>
            </a:pPr>
            <a:r>
              <a:rPr lang="en-CA" dirty="0"/>
              <a:t>The property tax is determined by applying a percent to the assessed value of the property.</a:t>
            </a:r>
            <a:endParaRPr lang="en-US" dirty="0"/>
          </a:p>
          <a:p>
            <a:pPr defTabSz="468313">
              <a:defRPr/>
            </a:pPr>
            <a:r>
              <a:rPr lang="en-CA" dirty="0"/>
              <a:t>In some municipalities, the assessed value is divided by 1000, and then the percent is applied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397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 dirty="0" smtClean="0"/>
              <a:t>Tax </a:t>
            </a:r>
            <a:r>
              <a:rPr lang="en-US" sz="2000" b="0" dirty="0" smtClean="0"/>
              <a:t>(2 </a:t>
            </a:r>
            <a:r>
              <a:rPr lang="en-US" sz="2000" b="0" dirty="0"/>
              <a:t>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The municipality of Cranberry lists the following property tax rates for various local services: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65716"/>
              </p:ext>
            </p:extLst>
          </p:nvPr>
        </p:nvGraphicFramePr>
        <p:xfrm>
          <a:off x="1981200" y="2504440"/>
          <a:ext cx="518160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2514600"/>
              </a:tblGrid>
              <a:tr h="259019">
                <a:tc>
                  <a:txBody>
                    <a:bodyPr/>
                    <a:lstStyle/>
                    <a:p>
                      <a:r>
                        <a:rPr lang="en-US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Rate per $1,000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Garbage collection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Capitol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4999037"/>
            <a:ext cx="8229600" cy="639763"/>
          </a:xfrm>
        </p:spPr>
        <p:txBody>
          <a:bodyPr/>
          <a:lstStyle/>
          <a:p>
            <a:r>
              <a:rPr lang="en-US" dirty="0"/>
              <a:t>If a homeowner’s property has been assessed at $250 000, determine the property taxes payable.</a:t>
            </a:r>
          </a:p>
        </p:txBody>
      </p:sp>
    </p:spTree>
    <p:extLst>
      <p:ext uri="{BB962C8B-B14F-4D97-AF65-F5344CB8AC3E}">
        <p14:creationId xmlns:p14="http://schemas.microsoft.com/office/powerpoint/2010/main" val="334259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 dirty="0" smtClean="0"/>
              <a:t>Tax </a:t>
            </a:r>
            <a:r>
              <a:rPr lang="en-US" sz="2000" b="0" dirty="0" smtClean="0"/>
              <a:t>(3 </a:t>
            </a:r>
            <a:r>
              <a:rPr lang="en-US" sz="2000" b="0" dirty="0"/>
              <a:t>of 3)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/>
              <a:t>Total rate per $1000 = 3.20 + 0.99 + 10.51 + 1.20 = 15.90</a:t>
            </a:r>
            <a:endParaRPr lang="en-CA" dirty="0" smtClean="0"/>
          </a:p>
          <a:p>
            <a:pPr defTabSz="468313">
              <a:defRPr/>
            </a:pPr>
            <a:r>
              <a:rPr lang="en-US" dirty="0"/>
              <a:t>Tax payable = Total rate per $1000 </a:t>
            </a:r>
            <a:r>
              <a:rPr lang="en-US" dirty="0" smtClean="0">
                <a:latin typeface="Aharoni"/>
                <a:cs typeface="Aharoni"/>
              </a:rPr>
              <a:t>×</a:t>
            </a:r>
            <a:r>
              <a:rPr lang="en-US" dirty="0" smtClean="0"/>
              <a:t> </a:t>
            </a:r>
            <a:r>
              <a:rPr lang="en-US" dirty="0"/>
              <a:t>0.001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</a:t>
            </a:r>
            <a:r>
              <a:rPr lang="en-US" dirty="0"/>
              <a:t>Assessed value</a:t>
            </a:r>
            <a:endParaRPr lang="en-US" dirty="0">
              <a:cs typeface="Times New Roman" pitchFamily="18" charset="0"/>
            </a:endParaRPr>
          </a:p>
          <a:p>
            <a:pPr defTabSz="468313">
              <a:defRPr/>
            </a:pPr>
            <a:r>
              <a:rPr lang="fr-FR" dirty="0" err="1"/>
              <a:t>Tax</a:t>
            </a:r>
            <a:r>
              <a:rPr lang="fr-FR" dirty="0"/>
              <a:t> payable = 15.90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fr-FR" dirty="0" smtClean="0"/>
              <a:t> </a:t>
            </a:r>
            <a:r>
              <a:rPr lang="fr-FR" dirty="0"/>
              <a:t>0.001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fr-FR" dirty="0" smtClean="0"/>
              <a:t> </a:t>
            </a:r>
            <a:r>
              <a:rPr lang="fr-FR" dirty="0"/>
              <a:t>250,000 = $3975.00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3501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business applications such as payroll, commissions, and taxes involve the use of basic arithmetical operations, fractions, </a:t>
            </a:r>
            <a:r>
              <a:rPr lang="en-US" dirty="0" err="1"/>
              <a:t>percents</a:t>
            </a:r>
            <a:r>
              <a:rPr lang="en-US" dirty="0"/>
              <a:t>, and decimals.</a:t>
            </a:r>
          </a:p>
          <a:p>
            <a:pPr marL="0" indent="0">
              <a:buNone/>
            </a:pPr>
            <a:r>
              <a:rPr lang="en-US" dirty="0"/>
              <a:t>Averages (means) are useful in analyzing data.</a:t>
            </a:r>
          </a:p>
          <a:p>
            <a:pPr marL="0" indent="0">
              <a:buNone/>
            </a:pPr>
            <a:r>
              <a:rPr lang="en-US" dirty="0"/>
              <a:t>Weighted averages (means) assign importance to a value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6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Order of Operations (BEDMAS) </a:t>
            </a:r>
            <a:r>
              <a:rPr lang="en-US" altLang="en-US" sz="2000" b="0" dirty="0" smtClean="0"/>
              <a:t>(3 </a:t>
            </a:r>
            <a:r>
              <a:rPr lang="en-US" altLang="en-US" sz="2000" b="0" dirty="0"/>
              <a:t>of 3)</a:t>
            </a: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Using </a:t>
            </a:r>
            <a:r>
              <a:rPr lang="en-US" dirty="0" smtClean="0"/>
              <a:t>BEDMAS</a:t>
            </a:r>
          </a:p>
          <a:p>
            <a:pPr marL="877888" indent="-514350">
              <a:buFont typeface="+mj-lt"/>
              <a:buAutoNum type="romanLcPeriod" startAt="7"/>
              <a:defRPr/>
            </a:pPr>
            <a:r>
              <a:rPr lang="en-US" dirty="0" smtClean="0"/>
              <a:t>8(9 − 4) − 4(12 − 5) = 8(5) − 7(4) = 40 − 28 = 12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work inside the brackets first, then multiply before subtracting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>
              <a:buFont typeface="+mj-lt"/>
              <a:buAutoNum type="romanLcPeriod" startAt="7"/>
              <a:defRPr/>
            </a:pPr>
            <a:r>
              <a:rPr lang="en-US" dirty="0" smtClean="0"/>
              <a:t>(12 − 4)/(6 − 2) = (12 − 4) ÷ (6 − 2) = 8 ÷ 4 = 2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he fraction line indicates brackets as well as division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 defTabSz="468313">
              <a:buFont typeface="+mj-lt"/>
              <a:buAutoNum type="romanLcPeriod" startAt="7"/>
              <a:defRPr/>
            </a:pPr>
            <a:r>
              <a:rPr lang="en-US" dirty="0" smtClean="0"/>
              <a:t>128 ÷ (2 </a:t>
            </a:r>
            <a:r>
              <a:rPr lang="en-US" dirty="0" smtClean="0">
                <a:latin typeface="Aharoni"/>
                <a:cs typeface="Aharoni"/>
              </a:rPr>
              <a:t>×</a:t>
            </a:r>
            <a:r>
              <a:rPr lang="en-US" dirty="0" smtClean="0"/>
              <a:t> 4)^2 − 3 = 128 ÷ 8^2 − 3 = 128 ÷ 64 − 3 = 2 − 3 = − 1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</a:rPr>
              <a:t> work inside the bracket first, do the exponent, then divide before subtracting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  <a:p>
            <a:pPr marL="877888" indent="-514350">
              <a:buFont typeface="+mj-lt"/>
              <a:buAutoNum type="romanLcPeriod" startAt="7"/>
              <a:defRPr/>
            </a:pPr>
            <a:r>
              <a:rPr lang="en-US" dirty="0" smtClean="0"/>
              <a:t>128 ÷ (2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4^2 ) − 3 = 128 ÷ (2 </a:t>
            </a:r>
            <a:r>
              <a:rPr lang="en-US" dirty="0">
                <a:latin typeface="Aharoni"/>
                <a:cs typeface="Aharoni"/>
              </a:rPr>
              <a:t>×</a:t>
            </a:r>
            <a:r>
              <a:rPr lang="en-US" dirty="0" smtClean="0"/>
              <a:t> 16) − 3 = 128 ÷ 32 − 3 = 4 − 3 = 1 </a:t>
            </a:r>
            <a:r>
              <a:rPr lang="en-US" dirty="0" smtClean="0">
                <a:solidFill>
                  <a:srgbClr val="951A1B"/>
                </a:solidFill>
                <a:sym typeface="Symbol"/>
              </a:rPr>
              <a:t>→</a:t>
            </a:r>
            <a:r>
              <a:rPr lang="en-US" dirty="0" smtClean="0">
                <a:solidFill>
                  <a:srgbClr val="951A1B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951A1B"/>
                </a:solidFill>
              </a:rPr>
              <a:t>start inside the bracket and do the exponent first, then multiply, then divide before subtracting</a:t>
            </a:r>
            <a:endParaRPr lang="en-US" dirty="0" smtClean="0">
              <a:solidFill>
                <a:srgbClr val="951A1B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Fractions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719635"/>
                  </p:ext>
                </p:extLst>
              </p:nvPr>
            </p:nvGraphicFramePr>
            <p:xfrm>
              <a:off x="457200" y="2396490"/>
              <a:ext cx="8383397" cy="206502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107184"/>
                    <a:gridCol w="1779016"/>
                    <a:gridCol w="4497197"/>
                  </a:tblGrid>
                  <a:tr h="37084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Terms </a:t>
                          </a:r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are 4 and </a:t>
                          </a:r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5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𝐍𝐮𝐦𝐞𝐫𝐚𝐭𝐨𝐫</m:t>
                                    </m:r>
                                  </m:num>
                                  <m:den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𝐃𝐞𝐧𝐨𝐦𝐢𝐧𝐚𝐭𝐨𝐫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Proper Fraction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endParaRPr lang="en-US" sz="2000" cap="none" spc="0" dirty="0">
                            <a:ln w="0"/>
                            <a:effectLst/>
                          </a:endParaRPr>
                        </a:p>
                        <a:p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Numerator </a:t>
                          </a:r>
                          <a:r>
                            <a:rPr lang="en-US" sz="2000" u="sng" cap="none" spc="0" dirty="0">
                              <a:ln w="0"/>
                              <a:effectLst/>
                            </a:rPr>
                            <a:t>less</a:t>
                          </a:r>
                          <a:r>
                            <a:rPr lang="en-US" sz="2000" u="sng" cap="none" spc="0" baseline="0" dirty="0">
                              <a:ln w="0"/>
                              <a:effectLst/>
                            </a:rPr>
                            <a:t> than </a:t>
                          </a:r>
                          <a:r>
                            <a:rPr lang="en-US" sz="2000" cap="none" spc="0" baseline="0" dirty="0">
                              <a:ln w="0"/>
                              <a:effectLst/>
                            </a:rPr>
                            <a:t>Denominator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Improper Fraction</a:t>
                          </a:r>
                          <a:endParaRPr lang="en-US" sz="2000" cap="none" spc="0" dirty="0">
                            <a:ln w="0"/>
                            <a:effectLst/>
                          </a:endParaRPr>
                        </a:p>
                        <a:p>
                          <a:pPr algn="ctr"/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sz="2000" cap="none" spc="0" smtClean="0">
                                        <a:ln w="0"/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endParaRPr lang="en-US" sz="2000" cap="none" spc="0" dirty="0">
                            <a:ln w="0"/>
                            <a:effectLst/>
                          </a:endParaRPr>
                        </a:p>
                        <a:p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Numerator </a:t>
                          </a:r>
                          <a:r>
                            <a:rPr lang="en-US" sz="2000" u="sng" cap="none" spc="0" dirty="0">
                              <a:ln w="0"/>
                              <a:effectLst/>
                            </a:rPr>
                            <a:t>greater than </a:t>
                          </a:r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Denominator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719635"/>
                  </p:ext>
                </p:extLst>
              </p:nvPr>
            </p:nvGraphicFramePr>
            <p:xfrm>
              <a:off x="457200" y="2396490"/>
              <a:ext cx="8383397" cy="206502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107184"/>
                    <a:gridCol w="1779016"/>
                    <a:gridCol w="4497197"/>
                  </a:tblGrid>
                  <a:tr h="66294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Terms </a:t>
                          </a:r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are 4 and </a:t>
                          </a:r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5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8900" r="-253952" b="-22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6314" r="-136" b="-227523"/>
                          </a:stretch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Proper Fraction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8900" t="-94783" r="-253952" b="-11565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endParaRPr lang="en-US" sz="2000" cap="none" spc="0" dirty="0">
                            <a:ln w="0"/>
                            <a:effectLst/>
                          </a:endParaRPr>
                        </a:p>
                        <a:p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Numerator </a:t>
                          </a:r>
                          <a:r>
                            <a:rPr lang="en-US" sz="2000" u="sng" cap="none" spc="0" dirty="0">
                              <a:ln w="0"/>
                              <a:effectLst/>
                            </a:rPr>
                            <a:t>less</a:t>
                          </a:r>
                          <a:r>
                            <a:rPr lang="en-US" sz="2000" u="sng" cap="none" spc="0" baseline="0" dirty="0">
                              <a:ln w="0"/>
                              <a:effectLst/>
                            </a:rPr>
                            <a:t> than </a:t>
                          </a:r>
                          <a:r>
                            <a:rPr lang="en-US" sz="2000" cap="none" spc="0" baseline="0" dirty="0">
                              <a:ln w="0"/>
                              <a:effectLst/>
                            </a:rPr>
                            <a:t>Denominator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cap="none" spc="0" dirty="0" smtClean="0">
                              <a:ln w="0"/>
                              <a:effectLst/>
                            </a:rPr>
                            <a:t>Improper Fraction</a:t>
                          </a:r>
                          <a:endParaRPr lang="en-US" sz="2000" cap="none" spc="0" dirty="0">
                            <a:ln w="0"/>
                            <a:effectLst/>
                          </a:endParaRPr>
                        </a:p>
                        <a:p>
                          <a:pPr algn="ctr"/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8900" t="-194783" r="-253952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endParaRPr lang="en-US" sz="2000" cap="none" spc="0" dirty="0">
                            <a:ln w="0"/>
                            <a:effectLst/>
                          </a:endParaRPr>
                        </a:p>
                        <a:p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Numerator </a:t>
                          </a:r>
                          <a:r>
                            <a:rPr lang="en-US" sz="2000" u="sng" cap="none" spc="0" dirty="0">
                              <a:ln w="0"/>
                              <a:effectLst/>
                            </a:rPr>
                            <a:t>greater than </a:t>
                          </a:r>
                          <a:r>
                            <a:rPr lang="en-US" sz="2000" cap="none" spc="0" dirty="0">
                              <a:ln w="0"/>
                              <a:effectLst/>
                            </a:rPr>
                            <a:t>Denominator</a:t>
                          </a:r>
                          <a:endParaRPr lang="en-US" sz="2000" b="1" cap="none" spc="0" dirty="0">
                            <a:ln w="0"/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</a:t>
            </a:r>
            <a:r>
              <a:rPr lang="en-US" dirty="0" smtClean="0"/>
              <a:t>Fractions </a:t>
            </a:r>
            <a:r>
              <a:rPr lang="en-US" altLang="en-US" sz="2000" b="0" dirty="0"/>
              <a:t>(1 of </a:t>
            </a:r>
            <a:r>
              <a:rPr lang="en-US" altLang="en-US" sz="2000" b="0" dirty="0" smtClean="0"/>
              <a:t>2)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68313">
              <a:defRPr/>
            </a:pPr>
            <a:r>
              <a:rPr lang="en-US" dirty="0" smtClean="0"/>
              <a:t>Change terms without changing value!</a:t>
            </a:r>
            <a:endParaRPr lang="en-US" altLang="en-US" dirty="0" smtClean="0">
              <a:cs typeface="Times New Roman" pitchFamily="18" charset="0"/>
            </a:endParaRPr>
          </a:p>
          <a:p>
            <a:pPr defTabSz="468313">
              <a:defRPr/>
            </a:pPr>
            <a:r>
              <a:rPr lang="en-US" i="1" dirty="0" smtClean="0"/>
              <a:t>Equivalent fractions in higher terms;</a:t>
            </a:r>
            <a:endParaRPr lang="en-US" dirty="0" smtClean="0">
              <a:cs typeface="Times New Roman" pitchFamily="18" charset="0"/>
            </a:endParaRPr>
          </a:p>
          <a:p>
            <a:pPr marL="740664" indent="-283464">
              <a:buFont typeface="Times New Roman" pitchFamily="18" charset="0"/>
              <a:buChar char="–"/>
              <a:defRPr/>
            </a:pPr>
            <a:r>
              <a:rPr lang="en-US" dirty="0"/>
              <a:t>Obtained by multiplying both the numerator and the denominator of a fraction by the same number.</a:t>
            </a:r>
            <a:endParaRPr lang="en-US" altLang="en-US" dirty="0" smtClean="0">
              <a:ea typeface="MS PGothic" pitchFamily="34" charset="-128"/>
            </a:endParaRPr>
          </a:p>
          <a:p>
            <a:pPr marL="740664" indent="-283464">
              <a:buFont typeface="Times New Roman" pitchFamily="18" charset="0"/>
              <a:buChar char="–"/>
              <a:defRPr/>
            </a:pPr>
            <a:r>
              <a:rPr lang="en-US" dirty="0"/>
              <a:t>For any fraction, we can obtain an unlimited number of equivalent fractions in higher terms.</a:t>
            </a:r>
            <a:endParaRPr lang="en-US" altLang="en-US" dirty="0" smtClean="0">
              <a:ea typeface="MS PGothic" pitchFamily="34" charset="-128"/>
            </a:endParaRPr>
          </a:p>
          <a:p>
            <a:pPr defTabSz="468313">
              <a:defRPr/>
            </a:pPr>
            <a:r>
              <a:rPr lang="en-US" i="1" dirty="0"/>
              <a:t>Equivalent fractions in lower terms;</a:t>
            </a:r>
            <a:endParaRPr lang="en-US" dirty="0" smtClean="0"/>
          </a:p>
          <a:p>
            <a:pPr marL="740664" indent="-283464">
              <a:buFont typeface="Times New Roman" pitchFamily="18" charset="0"/>
              <a:buChar char="–"/>
              <a:defRPr/>
            </a:pPr>
            <a:r>
              <a:rPr lang="en-US" dirty="0"/>
              <a:t>Obtained if both the numerator and denominator of a fraction are divisible by the same number or numbers.</a:t>
            </a:r>
            <a:endParaRPr lang="en-US" altLang="en-US" dirty="0">
              <a:ea typeface="MS PGothic" pitchFamily="34" charset="-128"/>
            </a:endParaRPr>
          </a:p>
          <a:p>
            <a:pPr marL="740664" indent="-283464">
              <a:buFont typeface="Times New Roman" pitchFamily="18" charset="0"/>
              <a:buChar char="–"/>
              <a:defRPr/>
            </a:pPr>
            <a:r>
              <a:rPr lang="en-US" dirty="0"/>
              <a:t>The process of obtaining such equivalent fractions is called </a:t>
            </a:r>
            <a:r>
              <a:rPr lang="en-US" i="1" dirty="0"/>
              <a:t>reducing to lower term</a:t>
            </a:r>
            <a:r>
              <a:rPr lang="en-US" dirty="0"/>
              <a:t>s.</a:t>
            </a:r>
            <a:endParaRPr lang="en-US" altLang="en-US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</a:t>
            </a:r>
            <a:r>
              <a:rPr lang="en-US" dirty="0" smtClean="0"/>
              <a:t>Fractions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</a:t>
            </a:r>
            <a:r>
              <a:rPr lang="en-US" altLang="en-US" sz="2000" b="0" dirty="0" smtClean="0"/>
              <a:t>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"/>
          </a:xfrm>
        </p:spPr>
        <p:txBody>
          <a:bodyPr/>
          <a:lstStyle/>
          <a:p>
            <a:r>
              <a:rPr lang="en-US" dirty="0"/>
              <a:t>Change terms without changing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607672"/>
                  </p:ext>
                </p:extLst>
              </p:nvPr>
            </p:nvGraphicFramePr>
            <p:xfrm>
              <a:off x="1524000" y="2448560"/>
              <a:ext cx="6096000" cy="91440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𝟖</m:t>
                                    </m:r>
                                  </m:den>
                                </m:f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𝟖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latin typeface="+mn-lt"/>
                            </a:rPr>
                            <a:t>Multiply Numerator</a:t>
                          </a:r>
                          <a:r>
                            <a:rPr lang="en-US" sz="1800" b="1" baseline="0" dirty="0" smtClean="0">
                              <a:latin typeface="+mn-lt"/>
                            </a:rPr>
                            <a:t> and Denominator by the same Number</a:t>
                          </a:r>
                          <a:endParaRPr lang="en-US" sz="1800" b="1" dirty="0" smtClean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607672"/>
                  </p:ext>
                </p:extLst>
              </p:nvPr>
            </p:nvGraphicFramePr>
            <p:xfrm>
              <a:off x="1524000" y="2448560"/>
              <a:ext cx="6096000" cy="91440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3048000"/>
                    <a:gridCol w="304800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3333" r="-10000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latin typeface="+mn-lt"/>
                            </a:rPr>
                            <a:t>Multiply Numerator</a:t>
                          </a:r>
                          <a:r>
                            <a:rPr lang="en-US" sz="1800" b="1" baseline="0" dirty="0" smtClean="0">
                              <a:latin typeface="+mn-lt"/>
                            </a:rPr>
                            <a:t> and Denominator by the same Number</a:t>
                          </a:r>
                          <a:endParaRPr lang="en-US" sz="1800" b="1" dirty="0" smtClean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1431582" y="4358973"/>
            <a:ext cx="25908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Value is the same as </a:t>
            </a:r>
            <a:r>
              <a:rPr lang="en-US" sz="1800" dirty="0" smtClean="0"/>
              <a:t>3/8</a:t>
            </a:r>
            <a:endParaRPr lang="en-US" sz="1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28900" y="3007754"/>
            <a:ext cx="792088" cy="14401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0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Common Fractions into Decimal Form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68313">
                  <a:defRPr/>
                </a:pPr>
                <a:r>
                  <a:rPr lang="en-US" dirty="0" smtClean="0"/>
                  <a:t>Divide the numerator by the denominator.</a:t>
                </a:r>
              </a:p>
              <a:p>
                <a:pPr marL="740664" indent="-283464" defTabSz="468313">
                  <a:buFont typeface="+mj-lt"/>
                  <a:buAutoNum type="romanLcPeriod"/>
                  <a:defRPr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=9</m:t>
                    </m:r>
                    <m:r>
                      <a:rPr lang="en-US">
                        <a:latin typeface="Cambria Math"/>
                        <a:ea typeface="Cambria Math" panose="02040503050406030204" pitchFamily="18" charset="0"/>
                      </a:rPr>
                      <m:t>÷8=1.125</m:t>
                    </m:r>
                  </m:oMath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marL="740664" indent="-283464" defTabSz="468313">
                  <a:buFont typeface="+mj-lt"/>
                  <a:buAutoNum type="romanLcPeriod"/>
                  <a:defRPr/>
                </a:pPr>
                <a:r>
                  <a:rPr lang="en-US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=1</m:t>
                    </m:r>
                    <m:r>
                      <a:rPr lang="en-US">
                        <a:latin typeface="Cambria Math"/>
                        <a:ea typeface="Cambria Math" panose="02040503050406030204" pitchFamily="18" charset="0"/>
                      </a:rPr>
                      <m:t>÷3=0.333333⋯=0.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marL="740664" indent="-283464" defTabSz="468313">
                  <a:buFont typeface="+mj-lt"/>
                  <a:buAutoNum type="romanLcPeriod"/>
                  <a:defRPr/>
                </a:pPr>
                <a:r>
                  <a:rPr lang="en-US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=7</m:t>
                    </m:r>
                    <m:r>
                      <a:rPr lang="en-US">
                        <a:latin typeface="Cambria Math"/>
                        <a:ea typeface="Cambria Math" panose="02040503050406030204" pitchFamily="18" charset="0"/>
                      </a:rPr>
                      <m:t>÷6=1.166666⋯=1.1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acc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marL="0" indent="0" defTabSz="468313">
                  <a:buNone/>
                  <a:defRPr/>
                </a:pPr>
                <a:r>
                  <a:rPr lang="en-US" dirty="0" smtClean="0"/>
                  <a:t>For </a:t>
                </a:r>
                <a:r>
                  <a:rPr lang="en-US" dirty="0"/>
                  <a:t>repeating decimals, use the notation of placing a period above the repeating sequence</a:t>
                </a:r>
                <a:endParaRPr lang="en-US" dirty="0" smtClean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729755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835</TotalTime>
  <Words>3209</Words>
  <Application>Microsoft Office PowerPoint</Application>
  <PresentationFormat>On-screen Show (4:3)</PresentationFormat>
  <Paragraphs>445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508 Lecture</vt:lpstr>
      <vt:lpstr>Contemporary Business Mathematics with Canadian Applications</vt:lpstr>
      <vt:lpstr>Objectives</vt:lpstr>
      <vt:lpstr>Basic Order of Operations (BEDMAS) (1 of 3)</vt:lpstr>
      <vt:lpstr>Basic Order of Operations (BEDMAS) (2 of 3)</vt:lpstr>
      <vt:lpstr>Basic Order of Operations (BEDMAS) (3 of 3)</vt:lpstr>
      <vt:lpstr>Common Fractions</vt:lpstr>
      <vt:lpstr>Equivalent Fractions (1 of 2)</vt:lpstr>
      <vt:lpstr>Equivalent Fractions (2 of 2)</vt:lpstr>
      <vt:lpstr>Converting Common Fractions into Decimal Form</vt:lpstr>
      <vt:lpstr>Converting a Mixed Number to Decimal Form</vt:lpstr>
      <vt:lpstr>Rounding (1 of 3)</vt:lpstr>
      <vt:lpstr>Rounding (2 of 3)</vt:lpstr>
      <vt:lpstr>Rounding (3 of 3)</vt:lpstr>
      <vt:lpstr>Complex Fractions (1 of 2)</vt:lpstr>
      <vt:lpstr>Complex Fractions (2 of 2)</vt:lpstr>
      <vt:lpstr>The Meaning of Percent</vt:lpstr>
      <vt:lpstr>Changing Percents to Common Fractions</vt:lpstr>
      <vt:lpstr>Changing Percents to Decimals</vt:lpstr>
      <vt:lpstr>Changing Decimals to Percents</vt:lpstr>
      <vt:lpstr>Changing Fractions to Percents</vt:lpstr>
      <vt:lpstr>The Arithmetic Average or Mean (1 of 2)</vt:lpstr>
      <vt:lpstr>The Arithmetic Average or Mean (2 of 2)</vt:lpstr>
      <vt:lpstr>Weighted Average</vt:lpstr>
      <vt:lpstr>Weighted Average Grade</vt:lpstr>
      <vt:lpstr>Applications</vt:lpstr>
      <vt:lpstr>Payroll Applications Salaries (1 of 4)</vt:lpstr>
      <vt:lpstr>Payroll Applications Salaries (2 of 4)</vt:lpstr>
      <vt:lpstr>Payroll Applications Salaries (3 of 4)</vt:lpstr>
      <vt:lpstr>Payroll Applications Salaries (4 of 4)</vt:lpstr>
      <vt:lpstr>Commission (1 of 2) </vt:lpstr>
      <vt:lpstr>Commission (2 of 2)</vt:lpstr>
      <vt:lpstr>Straight Commission</vt:lpstr>
      <vt:lpstr>Graduated Commission</vt:lpstr>
      <vt:lpstr>Wages</vt:lpstr>
      <vt:lpstr>Gross Pay</vt:lpstr>
      <vt:lpstr>Overtime</vt:lpstr>
      <vt:lpstr>Calculating Gross Earnings</vt:lpstr>
      <vt:lpstr>Overtime Premium</vt:lpstr>
      <vt:lpstr>Applications—Taxes</vt:lpstr>
      <vt:lpstr>GST</vt:lpstr>
      <vt:lpstr>Provincial Sales Tax (PST)</vt:lpstr>
      <vt:lpstr>Harmonized Sales Tax (HST)</vt:lpstr>
      <vt:lpstr>Application</vt:lpstr>
      <vt:lpstr>Property Tax (1 of 3)</vt:lpstr>
      <vt:lpstr>Property Tax (2 of 3)</vt:lpstr>
      <vt:lpstr>Property Tax (3 of 3)</vt:lpstr>
      <vt:lpstr>Summary</vt:lpstr>
    </vt:vector>
  </TitlesOfParts>
  <Company>Cenveo Publisher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Business Mathematics With Canadian Applications, Eleventh Canadian Edition</dc:title>
  <dc:subject>Chapter 1: Review of Arithmetic</dc:subject>
  <dc:creator>S.A. Hummelbrunner, Kelly Halliday, Ali R. Hassanlou and K. Suzanne</dc:creator>
  <cp:keywords>Business Mathematics</cp:keywords>
  <cp:lastModifiedBy>da</cp:lastModifiedBy>
  <cp:revision>346</cp:revision>
  <dcterms:created xsi:type="dcterms:W3CDTF">2014-07-14T20:04:21Z</dcterms:created>
  <dcterms:modified xsi:type="dcterms:W3CDTF">2017-09-03T16:45:14Z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41a035f9-c0c9-4b55-9462-aad6e29bb125</vt:lpwstr>
  </property>
  <property fmtid="{D5CDD505-2E9C-101B-9397-08002B2CF9AE}" pid="3" name="Offisync_UpdateToken">
    <vt:lpwstr>1</vt:lpwstr>
  </property>
  <property fmtid="{D5CDD505-2E9C-101B-9397-08002B2CF9AE}" pid="4" name="Offisync_ProviderInitializationData">
    <vt:lpwstr>https://neo.pearson.com</vt:lpwstr>
  </property>
  <property fmtid="{D5CDD505-2E9C-101B-9397-08002B2CF9AE}" pid="5" name="Offisync_UniqueId">
    <vt:lpwstr>669439</vt:lpwstr>
  </property>
  <property fmtid="{D5CDD505-2E9C-101B-9397-08002B2CF9AE}" pid="6" name="Jive_LatestUserAccountName">
    <vt:lpwstr>UHellJe</vt:lpwstr>
  </property>
  <property fmtid="{D5CDD505-2E9C-101B-9397-08002B2CF9AE}" pid="7" name="Offisync_ServerID">
    <vt:lpwstr>7e960520-0e88-4f05-9fa0-24079b61e486</vt:lpwstr>
  </property>
</Properties>
</file>