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EF2B-9017-463C-BC14-E9F2041BA3E2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EF3-4714-4E25-9B25-28CD7963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7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EF2B-9017-463C-BC14-E9F2041BA3E2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EF3-4714-4E25-9B25-28CD7963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5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EF2B-9017-463C-BC14-E9F2041BA3E2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EF3-4714-4E25-9B25-28CD7963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9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EF2B-9017-463C-BC14-E9F2041BA3E2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EF3-4714-4E25-9B25-28CD7963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2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EF2B-9017-463C-BC14-E9F2041BA3E2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EF3-4714-4E25-9B25-28CD7963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0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EF2B-9017-463C-BC14-E9F2041BA3E2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EF3-4714-4E25-9B25-28CD7963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9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EF2B-9017-463C-BC14-E9F2041BA3E2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EF3-4714-4E25-9B25-28CD7963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8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EF2B-9017-463C-BC14-E9F2041BA3E2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EF3-4714-4E25-9B25-28CD7963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EF2B-9017-463C-BC14-E9F2041BA3E2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EF3-4714-4E25-9B25-28CD7963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EF2B-9017-463C-BC14-E9F2041BA3E2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EF3-4714-4E25-9B25-28CD7963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4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EF2B-9017-463C-BC14-E9F2041BA3E2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EF3-4714-4E25-9B25-28CD7963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1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0EF2B-9017-463C-BC14-E9F2041BA3E2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5EF3-4714-4E25-9B25-28CD7963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3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xfrm flipV="1">
            <a:off x="3352800" y="9067799"/>
            <a:ext cx="2895600" cy="381001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2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2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2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2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2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2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2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2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28" charset="0"/>
                <a:cs typeface="Arial" charset="0"/>
              </a:defRPr>
            </a:lvl9pPr>
          </a:lstStyle>
          <a:p>
            <a:endParaRPr lang="en-US" altLang="en-US" sz="1400" dirty="0" smtClean="0"/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8839199"/>
            <a:ext cx="1219200" cy="380999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sz="1400" dirty="0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62200"/>
            <a:ext cx="7772400" cy="2362200"/>
          </a:xfrm>
        </p:spPr>
        <p:txBody>
          <a:bodyPr>
            <a:normAutofit fontScale="90000"/>
          </a:bodyPr>
          <a:lstStyle/>
          <a:p>
            <a:r>
              <a:rPr lang="en-US" altLang="en-US" sz="4000" smtClean="0"/>
              <a:t/>
            </a:r>
            <a:br>
              <a:rPr lang="en-US" altLang="en-US" sz="4000" smtClean="0"/>
            </a:br>
            <a:r>
              <a:rPr lang="en-US" altLang="en-US" b="1" smtClean="0"/>
              <a:t>Chapter 8</a:t>
            </a:r>
            <a:r>
              <a:rPr lang="en-US" altLang="en-US" sz="4000" smtClean="0"/>
              <a:t/>
            </a:r>
            <a:br>
              <a:rPr lang="en-US" altLang="en-US" sz="4000" smtClean="0"/>
            </a:br>
            <a:r>
              <a:rPr lang="en-US" altLang="en-US" sz="4000" smtClean="0"/>
              <a:t/>
            </a:r>
            <a:br>
              <a:rPr lang="en-US" altLang="en-US" sz="4000" smtClean="0"/>
            </a:br>
            <a:r>
              <a:rPr lang="en-US" altLang="en-US" smtClean="0">
                <a:solidFill>
                  <a:schemeClr val="tx1"/>
                </a:solidFill>
              </a:rPr>
              <a:t>Simple Interest Applications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2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2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2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2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2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2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2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2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28" charset="0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CA" altLang="en-US" sz="5400">
              <a:latin typeface="Arial" charset="0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2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2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2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2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2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2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2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2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2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2000" dirty="0">
              <a:solidFill>
                <a:srgbClr val="FF3300"/>
              </a:solidFill>
              <a:latin typeface="Tahoma" pitchFamily="28" charset="0"/>
            </a:endParaRPr>
          </a:p>
        </p:txBody>
      </p:sp>
      <p:sp>
        <p:nvSpPr>
          <p:cNvPr id="2055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048000"/>
            <a:ext cx="6400800" cy="2743200"/>
          </a:xfrm>
        </p:spPr>
        <p:txBody>
          <a:bodyPr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endParaRPr lang="en-US" altLang="en-US" sz="2800" dirty="0">
              <a:latin typeface="Arial Black" pitchFamily="28" charset="0"/>
            </a:endParaRPr>
          </a:p>
          <a:p>
            <a:r>
              <a:rPr lang="en-US" altLang="en-US" sz="2800" dirty="0" smtClean="0">
                <a:latin typeface="Arial Black" pitchFamily="28" charset="0"/>
              </a:rPr>
              <a:t>Loan Repayment</a:t>
            </a:r>
            <a:endParaRPr lang="en-US" altLang="en-US" sz="2800" dirty="0" smtClean="0">
              <a:latin typeface="Arial Black" pitchFamily="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Construction of loan repayment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Lakes Marina borrowed $1600from Sheridan Credit union at 9%p.a and agrees to pay the loan in monthly installments of 300 each to cover interest due and repayment principal. </a:t>
            </a:r>
          </a:p>
          <a:p>
            <a:r>
              <a:rPr lang="en-US" dirty="0" smtClean="0"/>
              <a:t>Construct repayment schedule using the design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Design of a Loan Repayment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148682"/>
              </p:ext>
            </p:extLst>
          </p:nvPr>
        </p:nvGraphicFramePr>
        <p:xfrm>
          <a:off x="838202" y="2286000"/>
          <a:ext cx="7543797" cy="3276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7654"/>
                <a:gridCol w="1275627"/>
                <a:gridCol w="1275627"/>
                <a:gridCol w="1253635"/>
                <a:gridCol w="1275627"/>
                <a:gridCol w="1275627"/>
              </a:tblGrid>
              <a:tr h="2216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(1)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Payment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number</a:t>
                      </a:r>
                      <a:endParaRPr lang="en-US" sz="1600" baseline="0" dirty="0">
                        <a:solidFill>
                          <a:srgbClr val="000000"/>
                        </a:solidFill>
                        <a:effectLst/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(2)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Balance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before payment</a:t>
                      </a:r>
                      <a:endParaRPr lang="en-US" sz="1600" baseline="0" dirty="0">
                        <a:solidFill>
                          <a:srgbClr val="000000"/>
                        </a:solidFill>
                        <a:effectLst/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(3)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Amount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paid</a:t>
                      </a:r>
                      <a:endParaRPr lang="en-US" sz="1600" baseline="0" dirty="0">
                        <a:solidFill>
                          <a:srgbClr val="000000"/>
                        </a:solidFill>
                        <a:effectLst/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(4)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Interest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paid</a:t>
                      </a:r>
                      <a:endParaRPr lang="en-US" sz="1600" baseline="0" dirty="0">
                        <a:solidFill>
                          <a:srgbClr val="000000"/>
                        </a:solidFill>
                        <a:effectLst/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(5)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Principal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repaid</a:t>
                      </a:r>
                      <a:endParaRPr lang="en-US" sz="1600" baseline="0" dirty="0">
                        <a:solidFill>
                          <a:srgbClr val="000000"/>
                        </a:solidFill>
                        <a:effectLst/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(6)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Balance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after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payment</a:t>
                      </a:r>
                      <a:endParaRPr lang="en-US" sz="1600" baseline="0" dirty="0">
                        <a:solidFill>
                          <a:srgbClr val="000000"/>
                        </a:solidFill>
                        <a:effectLst/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b"/>
                </a:tc>
              </a:tr>
              <a:tr h="5300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 </a:t>
                      </a:r>
                      <a:r>
                        <a:rPr lang="en-US" sz="1600" baseline="0" dirty="0" smtClean="0">
                          <a:effectLst/>
                        </a:rPr>
                        <a:t>1</a:t>
                      </a:r>
                      <a:endParaRPr lang="en-US" sz="1600" baseline="0" dirty="0">
                        <a:solidFill>
                          <a:srgbClr val="000000"/>
                        </a:solidFill>
                        <a:effectLst/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</a:rPr>
                        <a:t>1600</a:t>
                      </a:r>
                      <a:r>
                        <a:rPr lang="en-US" sz="1600" baseline="0" dirty="0">
                          <a:effectLst/>
                        </a:rPr>
                        <a:t> </a:t>
                      </a:r>
                      <a:endParaRPr lang="en-US" sz="1600" baseline="0" dirty="0">
                        <a:solidFill>
                          <a:srgbClr val="000000"/>
                        </a:solidFill>
                        <a:effectLst/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</a:rPr>
                        <a:t>300</a:t>
                      </a:r>
                      <a:r>
                        <a:rPr lang="en-US" sz="1600" baseline="0" dirty="0">
                          <a:effectLst/>
                        </a:rPr>
                        <a:t> </a:t>
                      </a:r>
                      <a:endParaRPr lang="en-US" sz="1600" baseline="0" dirty="0">
                        <a:solidFill>
                          <a:srgbClr val="000000"/>
                        </a:solidFill>
                        <a:effectLst/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</a:rPr>
                        <a:t>?</a:t>
                      </a:r>
                      <a:r>
                        <a:rPr lang="en-US" sz="1600" baseline="0" dirty="0">
                          <a:effectLst/>
                        </a:rPr>
                        <a:t> </a:t>
                      </a:r>
                      <a:endParaRPr lang="en-US" sz="1600" baseline="0" dirty="0">
                        <a:solidFill>
                          <a:srgbClr val="000000"/>
                        </a:solidFill>
                        <a:effectLst/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 </a:t>
                      </a:r>
                      <a:r>
                        <a:rPr lang="en-US" sz="1600" baseline="0" dirty="0" smtClean="0">
                          <a:effectLst/>
                        </a:rPr>
                        <a:t>?</a:t>
                      </a:r>
                      <a:endParaRPr lang="en-US" sz="1600" baseline="0" dirty="0">
                        <a:solidFill>
                          <a:srgbClr val="000000"/>
                        </a:solidFill>
                        <a:effectLst/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</a:rPr>
                        <a:t>?</a:t>
                      </a:r>
                      <a:r>
                        <a:rPr lang="en-US" sz="1600" baseline="0" dirty="0">
                          <a:effectLst/>
                        </a:rPr>
                        <a:t> </a:t>
                      </a:r>
                      <a:endParaRPr lang="en-US" sz="1600" baseline="0" dirty="0">
                        <a:solidFill>
                          <a:srgbClr val="000000"/>
                        </a:solidFill>
                        <a:effectLst/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b"/>
                </a:tc>
              </a:tr>
              <a:tr h="5300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Palatino Linotype"/>
                        <a:ea typeface="Times New Roman"/>
                        <a:cs typeface="Palatino Linotype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3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38400"/>
            <a:ext cx="8382000" cy="30480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The amount paid shown in the column</a:t>
            </a:r>
            <a:r>
              <a:rPr lang="en-US" baseline="0" dirty="0" smtClean="0">
                <a:effectLst/>
              </a:rPr>
              <a:t>(3)</a:t>
            </a:r>
          </a:p>
          <a:p>
            <a:pPr marL="0" indent="0">
              <a:buNone/>
            </a:pPr>
            <a:r>
              <a:rPr lang="en-US" dirty="0" smtClean="0"/>
              <a:t> is the agreed upon monthly payment of 300</a:t>
            </a:r>
          </a:p>
          <a:p>
            <a:r>
              <a:rPr lang="en-US" dirty="0" smtClean="0"/>
              <a:t>Interest paid in column (4) is at 9% (0.75% per month)</a:t>
            </a:r>
          </a:p>
          <a:p>
            <a:r>
              <a:rPr lang="en-US" dirty="0" smtClean="0"/>
              <a:t>The amount of principal repaid each month  is found by subtracting  the interest paid for the month </a:t>
            </a:r>
          </a:p>
          <a:p>
            <a:r>
              <a:rPr lang="en-US" dirty="0" smtClean="0"/>
              <a:t>Principal repaid, the total of column(5) must equal the original balance $1600.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1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533400" y="-533400"/>
            <a:ext cx="7239000" cy="460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Amount paid, total of column 3, must equal to all the total of all the payment made.</a:t>
            </a:r>
          </a:p>
          <a:p>
            <a:r>
              <a:rPr lang="en-US" dirty="0" smtClean="0"/>
              <a:t>Interest paid, the total of column 4 must be the difference between the total of column of 3 and 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9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1"/>
            <a:ext cx="80772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Loan Repayment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813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277225" cy="3581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6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197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Chapter 8  Simple Interest Applications</vt:lpstr>
      <vt:lpstr>Construction of loan repayment schedule</vt:lpstr>
      <vt:lpstr>Basic Design of a Loan Repayment Schedule</vt:lpstr>
      <vt:lpstr>PowerPoint Presentation</vt:lpstr>
      <vt:lpstr>PowerPoint Presentation</vt:lpstr>
      <vt:lpstr>Loan Repayment 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</dc:creator>
  <cp:lastModifiedBy>da</cp:lastModifiedBy>
  <cp:revision>5</cp:revision>
  <dcterms:created xsi:type="dcterms:W3CDTF">2014-10-31T21:11:50Z</dcterms:created>
  <dcterms:modified xsi:type="dcterms:W3CDTF">2014-10-31T22:31:57Z</dcterms:modified>
</cp:coreProperties>
</file>