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11" r:id="rId2"/>
    <p:sldId id="267" r:id="rId3"/>
    <p:sldId id="270" r:id="rId4"/>
    <p:sldId id="271" r:id="rId5"/>
    <p:sldId id="312" r:id="rId6"/>
    <p:sldId id="273" r:id="rId7"/>
    <p:sldId id="328" r:id="rId8"/>
    <p:sldId id="274" r:id="rId9"/>
    <p:sldId id="275" r:id="rId10"/>
    <p:sldId id="277" r:id="rId11"/>
    <p:sldId id="278" r:id="rId12"/>
    <p:sldId id="315" r:id="rId13"/>
    <p:sldId id="282" r:id="rId14"/>
    <p:sldId id="284" r:id="rId15"/>
    <p:sldId id="286" r:id="rId16"/>
    <p:sldId id="287" r:id="rId17"/>
    <p:sldId id="288" r:id="rId18"/>
    <p:sldId id="289" r:id="rId19"/>
    <p:sldId id="329" r:id="rId20"/>
    <p:sldId id="290" r:id="rId21"/>
    <p:sldId id="292" r:id="rId22"/>
    <p:sldId id="330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6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C00000"/>
    <a:srgbClr val="951A1B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89600" autoAdjust="0"/>
  </p:normalViewPr>
  <p:slideViewPr>
    <p:cSldViewPr>
      <p:cViewPr>
        <p:scale>
          <a:sx n="50" d="100"/>
          <a:sy n="50" d="100"/>
        </p:scale>
        <p:origin x="-2034" y="-39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434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9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lang="en-US" altLang="en-US" sz="7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lang="en-US" altLang="en-US" sz="7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16097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16097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631372" y="4278084"/>
            <a:ext cx="3868340" cy="18557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637312" y="4288972"/>
            <a:ext cx="3887391" cy="18557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Add edition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Chapter ##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900"/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5007428" y="6428232"/>
            <a:ext cx="3657600" cy="201168"/>
          </a:xfrm>
        </p:spPr>
        <p:txBody>
          <a:bodyPr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kumimoji="0" lang="en-US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lang="en-US" altLang="en-US" sz="7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lang="en-US" altLang="en-US" sz="7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2" r:id="rId4"/>
    <p:sldLayoutId id="2147483656" r:id="rId5"/>
    <p:sldLayoutId id="2147483650" r:id="rId6"/>
    <p:sldLayoutId id="2147483659" r:id="rId7"/>
    <p:sldLayoutId id="2147483658" r:id="rId8"/>
    <p:sldLayoutId id="2147483660" r:id="rId9"/>
    <p:sldLayoutId id="2147483651" r:id="rId10"/>
    <p:sldLayoutId id="2147483661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927628"/>
          </a:xfrm>
        </p:spPr>
        <p:txBody>
          <a:bodyPr/>
          <a:lstStyle/>
          <a:p>
            <a:r>
              <a:rPr lang="en-US" sz="3000" dirty="0"/>
              <a:t>Contemporary Business Mathematics </a:t>
            </a:r>
            <a:r>
              <a:rPr lang="en-US" sz="3000" dirty="0" smtClean="0"/>
              <a:t>with </a:t>
            </a:r>
            <a:r>
              <a:rPr lang="en-US" sz="3000" dirty="0"/>
              <a:t>Canadian </a:t>
            </a:r>
            <a:r>
              <a:rPr lang="en-US" sz="3000" dirty="0" smtClean="0"/>
              <a:t>Applications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88206"/>
            <a:ext cx="8229600" cy="478970"/>
          </a:xfrm>
        </p:spPr>
        <p:txBody>
          <a:bodyPr/>
          <a:lstStyle/>
          <a:p>
            <a:r>
              <a:rPr lang="en-US" dirty="0"/>
              <a:t>Eleventh Canadian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Ratio, Proportion, and </a:t>
            </a:r>
            <a:r>
              <a:rPr lang="en-US" dirty="0" smtClean="0"/>
              <a:t>Percent</a:t>
            </a:r>
            <a:endParaRPr lang="en-US" dirty="0"/>
          </a:p>
        </p:txBody>
      </p:sp>
      <p:pic>
        <p:nvPicPr>
          <p:cNvPr id="7" name="Picture 6" descr="Front cover: Contemporary Business Mathematics With Canadian Applications, Eleventh Canadian Edition by S.A. Hummelbrunner, Kelly Halliday, Ali R. Hassanlou and K. Suzann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904938"/>
            <a:ext cx="3657600" cy="46482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017942" y="6421188"/>
            <a:ext cx="3657600" cy="201168"/>
          </a:xfrm>
        </p:spPr>
        <p:txBody>
          <a:bodyPr/>
          <a:lstStyle/>
          <a:p>
            <a:r>
              <a:rPr lang="en-US" altLang="en-US" sz="700" dirty="0"/>
              <a:t>Copyright © 2018 Pearson Canada Inc</a:t>
            </a:r>
            <a:r>
              <a:rPr lang="en-US" altLang="en-US" sz="700" dirty="0" smtClean="0"/>
              <a:t>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4172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Proportions </a:t>
            </a:r>
            <a:r>
              <a:rPr lang="en-US" sz="2000" b="0" dirty="0" smtClean="0"/>
              <a:t>(1 of 3)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810000"/>
              </a:xfrm>
            </p:spPr>
            <p:txBody>
              <a:bodyPr/>
              <a:lstStyle/>
              <a:p>
                <a:r>
                  <a:rPr lang="en-US" dirty="0"/>
                  <a:t>When two ratios are equal, they form a proportion</a:t>
                </a:r>
              </a:p>
              <a:p>
                <a:r>
                  <a:rPr lang="en-US" dirty="0"/>
                  <a:t>2:3 = 4:6</a:t>
                </a:r>
              </a:p>
              <a:p>
                <a:r>
                  <a:rPr lang="en-US" dirty="0"/>
                  <a:t>x:5 = 7:35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one of the four terms is unknown, the proportions form a linear equation in one variable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810000"/>
              </a:xfrm>
              <a:blipFill rotWithShape="1">
                <a:blip r:embed="rId2"/>
                <a:stretch>
                  <a:fillRect l="-1852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2362200" y="2156460"/>
            <a:ext cx="401672" cy="19583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2828831" y="2968148"/>
            <a:ext cx="1819369" cy="38465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are proportions</a:t>
            </a:r>
          </a:p>
        </p:txBody>
      </p:sp>
    </p:spTree>
    <p:extLst>
      <p:ext uri="{BB962C8B-B14F-4D97-AF65-F5344CB8AC3E}">
        <p14:creationId xmlns:p14="http://schemas.microsoft.com/office/powerpoint/2010/main" val="7830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Proportions </a:t>
            </a:r>
            <a:r>
              <a:rPr lang="en-US" sz="2000" b="0" dirty="0" smtClean="0"/>
              <a:t>(2 of 3)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proportion 2 : 5 = 8 : </a:t>
            </a:r>
            <a:r>
              <a:rPr lang="en-US" i="1" dirty="0"/>
              <a:t>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178495"/>
                  </p:ext>
                </p:extLst>
              </p:nvPr>
            </p:nvGraphicFramePr>
            <p:xfrm>
              <a:off x="485775" y="2692495"/>
              <a:ext cx="8172450" cy="3152190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1914017"/>
                    <a:gridCol w="3439033"/>
                    <a:gridCol w="2819400"/>
                  </a:tblGrid>
                  <a:tr h="831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Original Form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Simplified technique called cross multiplication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1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Change to fractional form and multiply by the LCD 5x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l"/>
                          <a:endParaRPr lang="en-US" dirty="0" smtClean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23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23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178495"/>
                  </p:ext>
                </p:extLst>
              </p:nvPr>
            </p:nvGraphicFramePr>
            <p:xfrm>
              <a:off x="485775" y="2692495"/>
              <a:ext cx="8172450" cy="3152190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1914017"/>
                    <a:gridCol w="3439033"/>
                    <a:gridCol w="2819400"/>
                  </a:tblGrid>
                  <a:tr h="8319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8" t="-3676" r="-327070" b="-280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Original Form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Simplified technique called cross multiplication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555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8" t="-74211" r="-327070" b="-10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Change to fractional form and multiply by the LCD 5x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0260" t="-74211" r="-216" b="-100526"/>
                          </a:stretch>
                        </a:blipFill>
                      </a:tcPr>
                    </a:tc>
                  </a:tr>
                  <a:tr h="5823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8" t="-348421" r="-327070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0260" t="-348421" r="-216" b="-101053"/>
                          </a:stretch>
                        </a:blipFill>
                      </a:tcPr>
                    </a:tc>
                  </a:tr>
                  <a:tr h="5823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8" t="-443750" r="-327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0260" t="-443750" r="-2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067425" y="3763997"/>
            <a:ext cx="304800" cy="223899"/>
          </a:xfrm>
          <a:prstGeom prst="straightConnector1">
            <a:avLst/>
          </a:prstGeom>
          <a:ln>
            <a:solidFill>
              <a:srgbClr val="007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67425" y="3733800"/>
            <a:ext cx="304800" cy="254096"/>
          </a:xfrm>
          <a:prstGeom prst="straightConnector1">
            <a:avLst/>
          </a:prstGeom>
          <a:ln>
            <a:solidFill>
              <a:srgbClr val="007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proportion 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a) The community of </a:t>
            </a:r>
            <a:r>
              <a:rPr lang="en-US" dirty="0" err="1" smtClean="0"/>
              <a:t>Oakcrest</a:t>
            </a:r>
            <a:r>
              <a:rPr lang="en-US" dirty="0" smtClean="0"/>
              <a:t> sets a property tax rate of $28 per $1000 assessed valuation. What is the assessment if the tax is $854.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b) A manufacturing process requires $85 supervision cost for every 64 labor hours. At the same rate how much supervision cost must be budgeted for 16 000 labor hours.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0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</a:t>
            </a:r>
            <a:r>
              <a:rPr lang="en-US" dirty="0"/>
              <a:t>with </a:t>
            </a:r>
            <a:r>
              <a:rPr lang="en-US" dirty="0" smtClean="0"/>
              <a:t>Commonly Used </a:t>
            </a:r>
            <a:r>
              <a:rPr lang="en-US" dirty="0" err="1" smtClean="0"/>
              <a:t>Percents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6764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3.1</a:t>
            </a:r>
            <a:r>
              <a:rPr lang="en-US" sz="24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Commonly Used </a:t>
            </a:r>
            <a:r>
              <a:rPr lang="en-US" sz="2400" dirty="0" err="1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Percents</a:t>
            </a:r>
            <a:r>
              <a:rPr lang="en-US" sz="24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Their </a:t>
            </a:r>
            <a:r>
              <a:rPr lang="en-US" sz="2400" dirty="0" smtClean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Fractional Equivalents</a:t>
            </a:r>
            <a:endParaRPr lang="en-US" sz="2400" dirty="0">
              <a:solidFill>
                <a:srgbClr val="007FA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599556"/>
                  </p:ext>
                </p:extLst>
              </p:nvPr>
            </p:nvGraphicFramePr>
            <p:xfrm>
              <a:off x="457200" y="2606038"/>
              <a:ext cx="8229600" cy="28041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5920"/>
                    <a:gridCol w="1645920"/>
                    <a:gridCol w="1645920"/>
                    <a:gridCol w="1645920"/>
                    <a:gridCol w="1645920"/>
                  </a:tblGrid>
                  <a:tr h="3489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(</a:t>
                          </a:r>
                          <a:r>
                            <a:rPr lang="en-US" b="1" dirty="0" err="1" smtClean="0"/>
                            <a:t>i</a:t>
                          </a:r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(ii)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(iii)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(iv)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31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25%=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16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20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8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31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50%=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33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40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6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73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75%=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66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62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60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6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7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83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80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%=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599556"/>
                  </p:ext>
                </p:extLst>
              </p:nvPr>
            </p:nvGraphicFramePr>
            <p:xfrm>
              <a:off x="457200" y="2606038"/>
              <a:ext cx="8229600" cy="28041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5920"/>
                    <a:gridCol w="1645920"/>
                    <a:gridCol w="1645920"/>
                    <a:gridCol w="1645920"/>
                    <a:gridCol w="164592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(</a:t>
                          </a:r>
                          <a:r>
                            <a:rPr lang="en-US" b="1" dirty="0" err="1" smtClean="0"/>
                            <a:t>i</a:t>
                          </a:r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(ii)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(iii)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(iv)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4000" r="-400000" b="-3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64000" r="-300000" b="-3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64000" r="-200000" b="-3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64000" r="-100000" b="-3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000" t="-64000" b="-301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64000" r="-400000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64000" r="-300000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164000" r="-200000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164000" r="-100000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000" t="-164000" b="-201000"/>
                          </a:stretch>
                        </a:blipFill>
                      </a:tcPr>
                    </a:tc>
                  </a:tr>
                  <a:tr h="612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64000" r="-400000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264000" r="-300000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264000" r="-200000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264000" r="-100000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000" t="-264000" b="-101000"/>
                          </a:stretch>
                        </a:blipFill>
                      </a:tcPr>
                    </a:tc>
                  </a:tr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360396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360396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36039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08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a Rate Percent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984" y="1600199"/>
                <a:ext cx="3950208" cy="4434840"/>
              </a:xfrm>
            </p:spPr>
            <p:txBody>
              <a:bodyPr/>
              <a:lstStyle/>
              <a:p>
                <a:r>
                  <a:rPr lang="en-US" dirty="0"/>
                  <a:t>When setting up the ratio, the base (or original number) is always the denominator of the fraction, and the percentage (or new number) is always the numerator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6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𝑃𝑒𝑟𝑐𝑒𝑛𝑡𝑎𝑔𝑒</m:t>
                          </m:r>
                        </m:num>
                        <m:den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𝐵𝑎𝑠𝑒</m:t>
                          </m:r>
                        </m:den>
                      </m:f>
                      <m:r>
                        <a:rPr lang="en-US" sz="16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𝑁𝑒𝑤</m:t>
                          </m:r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num>
                        <m:den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𝑂𝑟𝑖𝑔𝑖𝑛𝑎𝑙</m:t>
                          </m:r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951A1B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84" y="1600199"/>
                <a:ext cx="3950208" cy="4434840"/>
              </a:xfrm>
              <a:blipFill rotWithShape="1">
                <a:blip r:embed="rId2"/>
                <a:stretch>
                  <a:fillRect l="-3549" t="-151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3"/>
              </p:nvPr>
            </p:nvSpPr>
            <p:spPr>
              <a:xfrm>
                <a:off x="4724813" y="1600200"/>
                <a:ext cx="3950208" cy="4434840"/>
              </a:xfrm>
            </p:spPr>
            <p:txBody>
              <a:bodyPr/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percent of $150 is 65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6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65</m:t>
                          </m:r>
                        </m:num>
                        <m:den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150</m:t>
                          </m:r>
                        </m:den>
                      </m:f>
                      <m:r>
                        <a:rPr lang="en-US" sz="16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  <m:acc>
                        <m:accPr>
                          <m:chr m:val="̇"/>
                          <m:ctrlP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16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=43.</m:t>
                      </m:r>
                      <m:acc>
                        <m:accPr>
                          <m:chr m:val="̇"/>
                          <m:ctrlP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16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>
                  <a:solidFill>
                    <a:srgbClr val="951A1B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724813" y="1600200"/>
                <a:ext cx="3950208" cy="4434840"/>
              </a:xfrm>
              <a:blipFill rotWithShape="1">
                <a:blip r:embed="rId3"/>
                <a:stretch>
                  <a:fillRect l="-3549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8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r>
              <a:rPr lang="en-US" dirty="0"/>
              <a:t>Involving Increase or </a:t>
            </a:r>
            <a:r>
              <a:rPr lang="en-US" dirty="0" smtClean="0"/>
              <a:t>Decrease</a:t>
            </a:r>
            <a:br>
              <a:rPr lang="en-US" dirty="0" smtClean="0"/>
            </a:br>
            <a:r>
              <a:rPr lang="en-US" sz="2000" b="0" dirty="0" smtClean="0"/>
              <a:t>(1 of 3)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amount of change is to be added for an increase to or subtracted for a decrease from the </a:t>
                </a:r>
                <a:r>
                  <a:rPr lang="en-US" i="1" dirty="0"/>
                  <a:t>original number </a:t>
                </a:r>
                <a:r>
                  <a:rPr lang="en-US" dirty="0"/>
                  <a:t>(</a:t>
                </a:r>
                <a:r>
                  <a:rPr lang="en-US" i="1" dirty="0"/>
                  <a:t>base</a:t>
                </a:r>
                <a:r>
                  <a:rPr lang="en-US" dirty="0"/>
                  <a:t>) and is usually stated as a percent of the original </a:t>
                </a:r>
                <a:r>
                  <a:rPr lang="en-US" dirty="0" smtClean="0"/>
                  <a:t>number</a:t>
                </a:r>
              </a:p>
              <a:p>
                <a:pPr marL="347472" indent="-347472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i="1" kern="0" smtClea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kern="0" smtClea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1" kern="0" smtClea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kern="0" smtClea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𝑂𝑟𝑖𝑔𝑖𝑛𝑎𝑙</m:t>
                      </m:r>
                      <m:r>
                        <a:rPr lang="en-US" i="1" kern="0" smtClea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kern="0" smtClea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1" kern="0" smtClea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kern="0">
                                <a:solidFill>
                                  <a:srgbClr val="951A1B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kern="0">
                                <a:solidFill>
                                  <a:srgbClr val="951A1B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kern="0">
                                <a:solidFill>
                                  <a:srgbClr val="951A1B"/>
                                </a:solidFill>
                                <a:latin typeface="Cambria Math" panose="02040503050406030204" pitchFamily="18" charset="0"/>
                              </a:rPr>
                              <m:t>𝐼𝑁𝐶𝑅𝐸𝐴𝑆𝐸</m:t>
                            </m:r>
                          </m:e>
                        </m:mr>
                        <m:mr>
                          <m:e>
                            <m:r>
                              <a:rPr lang="en-US" i="1" kern="0">
                                <a:solidFill>
                                  <a:srgbClr val="951A1B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 kern="0">
                                <a:solidFill>
                                  <a:srgbClr val="951A1B"/>
                                </a:solidFill>
                                <a:latin typeface="Cambria Math" panose="02040503050406030204" pitchFamily="18" charset="0"/>
                              </a:rPr>
                              <m:t>𝐷𝐸𝐶𝑅𝐸𝐴𝑆𝐸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>
                  <a:solidFill>
                    <a:srgbClr val="951A1B"/>
                  </a:solidFill>
                </a:endParaRPr>
              </a:p>
              <a:p>
                <a:pPr marL="740664" lvl="1" indent="-283464"/>
                <a:r>
                  <a:rPr lang="en-US" dirty="0" smtClean="0"/>
                  <a:t>where </a:t>
                </a:r>
                <a:r>
                  <a:rPr lang="en-US" dirty="0"/>
                  <a:t>the change (the increase or decrease) is understood to be a </a:t>
                </a:r>
                <a:r>
                  <a:rPr lang="en-US" i="1" dirty="0"/>
                  <a:t>percent of the original </a:t>
                </a:r>
                <a:r>
                  <a:rPr lang="en-US" i="1" dirty="0" smtClean="0"/>
                  <a:t>number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r>
              <a:rPr lang="en-US" dirty="0"/>
              <a:t>Involving Increase or </a:t>
            </a:r>
            <a:r>
              <a:rPr lang="en-US" dirty="0" smtClean="0"/>
              <a:t>Decrease</a:t>
            </a:r>
            <a:br>
              <a:rPr lang="en-US" dirty="0" smtClean="0"/>
            </a:br>
            <a:r>
              <a:rPr lang="en-US" sz="2000" b="0" dirty="0" smtClean="0"/>
              <a:t>(2 of 3)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36 increased by 25% is what number?</a:t>
            </a:r>
          </a:p>
          <a:p>
            <a:pPr marL="740664" lvl="1" indent="-283464"/>
            <a:r>
              <a:rPr lang="en-US" dirty="0"/>
              <a:t>The original number is 36.</a:t>
            </a:r>
          </a:p>
          <a:p>
            <a:pPr marL="740664" lvl="1" indent="-283464"/>
            <a:r>
              <a:rPr lang="en-US" dirty="0"/>
              <a:t>The change (increase) is 25% of 36.</a:t>
            </a:r>
          </a:p>
          <a:p>
            <a:pPr marL="740664" lvl="1" indent="-283464"/>
            <a:r>
              <a:rPr lang="en-US" dirty="0"/>
              <a:t>The original number is known.</a:t>
            </a:r>
          </a:p>
          <a:p>
            <a:pPr marL="740664" lvl="1" indent="-283464"/>
            <a:r>
              <a:rPr lang="en-US" dirty="0"/>
              <a:t>Let x represent the new number.</a:t>
            </a:r>
          </a:p>
          <a:p>
            <a:pPr marL="457200" lvl="1" indent="0">
              <a:buNone/>
            </a:pPr>
            <a:r>
              <a:rPr lang="en-US" dirty="0"/>
              <a:t>36 + 25% of 36 = </a:t>
            </a:r>
            <a:r>
              <a:rPr lang="en-US" dirty="0" smtClean="0"/>
              <a:t>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36 + 0.25 × 36 = x</a:t>
            </a:r>
          </a:p>
          <a:p>
            <a:pPr marL="457200" lvl="1" indent="0">
              <a:buNone/>
            </a:pPr>
            <a:r>
              <a:rPr lang="en-US" dirty="0"/>
              <a:t>36 + 9 = </a:t>
            </a:r>
            <a:r>
              <a:rPr lang="en-US" dirty="0" smtClean="0"/>
              <a:t>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= 45</a:t>
            </a:r>
          </a:p>
        </p:txBody>
      </p:sp>
    </p:spTree>
    <p:extLst>
      <p:ext uri="{BB962C8B-B14F-4D97-AF65-F5344CB8AC3E}">
        <p14:creationId xmlns:p14="http://schemas.microsoft.com/office/powerpoint/2010/main" val="13485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r>
              <a:rPr lang="en-US" dirty="0"/>
              <a:t>Involving Increase or </a:t>
            </a:r>
            <a:r>
              <a:rPr lang="en-US" dirty="0" smtClean="0"/>
              <a:t>Decrease </a:t>
            </a:r>
            <a:br>
              <a:rPr lang="en-US" dirty="0" smtClean="0"/>
            </a:br>
            <a:r>
              <a:rPr lang="en-US" sz="2000" b="0" dirty="0" smtClean="0"/>
              <a:t>(3 of 3)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number is 40% less than 75?</a:t>
            </a:r>
          </a:p>
          <a:p>
            <a:pPr marL="740664" lvl="1" indent="-283464"/>
            <a:r>
              <a:rPr lang="en-US" dirty="0"/>
              <a:t>The change (decrease) is 40% of 75.</a:t>
            </a:r>
          </a:p>
          <a:p>
            <a:pPr marL="740664" lvl="1" indent="-283464"/>
            <a:r>
              <a:rPr lang="en-US" dirty="0"/>
              <a:t>The original number is 75.</a:t>
            </a:r>
          </a:p>
          <a:p>
            <a:pPr marL="740664" lvl="1" indent="-283464"/>
            <a:r>
              <a:rPr lang="en-US" dirty="0"/>
              <a:t>Let x represent the new number</a:t>
            </a:r>
          </a:p>
          <a:p>
            <a:pPr marL="457200" lvl="1" indent="0">
              <a:buNone/>
            </a:pPr>
            <a:r>
              <a:rPr lang="en-US" dirty="0"/>
              <a:t>75 </a:t>
            </a:r>
            <a:r>
              <a:rPr lang="en-US" dirty="0" smtClean="0"/>
              <a:t>− </a:t>
            </a:r>
            <a:r>
              <a:rPr lang="en-US" dirty="0"/>
              <a:t>40% of 75 = </a:t>
            </a:r>
            <a:r>
              <a:rPr lang="en-US" dirty="0" smtClean="0"/>
              <a:t>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75 </a:t>
            </a:r>
            <a:r>
              <a:rPr lang="en-US" dirty="0" smtClean="0"/>
              <a:t>− </a:t>
            </a:r>
            <a:r>
              <a:rPr lang="en-US" dirty="0"/>
              <a:t>0.40 </a:t>
            </a:r>
            <a:r>
              <a:rPr lang="en-US" dirty="0" smtClean="0"/>
              <a:t>× </a:t>
            </a:r>
            <a:r>
              <a:rPr lang="en-US" dirty="0"/>
              <a:t>75 = </a:t>
            </a:r>
            <a:r>
              <a:rPr lang="en-US" dirty="0" smtClean="0"/>
              <a:t>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75 </a:t>
            </a:r>
            <a:r>
              <a:rPr lang="en-US" dirty="0" smtClean="0"/>
              <a:t>− </a:t>
            </a:r>
            <a:r>
              <a:rPr lang="en-US" dirty="0"/>
              <a:t>30 = x</a:t>
            </a:r>
          </a:p>
          <a:p>
            <a:pPr marL="457200" lvl="1" indent="0">
              <a:buNone/>
            </a:pPr>
            <a:r>
              <a:rPr lang="en-US" dirty="0"/>
              <a:t>x = 45</a:t>
            </a:r>
          </a:p>
        </p:txBody>
      </p:sp>
    </p:spTree>
    <p:extLst>
      <p:ext uri="{BB962C8B-B14F-4D97-AF65-F5344CB8AC3E}">
        <p14:creationId xmlns:p14="http://schemas.microsoft.com/office/powerpoint/2010/main" val="3644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Rate of Increase or </a:t>
            </a:r>
            <a:r>
              <a:rPr lang="en-US" dirty="0" smtClean="0"/>
              <a:t>Decrease </a:t>
            </a:r>
            <a:r>
              <a:rPr lang="en-US" sz="2000" b="0" dirty="0" smtClean="0"/>
              <a:t>(1 of 2)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3950208" cy="4434840"/>
              </a:xfrm>
            </p:spPr>
            <p:txBody>
              <a:bodyPr/>
              <a:lstStyle/>
              <a:p>
                <a:r>
                  <a:rPr lang="en-US" dirty="0"/>
                  <a:t>Amount of change in percent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</m:num>
                        <m:den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𝑂𝑟𝑖𝑔𝑖𝑛𝑎𝑙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951A1B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3950208" cy="4434840"/>
              </a:xfrm>
              <a:blipFill rotWithShape="1">
                <a:blip r:embed="rId2"/>
                <a:stretch>
                  <a:fillRect l="-354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914400" y="3124200"/>
            <a:ext cx="7744968" cy="291084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325 is </a:t>
            </a:r>
            <a:r>
              <a:rPr lang="en-US" dirty="0" smtClean="0"/>
              <a:t>what </a:t>
            </a:r>
            <a:r>
              <a:rPr lang="en-US" dirty="0"/>
              <a:t>percent more than $200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4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increase or decrease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0664" lvl="1" indent="-283464"/>
                <a:r>
                  <a:rPr lang="en-US" dirty="0"/>
                  <a:t>Amount of Change =</a:t>
                </a:r>
                <a:br>
                  <a:rPr lang="en-US" dirty="0"/>
                </a:br>
                <a:r>
                  <a:rPr lang="en-US" dirty="0"/>
                  <a:t>325 – 200 = $125.</a:t>
                </a:r>
              </a:p>
              <a:p>
                <a:pPr marL="740664" lvl="1" indent="-283464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𝐶h𝑎𝑛𝑔𝑒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=0.625=62.5%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0664" lvl="1" indent="-283464"/>
                <a:r>
                  <a:rPr lang="en-US" dirty="0"/>
                  <a:t>An </a:t>
                </a:r>
                <a:r>
                  <a:rPr lang="en-US" dirty="0">
                    <a:solidFill>
                      <a:srgbClr val="951A1B"/>
                    </a:solidFill>
                  </a:rPr>
                  <a:t>increase</a:t>
                </a:r>
                <a:r>
                  <a:rPr lang="en-US" dirty="0"/>
                  <a:t> of 62.5%.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77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indent="-402336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ratios and proportions to solve allocation and </a:t>
            </a:r>
            <a:r>
              <a:rPr lang="en-US" dirty="0" smtClean="0"/>
              <a:t>equivalence problems</a:t>
            </a:r>
            <a:r>
              <a:rPr lang="en-US" dirty="0"/>
              <a:t>.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percents</a:t>
            </a:r>
            <a:r>
              <a:rPr lang="en-US" dirty="0" smtClean="0"/>
              <a:t> and </a:t>
            </a:r>
            <a:r>
              <a:rPr lang="en-US" dirty="0"/>
              <a:t>percent bases to solve business problems.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rates and original quantities for increase and </a:t>
            </a:r>
            <a:r>
              <a:rPr lang="en-US" dirty="0" smtClean="0"/>
              <a:t>decrease problems</a:t>
            </a:r>
            <a:r>
              <a:rPr lang="en-US" dirty="0"/>
              <a:t>.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proportions and currency cross rate tables to convert </a:t>
            </a:r>
            <a:r>
              <a:rPr lang="en-US" dirty="0" smtClean="0"/>
              <a:t>currency</a:t>
            </a:r>
            <a:r>
              <a:rPr lang="en-US" dirty="0"/>
              <a:t>.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index numbers and the Consumer Price Index to </a:t>
            </a:r>
            <a:r>
              <a:rPr lang="en-US" dirty="0" smtClean="0"/>
              <a:t>compute purchasing </a:t>
            </a:r>
            <a:r>
              <a:rPr lang="en-US" dirty="0"/>
              <a:t>power of the Canadian dollar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federal income tax brackets and tax rates to calculate federal income taxes.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Rate of Increase or </a:t>
            </a:r>
            <a:r>
              <a:rPr lang="en-US" dirty="0" smtClean="0"/>
              <a:t>Decrease </a:t>
            </a:r>
            <a:r>
              <a:rPr lang="en-US" sz="2000" b="0" dirty="0" smtClean="0"/>
              <a:t>(2 of 2)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3950208" cy="4434840"/>
              </a:xfrm>
            </p:spPr>
            <p:txBody>
              <a:bodyPr/>
              <a:lstStyle/>
              <a:p>
                <a:r>
                  <a:rPr lang="en-US" dirty="0"/>
                  <a:t>Amount of change in </a:t>
                </a:r>
                <a:r>
                  <a:rPr lang="en-US" dirty="0" smtClean="0"/>
                  <a:t>percent</a:t>
                </a:r>
              </a:p>
              <a:p>
                <a:pPr marL="0" indent="0">
                  <a:buNone/>
                </a:pPr>
                <a:endParaRPr lang="en-US" sz="1800" i="1" kern="0" dirty="0" smtClean="0">
                  <a:solidFill>
                    <a:srgbClr val="951A1B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</m:num>
                        <m:den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𝑂𝑟𝑖𝑔𝑖𝑛𝑎𝑙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3950208" cy="4434840"/>
              </a:xfrm>
              <a:blipFill rotWithShape="1">
                <a:blip r:embed="rId2"/>
                <a:stretch>
                  <a:fillRect l="-354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3"/>
              </p:nvPr>
            </p:nvSpPr>
            <p:spPr>
              <a:xfrm>
                <a:off x="4709160" y="1600200"/>
                <a:ext cx="3950208" cy="443484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What percent less than $200 is $180?</a:t>
                </a:r>
              </a:p>
              <a:p>
                <a:pPr marL="740664" lvl="1" indent="-283464"/>
                <a:r>
                  <a:rPr lang="en-US" dirty="0">
                    <a:solidFill>
                      <a:schemeClr val="tx1"/>
                    </a:solidFill>
                  </a:rPr>
                  <a:t>Amount of Change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180 − </a:t>
                </a:r>
                <a:r>
                  <a:rPr lang="en-US" dirty="0">
                    <a:solidFill>
                      <a:schemeClr val="tx1"/>
                    </a:solidFill>
                  </a:rPr>
                  <a:t>200 = </a:t>
                </a:r>
                <a:r>
                  <a:rPr lang="en-US" dirty="0" smtClean="0">
                    <a:latin typeface="Arial"/>
                    <a:cs typeface="Arial"/>
                  </a:rPr>
                  <a:t>−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20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740664" lvl="1" indent="-283464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𝐶h𝑎𝑛𝑔𝑒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=−0.10=−10%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0664" lvl="1" indent="-283464"/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dirty="0">
                    <a:solidFill>
                      <a:srgbClr val="951A1B"/>
                    </a:solidFill>
                  </a:rPr>
                  <a:t>decrease</a:t>
                </a:r>
                <a:r>
                  <a:rPr lang="en-US" dirty="0">
                    <a:solidFill>
                      <a:schemeClr val="tx1"/>
                    </a:solidFill>
                  </a:rPr>
                  <a:t> of 10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%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709160" y="1600200"/>
                <a:ext cx="3950208" cy="4434840"/>
              </a:xfrm>
              <a:blipFill rotWithShape="1">
                <a:blip r:embed="rId3"/>
                <a:stretch>
                  <a:fillRect l="-3704" t="-1651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3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the Original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Ravi </a:t>
            </a:r>
            <a:r>
              <a:rPr lang="en-US" dirty="0"/>
              <a:t>wants to pay off his student loan within the next three years, so he has increased his original weekly payment by 60%. His new payment is now $88 per week. How much was his original payment?</a:t>
            </a:r>
          </a:p>
          <a:p>
            <a:pPr marL="740664" lvl="1" indent="-28346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52400"/>
            <a:ext cx="8229600" cy="629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0664" lvl="1" indent="-283464"/>
            <a:endParaRPr lang="en-US" dirty="0" smtClean="0"/>
          </a:p>
          <a:p>
            <a:pPr marL="740664" lvl="1" indent="-283464"/>
            <a:r>
              <a:rPr lang="en-US" sz="2800" dirty="0" smtClean="0"/>
              <a:t>Let </a:t>
            </a:r>
            <a:r>
              <a:rPr lang="en-US" sz="2800" dirty="0"/>
              <a:t>the original amount be x</a:t>
            </a:r>
          </a:p>
          <a:p>
            <a:pPr marL="877824" lvl="1" indent="0">
              <a:buNone/>
            </a:pPr>
            <a:r>
              <a:rPr lang="en-US" sz="2800" dirty="0"/>
              <a:t>x + 60% of x = 88</a:t>
            </a:r>
          </a:p>
          <a:p>
            <a:pPr marL="877824" lvl="1" indent="0">
              <a:buNone/>
            </a:pPr>
            <a:r>
              <a:rPr lang="en-US" sz="2800" dirty="0"/>
              <a:t>x + 0.60(x) = 88</a:t>
            </a:r>
          </a:p>
          <a:p>
            <a:pPr marL="877824" lvl="1" indent="0">
              <a:buNone/>
            </a:pPr>
            <a:r>
              <a:rPr lang="en-US" sz="2800" dirty="0"/>
              <a:t>1.60x = 88</a:t>
            </a:r>
          </a:p>
          <a:p>
            <a:pPr marL="877824" lvl="1" indent="0">
              <a:buNone/>
            </a:pPr>
            <a:r>
              <a:rPr lang="en-US" sz="2800" dirty="0"/>
              <a:t>x = $55 (the original payment)</a:t>
            </a:r>
          </a:p>
        </p:txBody>
      </p:sp>
    </p:spTree>
    <p:extLst>
      <p:ext uri="{BB962C8B-B14F-4D97-AF65-F5344CB8AC3E}">
        <p14:creationId xmlns:p14="http://schemas.microsoft.com/office/powerpoint/2010/main" val="155782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391400" cy="775228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                                      Try Yourself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Expenditure </a:t>
            </a:r>
            <a:r>
              <a:rPr lang="en-US" dirty="0"/>
              <a:t> </a:t>
            </a:r>
            <a:r>
              <a:rPr lang="en-US" dirty="0" smtClean="0"/>
              <a:t>for a government program were reduced from $75000 to $60000. What percent change does this represent. Further, Government made a promise that there will be an increase of 5%  in funding each year for next four years. What will be the amount after four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6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exchange rate equals the value of one nation’s currency expressed in terms of another nation’s currency</a:t>
            </a:r>
          </a:p>
          <a:p>
            <a:pPr lvl="1"/>
            <a:r>
              <a:rPr lang="en-US" dirty="0"/>
              <a:t>The exchange rate tells us how much of one currency we need to </a:t>
            </a:r>
            <a:r>
              <a:rPr lang="en-US" dirty="0" smtClean="0"/>
              <a:t>buy  </a:t>
            </a:r>
            <a:r>
              <a:rPr lang="en-US" dirty="0"/>
              <a:t>one unit of another </a:t>
            </a:r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( usually larger amount of money i</a:t>
            </a:r>
            <a:r>
              <a:rPr lang="en-US" dirty="0"/>
              <a:t>s</a:t>
            </a:r>
            <a:r>
              <a:rPr lang="en-US" dirty="0" smtClean="0"/>
              <a:t> involved in currency exchanges, therefore, two decimal rule of money is insufficient.</a:t>
            </a:r>
          </a:p>
          <a:p>
            <a:pPr lvl="1"/>
            <a:r>
              <a:rPr lang="en-US" dirty="0" smtClean="0"/>
              <a:t>To produce accurate results, currency exchange rate need to carry at least four decimals.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2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/>
              <a:t>Currency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449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Suppose </a:t>
                </a:r>
                <a:r>
                  <a:rPr lang="en-US" dirty="0"/>
                  <a:t>we were told that the U.S. dollar is worth $0.9791 Canadian today</a:t>
                </a:r>
              </a:p>
              <a:p>
                <a:r>
                  <a:rPr lang="en-US" dirty="0"/>
                  <a:t>The exchange rates between the Canadian dollar and the U.S. dollar can be expressed in two different ways</a:t>
                </a:r>
              </a:p>
              <a:p>
                <a:pPr fontAlgn="t"/>
                <a:r>
                  <a:rPr lang="en-US" b="1" dirty="0"/>
                  <a:t>Convert U.S. Dollars to Canadian Dollars</a:t>
                </a:r>
                <a:endParaRPr lang="en-US" dirty="0"/>
              </a:p>
              <a:p>
                <a:pPr fontAlgn="t"/>
                <a:r>
                  <a:rPr lang="en-US" b="1" dirty="0"/>
                  <a:t>Converting Canadian Dollars to U.S. Dollars</a:t>
                </a:r>
                <a:endParaRPr lang="en-US" dirty="0"/>
              </a:p>
              <a:p>
                <a:pPr fontAlgn="t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𝐶𝑎𝑛𝑎𝑑𝑖𝑎𝑛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𝐷𝑜𝑙𝑙𝑎𝑟𝑠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. </m:t>
                        </m:r>
                        <m:r>
                          <a:rPr lang="en-US" i="1">
                            <a:latin typeface="Cambria Math"/>
                          </a:rPr>
                          <m:t>𝐷𝑜𝑙𝑙𝑎𝑟𝑠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$0.9791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$1.00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         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. </m:t>
                        </m:r>
                        <m:r>
                          <a:rPr lang="en-US" i="1">
                            <a:latin typeface="Cambria Math"/>
                          </a:rPr>
                          <m:t>𝐷𝑜𝑙𝑙𝑎𝑟𝑠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𝐶𝑎𝑛𝑎𝑑𝑖𝑎𝑛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𝐷𝑜𝑙𝑙𝑎𝑟𝑠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$1.00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$0.9791</m:t>
                        </m:r>
                      </m:den>
                    </m:f>
                  </m:oMath>
                </a14:m>
                <a:endParaRPr lang="en-US" dirty="0"/>
              </a:p>
              <a:p>
                <a:pPr fontAlgn="t"/>
                <a:r>
                  <a:rPr lang="en-US" b="1" dirty="0"/>
                  <a:t>$0.9791 (rate USD</a:t>
                </a:r>
                <a:r>
                  <a:rPr lang="en-US" b="1" dirty="0">
                    <a:sym typeface="Wingdings"/>
                  </a:rPr>
                  <a:t></a:t>
                </a:r>
                <a:r>
                  <a:rPr lang="en-US" b="1" dirty="0"/>
                  <a:t>CDN</a:t>
                </a:r>
                <a:r>
                  <a:rPr lang="en-US" b="1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:r>
                  <a:rPr lang="en-US" b="1" dirty="0" smtClean="0"/>
                  <a:t>$</a:t>
                </a:r>
                <a:r>
                  <a:rPr lang="en-US" b="1" dirty="0"/>
                  <a:t>1.0213 (rate CDN </a:t>
                </a:r>
                <a:r>
                  <a:rPr lang="en-US" b="1" dirty="0">
                    <a:sym typeface="Wingdings"/>
                  </a:rPr>
                  <a:t></a:t>
                </a:r>
                <a:r>
                  <a:rPr lang="en-US" b="1" dirty="0"/>
                  <a:t> USD)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449763"/>
              </a:xfrm>
              <a:blipFill rotWithShape="1">
                <a:blip r:embed="rId2"/>
                <a:stretch>
                  <a:fillRect l="-170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07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/>
              <a:t>The best way to choose the exchange rate is to express the exchange rate as a proportion of two currencies so that the wanted currency is in the numerator of the known ratio</a:t>
            </a:r>
          </a:p>
        </p:txBody>
      </p:sp>
    </p:spTree>
    <p:extLst>
      <p:ext uri="{BB962C8B-B14F-4D97-AF65-F5344CB8AC3E}">
        <p14:creationId xmlns:p14="http://schemas.microsoft.com/office/powerpoint/2010/main" val="81135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You </a:t>
                </a:r>
                <a:r>
                  <a:rPr lang="en-US" dirty="0"/>
                  <a:t>wanted to convert C$150 into U.S. dollars </a:t>
                </a:r>
              </a:p>
              <a:p>
                <a:pPr lvl="1"/>
                <a:r>
                  <a:rPr lang="en-US" dirty="0"/>
                  <a:t>The exchange rate is one U.S. dollar is worth 0.9791 Canadian dollars, and that one Canadian dollar is worth 1.0213 U.S. dollars</a:t>
                </a:r>
              </a:p>
              <a:p>
                <a:r>
                  <a:rPr lang="en-US" dirty="0"/>
                  <a:t>How much would you receive in U.S. dollars?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𝐾𝑛𝑜𝑤𝑛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$1.0213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$1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$150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89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𝑃𝑟𝑜𝑝𝑜𝑟𝑡𝑖𝑜𝑛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$1.0213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$1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$150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               Cross-multiply </a:t>
                </a:r>
                <a:r>
                  <a:rPr lang="en-US" dirty="0"/>
                  <a:t>and solve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=1.0213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=$153.195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                  C$150</a:t>
                </a:r>
                <a:r>
                  <a:rPr lang="en-US" dirty="0" smtClean="0"/>
                  <a:t> </a:t>
                </a:r>
                <a:r>
                  <a:rPr lang="en-US" dirty="0"/>
                  <a:t>is worth </a:t>
                </a:r>
                <a:r>
                  <a:rPr lang="en-US" dirty="0">
                    <a:solidFill>
                      <a:srgbClr val="FF0000"/>
                    </a:solidFill>
                  </a:rPr>
                  <a:t>US$153.20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14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Conversion using cross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Cross Rate 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6" y="2305551"/>
            <a:ext cx="7334627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Ratios </a:t>
            </a:r>
            <a:r>
              <a:rPr lang="en-US" sz="2000" b="0" dirty="0" smtClean="0"/>
              <a:t>(2 of 2)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written in the following ways;</a:t>
            </a:r>
          </a:p>
          <a:p>
            <a:pPr marL="649224" indent="-374904">
              <a:buFont typeface="+mj-lt"/>
              <a:buAutoNum type="alphaLcParenR"/>
            </a:pPr>
            <a:r>
              <a:rPr lang="en-US" dirty="0"/>
              <a:t>by using the word “to,” such as in “5 to 2”;</a:t>
            </a:r>
          </a:p>
          <a:p>
            <a:pPr marL="649224" indent="-374904">
              <a:buFont typeface="+mj-lt"/>
              <a:buAutoNum type="alphaLcParenR"/>
            </a:pPr>
            <a:r>
              <a:rPr lang="en-US" dirty="0"/>
              <a:t>by using a colon, such as in “5 : 2”;</a:t>
            </a:r>
          </a:p>
          <a:p>
            <a:pPr marL="649224" indent="-374904">
              <a:buFont typeface="+mj-lt"/>
              <a:buAutoNum type="alphaLcParenR"/>
            </a:pPr>
            <a:r>
              <a:rPr lang="en-US" dirty="0"/>
              <a:t>as a common fraction, such as “5/2”;</a:t>
            </a:r>
          </a:p>
          <a:p>
            <a:pPr marL="649224" indent="-374904">
              <a:buFont typeface="+mj-lt"/>
              <a:buAutoNum type="alphaLcParenR"/>
            </a:pPr>
            <a:r>
              <a:rPr lang="en-US" dirty="0"/>
              <a:t>as a decimal, such as “2.50”;</a:t>
            </a:r>
          </a:p>
          <a:p>
            <a:pPr marL="649224" indent="-374904">
              <a:buFont typeface="+mj-lt"/>
              <a:buAutoNum type="alphaLcParenR"/>
            </a:pPr>
            <a:r>
              <a:rPr lang="en-US" dirty="0"/>
              <a:t>as a percent, such as “250%.”</a:t>
            </a:r>
          </a:p>
          <a:p>
            <a:r>
              <a:rPr lang="en-US" dirty="0"/>
              <a:t>When comparing more than two numbers or quantities, using the colon is preferred</a:t>
            </a:r>
          </a:p>
          <a:p>
            <a:pPr marL="740664" lvl="1" indent="-283464"/>
            <a:r>
              <a:rPr lang="nn-NO" dirty="0"/>
              <a:t>5 kg : 3 kg : 2 kg we usually drop the units of measure</a:t>
            </a:r>
          </a:p>
          <a:p>
            <a:pPr marL="740664" lvl="1" indent="-283464"/>
            <a:r>
              <a:rPr lang="en-US" dirty="0"/>
              <a:t>5 : 3 : 2</a:t>
            </a:r>
          </a:p>
          <a:p>
            <a:pPr marL="740664" lvl="1" indent="-283464"/>
            <a:r>
              <a:rPr lang="en-US" dirty="0"/>
              <a:t>The numbers appearing in a ratio are called the terms of the ratio</a:t>
            </a:r>
          </a:p>
        </p:txBody>
      </p:sp>
    </p:spTree>
    <p:extLst>
      <p:ext uri="{BB962C8B-B14F-4D97-AF65-F5344CB8AC3E}">
        <p14:creationId xmlns:p14="http://schemas.microsoft.com/office/powerpoint/2010/main" val="29028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Conversion using cross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Suppose </a:t>
            </a:r>
            <a:r>
              <a:rPr lang="en-US" dirty="0"/>
              <a:t>you are taking a trip from Canada to France, and then to </a:t>
            </a:r>
            <a:r>
              <a:rPr lang="en-US" dirty="0" smtClean="0"/>
              <a:t>Japan</a:t>
            </a:r>
            <a:endParaRPr lang="en-US" dirty="0"/>
          </a:p>
          <a:p>
            <a:r>
              <a:rPr lang="en-US" dirty="0"/>
              <a:t>Convert C$100 to euros, then convert the euros to Japanese yen. Use the exchange rates in using the sample cross rate table in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920384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From the table, the exchange rate </a:t>
            </a:r>
            <a:r>
              <a:rPr lang="en-US" sz="1800" dirty="0" smtClean="0"/>
              <a:t>for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Canadian dollars to euros is </a:t>
            </a:r>
            <a:r>
              <a:rPr lang="en-US" sz="1800" dirty="0" smtClean="0"/>
              <a:t>0.7935</a:t>
            </a:r>
          </a:p>
          <a:p>
            <a:pPr marL="0" indent="0">
              <a:buNone/>
            </a:pPr>
            <a:r>
              <a:rPr lang="en-US" sz="1800" dirty="0" smtClean="0"/>
              <a:t>Conversion </a:t>
            </a:r>
            <a:r>
              <a:rPr lang="en-US" sz="1800" dirty="0"/>
              <a:t>= 100 × </a:t>
            </a:r>
            <a:r>
              <a:rPr lang="en-US" sz="1800" dirty="0">
                <a:solidFill>
                  <a:srgbClr val="FF0000"/>
                </a:solidFill>
              </a:rPr>
              <a:t>0.7935</a:t>
            </a:r>
            <a:r>
              <a:rPr lang="en-US" sz="1800" dirty="0"/>
              <a:t> = 79.35 euros</a:t>
            </a:r>
          </a:p>
          <a:p>
            <a:r>
              <a:rPr lang="en-US" sz="1800" dirty="0"/>
              <a:t>From the table, the exchange </a:t>
            </a:r>
            <a:endParaRPr lang="en-US" sz="1800" dirty="0" smtClean="0"/>
          </a:p>
          <a:p>
            <a:r>
              <a:rPr lang="en-US" sz="1800" dirty="0" smtClean="0"/>
              <a:t>rate </a:t>
            </a:r>
            <a:r>
              <a:rPr lang="en-US" sz="1800" dirty="0"/>
              <a:t>for euros to Japanese yen </a:t>
            </a:r>
            <a:r>
              <a:rPr lang="en-US" sz="1800" dirty="0" smtClean="0"/>
              <a:t>is</a:t>
            </a:r>
          </a:p>
          <a:p>
            <a:r>
              <a:rPr lang="en-US" sz="1800" dirty="0" smtClean="0"/>
              <a:t> 100.77Conversion </a:t>
            </a:r>
            <a:r>
              <a:rPr lang="en-US" sz="1800" dirty="0"/>
              <a:t>= 79.35 × </a:t>
            </a:r>
            <a:r>
              <a:rPr lang="en-US" sz="1800" dirty="0">
                <a:solidFill>
                  <a:srgbClr val="FF0000"/>
                </a:solidFill>
              </a:rPr>
              <a:t>100.77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= </a:t>
            </a:r>
            <a:r>
              <a:rPr lang="en-US" sz="1800" dirty="0"/>
              <a:t>7996 Japanese Yen</a:t>
            </a:r>
          </a:p>
          <a:p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9800"/>
            <a:ext cx="3962400" cy="30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13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Currency Conversion </a:t>
            </a:r>
            <a:br>
              <a:rPr lang="en-US" dirty="0" smtClean="0"/>
            </a:br>
            <a:r>
              <a:rPr lang="en-US" dirty="0" smtClean="0"/>
              <a:t>                     </a:t>
            </a:r>
            <a:r>
              <a:rPr lang="en-US" sz="2000" i="1" dirty="0" smtClean="0">
                <a:solidFill>
                  <a:srgbClr val="C00000"/>
                </a:solidFill>
              </a:rPr>
              <a:t>Try Yourself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Suppose it costs C$260 to purchase $245.23.</a:t>
            </a:r>
          </a:p>
          <a:p>
            <a:r>
              <a:rPr lang="en-US" dirty="0" smtClean="0"/>
              <a:t>A) What is the </a:t>
            </a:r>
            <a:r>
              <a:rPr lang="en-US" dirty="0" smtClean="0"/>
              <a:t>exchange </a:t>
            </a:r>
            <a:r>
              <a:rPr lang="en-US" dirty="0" smtClean="0"/>
              <a:t>rate?</a:t>
            </a:r>
          </a:p>
          <a:p>
            <a:r>
              <a:rPr lang="en-US" dirty="0" smtClean="0"/>
              <a:t>B) How many U.S dollars will you receive if you convert C$725 into </a:t>
            </a:r>
          </a:p>
          <a:p>
            <a:r>
              <a:rPr lang="en-US" dirty="0" smtClean="0"/>
              <a:t>U.S dollars?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25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of </a:t>
            </a:r>
            <a:r>
              <a:rPr lang="en-US" dirty="0" smtClean="0"/>
              <a:t>Percent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Index Numbers, CPI and Personal Taxes</a:t>
            </a:r>
          </a:p>
        </p:txBody>
      </p:sp>
    </p:spTree>
    <p:extLst>
      <p:ext uri="{BB962C8B-B14F-4D97-AF65-F5344CB8AC3E}">
        <p14:creationId xmlns:p14="http://schemas.microsoft.com/office/powerpoint/2010/main" val="40899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Numbers </a:t>
            </a:r>
            <a:r>
              <a:rPr lang="en-US" sz="2000" b="0" dirty="0" smtClean="0"/>
              <a:t>(1 of 2)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when you compare two values of the same thing measured at different points in time.</a:t>
            </a:r>
          </a:p>
          <a:p>
            <a:r>
              <a:rPr lang="en-US" dirty="0"/>
              <a:t>The comparison of the two values is stated as a ratio, and then expressed as a percent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When the percent symbol is dropped, the result is called an index number.</a:t>
            </a:r>
          </a:p>
          <a:p>
            <a:r>
              <a:rPr lang="en-US" dirty="0"/>
              <a:t>Indexes provide an easy way of expressing changes that occur in daily business.</a:t>
            </a:r>
          </a:p>
        </p:txBody>
      </p:sp>
    </p:spTree>
    <p:extLst>
      <p:ext uri="{BB962C8B-B14F-4D97-AF65-F5344CB8AC3E}">
        <p14:creationId xmlns:p14="http://schemas.microsoft.com/office/powerpoint/2010/main" val="14700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 smtClean="0"/>
              <a:t>Index Numbers </a:t>
            </a:r>
            <a:r>
              <a:rPr lang="en-US" sz="2000" b="0" dirty="0" smtClean="0"/>
              <a:t>(2 of 2)</a:t>
            </a:r>
            <a:endParaRPr lang="en-US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2" y="1447800"/>
            <a:ext cx="3868340" cy="381000"/>
          </a:xfrm>
        </p:spPr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2" y="1931034"/>
            <a:ext cx="3868340" cy="3921126"/>
          </a:xfrm>
        </p:spPr>
        <p:txBody>
          <a:bodyPr/>
          <a:lstStyle/>
          <a:p>
            <a:r>
              <a:rPr lang="en-US" dirty="0"/>
              <a:t>Select one of the two values as the denominator of the ratio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point in time at which the denominator was measured is called the base period.</a:t>
            </a:r>
          </a:p>
          <a:p>
            <a:r>
              <a:rPr lang="en-US" dirty="0"/>
              <a:t>The index for the base period is always 100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difference between an index number and 100 indicates the relative change that has taken place.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3887391" cy="381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004" y="1931034"/>
                <a:ext cx="3867912" cy="3922776"/>
              </a:xfrm>
            </p:spPr>
            <p:txBody>
              <a:bodyPr/>
              <a:lstStyle/>
              <a:p>
                <a:r>
                  <a:rPr lang="en-US" dirty="0"/>
                  <a:t>The price of a textbook was $115 in 2015 and $125.35 in 2017. Compare the two prices to create an index number</a:t>
                </a:r>
              </a:p>
              <a:p>
                <a:r>
                  <a:rPr lang="en-US" dirty="0"/>
                  <a:t>The relative change in price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2017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2015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125.35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115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=1.09=109%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Drop the percent sign</a:t>
                </a:r>
              </a:p>
              <a:p>
                <a:r>
                  <a:rPr lang="en-US" dirty="0"/>
                  <a:t>Index number is 1.09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004" y="1931034"/>
                <a:ext cx="3867912" cy="3922776"/>
              </a:xfrm>
              <a:blipFill rotWithShape="1">
                <a:blip r:embed="rId2"/>
                <a:stretch>
                  <a:fillRect l="-3622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Price Index </a:t>
            </a:r>
            <a:r>
              <a:rPr lang="en-US" dirty="0"/>
              <a:t>(CPI</a:t>
            </a:r>
            <a:r>
              <a:rPr lang="en-US" dirty="0" smtClean="0"/>
              <a:t>) </a:t>
            </a:r>
            <a:r>
              <a:rPr lang="en-US" sz="2000" b="0" dirty="0" smtClean="0"/>
              <a:t>(1 of 7)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The most widely accepted indicator of changes in the overall price level of goods and services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Canada, a fixed “basket” or collection of goods and services is used to represent all Canadian goods and services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prices of the items in this collection are monitored and are used to represent the price change of all goods and services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CPI is currently based on 2002 price levels and is published monthly by Statistics Canada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u="sng" dirty="0" smtClean="0"/>
              <a:t>CPI by province link to </a:t>
            </a:r>
            <a:r>
              <a:rPr lang="en-US" u="sng" dirty="0" err="1" smtClean="0"/>
              <a:t>statcan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9515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Price Index </a:t>
            </a:r>
            <a:r>
              <a:rPr lang="en-US" dirty="0"/>
              <a:t>(CPI</a:t>
            </a:r>
            <a:r>
              <a:rPr lang="en-US" dirty="0" smtClean="0"/>
              <a:t>) </a:t>
            </a:r>
            <a:r>
              <a:rPr lang="en-US" sz="2000" b="0" dirty="0" smtClean="0"/>
              <a:t>(2 of 7)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Purchasing power of the dollar is the reciprocal of the CPI.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𝑢𝑟𝑐h𝑎𝑠𝑖𝑛𝑔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𝐷𝑜𝑙𝑙𝑎𝑟</m:t>
                            </m:r>
                          </m:e>
                        </m:mr>
                      </m:m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$1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𝐶𝑜𝑛𝑠𝑢𝑚𝑒𝑟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𝐼𝑛𝑑𝑒𝑥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4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Purchasing Power </a:t>
            </a:r>
            <a:r>
              <a:rPr lang="en-US" dirty="0"/>
              <a:t>of the </a:t>
            </a:r>
            <a:r>
              <a:rPr lang="en-US" dirty="0" smtClean="0"/>
              <a:t>Dollar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CPI was 122.8 for 2013 and 125.2 for 2014. Determine the purchasing power of the Canadian dollar for the two years, and interpret the meaning of the results.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003673"/>
                  </p:ext>
                </p:extLst>
              </p:nvPr>
            </p:nvGraphicFramePr>
            <p:xfrm>
              <a:off x="685800" y="2712720"/>
              <a:ext cx="7924800" cy="3307080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4267200"/>
                    <a:gridCol w="3657600"/>
                  </a:tblGrid>
                  <a:tr h="38398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Purchasing Power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398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2013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2014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54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$1</m:t>
                                    </m:r>
                                  </m:num>
                                  <m:den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122.8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100</m:t>
                                    </m:r>
                                  </m:e>
                                </m:d>
                                <m:r>
                                  <a:rPr lang="en-US" sz="1800" smtClean="0">
                                    <a:latin typeface="Cambria Math"/>
                                  </a:rPr>
                                  <m:t>=0.814332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$1</m:t>
                                    </m:r>
                                  </m:num>
                                  <m:den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125.2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100</m:t>
                                    </m:r>
                                  </m:e>
                                </m:d>
                                <m:r>
                                  <a:rPr lang="en-US" sz="1800" smtClean="0">
                                    <a:latin typeface="Cambria Math"/>
                                  </a:rPr>
                                  <m:t>=0.798722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6815"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effectLst/>
                            </a:rPr>
                            <a:t>The dollar in 2013 could purchase only 81.4% of what it could purchase in 2002 (the base year).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6815"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effectLst/>
                            </a:rPr>
                            <a:t>In 2014, the dollar could purchase even less (about 79.9% of what it could purchase in 2002).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003673"/>
                  </p:ext>
                </p:extLst>
              </p:nvPr>
            </p:nvGraphicFramePr>
            <p:xfrm>
              <a:off x="685800" y="2712720"/>
              <a:ext cx="7924800" cy="3307080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4267200"/>
                    <a:gridCol w="3657600"/>
                  </a:tblGrid>
                  <a:tr h="38398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Purchasing Power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398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2013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2014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5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3" t="-123585" r="-85714" b="-3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833" t="-123585" b="-302830"/>
                          </a:stretch>
                        </a:blipFill>
                      </a:tcPr>
                    </a:tc>
                  </a:tr>
                  <a:tr h="946815"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effectLst/>
                            </a:rPr>
                            <a:t>The dollar in 2013 could purchase only 81.4% of what it could purchase in 2002 (the base year).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6815"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effectLst/>
                            </a:rPr>
                            <a:t>In 2014, the dollar could purchase even less (about 79.9% of what it could purchase in 2002).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76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Price Index </a:t>
            </a:r>
            <a:r>
              <a:rPr lang="en-US" dirty="0"/>
              <a:t>(CPI</a:t>
            </a:r>
            <a:r>
              <a:rPr lang="en-US" dirty="0" smtClean="0"/>
              <a:t>) </a:t>
            </a:r>
            <a:r>
              <a:rPr lang="en-US" sz="2000" b="0" dirty="0" smtClean="0"/>
              <a:t>(3 of 7)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be used to eliminate the effect of inflation on income by adjusting nominal income (income stated in current dollars) to real income (income stated in base-period dollars or inflation-adjusted income).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𝐼𝑛𝑐𝑜𝑚𝑒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𝑑𝑜𝑙𝑙𝑎𝑟𝑠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𝐶𝑜𝑛𝑠𝑢𝑚𝑒𝑟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5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</a:t>
            </a:r>
            <a:r>
              <a:rPr lang="en-US" dirty="0"/>
              <a:t>Ratios to Lowest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procedure used to reduce ratios to lowest terms is the same as that used to reduce fractions to lowest terms.</a:t>
            </a:r>
          </a:p>
          <a:p>
            <a:r>
              <a:rPr lang="en-US" dirty="0"/>
              <a:t>When a ratio is expressed by an improper fraction that reduces to a whole number, the denominator “1” must be written to indicate that two quantities are being </a:t>
            </a:r>
            <a:r>
              <a:rPr lang="en-US" dirty="0" smtClean="0"/>
              <a:t>compared.</a:t>
            </a:r>
          </a:p>
          <a:p>
            <a:pPr marL="457200" lvl="1" indent="0">
              <a:buNone/>
            </a:pPr>
            <a:r>
              <a:rPr lang="en-US" dirty="0" smtClean="0"/>
              <a:t>80 : 35 = (16 × 5) : (7 </a:t>
            </a:r>
            <a:r>
              <a:rPr lang="en-US" dirty="0"/>
              <a:t>×</a:t>
            </a:r>
            <a:r>
              <a:rPr lang="en-US" dirty="0" smtClean="0"/>
              <a:t> 5) = 16 : 7 (5 is a common factor)</a:t>
            </a:r>
          </a:p>
          <a:p>
            <a:pPr marL="457200" lvl="1" indent="0">
              <a:buNone/>
            </a:pPr>
            <a:r>
              <a:rPr lang="en-US" dirty="0" smtClean="0"/>
              <a:t>81 </a:t>
            </a:r>
            <a:r>
              <a:rPr lang="en-US" dirty="0"/>
              <a:t>: 54 : 27 = (3 ×</a:t>
            </a:r>
            <a:r>
              <a:rPr lang="en-US" dirty="0" smtClean="0"/>
              <a:t> </a:t>
            </a:r>
            <a:r>
              <a:rPr lang="en-US" dirty="0"/>
              <a:t>27) : (2 ×</a:t>
            </a:r>
            <a:r>
              <a:rPr lang="en-US" dirty="0" smtClean="0"/>
              <a:t> </a:t>
            </a:r>
            <a:r>
              <a:rPr lang="en-US" dirty="0"/>
              <a:t>27) : (1 ×</a:t>
            </a:r>
            <a:r>
              <a:rPr lang="en-US" dirty="0" smtClean="0"/>
              <a:t> </a:t>
            </a:r>
            <a:r>
              <a:rPr lang="en-US" dirty="0"/>
              <a:t>27) = 3 : 2 : 1</a:t>
            </a:r>
          </a:p>
        </p:txBody>
      </p:sp>
    </p:spTree>
    <p:extLst>
      <p:ext uri="{BB962C8B-B14F-4D97-AF65-F5344CB8AC3E}">
        <p14:creationId xmlns:p14="http://schemas.microsoft.com/office/powerpoint/2010/main" val="3179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Price Index </a:t>
            </a:r>
            <a:r>
              <a:rPr lang="en-US" dirty="0"/>
              <a:t>(CPI</a:t>
            </a:r>
            <a:r>
              <a:rPr lang="en-US" dirty="0" smtClean="0"/>
              <a:t>) </a:t>
            </a:r>
            <a:r>
              <a:rPr lang="en-US" sz="2000" b="0" dirty="0" smtClean="0"/>
              <a:t>(4 of 7)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James’ income was $50,000 in 2007, $53,000 in 2011, and $56,000 in 2014. The Canadian CPI was 111.5 in 2011 and 125.2 in 2014. The CPI base year is 2002</a:t>
            </a:r>
            <a:r>
              <a:rPr lang="en-US" dirty="0" smtClean="0"/>
              <a:t>.</a:t>
            </a:r>
          </a:p>
          <a:p>
            <a:pPr marL="649224" indent="-374904">
              <a:buFont typeface="+mj-lt"/>
              <a:buAutoNum type="romanLcPeriod"/>
            </a:pPr>
            <a:r>
              <a:rPr lang="en-US" dirty="0"/>
              <a:t>Determine James’ real income in 2011 and 2014.</a:t>
            </a:r>
          </a:p>
          <a:p>
            <a:pPr marL="649224" indent="-374904">
              <a:buFont typeface="+mj-lt"/>
              <a:buAutoNum type="romanLcPeriod"/>
            </a:pPr>
            <a:r>
              <a:rPr lang="en-US" dirty="0"/>
              <a:t>Should James be happy about his increases in salary from 2007 to 2014?</a:t>
            </a:r>
          </a:p>
        </p:txBody>
      </p:sp>
    </p:spTree>
    <p:extLst>
      <p:ext uri="{BB962C8B-B14F-4D97-AF65-F5344CB8AC3E}">
        <p14:creationId xmlns:p14="http://schemas.microsoft.com/office/powerpoint/2010/main" val="27854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Price Index </a:t>
            </a:r>
            <a:r>
              <a:rPr lang="en-US" dirty="0"/>
              <a:t>(CPI</a:t>
            </a:r>
            <a:r>
              <a:rPr lang="en-US" dirty="0" smtClean="0"/>
              <a:t>) </a:t>
            </a:r>
            <a:r>
              <a:rPr lang="en-US" sz="2000" b="0" dirty="0" smtClean="0"/>
              <a:t>(5 of 7)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49738"/>
                  </p:ext>
                </p:extLst>
              </p:nvPr>
            </p:nvGraphicFramePr>
            <p:xfrm>
              <a:off x="609600" y="2133600"/>
              <a:ext cx="7924800" cy="13650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624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REAL</a:t>
                          </a:r>
                          <a:r>
                            <a:rPr lang="en-US" b="1" baseline="0" dirty="0" smtClean="0"/>
                            <a:t> INCOME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2011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$53,000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111.5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100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/>
                                  </a:rPr>
                                  <m:t>=$47,533.63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$56,000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125.2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100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/>
                                  </a:rPr>
                                  <m:t>=$44,728.43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49738"/>
                  </p:ext>
                </p:extLst>
              </p:nvPr>
            </p:nvGraphicFramePr>
            <p:xfrm>
              <a:off x="609600" y="2133600"/>
              <a:ext cx="7924800" cy="13650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624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REAL</a:t>
                          </a:r>
                          <a:r>
                            <a:rPr lang="en-US" b="1" baseline="0" dirty="0" smtClean="0"/>
                            <a:t> INCOME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2011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2451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245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228600" y="4129088"/>
            <a:ext cx="1905000" cy="2905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Nominal income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2743200" y="4114800"/>
            <a:ext cx="533400" cy="30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CPI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581400" y="4114800"/>
            <a:ext cx="1905000" cy="38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Nominal income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94967295"/>
          </p:nvPr>
        </p:nvSpPr>
        <p:spPr>
          <a:xfrm>
            <a:off x="6934200" y="4114800"/>
            <a:ext cx="544512" cy="30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CPI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9600" y="3124200"/>
            <a:ext cx="533400" cy="919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981200" y="3429000"/>
            <a:ext cx="9906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95800" y="3129280"/>
            <a:ext cx="609600" cy="985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867400" y="3434080"/>
            <a:ext cx="1066800" cy="680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Price Index </a:t>
            </a:r>
            <a:r>
              <a:rPr lang="en-US" dirty="0"/>
              <a:t>(CPI</a:t>
            </a:r>
            <a:r>
              <a:rPr lang="en-US" dirty="0" smtClean="0"/>
              <a:t>) </a:t>
            </a:r>
            <a:r>
              <a:rPr lang="en-US" sz="2000" b="0" dirty="0" smtClean="0"/>
              <a:t>(6 of 7)</a:t>
            </a:r>
            <a:endParaRPr lang="en-US" b="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James be happy?</a:t>
            </a:r>
          </a:p>
          <a:p>
            <a:pPr marL="740664" lvl="1" indent="-283464"/>
            <a:r>
              <a:rPr lang="en-US" dirty="0"/>
              <a:t>To compare nominal income with real income, it is useful to determine income changes in absolute and relative terms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</a:t>
            </a:r>
            <a:r>
              <a:rPr lang="en-US" dirty="0" smtClean="0"/>
              <a:t>Price Index </a:t>
            </a:r>
            <a:r>
              <a:rPr lang="en-US" dirty="0"/>
              <a:t>(CPI</a:t>
            </a:r>
            <a:r>
              <a:rPr lang="en-US" dirty="0" smtClean="0"/>
              <a:t>) </a:t>
            </a:r>
            <a:r>
              <a:rPr lang="en-US" sz="2000" b="0" dirty="0" smtClean="0"/>
              <a:t>(7 of 7)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James’ income in 2011 increased 6% over his 2007 income, his purchasing power (2011 real income) actually decreased by 4.93% over the four-year period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From 2007 to 2014, his nominal income increased by 12.0% over his 2007 income. </a:t>
            </a:r>
          </a:p>
          <a:p>
            <a:pPr>
              <a:spcBef>
                <a:spcPts val="0"/>
              </a:spcBef>
            </a:pPr>
            <a:r>
              <a:rPr lang="en-US" dirty="0"/>
              <a:t>His real income decreased by 10.54% during the period 2007 to 2014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265980"/>
                  </p:ext>
                </p:extLst>
              </p:nvPr>
            </p:nvGraphicFramePr>
            <p:xfrm>
              <a:off x="645179" y="3475228"/>
              <a:ext cx="8024687" cy="2849372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2437130"/>
                    <a:gridCol w="1862519"/>
                    <a:gridCol w="1862519"/>
                    <a:gridCol w="1862519"/>
                  </a:tblGrid>
                  <a:tr h="204595">
                    <a:tc>
                      <a:txBody>
                        <a:bodyPr/>
                        <a:lstStyle/>
                        <a:p>
                          <a:r>
                            <a:rPr lang="en-US" sz="1200" b="1" u="none" strike="noStrike" kern="1200" baseline="0" dirty="0" smtClean="0"/>
                            <a:t>Year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u="none" strike="noStrike" kern="1200" baseline="0" dirty="0" smtClean="0"/>
                            <a:t>2007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u="none" strike="noStrike" kern="1200" baseline="0" dirty="0" smtClean="0"/>
                            <a:t>2011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u="none" strike="noStrike" kern="1200" baseline="0" dirty="0" smtClean="0"/>
                            <a:t>2014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4595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Nominal income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$50 000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$53 000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$56 000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6485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Simple price index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50 000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50 000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(100)</m:t>
                                </m:r>
                                <m:r>
                                  <a:rPr lang="en-US" sz="12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100.00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53 000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50 000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(100)</m:t>
                                </m:r>
                                <m:r>
                                  <a:rPr lang="en-US" sz="12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106.00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56 000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50 000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(100)</m:t>
                                </m:r>
                                <m:r>
                                  <a:rPr lang="en-US" sz="12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112.00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4595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Absolute ($) increase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$3000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$6000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4595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Relative (%) increase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6%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12%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4595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Real income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$50 000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$47 533.63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$44 728.43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6485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Simple price index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50 000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50 000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(100)</m:t>
                                </m:r>
                                <m:r>
                                  <a:rPr lang="en-US" sz="12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100.00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47 533.63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50 000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(100)</m:t>
                                </m:r>
                                <m:r>
                                  <a:rPr lang="en-US" sz="12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95.07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44 728.43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50 000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(100)</m:t>
                                </m:r>
                                <m:r>
                                  <a:rPr lang="en-US" sz="12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89.5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4595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Absolute ($) increase (decrease)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($2466.37)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($5271.57)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4595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Relative (%) increase (decrease)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(4.93%)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(10.54%)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265980"/>
                  </p:ext>
                </p:extLst>
              </p:nvPr>
            </p:nvGraphicFramePr>
            <p:xfrm>
              <a:off x="645179" y="3475228"/>
              <a:ext cx="8024687" cy="2849372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2437130"/>
                    <a:gridCol w="1862519"/>
                    <a:gridCol w="1862519"/>
                    <a:gridCol w="1862519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u="none" strike="noStrike" kern="1200" baseline="0" dirty="0" smtClean="0"/>
                            <a:t>Year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u="none" strike="noStrike" kern="1200" baseline="0" dirty="0" smtClean="0"/>
                            <a:t>2007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u="none" strike="noStrike" kern="1200" baseline="0" dirty="0" smtClean="0"/>
                            <a:t>2011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u="none" strike="noStrike" kern="1200" baseline="0" dirty="0" smtClean="0"/>
                            <a:t>2014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Nominal income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$50 000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$53 000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$56 000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4566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Simple price index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1475" t="-119737" r="-200656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30719" t="-119737" r="-1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31803" t="-119737" r="-328" b="-405263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Absolute ($) increase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$3000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$6000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Relative (%) increase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6%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12%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Real income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$50 000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$47 533.63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$44 728.43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4566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Simple price index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1475" t="-398684" r="-200656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30719" t="-398684" r="-10000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31803" t="-398684" r="-328" b="-126316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Absolute ($) increase (decrease)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($2466.37)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($5271.57)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Relative (%) increase (decrease)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Blank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(4.93%)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u="none" strike="noStrike" kern="1200" baseline="0" dirty="0" smtClean="0"/>
                            <a:t>(10.54%)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84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Income Taxes </a:t>
            </a:r>
            <a:r>
              <a:rPr lang="en-US" sz="2000" b="0" dirty="0" smtClean="0"/>
              <a:t>(1 of 5)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Personal income taxes are taxes imposed by the federal and provincial governments on the earned income of residents of Canada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federal government collects and refunds income taxes based on the income you calculate on your income tax return each year.</a:t>
            </a:r>
          </a:p>
        </p:txBody>
      </p:sp>
    </p:spTree>
    <p:extLst>
      <p:ext uri="{BB962C8B-B14F-4D97-AF65-F5344CB8AC3E}">
        <p14:creationId xmlns:p14="http://schemas.microsoft.com/office/powerpoint/2010/main" val="39473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Income Taxes </a:t>
            </a:r>
            <a:r>
              <a:rPr lang="en-US" sz="2000" b="0" dirty="0" smtClean="0"/>
              <a:t>(2 of 5)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Provincial tax brackets vary by province, and federal tax rates currently range from 15% to 29% of taxable income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tax rates increase as your income increases.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3502152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3.3</a:t>
            </a:r>
            <a:r>
              <a:rPr lang="en-US" sz="24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2015 Federal Income Tax Brackets and Tax </a:t>
            </a:r>
            <a:r>
              <a:rPr lang="en-US" sz="2400" dirty="0" smtClean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Rates</a:t>
            </a:r>
            <a:endParaRPr lang="en-US" sz="2400" dirty="0">
              <a:solidFill>
                <a:srgbClr val="007FA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32858"/>
              </p:ext>
            </p:extLst>
          </p:nvPr>
        </p:nvGraphicFramePr>
        <p:xfrm>
          <a:off x="381000" y="3962400"/>
          <a:ext cx="8382000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5638800"/>
              </a:tblGrid>
              <a:tr h="453504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Taxable Income </a:t>
                      </a:r>
                      <a:b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(income tax brackets)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 Rates</a:t>
                      </a:r>
                      <a:endParaRPr lang="en-US" sz="1400" b="1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6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$44 701 or less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15% of taxable income less than or equal to $44 701; plus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0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 $44 701 up to $89 401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22% of taxable income greater than $44 701 and less than or equal to $89 401; plus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0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 $89 401 up to $138 586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26% of taxable income greater than $89 401 and less than or equal to $138 586; plus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6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 $138 586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29% of taxable income greater than $138 586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6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Income Taxes </a:t>
            </a:r>
            <a:r>
              <a:rPr lang="en-US" sz="2000" b="0" dirty="0" smtClean="0"/>
              <a:t>(3 of 5)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tax brackets are adjusted annually for changes in the Consumer Price Index (CPI) in excess of 3%. If the CPI increases by less than 3% during a year, there is no increase in the tax brackets.</a:t>
            </a:r>
          </a:p>
          <a:p>
            <a:r>
              <a:rPr lang="en-US" dirty="0"/>
              <a:t>The marginal tax rate is the rate at which your next dollar of earned income is taxed. Your marginal tax rate increases when your earnings increase and you move from a lower tax bracket to a higher tax bracket (and vice versa).</a:t>
            </a:r>
          </a:p>
        </p:txBody>
      </p:sp>
    </p:spTree>
    <p:extLst>
      <p:ext uri="{BB962C8B-B14F-4D97-AF65-F5344CB8AC3E}">
        <p14:creationId xmlns:p14="http://schemas.microsoft.com/office/powerpoint/2010/main" val="14023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Income Taxes </a:t>
            </a:r>
            <a:r>
              <a:rPr lang="en-US" sz="2000" b="0" dirty="0" smtClean="0"/>
              <a:t>(4 of 5)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Use the tax brackets and rates in Table 3.3 to compute the federal tax for Jim, </a:t>
            </a:r>
            <a:r>
              <a:rPr lang="en-US" dirty="0" err="1"/>
              <a:t>Kulvir</a:t>
            </a:r>
            <a:r>
              <a:rPr lang="en-US" dirty="0"/>
              <a:t>, and Lee, who are, respectively, declaring taxable income of</a:t>
            </a:r>
          </a:p>
          <a:p>
            <a:pPr marL="649224" indent="-374904">
              <a:spcBef>
                <a:spcPts val="0"/>
              </a:spcBef>
              <a:buFont typeface="+mj-lt"/>
              <a:buAutoNum type="romanLcPeriod"/>
            </a:pPr>
            <a:r>
              <a:rPr lang="en-US" dirty="0"/>
              <a:t>$30 000</a:t>
            </a:r>
          </a:p>
          <a:p>
            <a:pPr marL="649224" indent="-374904">
              <a:spcBef>
                <a:spcPts val="0"/>
              </a:spcBef>
              <a:buFont typeface="+mj-lt"/>
              <a:buAutoNum type="romanLcPeriod"/>
            </a:pPr>
            <a:r>
              <a:rPr lang="en-US" dirty="0"/>
              <a:t>$60 000</a:t>
            </a:r>
          </a:p>
          <a:p>
            <a:pPr marL="649224" indent="-374904">
              <a:spcBef>
                <a:spcPts val="0"/>
              </a:spcBef>
              <a:buFont typeface="+mj-lt"/>
              <a:buAutoNum type="romanLcPeriod"/>
            </a:pPr>
            <a:r>
              <a:rPr lang="en-US" dirty="0"/>
              <a:t>$90 00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35052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F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3.3</a:t>
            </a:r>
            <a:r>
              <a:rPr lang="en-US" sz="2400" dirty="0">
                <a:solidFill>
                  <a:srgbClr val="007F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2015 Federal Income Tax Brackets and Tax Rates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29374"/>
              </p:ext>
            </p:extLst>
          </p:nvPr>
        </p:nvGraphicFramePr>
        <p:xfrm>
          <a:off x="457200" y="4008120"/>
          <a:ext cx="8229600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9902"/>
                <a:gridCol w="5089698"/>
              </a:tblGrid>
              <a:tr h="51086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Taxable Income </a:t>
                      </a:r>
                      <a:b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(income tax brackets)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 Rates</a:t>
                      </a:r>
                      <a:endParaRPr lang="en-US" sz="1400" b="1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50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$44 701 or less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15% of taxable income less than or equal to $44 701; plus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6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 $44 701 up to $89 401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22% of taxable income greater than $44 701 and less than or equal to $89 401; plus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6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 $89 401 up to $138 586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26% of taxable income greater than $89 401 and less than or equal to $138 586; plus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50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 $138 586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29% of taxable income greater than $138 586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Income Taxes </a:t>
            </a:r>
            <a:r>
              <a:rPr lang="en-US" sz="2000" b="0" dirty="0" smtClean="0"/>
              <a:t>(5 of 5)</a:t>
            </a:r>
            <a:endParaRPr lang="en-US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71469"/>
              </p:ext>
            </p:extLst>
          </p:nvPr>
        </p:nvGraphicFramePr>
        <p:xfrm>
          <a:off x="457200" y="1600200"/>
          <a:ext cx="8382000" cy="229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662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Federal Taxes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Blank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 </a:t>
                      </a: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 $30,000 = $4,500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Kulvir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 </a:t>
                      </a: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 $44,701 + 22% × (60,000 – 44,701) =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$6,705.15 + $3,365.78 </a:t>
                      </a:r>
                      <a:b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lang="en-US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$10070.93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 </a:t>
                      </a: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 $44,701 + 22% × (89,401 – 44,701) + 22% × (90,000 – 89,401) =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6,705.15 + 9,834 + 155.74 </a:t>
                      </a:r>
                      <a:b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$16,694.89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these ratios to the lowest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a ) 48 : 30 :18               b) 225 : 45                 c)  19.25  :  2. 75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According </a:t>
            </a:r>
            <a:r>
              <a:rPr lang="en-US" dirty="0"/>
              <a:t>to a </a:t>
            </a:r>
            <a:r>
              <a:rPr lang="en-US" dirty="0" smtClean="0"/>
              <a:t>Ratio </a:t>
            </a:r>
            <a:r>
              <a:rPr lang="en-US" sz="2000" b="0" dirty="0" smtClean="0"/>
              <a:t>(1 of 3)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500"/>
              </a:spcBef>
              <a:buSzPct val="100000"/>
              <a:buNone/>
            </a:pPr>
            <a:r>
              <a:rPr lang="en-US" b="1" dirty="0" smtClean="0"/>
              <a:t>                   </a:t>
            </a:r>
            <a:r>
              <a:rPr lang="en-US" b="1" dirty="0" smtClean="0"/>
              <a:t>               </a:t>
            </a:r>
          </a:p>
          <a:p>
            <a:pPr marL="0" lvl="1" indent="0">
              <a:spcBef>
                <a:spcPts val="1500"/>
              </a:spcBef>
              <a:buSzPct val="100000"/>
              <a:buNone/>
            </a:pPr>
            <a:r>
              <a:rPr lang="en-US" b="1" dirty="0" smtClean="0"/>
              <a:t>                                           Alloca</a:t>
            </a:r>
            <a:r>
              <a:rPr lang="en-US" b="1" dirty="0" smtClean="0"/>
              <a:t>t</a:t>
            </a:r>
            <a:r>
              <a:rPr lang="en-US" b="1" dirty="0" smtClean="0"/>
              <a:t>ion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John and Eric started the painting business. John invested $4500  and </a:t>
            </a:r>
          </a:p>
          <a:p>
            <a:pPr marL="0" indent="0">
              <a:buNone/>
            </a:pPr>
            <a:r>
              <a:rPr lang="en-US" dirty="0" smtClean="0"/>
              <a:t>Eric invested $3000. At the end of the month, the net profit was $6600.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How much Money will each get in this partnership?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fontAlgn="t">
                  <a:buNone/>
                </a:pPr>
                <a:r>
                  <a:rPr lang="en-US" dirty="0" smtClean="0"/>
                  <a:t>Profit will be shared in the ratio of their investment. </a:t>
                </a:r>
              </a:p>
              <a:p>
                <a:pPr marL="0" indent="0" fontAlgn="t">
                  <a:buNone/>
                </a:pPr>
                <a:r>
                  <a:rPr lang="en-US" dirty="0" smtClean="0"/>
                  <a:t>                 4500:3000 = 3:2</a:t>
                </a:r>
                <a:endParaRPr lang="en-US" dirty="0"/>
              </a:p>
              <a:p>
                <a:pPr fontAlgn="t"/>
                <a:r>
                  <a:rPr lang="en-US" dirty="0"/>
                  <a:t>Total Number of Parts is 3 + 2 = </a:t>
                </a:r>
                <a:r>
                  <a:rPr lang="en-US" dirty="0" smtClean="0"/>
                  <a:t>5</a:t>
                </a:r>
                <a:endParaRPr lang="en-US" dirty="0"/>
              </a:p>
              <a:p>
                <a:pPr fontAlgn="t"/>
                <a:r>
                  <a:rPr lang="en-US" dirty="0"/>
                  <a:t>Value of Each Part is </a:t>
                </a:r>
                <a:r>
                  <a:rPr lang="en-US" dirty="0" smtClean="0"/>
                  <a:t>6600 </a:t>
                </a:r>
                <a:r>
                  <a:rPr lang="en-US" dirty="0"/>
                  <a:t>÷ 5 = </a:t>
                </a:r>
                <a:r>
                  <a:rPr lang="en-US" dirty="0" smtClean="0"/>
                  <a:t>1320</a:t>
                </a:r>
              </a:p>
              <a:p>
                <a:pPr fontAlgn="t"/>
                <a:r>
                  <a:rPr lang="en-US" dirty="0" smtClean="0"/>
                  <a:t>John’ share is 3 parts out of five parts</a:t>
                </a:r>
                <a:endParaRPr lang="en-US" dirty="0"/>
              </a:p>
              <a:p>
                <a:pPr fontAlgn="t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×660</m:t>
                    </m:r>
                    <m:r>
                      <a:rPr lang="en-US" b="0" i="1" smtClean="0">
                        <a:latin typeface="Cambria Math"/>
                      </a:rPr>
                      <m:t>0=$3960</m:t>
                    </m:r>
                  </m:oMath>
                </a14:m>
                <a:endParaRPr lang="en-US" dirty="0"/>
              </a:p>
              <a:p>
                <a:pPr marL="0" indent="0" fontAlgn="t">
                  <a:buNone/>
                </a:pPr>
                <a:r>
                  <a:rPr lang="en-US" dirty="0" err="1" smtClean="0"/>
                  <a:t>Eric’share</a:t>
                </a:r>
                <a:r>
                  <a:rPr lang="en-US" dirty="0" smtClean="0"/>
                  <a:t> is 2 parts out of 5 parts</a:t>
                </a: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2</m:t>
                            </m:r>
                          </m:num>
                          <m:den>
                            <m:r>
                              <a:rPr lang="en-US" i="1"/>
                              <m:t>5</m:t>
                            </m:r>
                          </m:den>
                        </m:f>
                      </m:e>
                    </m:d>
                    <m:r>
                      <a:rPr lang="en-US" i="1"/>
                      <m:t>×660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i="1"/>
                      <m:t>=</m:t>
                    </m:r>
                    <m:r>
                      <a:rPr lang="en-US" b="0" i="1" smtClean="0">
                        <a:latin typeface="Cambria Math"/>
                      </a:rPr>
                      <m:t>$</m:t>
                    </m:r>
                    <m:r>
                      <a:rPr lang="en-US" i="1"/>
                      <m:t>264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47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According </a:t>
            </a:r>
            <a:r>
              <a:rPr lang="en-US" dirty="0"/>
              <a:t>to a </a:t>
            </a:r>
            <a:r>
              <a:rPr lang="en-US" dirty="0" smtClean="0"/>
              <a:t>Ratio </a:t>
            </a:r>
            <a:r>
              <a:rPr lang="en-US" sz="2000" b="0" dirty="0" smtClean="0"/>
              <a:t>(2 of 3)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business suffered a fire loss of $224 640. It was covered by an insurance policy that stated that any claim was to be paid by three insurance companies in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. What is the amount that each of the three companies will pay?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According </a:t>
            </a:r>
            <a:r>
              <a:rPr lang="en-US" dirty="0"/>
              <a:t>to a </a:t>
            </a:r>
            <a:r>
              <a:rPr lang="en-US" dirty="0" smtClean="0"/>
              <a:t>Ratio </a:t>
            </a:r>
            <a:r>
              <a:rPr lang="en-US" sz="2000" b="0" dirty="0" smtClean="0"/>
              <a:t>(3 of 3)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70432" indent="-1170432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Since </a:t>
                </a:r>
                <a:r>
                  <a:rPr lang="en-US" dirty="0"/>
                  <a:t>the LCD = 24 the equivalent fractions with the same denominator </a:t>
                </a:r>
                <a:r>
                  <a:rPr lang="en-US" dirty="0" smtClean="0"/>
                  <a:t>is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Allocate </a:t>
                </a:r>
                <a:r>
                  <a:rPr lang="en-US" dirty="0" smtClean="0"/>
                  <a:t>8:9:10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82998"/>
              </p:ext>
            </p:extLst>
          </p:nvPr>
        </p:nvGraphicFramePr>
        <p:xfrm>
          <a:off x="959358" y="3962400"/>
          <a:ext cx="7225284" cy="22860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654038"/>
                <a:gridCol w="2571246"/>
              </a:tblGrid>
              <a:tr h="3170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Allocation computation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Each company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099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Number of Parts is 8 + 9 + 10 = 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#1 $66,560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099"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Each</a:t>
                      </a:r>
                      <a:r>
                        <a:rPr lang="en-US" baseline="0" dirty="0" smtClean="0"/>
                        <a:t> Part is 224,640 ÷ 27 = $8320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#2 $74,880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× 8320 = $66,560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 9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× 132 = $74,880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× 8320 = $83,200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$224,640</a:t>
                      </a:r>
                      <a:endParaRPr lang="en-US" dirty="0"/>
                    </a:p>
                  </a:txBody>
                  <a:tcPr marL="914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#3 $83,200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0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1729</TotalTime>
  <Words>3457</Words>
  <Application>Microsoft Office PowerPoint</Application>
  <PresentationFormat>On-screen Show (4:3)</PresentationFormat>
  <Paragraphs>390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508 Lecture</vt:lpstr>
      <vt:lpstr>Contemporary Business Mathematics with Canadian Applications</vt:lpstr>
      <vt:lpstr>Objectives</vt:lpstr>
      <vt:lpstr>Ratios (2 of 2)</vt:lpstr>
      <vt:lpstr>Reducing Ratios to Lowest Terms</vt:lpstr>
      <vt:lpstr>Reduce these ratios to the lowest term</vt:lpstr>
      <vt:lpstr>Allocation According to a Ratio (1 of 3)</vt:lpstr>
      <vt:lpstr>PowerPoint Presentation</vt:lpstr>
      <vt:lpstr>Allocation According to a Ratio (2 of 3)</vt:lpstr>
      <vt:lpstr>Allocation According to a Ratio (3 of 3)</vt:lpstr>
      <vt:lpstr>Proportions (1 of 3)</vt:lpstr>
      <vt:lpstr>Proportions (2 of 3)</vt:lpstr>
      <vt:lpstr>Set up proportion  :</vt:lpstr>
      <vt:lpstr>Computation with Commonly Used Percents</vt:lpstr>
      <vt:lpstr>Finding a Rate Percent</vt:lpstr>
      <vt:lpstr>Problems Involving Increase or Decrease (1 of 3)</vt:lpstr>
      <vt:lpstr>Problems Involving Increase or Decrease (2 of 3)</vt:lpstr>
      <vt:lpstr>Problems Involving Increase or Decrease  (3 of 3)</vt:lpstr>
      <vt:lpstr>Finding Rate of Increase or Decrease (1 of 2)</vt:lpstr>
      <vt:lpstr>Find the increase or decrease</vt:lpstr>
      <vt:lpstr>Finding Rate of Increase or Decrease (2 of 2)</vt:lpstr>
      <vt:lpstr>Finding the Original Amount</vt:lpstr>
      <vt:lpstr>PowerPoint Presentation</vt:lpstr>
      <vt:lpstr>                                      Try Yourself</vt:lpstr>
      <vt:lpstr>Currency Conversion</vt:lpstr>
      <vt:lpstr>Currency Conversion</vt:lpstr>
      <vt:lpstr>Currency Conversion</vt:lpstr>
      <vt:lpstr>Currency Conversion</vt:lpstr>
      <vt:lpstr>Currency Conversion</vt:lpstr>
      <vt:lpstr>Currency Conversion using cross tables</vt:lpstr>
      <vt:lpstr>Currency Conversion using cross table</vt:lpstr>
      <vt:lpstr>Cross tables</vt:lpstr>
      <vt:lpstr>           Currency Conversion                       Try Yourself</vt:lpstr>
      <vt:lpstr>Applications of Percent</vt:lpstr>
      <vt:lpstr>Index Numbers (1 of 2)</vt:lpstr>
      <vt:lpstr>Index Numbers (2 of 2)</vt:lpstr>
      <vt:lpstr>Consumer Price Index (CPI) (1 of 7)</vt:lpstr>
      <vt:lpstr>Consumer Price Index (CPI) (2 of 7)</vt:lpstr>
      <vt:lpstr>Purchasing Power of the Dollar</vt:lpstr>
      <vt:lpstr>Consumer Price Index (CPI) (3 of 7)</vt:lpstr>
      <vt:lpstr>Consumer Price Index (CPI) (4 of 7)</vt:lpstr>
      <vt:lpstr>Consumer Price Index (CPI) (5 of 7)</vt:lpstr>
      <vt:lpstr>Consumer Price Index (CPI) (6 of 7)</vt:lpstr>
      <vt:lpstr>Consumer Price Index (CPI) (7 of 7)</vt:lpstr>
      <vt:lpstr>Personal Income Taxes (1 of 5)</vt:lpstr>
      <vt:lpstr>Personal Income Taxes (2 of 5)</vt:lpstr>
      <vt:lpstr>Personal Income Taxes (3 of 5)</vt:lpstr>
      <vt:lpstr>Personal Income Taxes (4 of 5)</vt:lpstr>
      <vt:lpstr>Personal Income Taxes (5 of 5)</vt:lpstr>
    </vt:vector>
  </TitlesOfParts>
  <Company>Cenveo Publisher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Business Mathematics With Canadian Applications, Eleventh Canadian Edition</dc:title>
  <dc:subject>Chapter 3: Ratio, Proportion, and Percent</dc:subject>
  <dc:creator>S.A. Hummelbrunner, Kelly Halliday, Ali R. Hassanlou and K. Suzanne</dc:creator>
  <cp:keywords>Business Mathematics</cp:keywords>
  <cp:lastModifiedBy>da</cp:lastModifiedBy>
  <cp:revision>586</cp:revision>
  <dcterms:created xsi:type="dcterms:W3CDTF">2014-07-14T20:04:21Z</dcterms:created>
  <dcterms:modified xsi:type="dcterms:W3CDTF">2019-09-08T00:54:50Z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41a035f9-c0c9-4b55-9462-aad6e29bb125</vt:lpwstr>
  </property>
  <property fmtid="{D5CDD505-2E9C-101B-9397-08002B2CF9AE}" pid="3" name="Offisync_UpdateToken">
    <vt:lpwstr>1</vt:lpwstr>
  </property>
  <property fmtid="{D5CDD505-2E9C-101B-9397-08002B2CF9AE}" pid="4" name="Offisync_ProviderInitializationData">
    <vt:lpwstr>https://neo.pearson.com</vt:lpwstr>
  </property>
  <property fmtid="{D5CDD505-2E9C-101B-9397-08002B2CF9AE}" pid="5" name="Offisync_UniqueId">
    <vt:lpwstr>669439</vt:lpwstr>
  </property>
  <property fmtid="{D5CDD505-2E9C-101B-9397-08002B2CF9AE}" pid="6" name="Jive_LatestUserAccountName">
    <vt:lpwstr>UHellJe</vt:lpwstr>
  </property>
  <property fmtid="{D5CDD505-2E9C-101B-9397-08002B2CF9AE}" pid="7" name="Offisync_ServerID">
    <vt:lpwstr>7e960520-0e88-4f05-9fa0-24079b61e486</vt:lpwstr>
  </property>
</Properties>
</file>