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7" r:id="rId2"/>
    <p:sldId id="269" r:id="rId3"/>
    <p:sldId id="270" r:id="rId4"/>
    <p:sldId id="271" r:id="rId5"/>
    <p:sldId id="272" r:id="rId6"/>
    <p:sldId id="308" r:id="rId7"/>
    <p:sldId id="273" r:id="rId8"/>
    <p:sldId id="274" r:id="rId9"/>
    <p:sldId id="275" r:id="rId10"/>
    <p:sldId id="306"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0629" autoAdjust="0"/>
  </p:normalViewPr>
  <p:slideViewPr>
    <p:cSldViewPr>
      <p:cViewPr varScale="1">
        <p:scale>
          <a:sx n="108" d="100"/>
          <a:sy n="108" d="100"/>
        </p:scale>
        <p:origin x="288" y="102"/>
      </p:cViewPr>
      <p:guideLst>
        <p:guide orient="horz" pos="2160"/>
        <p:guide pos="2880"/>
      </p:guideLst>
    </p:cSldViewPr>
  </p:slideViewPr>
  <p:outlineViewPr>
    <p:cViewPr>
      <p:scale>
        <a:sx n="50" d="100"/>
        <a:sy n="50" d="100"/>
      </p:scale>
      <p:origin x="174" y="1445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9/27/2019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a:t>
            </a:r>
            <a:r>
              <a:rPr lang="en-US" sz="1200" kern="1200" dirty="0" err="1" smtClean="0">
                <a:solidFill>
                  <a:schemeClr val="tx1"/>
                </a:solidFill>
                <a:effectLst/>
                <a:latin typeface="+mn-lt"/>
                <a:ea typeface="+mn-ea"/>
                <a:cs typeface="+mn-cs"/>
              </a:rPr>
              <a:t>MathType</a:t>
            </a:r>
            <a:r>
              <a:rPr lang="en-US" sz="1200" kern="1200" dirty="0" smtClean="0">
                <a:solidFill>
                  <a:schemeClr val="tx1"/>
                </a:solidFill>
                <a:effectLst/>
                <a:latin typeface="+mn-lt"/>
                <a:ea typeface="+mn-ea"/>
                <a:cs typeface="+mn-cs"/>
              </a:rPr>
              <a:t>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173096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9/27/2019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smtClean="0">
                <a:ea typeface="Verdana" panose="020B0604030504040204" pitchFamily="34" charset="0"/>
                <a:cs typeface="Verdana" panose="020B0604030504040204" pitchFamily="34" charset="0"/>
              </a:rPr>
              <a:t>Copyright © 2018 Pearson Canada Inc.</a:t>
            </a:r>
            <a:endParaRPr lang="en-US" altLang="en-US" sz="700" b="1"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0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9/27/2019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9/27/2019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9/27/2019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9/27/2019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0" name="TextBox 9"/>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smtClean="0">
                <a:ea typeface="Verdana" panose="020B0604030504040204" pitchFamily="34" charset="0"/>
                <a:cs typeface="Verdana" panose="020B0604030504040204" pitchFamily="34" charset="0"/>
              </a:rPr>
              <a:t>Copyright © 2018 Pearson Canada Inc.</a:t>
            </a:r>
            <a:endParaRPr lang="en-US" altLang="en-US" sz="700" b="1" dirty="0">
              <a:ea typeface="Verdana" panose="020B0604030504040204" pitchFamily="34" charset="0"/>
              <a:cs typeface="Verdana" panose="020B0604030504040204" pitchFamily="34" charset="0"/>
            </a:endParaRP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14"/>
          </p:nvPr>
        </p:nvSpPr>
        <p:spPr>
          <a:xfrm>
            <a:off x="4637312" y="4288972"/>
            <a:ext cx="3887391" cy="18557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9/27/2019</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sp>
        <p:nvSpPr>
          <p:cNvPr id="27" name="Text Placeholder 25"/>
          <p:cNvSpPr>
            <a:spLocks noGrp="1"/>
          </p:cNvSpPr>
          <p:nvPr>
            <p:ph type="body" sz="quarter" idx="19" hasCustomPrompt="1"/>
          </p:nvPr>
        </p:nvSpPr>
        <p:spPr>
          <a:xfrm>
            <a:off x="5007428" y="6428232"/>
            <a:ext cx="3657600" cy="201168"/>
          </a:xfrm>
        </p:spPr>
        <p:txBody>
          <a:bodyPr anchor="ctr" anchorCtr="0"/>
          <a:lstStyle>
            <a:lvl1pPr marL="0" marR="0" indent="0" algn="r" defTabSz="914400" rtl="0" eaLnBrk="1" fontAlgn="auto" latinLnBrk="0" hangingPunct="1">
              <a:lnSpc>
                <a:spcPct val="100000"/>
              </a:lnSpc>
              <a:spcBef>
                <a:spcPts val="0"/>
              </a:spcBef>
              <a:spcAft>
                <a:spcPts val="0"/>
              </a:spcAft>
              <a:buClrTx/>
              <a:buSzTx/>
              <a:buFontTx/>
              <a:buNone/>
              <a:tabLst/>
              <a:defRPr kumimoji="0" lang="en-US" altLang="en-US" sz="800" b="1" i="0" u="none" strike="noStrike" kern="1200" cap="none" spc="0" normalizeH="0" baseline="0" noProof="0">
                <a:ln>
                  <a:noFill/>
                </a:ln>
                <a:solidFill>
                  <a:schemeClr val="tx1"/>
                </a:solidFill>
                <a:effectLst/>
                <a:uLnTx/>
                <a:uFillTx/>
                <a:latin typeface="+mn-lt"/>
                <a:ea typeface="Verdana" panose="020B0604030504040204" pitchFamily="34" charset="0"/>
                <a:cs typeface="Verdana" panose="020B060403050404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700" b="1" dirty="0" smtClean="0">
                <a:ea typeface="Verdana" panose="020B0604030504040204" pitchFamily="34" charset="0"/>
                <a:cs typeface="Verdana" panose="020B0604030504040204" pitchFamily="34" charset="0"/>
              </a:rPr>
              <a:t>Copyright © 2018 Pearson Canada Inc.</a:t>
            </a:r>
            <a:endParaRPr kumimoji="0" lang="en-US" altLang="en-US" sz="1000" b="0" i="0" u="none" strike="noStrike" kern="1200" cap="none" spc="0" normalizeH="0" baseline="0" noProof="0" dirty="0" smtClean="0">
              <a:ln>
                <a:noFill/>
              </a:ln>
              <a:solidFill>
                <a:schemeClr val="tx1"/>
              </a:solidFill>
              <a:effectLst/>
              <a:uLnTx/>
              <a:uFillTx/>
              <a:latin typeface="+mn-lt"/>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9/27/2019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9/27/2019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000" kern="1200" dirty="0">
                <a:solidFill>
                  <a:schemeClr val="tx1"/>
                </a:solidFill>
                <a:latin typeface="+mn-lt"/>
                <a:ea typeface="+mn-ea"/>
                <a:cs typeface="+mn-cs"/>
              </a:defRPr>
            </a:lvl1pPr>
            <a:lvl2pPr marL="569913" indent="-285750">
              <a:buClr>
                <a:srgbClr val="007FA3"/>
              </a:buClr>
              <a:buNone/>
              <a:defRPr lang="en-US" sz="20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9/27/2019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9/27/2019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smtClean="0">
                <a:ea typeface="Verdana" panose="020B0604030504040204" pitchFamily="34" charset="0"/>
                <a:cs typeface="Verdana" panose="020B0604030504040204" pitchFamily="34" charset="0"/>
              </a:rPr>
              <a:t>Copyright © 2018 Pearson Canada Inc.</a:t>
            </a:r>
            <a:endParaRPr lang="en-US" altLang="en-US" sz="700" b="1" dirty="0">
              <a:ea typeface="Verdana" panose="020B0604030504040204" pitchFamily="34" charset="0"/>
              <a:cs typeface="Verdana" panose="020B0604030504040204" pitchFamily="34" charset="0"/>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9/27/2019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9/27/2019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smtClean="0">
                <a:ea typeface="Verdana" panose="020B0604030504040204" pitchFamily="34" charset="0"/>
                <a:cs typeface="Verdana" panose="020B0604030504040204" pitchFamily="34" charset="0"/>
              </a:rPr>
              <a:t>Copyright © 2018 Pearson Canada Inc.</a:t>
            </a:r>
            <a:endParaRPr lang="en-US" altLang="en-US" sz="700" b="1"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59" r:id="rId7"/>
    <p:sldLayoutId id="2147483658" r:id="rId8"/>
    <p:sldLayoutId id="2147483660" r:id="rId9"/>
    <p:sldLayoutId id="2147483651" r:id="rId10"/>
    <p:sldLayoutId id="2147483661" r:id="rId11"/>
    <p:sldLayoutId id="2147483654" r:id="rId12"/>
    <p:sldLayoutId id="2147483655"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27628"/>
          </a:xfrm>
        </p:spPr>
        <p:txBody>
          <a:bodyPr/>
          <a:lstStyle/>
          <a:p>
            <a:r>
              <a:rPr lang="en-US" sz="3000" dirty="0"/>
              <a:t>Contemporary Business Mathematics </a:t>
            </a:r>
            <a:r>
              <a:rPr lang="en-US" sz="3000" dirty="0" smtClean="0"/>
              <a:t>with </a:t>
            </a:r>
            <a:r>
              <a:rPr lang="en-US" sz="3000" dirty="0"/>
              <a:t>Canadian Applications</a:t>
            </a:r>
          </a:p>
        </p:txBody>
      </p:sp>
      <p:sp>
        <p:nvSpPr>
          <p:cNvPr id="3" name="Text Placeholder 2"/>
          <p:cNvSpPr>
            <a:spLocks noGrp="1"/>
          </p:cNvSpPr>
          <p:nvPr>
            <p:ph type="body" sz="quarter" idx="13"/>
          </p:nvPr>
        </p:nvSpPr>
        <p:spPr>
          <a:xfrm>
            <a:off x="457200" y="1188206"/>
            <a:ext cx="8229600" cy="478970"/>
          </a:xfrm>
        </p:spPr>
        <p:txBody>
          <a:bodyPr/>
          <a:lstStyle/>
          <a:p>
            <a:r>
              <a:rPr lang="en-US" dirty="0"/>
              <a:t>Eleventh Canadian Edition</a:t>
            </a:r>
          </a:p>
        </p:txBody>
      </p:sp>
      <p:sp>
        <p:nvSpPr>
          <p:cNvPr id="4" name="Text Placeholder 3"/>
          <p:cNvSpPr>
            <a:spLocks noGrp="1"/>
          </p:cNvSpPr>
          <p:nvPr>
            <p:ph type="body" sz="quarter" idx="14"/>
          </p:nvPr>
        </p:nvSpPr>
        <p:spPr/>
        <p:txBody>
          <a:bodyPr/>
          <a:lstStyle/>
          <a:p>
            <a:r>
              <a:rPr lang="en-US" dirty="0"/>
              <a:t>Chapter </a:t>
            </a:r>
            <a:r>
              <a:rPr lang="en-US" dirty="0" smtClean="0"/>
              <a:t>5</a:t>
            </a:r>
            <a:endParaRPr lang="en-US" dirty="0"/>
          </a:p>
        </p:txBody>
      </p:sp>
      <p:sp>
        <p:nvSpPr>
          <p:cNvPr id="5" name="Text Placeholder 4"/>
          <p:cNvSpPr>
            <a:spLocks noGrp="1"/>
          </p:cNvSpPr>
          <p:nvPr>
            <p:ph type="body" sz="quarter" idx="15"/>
          </p:nvPr>
        </p:nvSpPr>
        <p:spPr/>
        <p:txBody>
          <a:bodyPr/>
          <a:lstStyle/>
          <a:p>
            <a:r>
              <a:rPr lang="en-US" dirty="0"/>
              <a:t>Cost-Volume-Profit Analysis and Break-Even</a:t>
            </a:r>
          </a:p>
        </p:txBody>
      </p:sp>
      <p:pic>
        <p:nvPicPr>
          <p:cNvPr id="7" name="Picture 6" descr="Front cover: Contemporary Business Mathematics With Canadian Applications, Eleventh Canadian Edition by S.A. Hummelbrunner, Kelly Halliday, Ali R. Hassanlou and K. Suzanne"/>
          <p:cNvPicPr>
            <a:picLocks noChangeAspect="1"/>
          </p:cNvPicPr>
          <p:nvPr/>
        </p:nvPicPr>
        <p:blipFill>
          <a:blip r:embed="rId3" cstate="print"/>
          <a:stretch>
            <a:fillRect/>
          </a:stretch>
        </p:blipFill>
        <p:spPr>
          <a:xfrm>
            <a:off x="457200" y="1680277"/>
            <a:ext cx="3657600" cy="4648262"/>
          </a:xfrm>
          <a:prstGeom prst="rect">
            <a:avLst/>
          </a:prstGeom>
        </p:spPr>
      </p:pic>
      <p:sp>
        <p:nvSpPr>
          <p:cNvPr id="6" name="Text Placeholder 5"/>
          <p:cNvSpPr>
            <a:spLocks noGrp="1"/>
          </p:cNvSpPr>
          <p:nvPr>
            <p:ph type="body" sz="quarter" idx="19"/>
          </p:nvPr>
        </p:nvSpPr>
        <p:spPr>
          <a:xfrm>
            <a:off x="5017942" y="6421188"/>
            <a:ext cx="3657600" cy="201168"/>
          </a:xfrm>
        </p:spPr>
        <p:txBody>
          <a:bodyPr/>
          <a:lstStyle/>
          <a:p>
            <a:r>
              <a:rPr lang="en-US" altLang="en-US" sz="700" dirty="0"/>
              <a:t>Copyright © 2018 Pearson Canada Inc</a:t>
            </a:r>
            <a:r>
              <a:rPr lang="en-US" altLang="en-US" sz="700" dirty="0" smtClean="0"/>
              <a:t>.</a:t>
            </a:r>
            <a:endParaRPr lang="en-US" sz="700" dirty="0"/>
          </a:p>
        </p:txBody>
      </p:sp>
    </p:spTree>
    <p:extLst>
      <p:ext uri="{BB962C8B-B14F-4D97-AF65-F5344CB8AC3E}">
        <p14:creationId xmlns:p14="http://schemas.microsoft.com/office/powerpoint/2010/main" val="2783522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Cost-Volume Assumptions </a:t>
            </a:r>
            <a:r>
              <a:rPr lang="en-US" sz="2000" b="0" dirty="0" smtClean="0"/>
              <a:t>(2 </a:t>
            </a:r>
            <a:r>
              <a:rPr lang="en-US" sz="2000" b="0" dirty="0"/>
              <a:t>of 2)</a:t>
            </a:r>
            <a:endParaRPr lang="en-US" dirty="0"/>
          </a:p>
        </p:txBody>
      </p:sp>
      <p:sp>
        <p:nvSpPr>
          <p:cNvPr id="3" name="Content Placeholder 2"/>
          <p:cNvSpPr>
            <a:spLocks noGrp="1"/>
          </p:cNvSpPr>
          <p:nvPr>
            <p:ph idx="1"/>
          </p:nvPr>
        </p:nvSpPr>
        <p:spPr>
          <a:xfrm>
            <a:off x="457200" y="1371600"/>
            <a:ext cx="8229600" cy="4525963"/>
          </a:xfrm>
        </p:spPr>
        <p:txBody>
          <a:bodyPr/>
          <a:lstStyle/>
          <a:p>
            <a:pPr marL="402336" indent="-402336">
              <a:spcBef>
                <a:spcPts val="600"/>
              </a:spcBef>
              <a:buFont typeface="+mj-lt"/>
              <a:buAutoNum type="arabicPeriod" startAt="3"/>
            </a:pPr>
            <a:r>
              <a:rPr lang="en-US" dirty="0" smtClean="0"/>
              <a:t>All </a:t>
            </a:r>
            <a:r>
              <a:rPr lang="en-US" dirty="0"/>
              <a:t>units produced in a particular operating period are sold.</a:t>
            </a:r>
          </a:p>
          <a:p>
            <a:pPr marL="402336" indent="-402336">
              <a:spcBef>
                <a:spcPts val="600"/>
              </a:spcBef>
              <a:buFont typeface="+mj-lt"/>
              <a:buAutoNum type="arabicPeriod" startAt="3"/>
            </a:pPr>
            <a:r>
              <a:rPr lang="en-US" dirty="0"/>
              <a:t>When multiple products are produced within a company, the ratio of various products remains constant.</a:t>
            </a:r>
          </a:p>
          <a:p>
            <a:pPr marL="402336" indent="-402336">
              <a:spcBef>
                <a:spcPts val="600"/>
              </a:spcBef>
              <a:buFont typeface="+mj-lt"/>
              <a:buAutoNum type="arabicPeriod" startAt="3"/>
            </a:pPr>
            <a:r>
              <a:rPr lang="en-US" dirty="0"/>
              <a:t>Ignore the time value of money.</a:t>
            </a:r>
          </a:p>
        </p:txBody>
      </p:sp>
    </p:spTree>
    <p:extLst>
      <p:ext uri="{BB962C8B-B14F-4D97-AF65-F5344CB8AC3E}">
        <p14:creationId xmlns:p14="http://schemas.microsoft.com/office/powerpoint/2010/main" val="250478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dirty="0" smtClean="0"/>
              <a:t>Equations </a:t>
            </a:r>
            <a:r>
              <a:rPr lang="en-US" dirty="0"/>
              <a:t>and </a:t>
            </a:r>
            <a:r>
              <a:rPr lang="en-US" dirty="0" smtClean="0"/>
              <a:t>Abbreviations</a:t>
            </a:r>
            <a:endParaRPr lang="en-US" dirty="0"/>
          </a:p>
        </p:txBody>
      </p:sp>
      <p:sp>
        <p:nvSpPr>
          <p:cNvPr id="3" name="Content Placeholder 2"/>
          <p:cNvSpPr>
            <a:spLocks noGrp="1"/>
          </p:cNvSpPr>
          <p:nvPr>
            <p:ph idx="1"/>
          </p:nvPr>
        </p:nvSpPr>
        <p:spPr/>
        <p:txBody>
          <a:bodyPr/>
          <a:lstStyle/>
          <a:p>
            <a:r>
              <a:rPr lang="en-US" dirty="0"/>
              <a:t>The basic income statement shows that </a:t>
            </a:r>
            <a:r>
              <a:rPr lang="en-US" dirty="0">
                <a:solidFill>
                  <a:srgbClr val="951A1B"/>
                </a:solidFill>
              </a:rPr>
              <a:t>profit</a:t>
            </a:r>
            <a:r>
              <a:rPr lang="en-US" dirty="0"/>
              <a:t> results when total costs are subtracted from total revenues.</a:t>
            </a:r>
          </a:p>
          <a:p>
            <a:pPr marL="740664" lvl="1" indent="-283464"/>
            <a:r>
              <a:rPr lang="en-US" dirty="0"/>
              <a:t>Often named net income or operating income</a:t>
            </a:r>
            <a:r>
              <a:rPr lang="en-US" dirty="0" smtClean="0"/>
              <a:t>.</a:t>
            </a:r>
            <a:endParaRPr lang="en-US" dirty="0"/>
          </a:p>
        </p:txBody>
      </p:sp>
    </p:spTree>
    <p:extLst>
      <p:ext uri="{BB962C8B-B14F-4D97-AF65-F5344CB8AC3E}">
        <p14:creationId xmlns:p14="http://schemas.microsoft.com/office/powerpoint/2010/main" val="1196312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a:t>
            </a:r>
            <a:r>
              <a:rPr lang="en-US" dirty="0"/>
              <a:t>and </a:t>
            </a:r>
            <a:r>
              <a:rPr lang="en-US" dirty="0" smtClean="0"/>
              <a:t>Revenue </a:t>
            </a:r>
            <a:r>
              <a:rPr lang="en-US" sz="2000" b="0" dirty="0" smtClean="0"/>
              <a:t>(1 of 2)</a:t>
            </a:r>
            <a:endParaRPr lang="en-US" b="0" dirty="0"/>
          </a:p>
        </p:txBody>
      </p:sp>
      <p:sp>
        <p:nvSpPr>
          <p:cNvPr id="3" name="Content Placeholder 2"/>
          <p:cNvSpPr>
            <a:spLocks noGrp="1"/>
          </p:cNvSpPr>
          <p:nvPr>
            <p:ph idx="1"/>
          </p:nvPr>
        </p:nvSpPr>
        <p:spPr/>
        <p:txBody>
          <a:bodyPr/>
          <a:lstStyle/>
          <a:p>
            <a:r>
              <a:rPr lang="en-US" dirty="0"/>
              <a:t>Profit = Total Revenue – Total Cost</a:t>
            </a:r>
          </a:p>
          <a:p>
            <a:pPr marL="740664" lvl="1" indent="-283464"/>
            <a:r>
              <a:rPr lang="en-US" dirty="0"/>
              <a:t>We can write </a:t>
            </a:r>
            <a:r>
              <a:rPr lang="en-US" b="1" dirty="0">
                <a:solidFill>
                  <a:srgbClr val="951A1B"/>
                </a:solidFill>
              </a:rPr>
              <a:t>PFT = TR − TC</a:t>
            </a:r>
          </a:p>
          <a:p>
            <a:pPr lvl="2"/>
            <a:r>
              <a:rPr lang="en-US" b="1" dirty="0">
                <a:solidFill>
                  <a:srgbClr val="951A1B"/>
                </a:solidFill>
              </a:rPr>
              <a:t>Note that Total Revenue is money coming in.</a:t>
            </a:r>
          </a:p>
        </p:txBody>
      </p:sp>
    </p:spTree>
    <p:extLst>
      <p:ext uri="{BB962C8B-B14F-4D97-AF65-F5344CB8AC3E}">
        <p14:creationId xmlns:p14="http://schemas.microsoft.com/office/powerpoint/2010/main" val="1790691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50520"/>
            <a:ext cx="8229600" cy="1097280"/>
          </a:xfrm>
        </p:spPr>
        <p:txBody>
          <a:bodyPr/>
          <a:lstStyle/>
          <a:p>
            <a:r>
              <a:rPr lang="en-US" dirty="0" smtClean="0"/>
              <a:t>Profit </a:t>
            </a:r>
            <a:r>
              <a:rPr lang="en-US" dirty="0"/>
              <a:t>and </a:t>
            </a:r>
            <a:r>
              <a:rPr lang="en-US" dirty="0" smtClean="0"/>
              <a:t>Revenue </a:t>
            </a:r>
            <a:r>
              <a:rPr lang="en-US" sz="2000" b="0" dirty="0" smtClean="0"/>
              <a:t>(2 of 2)</a:t>
            </a:r>
            <a:endParaRPr lang="en-US" b="0" dirty="0"/>
          </a:p>
        </p:txBody>
      </p:sp>
      <p:sp>
        <p:nvSpPr>
          <p:cNvPr id="5" name="Content Placeholder 4"/>
          <p:cNvSpPr>
            <a:spLocks noGrp="1"/>
          </p:cNvSpPr>
          <p:nvPr>
            <p:ph idx="1"/>
          </p:nvPr>
        </p:nvSpPr>
        <p:spPr>
          <a:xfrm>
            <a:off x="457200" y="1600201"/>
            <a:ext cx="8229600" cy="761999"/>
          </a:xfrm>
        </p:spPr>
        <p:txBody>
          <a:bodyPr/>
          <a:lstStyle/>
          <a:p>
            <a:r>
              <a:rPr lang="en-US" dirty="0"/>
              <a:t>If we rearrange Total Revenue we get </a:t>
            </a:r>
            <a:r>
              <a:rPr lang="en-US" b="1" dirty="0">
                <a:solidFill>
                  <a:srgbClr val="951A1B"/>
                </a:solidFill>
              </a:rPr>
              <a:t>TR = TC </a:t>
            </a:r>
            <a:r>
              <a:rPr lang="en-US" b="1" dirty="0" smtClean="0">
                <a:solidFill>
                  <a:srgbClr val="951A1B"/>
                </a:solidFill>
              </a:rPr>
              <a:t>+ PFT</a:t>
            </a:r>
            <a:endParaRPr lang="en-US" b="1" dirty="0">
              <a:solidFill>
                <a:srgbClr val="951A1B"/>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619097817"/>
              </p:ext>
            </p:extLst>
          </p:nvPr>
        </p:nvGraphicFramePr>
        <p:xfrm>
          <a:off x="662940" y="2549834"/>
          <a:ext cx="6042660" cy="1183966"/>
        </p:xfrm>
        <a:graphic>
          <a:graphicData uri="http://schemas.openxmlformats.org/drawingml/2006/table">
            <a:tbl>
              <a:tblPr firstRow="1">
                <a:tableStyleId>{2D5ABB26-0587-4C30-8999-92F81FD0307C}</a:tableStyleId>
              </a:tblPr>
              <a:tblGrid>
                <a:gridCol w="3021330">
                  <a:extLst>
                    <a:ext uri="{9D8B030D-6E8A-4147-A177-3AD203B41FA5}">
                      <a16:colId xmlns:a16="http://schemas.microsoft.com/office/drawing/2014/main" val="20000"/>
                    </a:ext>
                  </a:extLst>
                </a:gridCol>
                <a:gridCol w="3021330">
                  <a:extLst>
                    <a:ext uri="{9D8B030D-6E8A-4147-A177-3AD203B41FA5}">
                      <a16:colId xmlns:a16="http://schemas.microsoft.com/office/drawing/2014/main" val="20001"/>
                    </a:ext>
                  </a:extLst>
                </a:gridCol>
              </a:tblGrid>
              <a:tr h="304800">
                <a:tc>
                  <a:txBody>
                    <a:bodyPr/>
                    <a:lstStyle/>
                    <a:p>
                      <a:r>
                        <a:rPr lang="en-US" dirty="0" smtClean="0">
                          <a:solidFill>
                            <a:schemeClr val="bg1"/>
                          </a:solidFill>
                        </a:rPr>
                        <a:t>Blank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PROFIT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26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TOTAL REVENUE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TOTAL VARIABLE COST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2446">
                <a:tc>
                  <a:txBody>
                    <a:bodyPr/>
                    <a:lstStyle/>
                    <a:p>
                      <a:r>
                        <a:rPr lang="en-US" dirty="0" smtClean="0">
                          <a:solidFill>
                            <a:schemeClr val="bg1"/>
                          </a:solidFill>
                        </a:rPr>
                        <a:t>Blank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FIXED 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Right Brace 8"/>
          <p:cNvSpPr/>
          <p:nvPr/>
        </p:nvSpPr>
        <p:spPr>
          <a:xfrm>
            <a:off x="6781800" y="2946181"/>
            <a:ext cx="152400" cy="7876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Content Placeholder 5"/>
          <p:cNvSpPr>
            <a:spLocks noGrp="1"/>
          </p:cNvSpPr>
          <p:nvPr>
            <p:ph idx="13"/>
          </p:nvPr>
        </p:nvSpPr>
        <p:spPr>
          <a:xfrm>
            <a:off x="7040880" y="3200400"/>
            <a:ext cx="1676400" cy="304800"/>
          </a:xfrm>
        </p:spPr>
        <p:txBody>
          <a:bodyPr/>
          <a:lstStyle/>
          <a:p>
            <a:pPr marL="0" indent="0">
              <a:buNone/>
            </a:pPr>
            <a:r>
              <a:rPr lang="en-US" b="1" dirty="0"/>
              <a:t>TOTAL COST</a:t>
            </a:r>
            <a:endParaRPr lang="en-US" dirty="0"/>
          </a:p>
        </p:txBody>
      </p:sp>
    </p:spTree>
    <p:extLst>
      <p:ext uri="{BB962C8B-B14F-4D97-AF65-F5344CB8AC3E}">
        <p14:creationId xmlns:p14="http://schemas.microsoft.com/office/powerpoint/2010/main" val="4168361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Break-Even Point </a:t>
            </a:r>
            <a:r>
              <a:rPr lang="en-US" sz="2000" b="0" dirty="0" smtClean="0"/>
              <a:t>(1 of 3)</a:t>
            </a:r>
            <a:endParaRPr lang="en-US" b="0" dirty="0"/>
          </a:p>
        </p:txBody>
      </p:sp>
      <p:sp>
        <p:nvSpPr>
          <p:cNvPr id="6" name="Content Placeholder 5"/>
          <p:cNvSpPr>
            <a:spLocks noGrp="1"/>
          </p:cNvSpPr>
          <p:nvPr>
            <p:ph idx="1"/>
          </p:nvPr>
        </p:nvSpPr>
        <p:spPr/>
        <p:txBody>
          <a:bodyPr/>
          <a:lstStyle/>
          <a:p>
            <a:r>
              <a:rPr lang="en-US" dirty="0"/>
              <a:t>The level of output at which the business neither makes a profit nor sustains a loss.</a:t>
            </a:r>
          </a:p>
          <a:p>
            <a:r>
              <a:rPr lang="en-US" dirty="0"/>
              <a:t>When the profit is zero, the break-even point is the result</a:t>
            </a:r>
            <a:r>
              <a:rPr lang="en-US" dirty="0" smtClean="0"/>
              <a:t>.</a:t>
            </a:r>
            <a:endParaRPr lang="en-US" dirty="0"/>
          </a:p>
          <a:p>
            <a:pPr marL="740664" lvl="1" indent="-283464"/>
            <a:r>
              <a:rPr lang="en-US" dirty="0"/>
              <a:t>At the break-even point</a:t>
            </a:r>
            <a:r>
              <a:rPr lang="en-US" dirty="0" smtClean="0"/>
              <a:t>,</a:t>
            </a:r>
            <a:endParaRPr lang="en-US" dirty="0"/>
          </a:p>
          <a:p>
            <a:pPr lvl="2"/>
            <a:r>
              <a:rPr lang="en-US" b="1" dirty="0" smtClean="0">
                <a:solidFill>
                  <a:srgbClr val="951A1B"/>
                </a:solidFill>
              </a:rPr>
              <a:t>Profit = 0</a:t>
            </a:r>
          </a:p>
          <a:p>
            <a:pPr lvl="2"/>
            <a:r>
              <a:rPr lang="en-US" dirty="0" smtClean="0"/>
              <a:t>Total </a:t>
            </a:r>
            <a:r>
              <a:rPr lang="en-US" dirty="0"/>
              <a:t>Revenue = Total </a:t>
            </a:r>
            <a:r>
              <a:rPr lang="en-US" dirty="0" smtClean="0"/>
              <a:t>Cost</a:t>
            </a:r>
          </a:p>
          <a:p>
            <a:pPr marL="1200150" lvl="2" indent="0">
              <a:buNone/>
            </a:pPr>
            <a:r>
              <a:rPr lang="en-US" b="1" dirty="0" smtClean="0">
                <a:solidFill>
                  <a:srgbClr val="951A1B"/>
                </a:solidFill>
              </a:rPr>
              <a:t>TR </a:t>
            </a:r>
            <a:r>
              <a:rPr lang="en-US" b="1" dirty="0">
                <a:solidFill>
                  <a:srgbClr val="951A1B"/>
                </a:solidFill>
              </a:rPr>
              <a:t>= </a:t>
            </a:r>
            <a:r>
              <a:rPr lang="en-US" b="1" dirty="0" smtClean="0">
                <a:solidFill>
                  <a:srgbClr val="951A1B"/>
                </a:solidFill>
              </a:rPr>
              <a:t>TC</a:t>
            </a:r>
          </a:p>
          <a:p>
            <a:pPr marL="1200150" lvl="2" indent="0">
              <a:buNone/>
            </a:pPr>
            <a:r>
              <a:rPr lang="en-US" b="1" dirty="0" smtClean="0">
                <a:solidFill>
                  <a:srgbClr val="951A1B"/>
                </a:solidFill>
              </a:rPr>
              <a:t>TR </a:t>
            </a:r>
            <a:r>
              <a:rPr lang="en-US" b="1" dirty="0">
                <a:solidFill>
                  <a:srgbClr val="951A1B"/>
                </a:solidFill>
              </a:rPr>
              <a:t>= Fixed Cost + Total Variable Cost</a:t>
            </a:r>
          </a:p>
        </p:txBody>
      </p:sp>
      <p:cxnSp>
        <p:nvCxnSpPr>
          <p:cNvPr id="8" name="Straight Arrow Connector 7"/>
          <p:cNvCxnSpPr/>
          <p:nvPr/>
        </p:nvCxnSpPr>
        <p:spPr>
          <a:xfrm>
            <a:off x="2675010" y="4114800"/>
            <a:ext cx="49139" cy="2046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75010" y="4114800"/>
            <a:ext cx="1187158" cy="22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724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Break-Even Point </a:t>
            </a:r>
            <a:r>
              <a:rPr lang="en-US" sz="2000" b="0" dirty="0" smtClean="0"/>
              <a:t>(2 of 3)</a:t>
            </a:r>
            <a:endParaRPr lang="en-US" b="0" dirty="0"/>
          </a:p>
        </p:txBody>
      </p:sp>
      <p:sp>
        <p:nvSpPr>
          <p:cNvPr id="3" name="Content Placeholder 2"/>
          <p:cNvSpPr>
            <a:spLocks noGrp="1"/>
          </p:cNvSpPr>
          <p:nvPr>
            <p:ph idx="1"/>
          </p:nvPr>
        </p:nvSpPr>
        <p:spPr/>
        <p:txBody>
          <a:bodyPr/>
          <a:lstStyle/>
          <a:p>
            <a:r>
              <a:rPr lang="en-US" dirty="0"/>
              <a:t>Selling Price is abbreviated </a:t>
            </a:r>
            <a:r>
              <a:rPr lang="en-US" b="1" dirty="0">
                <a:solidFill>
                  <a:srgbClr val="951A1B"/>
                </a:solidFill>
              </a:rPr>
              <a:t>SP</a:t>
            </a:r>
            <a:r>
              <a:rPr lang="en-US" dirty="0"/>
              <a:t>, it is related to Total Revenue or </a:t>
            </a:r>
            <a:r>
              <a:rPr lang="en-US" b="1" dirty="0">
                <a:solidFill>
                  <a:srgbClr val="951A1B"/>
                </a:solidFill>
              </a:rPr>
              <a:t>TR</a:t>
            </a:r>
          </a:p>
          <a:p>
            <a:pPr marL="621792" lvl="1" indent="-256032"/>
            <a:r>
              <a:rPr lang="en-US" dirty="0"/>
              <a:t>Total Revenue = Selling Price </a:t>
            </a:r>
            <a:r>
              <a:rPr lang="en-US" dirty="0">
                <a:cs typeface="Calibri" panose="020F0502020204030204" pitchFamily="34" charset="0"/>
              </a:rPr>
              <a:t>× Volume (in units X)</a:t>
            </a:r>
          </a:p>
          <a:p>
            <a:pPr marL="685800" lvl="1" indent="0">
              <a:buNone/>
            </a:pPr>
            <a:r>
              <a:rPr lang="en-US" b="1" dirty="0">
                <a:solidFill>
                  <a:srgbClr val="951A1B"/>
                </a:solidFill>
              </a:rPr>
              <a:t>TR = SP × X</a:t>
            </a:r>
          </a:p>
        </p:txBody>
      </p:sp>
    </p:spTree>
    <p:extLst>
      <p:ext uri="{BB962C8B-B14F-4D97-AF65-F5344CB8AC3E}">
        <p14:creationId xmlns:p14="http://schemas.microsoft.com/office/powerpoint/2010/main" val="2995439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Break-Even Point </a:t>
            </a:r>
            <a:r>
              <a:rPr lang="en-US" sz="2000" b="0" dirty="0" smtClean="0"/>
              <a:t>(3 of 3)</a:t>
            </a:r>
            <a:endParaRPr lang="en-US" b="0" dirty="0"/>
          </a:p>
        </p:txBody>
      </p:sp>
      <p:sp>
        <p:nvSpPr>
          <p:cNvPr id="3" name="Content Placeholder 2"/>
          <p:cNvSpPr>
            <a:spLocks noGrp="1"/>
          </p:cNvSpPr>
          <p:nvPr>
            <p:ph idx="1"/>
          </p:nvPr>
        </p:nvSpPr>
        <p:spPr/>
        <p:txBody>
          <a:bodyPr/>
          <a:lstStyle/>
          <a:p>
            <a:r>
              <a:rPr lang="en-US" dirty="0"/>
              <a:t>Total Variable Cost = Variable Cost </a:t>
            </a:r>
            <a:r>
              <a:rPr lang="en-US" dirty="0">
                <a:cs typeface="Calibri" panose="020F0502020204030204" pitchFamily="34" charset="0"/>
              </a:rPr>
              <a:t>× Volume (in units X)</a:t>
            </a:r>
          </a:p>
          <a:p>
            <a:pPr marL="403225" indent="0">
              <a:buNone/>
            </a:pPr>
            <a:r>
              <a:rPr lang="en-US" b="1" dirty="0">
                <a:solidFill>
                  <a:srgbClr val="951A1B"/>
                </a:solidFill>
              </a:rPr>
              <a:t>TVC = VC × X</a:t>
            </a:r>
          </a:p>
        </p:txBody>
      </p:sp>
      <p:graphicFrame>
        <p:nvGraphicFramePr>
          <p:cNvPr id="4" name="Table 3"/>
          <p:cNvGraphicFramePr>
            <a:graphicFrameLocks noGrp="1"/>
          </p:cNvGraphicFramePr>
          <p:nvPr>
            <p:extLst>
              <p:ext uri="{D42A27DB-BD31-4B8C-83A1-F6EECF244321}">
                <p14:modId xmlns:p14="http://schemas.microsoft.com/office/powerpoint/2010/main" val="1116648095"/>
              </p:ext>
            </p:extLst>
          </p:nvPr>
        </p:nvGraphicFramePr>
        <p:xfrm>
          <a:off x="914400" y="2590800"/>
          <a:ext cx="6858000" cy="1371600"/>
        </p:xfrm>
        <a:graphic>
          <a:graphicData uri="http://schemas.openxmlformats.org/drawingml/2006/table">
            <a:tbl>
              <a:tblPr firstRow="1" bandRow="1">
                <a:tableStyleId>{2D5ABB26-0587-4C30-8999-92F81FD0307C}</a:tableStyleId>
              </a:tblPr>
              <a:tblGrid>
                <a:gridCol w="2895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223520">
                <a:tc>
                  <a:txBody>
                    <a:bodyPr/>
                    <a:lstStyle/>
                    <a:p>
                      <a:r>
                        <a:rPr lang="en-US" dirty="0" smtClean="0">
                          <a:solidFill>
                            <a:schemeClr val="bg1"/>
                          </a:solidFill>
                        </a:rPr>
                        <a:t>Blank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PROFIT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1160">
                <a:tc>
                  <a:txBody>
                    <a:bodyPr/>
                    <a:lstStyle/>
                    <a:p>
                      <a:pPr algn="ctr"/>
                      <a:r>
                        <a:rPr lang="en-US" sz="1600" dirty="0" smtClean="0">
                          <a:solidFill>
                            <a:schemeClr val="tx1"/>
                          </a:solidFill>
                        </a:rPr>
                        <a:t>TOTAL REVENUE</a:t>
                      </a:r>
                      <a:br>
                        <a:rPr lang="en-US" sz="1600" dirty="0" smtClean="0">
                          <a:solidFill>
                            <a:schemeClr val="tx1"/>
                          </a:solidFill>
                        </a:rPr>
                      </a:br>
                      <a:r>
                        <a:rPr lang="en-US" sz="1800" b="0" i="0" kern="1200" dirty="0" smtClean="0">
                          <a:solidFill>
                            <a:schemeClr val="tx1"/>
                          </a:solidFill>
                          <a:effectLst/>
                          <a:latin typeface="+mn-lt"/>
                          <a:ea typeface="+mn-ea"/>
                          <a:cs typeface="+mn-cs"/>
                        </a:rPr>
                        <a:t>(selling price </a:t>
                      </a:r>
                      <a:r>
                        <a:rPr lang="en-US" sz="1800" b="0" i="0" kern="1200" dirty="0" smtClean="0">
                          <a:solidFill>
                            <a:schemeClr val="tx1"/>
                          </a:solidFill>
                          <a:effectLst/>
                          <a:latin typeface="Calibri" panose="020F0502020204030204" pitchFamily="34" charset="0"/>
                          <a:ea typeface="+mn-ea"/>
                          <a:cs typeface="Calibri" panose="020F0502020204030204" pitchFamily="34" charset="0"/>
                        </a:rPr>
                        <a:t>× </a:t>
                      </a:r>
                      <a:r>
                        <a:rPr lang="en-US" sz="1800" b="0" i="0" kern="1200" dirty="0" smtClean="0">
                          <a:solidFill>
                            <a:schemeClr val="tx1"/>
                          </a:solidFill>
                          <a:effectLst/>
                          <a:latin typeface="+mn-lt"/>
                          <a:ea typeface="+mn-ea"/>
                          <a:cs typeface="+mn-cs"/>
                        </a:rPr>
                        <a:t>volume)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chemeClr val="tx1"/>
                          </a:solidFill>
                        </a:rPr>
                        <a:t>TOTAL VARIABLE</a:t>
                      </a:r>
                      <a:r>
                        <a:rPr lang="en-US" sz="1800" baseline="0" dirty="0" smtClean="0">
                          <a:solidFill>
                            <a:schemeClr val="tx1"/>
                          </a:solidFill>
                        </a:rPr>
                        <a:t> </a:t>
                      </a:r>
                      <a:r>
                        <a:rPr lang="en-US" sz="1800" dirty="0" smtClean="0">
                          <a:solidFill>
                            <a:schemeClr val="tx1"/>
                          </a:solidFill>
                        </a:rPr>
                        <a:t>COST</a:t>
                      </a:r>
                      <a:r>
                        <a:rPr lang="en-US" sz="1800" baseline="0" dirty="0" smtClean="0">
                          <a:solidFill>
                            <a:schemeClr val="tx1"/>
                          </a:solidFill>
                        </a:rPr>
                        <a:t/>
                      </a:r>
                      <a:br>
                        <a:rPr lang="en-US" sz="1800" baseline="0" dirty="0" smtClean="0">
                          <a:solidFill>
                            <a:schemeClr val="tx1"/>
                          </a:solidFill>
                        </a:rPr>
                      </a:br>
                      <a:r>
                        <a:rPr lang="en-US" sz="1800" dirty="0" smtClean="0">
                          <a:solidFill>
                            <a:schemeClr val="tx1"/>
                          </a:solidFill>
                        </a:rPr>
                        <a:t>(Variable Cost per</a:t>
                      </a:r>
                      <a:r>
                        <a:rPr lang="en-US" sz="1800" baseline="0" dirty="0" smtClean="0">
                          <a:solidFill>
                            <a:schemeClr val="tx1"/>
                          </a:solidFill>
                        </a:rPr>
                        <a:t> Unit </a:t>
                      </a:r>
                      <a:r>
                        <a:rPr lang="en-US" sz="1800" b="0" i="0" kern="1200" dirty="0" smtClean="0">
                          <a:solidFill>
                            <a:schemeClr val="tx1"/>
                          </a:solidFill>
                          <a:effectLst/>
                          <a:latin typeface="Calibri" panose="020F0502020204030204" pitchFamily="34" charset="0"/>
                          <a:ea typeface="+mn-ea"/>
                          <a:cs typeface="Calibri" panose="020F0502020204030204" pitchFamily="34" charset="0"/>
                        </a:rPr>
                        <a:t>×</a:t>
                      </a:r>
                      <a:r>
                        <a:rPr lang="en-US" sz="1800" baseline="0" dirty="0" smtClean="0">
                          <a:solidFill>
                            <a:schemeClr val="tx1"/>
                          </a:solidFill>
                          <a:latin typeface="Calibri" panose="020F0502020204030204" pitchFamily="34" charset="0"/>
                          <a:cs typeface="Calibri" panose="020F0502020204030204" pitchFamily="34" charset="0"/>
                        </a:rPr>
                        <a:t> Volume)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3520">
                <a:tc>
                  <a:txBody>
                    <a:bodyPr/>
                    <a:lstStyle/>
                    <a:p>
                      <a:r>
                        <a:rPr lang="en-US" dirty="0" smtClean="0">
                          <a:solidFill>
                            <a:schemeClr val="bg1"/>
                          </a:solidFill>
                        </a:rPr>
                        <a:t>Blank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solidFill>
                            <a:schemeClr val="tx1"/>
                          </a:solidFill>
                        </a:rPr>
                        <a:t>FIXED COST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50971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Relationship-Putting It Together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borderBox>
                        <m:borderBoxPr>
                          <m:ctrlPr>
                            <a:rPr lang="pt-BR" i="1" smtClean="0">
                              <a:latin typeface="Cambria Math" panose="02040503050406030204" pitchFamily="18" charset="0"/>
                            </a:rPr>
                          </m:ctrlPr>
                        </m:borderBoxPr>
                        <m:e>
                          <m:m>
                            <m:mPr>
                              <m:mcs>
                                <m:mc>
                                  <m:mcPr>
                                    <m:count m:val="1"/>
                                    <m:mcJc m:val="center"/>
                                  </m:mcPr>
                                </m:mc>
                              </m:mcs>
                              <m:ctrlPr>
                                <a:rPr lang="pt-BR" i="1" smtClean="0">
                                  <a:latin typeface="Cambria Math" panose="02040503050406030204" pitchFamily="18" charset="0"/>
                                </a:rPr>
                              </m:ctrlPr>
                            </m:mPr>
                            <m:mr>
                              <m:e>
                                <m:d>
                                  <m:dPr>
                                    <m:ctrlPr>
                                      <a:rPr lang="pt-BR" i="1">
                                        <a:latin typeface="Cambria Math" panose="02040503050406030204" pitchFamily="18" charset="0"/>
                                      </a:rPr>
                                    </m:ctrlPr>
                                  </m:dPr>
                                  <m:e>
                                    <m:r>
                                      <a:rPr lang="en-US" i="1">
                                        <a:latin typeface="Cambria Math" panose="02040503050406030204" pitchFamily="18" charset="0"/>
                                      </a:rPr>
                                      <m:t>𝑆𝑒𝑙𝑙𝑖𝑛𝑔</m:t>
                                    </m:r>
                                    <m:r>
                                      <a:rPr lang="en-US" i="1">
                                        <a:latin typeface="Cambria Math" panose="02040503050406030204" pitchFamily="18" charset="0"/>
                                      </a:rPr>
                                      <m:t> </m:t>
                                    </m:r>
                                    <m:r>
                                      <a:rPr lang="en-US" i="1">
                                        <a:latin typeface="Cambria Math" panose="02040503050406030204" pitchFamily="18" charset="0"/>
                                      </a:rPr>
                                      <m:t>𝑃𝑟𝑖𝑐𝑒</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𝑉𝑜𝑙𝑢𝑚𝑒</m:t>
                                    </m:r>
                                  </m:e>
                                </m:d>
                                <m:r>
                                  <m:rPr>
                                    <m:brk m:alnAt="7"/>
                                  </m:rPr>
                                  <a:rPr lang="en-US" i="1">
                                    <a:latin typeface="Cambria Math" panose="02040503050406030204" pitchFamily="18" charset="0"/>
                                  </a:rPr>
                                  <m:t>−</m:t>
                                </m:r>
                                <m:r>
                                  <a:rPr lang="en-US" i="1">
                                    <a:latin typeface="Cambria Math" panose="02040503050406030204" pitchFamily="18" charset="0"/>
                                  </a:rPr>
                                  <m:t>𝐹𝑖𝑥𝑒𝑑</m:t>
                                </m:r>
                                <m:r>
                                  <a:rPr lang="en-US" i="1">
                                    <a:latin typeface="Cambria Math" panose="02040503050406030204" pitchFamily="18" charset="0"/>
                                  </a:rPr>
                                  <m:t> </m:t>
                                </m:r>
                                <m:r>
                                  <a:rPr lang="en-US" i="1">
                                    <a:latin typeface="Cambria Math" panose="02040503050406030204" pitchFamily="18" charset="0"/>
                                  </a:rPr>
                                  <m:t>𝐶𝑜𝑠𝑡</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𝑉𝑎𝑟𝑖𝑎𝑏𝑙𝑒</m:t>
                                    </m:r>
                                    <m:r>
                                      <a:rPr lang="en-US" i="1">
                                        <a:latin typeface="Cambria Math" panose="02040503050406030204" pitchFamily="18" charset="0"/>
                                      </a:rPr>
                                      <m:t> </m:t>
                                    </m:r>
                                    <m:r>
                                      <a:rPr lang="en-US" i="1">
                                        <a:latin typeface="Cambria Math" panose="02040503050406030204" pitchFamily="18" charset="0"/>
                                      </a:rPr>
                                      <m:t>𝐶𝑜𝑠𝑡</m:t>
                                    </m:r>
                                    <m:r>
                                      <a:rPr lang="en-US" i="1">
                                        <a:latin typeface="Cambria Math" panose="02040503050406030204" pitchFamily="18" charset="0"/>
                                      </a:rPr>
                                      <m:t> </m:t>
                                    </m:r>
                                    <m:r>
                                      <a:rPr lang="en-US" i="1">
                                        <a:latin typeface="Cambria Math" panose="02040503050406030204" pitchFamily="18" charset="0"/>
                                      </a:rPr>
                                      <m:t>𝑝𝑒𝑟</m:t>
                                    </m:r>
                                    <m:r>
                                      <a:rPr lang="en-US" i="1">
                                        <a:latin typeface="Cambria Math" panose="02040503050406030204" pitchFamily="18" charset="0"/>
                                      </a:rPr>
                                      <m:t> </m:t>
                                    </m:r>
                                    <m:r>
                                      <a:rPr lang="en-US" i="1">
                                        <a:latin typeface="Cambria Math" panose="02040503050406030204" pitchFamily="18" charset="0"/>
                                      </a:rPr>
                                      <m:t>𝑈𝑛𝑖𝑡</m:t>
                                    </m:r>
                                  </m:e>
                                </m:d>
                              </m:e>
                            </m:mr>
                            <m:mr>
                              <m:e>
                                <m:r>
                                  <a:rPr lang="en-US" i="1">
                                    <a:latin typeface="Cambria Math" panose="02040503050406030204" pitchFamily="18" charset="0"/>
                                  </a:rPr>
                                  <m:t>=</m:t>
                                </m:r>
                                <m:r>
                                  <a:rPr lang="en-US" i="1">
                                    <a:latin typeface="Cambria Math" panose="02040503050406030204" pitchFamily="18" charset="0"/>
                                  </a:rPr>
                                  <m:t>𝑃𝑟𝑜𝑓𝑖𝑡</m:t>
                                </m:r>
                              </m:e>
                            </m:mr>
                          </m:m>
                        </m:e>
                      </m:borderBox>
                    </m:oMath>
                  </m:oMathPara>
                </a14:m>
                <a:endParaRPr lang="en-US" dirty="0"/>
              </a:p>
              <a:p>
                <a:r>
                  <a:rPr lang="en-US" dirty="0"/>
                  <a:t>We can write </a:t>
                </a:r>
                <a:r>
                  <a:rPr lang="en-US" b="1" dirty="0">
                    <a:solidFill>
                      <a:srgbClr val="951A1B"/>
                    </a:solidFill>
                  </a:rPr>
                  <a:t>(SP × X) – FC – (VC × X) = PFT</a:t>
                </a:r>
              </a:p>
              <a:p>
                <a:pPr marL="740664" lvl="1" indent="-283464"/>
                <a:r>
                  <a:rPr lang="en-US" dirty="0"/>
                  <a:t>If the volume of units sold is less than the break-even volume, the negative profit is referred to as a loss.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r="-1037"/>
                </a:stretch>
              </a:blipFill>
            </p:spPr>
            <p:txBody>
              <a:bodyPr/>
              <a:lstStyle/>
              <a:p>
                <a:r>
                  <a:rPr lang="en-US">
                    <a:noFill/>
                  </a:rPr>
                  <a:t> </a:t>
                </a:r>
              </a:p>
            </p:txBody>
          </p:sp>
        </mc:Fallback>
      </mc:AlternateContent>
    </p:spTree>
    <p:extLst>
      <p:ext uri="{BB962C8B-B14F-4D97-AF65-F5344CB8AC3E}">
        <p14:creationId xmlns:p14="http://schemas.microsoft.com/office/powerpoint/2010/main" val="836070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Break-Even Charts</a:t>
            </a:r>
            <a:endParaRPr lang="en-US" dirty="0"/>
          </a:p>
        </p:txBody>
      </p:sp>
      <p:sp>
        <p:nvSpPr>
          <p:cNvPr id="3" name="Content Placeholder 2"/>
          <p:cNvSpPr>
            <a:spLocks noGrp="1"/>
          </p:cNvSpPr>
          <p:nvPr>
            <p:ph idx="1"/>
          </p:nvPr>
        </p:nvSpPr>
        <p:spPr/>
        <p:txBody>
          <a:bodyPr/>
          <a:lstStyle/>
          <a:p>
            <a:r>
              <a:rPr lang="en-US" dirty="0"/>
              <a:t>The relationships among costs, volumes, and profits may be represented graphically by using straight-line diagrams.</a:t>
            </a:r>
          </a:p>
          <a:p>
            <a:r>
              <a:rPr lang="en-US" dirty="0"/>
              <a:t>The horizontal axis (X axis) represents volume of output either as a number of units or as a percent of capacity. The highest number of units would be the maximum capacity or 100% of capacity</a:t>
            </a:r>
            <a:r>
              <a:rPr lang="en-US" dirty="0" smtClean="0"/>
              <a:t>.</a:t>
            </a:r>
            <a:endParaRPr lang="en-US" dirty="0"/>
          </a:p>
          <a:p>
            <a:r>
              <a:rPr lang="en-US" dirty="0"/>
              <a:t>The vertical axis (Y axis) represents dollar values (sales revenue). The origin is at zero-zero, that is zero volume and zero dollars.</a:t>
            </a:r>
          </a:p>
        </p:txBody>
      </p:sp>
    </p:spTree>
    <p:extLst>
      <p:ext uri="{BB962C8B-B14F-4D97-AF65-F5344CB8AC3E}">
        <p14:creationId xmlns:p14="http://schemas.microsoft.com/office/powerpoint/2010/main" val="3214021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a:t>
            </a:r>
            <a:r>
              <a:rPr lang="en-US" dirty="0"/>
              <a:t>Function</a:t>
            </a:r>
          </a:p>
        </p:txBody>
      </p:sp>
      <p:sp>
        <p:nvSpPr>
          <p:cNvPr id="3" name="Content Placeholder 2"/>
          <p:cNvSpPr>
            <a:spLocks noGrp="1"/>
          </p:cNvSpPr>
          <p:nvPr>
            <p:ph idx="1"/>
          </p:nvPr>
        </p:nvSpPr>
        <p:spPr>
          <a:xfrm>
            <a:off x="457200" y="1600201"/>
            <a:ext cx="8229600" cy="533400"/>
          </a:xfrm>
        </p:spPr>
        <p:txBody>
          <a:bodyPr/>
          <a:lstStyle/>
          <a:p>
            <a:r>
              <a:rPr lang="en-US" dirty="0"/>
              <a:t>TR = SP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X</a:t>
            </a:r>
            <a:endParaRPr lang="en-US" dirty="0"/>
          </a:p>
        </p:txBody>
      </p:sp>
      <p:pic>
        <p:nvPicPr>
          <p:cNvPr id="4" name="Picture 3" descr="Revenue behavior is represented on a graph where the “Volume of output” is plotted on the X axis and “Sales in dollars” is plotted on the Y axis. An upward sloping “Total revenue” curve is drawn starting from the point of origi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96" y="2461167"/>
            <a:ext cx="8669808" cy="2872833"/>
          </a:xfrm>
          <a:prstGeom prst="rect">
            <a:avLst/>
          </a:prstGeom>
        </p:spPr>
      </p:pic>
    </p:spTree>
    <p:extLst>
      <p:ext uri="{BB962C8B-B14F-4D97-AF65-F5344CB8AC3E}">
        <p14:creationId xmlns:p14="http://schemas.microsoft.com/office/powerpoint/2010/main" val="3385119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Objectives</a:t>
            </a:r>
            <a:endParaRPr lang="en-US" dirty="0"/>
          </a:p>
        </p:txBody>
      </p:sp>
      <p:sp>
        <p:nvSpPr>
          <p:cNvPr id="8" name="Content Placeholder 7"/>
          <p:cNvSpPr>
            <a:spLocks noGrp="1"/>
          </p:cNvSpPr>
          <p:nvPr>
            <p:ph idx="1"/>
          </p:nvPr>
        </p:nvSpPr>
        <p:spPr/>
        <p:txBody>
          <a:bodyPr/>
          <a:lstStyle/>
          <a:p>
            <a:pPr marL="402336" indent="-402336">
              <a:buFont typeface="+mj-lt"/>
              <a:buAutoNum type="arabicPeriod"/>
            </a:pPr>
            <a:r>
              <a:rPr lang="en-US" dirty="0" smtClean="0"/>
              <a:t>Construct </a:t>
            </a:r>
            <a:r>
              <a:rPr lang="en-US" dirty="0"/>
              <a:t>and interpret cost-volume-profit charts.</a:t>
            </a:r>
          </a:p>
          <a:p>
            <a:pPr marL="402336" indent="-402336">
              <a:buFont typeface="+mj-lt"/>
              <a:buAutoNum type="arabicPeriod"/>
            </a:pPr>
            <a:r>
              <a:rPr lang="en-US" dirty="0" smtClean="0"/>
              <a:t>Compute </a:t>
            </a:r>
            <a:r>
              <a:rPr lang="en-US" dirty="0"/>
              <a:t>break-even values using cost-volume-profit relationships.</a:t>
            </a:r>
          </a:p>
          <a:p>
            <a:pPr marL="402336" indent="-402336">
              <a:buFont typeface="+mj-lt"/>
              <a:buAutoNum type="arabicPeriod"/>
            </a:pPr>
            <a:r>
              <a:rPr lang="en-US" dirty="0" smtClean="0"/>
              <a:t>Compute </a:t>
            </a:r>
            <a:r>
              <a:rPr lang="en-US" dirty="0"/>
              <a:t>break-even values using contribution margin and contribution rate.</a:t>
            </a:r>
          </a:p>
          <a:p>
            <a:pPr marL="402336" indent="-402336">
              <a:buFont typeface="+mj-lt"/>
              <a:buAutoNum type="arabicPeriod"/>
            </a:pPr>
            <a:r>
              <a:rPr lang="en-US" dirty="0" smtClean="0"/>
              <a:t>Compute </a:t>
            </a:r>
            <a:r>
              <a:rPr lang="en-US" dirty="0"/>
              <a:t>the effects of changes to cost, volume, and profit.</a:t>
            </a:r>
          </a:p>
        </p:txBody>
      </p:sp>
    </p:spTree>
    <p:extLst>
      <p:ext uri="{BB962C8B-B14F-4D97-AF65-F5344CB8AC3E}">
        <p14:creationId xmlns:p14="http://schemas.microsoft.com/office/powerpoint/2010/main" val="2975461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p:txBody>
          <a:bodyPr/>
          <a:lstStyle/>
          <a:p>
            <a:r>
              <a:rPr lang="en-US" dirty="0"/>
              <a:t>TC = FC + (VC </a:t>
            </a:r>
            <a:r>
              <a:rPr lang="en-US" dirty="0">
                <a:latin typeface="Calibri" panose="020F0502020204030204" pitchFamily="34" charset="0"/>
                <a:cs typeface="Calibri" panose="020F0502020204030204" pitchFamily="34" charset="0"/>
              </a:rPr>
              <a:t>× X)</a:t>
            </a:r>
            <a:endParaRPr lang="en-US" dirty="0"/>
          </a:p>
        </p:txBody>
      </p:sp>
      <p:pic>
        <p:nvPicPr>
          <p:cNvPr id="4" name="Picture 3" descr="The cost behavior is represented on a graph where the “Volume of output” is plotted on the X axis and “Sales in dollars” is plotted on the Y axis. Two lines are drawn: a horizontally drawn “Fixed cost” line parallel to the X axis, and a “Total Cost” line drawn with an upward slope starting from the same point on Y axis from where fixed cost line starts. The difference between total cost and fixed cost is labeled as “Total variable cos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25" y="2286000"/>
            <a:ext cx="8167351" cy="2714397"/>
          </a:xfrm>
          <a:prstGeom prst="rect">
            <a:avLst/>
          </a:prstGeom>
        </p:spPr>
      </p:pic>
    </p:spTree>
    <p:extLst>
      <p:ext uri="{BB962C8B-B14F-4D97-AF65-F5344CB8AC3E}">
        <p14:creationId xmlns:p14="http://schemas.microsoft.com/office/powerpoint/2010/main" val="957239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Break-Even Chart</a:t>
            </a:r>
            <a:endParaRPr lang="en-US" dirty="0"/>
          </a:p>
        </p:txBody>
      </p:sp>
      <p:sp>
        <p:nvSpPr>
          <p:cNvPr id="3" name="Content Placeholder 2"/>
          <p:cNvSpPr>
            <a:spLocks noGrp="1"/>
          </p:cNvSpPr>
          <p:nvPr>
            <p:ph idx="1"/>
          </p:nvPr>
        </p:nvSpPr>
        <p:spPr>
          <a:xfrm>
            <a:off x="457200" y="1600200"/>
            <a:ext cx="4191000" cy="4525963"/>
          </a:xfrm>
        </p:spPr>
        <p:txBody>
          <a:bodyPr/>
          <a:lstStyle/>
          <a:p>
            <a:pPr>
              <a:spcBef>
                <a:spcPts val="0"/>
              </a:spcBef>
            </a:pPr>
            <a:r>
              <a:rPr lang="en-US" dirty="0"/>
              <a:t>Point at which the total revenue line and the total cost line intersect is the break-even point.</a:t>
            </a:r>
          </a:p>
          <a:p>
            <a:pPr>
              <a:spcBef>
                <a:spcPts val="0"/>
              </a:spcBef>
            </a:pPr>
            <a:r>
              <a:rPr lang="en-US" dirty="0"/>
              <a:t>Point of intersection on the horizontal axis of the perpendicular dashed line drawn from the break-even point to the horizontal axis indicates </a:t>
            </a:r>
            <a:r>
              <a:rPr lang="en-US" dirty="0" smtClean="0"/>
              <a:t>the</a:t>
            </a:r>
            <a:br>
              <a:rPr lang="en-US" dirty="0" smtClean="0"/>
            </a:br>
            <a:r>
              <a:rPr lang="en-US" dirty="0" smtClean="0"/>
              <a:t>break-even </a:t>
            </a:r>
            <a:r>
              <a:rPr lang="en-US" dirty="0"/>
              <a:t>volume in units or as a percent of capacity</a:t>
            </a:r>
            <a:r>
              <a:rPr lang="en-US" dirty="0" smtClean="0"/>
              <a:t>.</a:t>
            </a:r>
            <a:endParaRPr lang="en-US" dirty="0"/>
          </a:p>
          <a:p>
            <a:pPr>
              <a:spcBef>
                <a:spcPts val="0"/>
              </a:spcBef>
            </a:pPr>
            <a:r>
              <a:rPr lang="en-US" dirty="0"/>
              <a:t>Point of intersection on the vertical axis of the perpendicular dashed line drawn from the break-even point to the vertical axis indicates the break-even volume in dollars.</a:t>
            </a:r>
          </a:p>
        </p:txBody>
      </p:sp>
      <p:pic>
        <p:nvPicPr>
          <p:cNvPr id="4" name="Picture 3" descr="A line graph depicts the break-even chart.&#10;The vertical axis (Y axis) is labelled &quot;Sales (dollars) or Cost (dollars)&quot; and the horizontal axis is labelled &quot;Volume of output (in units or as a percent of capacity).&quot; The line for total revenue (TR) is an upward sloping line starting from the origin. The line for fixed cost (FC) is a line parallel to the horizontal axis. The line for total cost (TC) starts from a point on y axis from where the line for fixed cost starts and intersects the line for TR at a point labelled as &quot;Break-even point.&quot; The sales corresponding to the break-even point is shown as &quot;Break-even sales&quot; and the volume corresponding to the break-even point is shown as &quot;Break-even volume.&quot; The cost above the fixed cost is shown as &quot;Variable cost.&quot; The area between the TR line and TC line above the break-even point is shown as &quot;Profit&quot; while that below the break-even point is shown as &quot;Loss.&quo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1600200"/>
            <a:ext cx="4316035" cy="2705510"/>
          </a:xfrm>
          <a:prstGeom prst="rect">
            <a:avLst/>
          </a:prstGeom>
        </p:spPr>
      </p:pic>
    </p:spTree>
    <p:extLst>
      <p:ext uri="{BB962C8B-B14F-4D97-AF65-F5344CB8AC3E}">
        <p14:creationId xmlns:p14="http://schemas.microsoft.com/office/powerpoint/2010/main" val="3028244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a:t>
            </a:r>
            <a:endParaRPr lang="en-US" dirty="0"/>
          </a:p>
        </p:txBody>
      </p:sp>
      <p:sp>
        <p:nvSpPr>
          <p:cNvPr id="3" name="Content Placeholder 2"/>
          <p:cNvSpPr>
            <a:spLocks noGrp="1"/>
          </p:cNvSpPr>
          <p:nvPr>
            <p:ph idx="1"/>
          </p:nvPr>
        </p:nvSpPr>
        <p:spPr/>
        <p:txBody>
          <a:bodyPr/>
          <a:lstStyle/>
          <a:p>
            <a:r>
              <a:rPr lang="en-US" dirty="0"/>
              <a:t>For Jason’s </a:t>
            </a:r>
            <a:r>
              <a:rPr lang="en-US" dirty="0" err="1"/>
              <a:t>geenhouse</a:t>
            </a:r>
            <a:r>
              <a:rPr lang="en-US" dirty="0"/>
              <a:t> growing business, graph the </a:t>
            </a:r>
            <a:r>
              <a:rPr lang="en-US" dirty="0" smtClean="0"/>
              <a:t>following</a:t>
            </a:r>
            <a:br>
              <a:rPr lang="en-US" dirty="0" smtClean="0"/>
            </a:br>
            <a:r>
              <a:rPr lang="en-US" dirty="0" smtClean="0"/>
              <a:t>cost-volume-profit </a:t>
            </a:r>
            <a:r>
              <a:rPr lang="en-US" dirty="0"/>
              <a:t>relationships and determine the break-even point;</a:t>
            </a:r>
          </a:p>
          <a:p>
            <a:pPr marL="649224" indent="-374904">
              <a:buFont typeface="+mj-lt"/>
              <a:buAutoNum type="romanLcPeriod"/>
            </a:pPr>
            <a:r>
              <a:rPr lang="en-US" dirty="0"/>
              <a:t>revenue function;</a:t>
            </a:r>
          </a:p>
          <a:p>
            <a:pPr marL="649224" indent="-374904">
              <a:buFont typeface="+mj-lt"/>
              <a:buAutoNum type="romanLcPeriod"/>
            </a:pPr>
            <a:r>
              <a:rPr lang="en-US" dirty="0"/>
              <a:t>cost function;</a:t>
            </a:r>
          </a:p>
          <a:p>
            <a:pPr marL="649224" indent="-374904">
              <a:buFont typeface="+mj-lt"/>
              <a:buAutoNum type="romanLcPeriod"/>
            </a:pPr>
            <a:r>
              <a:rPr lang="en-US" dirty="0"/>
              <a:t>break-even chart</a:t>
            </a:r>
          </a:p>
        </p:txBody>
      </p:sp>
    </p:spTree>
    <p:extLst>
      <p:ext uri="{BB962C8B-B14F-4D97-AF65-F5344CB8AC3E}">
        <p14:creationId xmlns:p14="http://schemas.microsoft.com/office/powerpoint/2010/main" val="3361977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Revenue Function</a:t>
            </a:r>
            <a:endParaRPr lang="en-US" dirty="0"/>
          </a:p>
        </p:txBody>
      </p:sp>
      <p:sp>
        <p:nvSpPr>
          <p:cNvPr id="3" name="Content Placeholder 2"/>
          <p:cNvSpPr>
            <a:spLocks noGrp="1"/>
          </p:cNvSpPr>
          <p:nvPr>
            <p:ph idx="1"/>
          </p:nvPr>
        </p:nvSpPr>
        <p:spPr/>
        <p:txBody>
          <a:bodyPr/>
          <a:lstStyle/>
          <a:p>
            <a:r>
              <a:rPr lang="en-US" dirty="0"/>
              <a:t>Bell peppers sold for $1 each;</a:t>
            </a:r>
            <a:endParaRPr lang="en-US" dirty="0">
              <a:sym typeface="Wingdings" panose="05000000000000000000" pitchFamily="2" charset="2"/>
            </a:endParaRPr>
          </a:p>
          <a:p>
            <a:r>
              <a:rPr lang="en-US" dirty="0">
                <a:solidFill>
                  <a:srgbClr val="951A1B"/>
                </a:solidFill>
                <a:sym typeface="Wingdings" panose="05000000000000000000" pitchFamily="2" charset="2"/>
              </a:rPr>
              <a:t>TR = 1 × X</a:t>
            </a:r>
          </a:p>
          <a:p>
            <a:r>
              <a:rPr lang="en-US" b="1" dirty="0">
                <a:solidFill>
                  <a:srgbClr val="951A1B"/>
                </a:solidFill>
                <a:sym typeface="Wingdings" panose="05000000000000000000" pitchFamily="2" charset="2"/>
              </a:rPr>
              <a:t>TR = X</a:t>
            </a:r>
            <a:endParaRPr lang="en-US" b="1" dirty="0">
              <a:solidFill>
                <a:srgbClr val="951A1B"/>
              </a:solidFill>
            </a:endParaRPr>
          </a:p>
        </p:txBody>
      </p:sp>
      <p:pic>
        <p:nvPicPr>
          <p:cNvPr id="4" name="Picture 3" descr="Jason’s greenhouse growing revenue is represented on the graph with “number of bell peppers in units” plotted on the X axis, ranging from 0 to 1000, with an increment of 1000. “Sales in dollars” is plotted on the Y axis, ranging from 0 to 4000, with an increment of 1000. Two points are marked with coordinates (1000, 1000 dollars) and (3000, 3000dollars). A “Total revenue” line is drawn connecting these two points starting from the zero 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678" y="2285931"/>
            <a:ext cx="6470379" cy="3784191"/>
          </a:xfrm>
          <a:prstGeom prst="rect">
            <a:avLst/>
          </a:prstGeom>
        </p:spPr>
      </p:pic>
    </p:spTree>
    <p:extLst>
      <p:ext uri="{BB962C8B-B14F-4D97-AF65-F5344CB8AC3E}">
        <p14:creationId xmlns:p14="http://schemas.microsoft.com/office/powerpoint/2010/main" val="3917220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Cost Function</a:t>
            </a:r>
            <a:endParaRPr lang="en-US" dirty="0"/>
          </a:p>
        </p:txBody>
      </p:sp>
      <p:sp>
        <p:nvSpPr>
          <p:cNvPr id="3" name="Content Placeholder 2"/>
          <p:cNvSpPr>
            <a:spLocks noGrp="1"/>
          </p:cNvSpPr>
          <p:nvPr>
            <p:ph idx="1"/>
          </p:nvPr>
        </p:nvSpPr>
        <p:spPr/>
        <p:txBody>
          <a:bodyPr/>
          <a:lstStyle/>
          <a:p>
            <a:pPr>
              <a:spcBef>
                <a:spcPts val="1200"/>
              </a:spcBef>
            </a:pPr>
            <a:r>
              <a:rPr lang="en-US" dirty="0"/>
              <a:t>Rental is $500</a:t>
            </a:r>
          </a:p>
          <a:p>
            <a:pPr>
              <a:spcBef>
                <a:spcPts val="1200"/>
              </a:spcBef>
            </a:pPr>
            <a:r>
              <a:rPr lang="en-US" dirty="0">
                <a:sym typeface="Wingdings" panose="05000000000000000000" pitchFamily="2" charset="2"/>
              </a:rPr>
              <a:t>Upgrade is $500</a:t>
            </a:r>
          </a:p>
          <a:p>
            <a:pPr>
              <a:spcBef>
                <a:spcPts val="1200"/>
              </a:spcBef>
            </a:pPr>
            <a:r>
              <a:rPr lang="en-US" dirty="0">
                <a:sym typeface="Wingdings" panose="05000000000000000000" pitchFamily="2" charset="2"/>
              </a:rPr>
              <a:t>Materials &amp; supplies is 30 cents/pepper</a:t>
            </a:r>
          </a:p>
          <a:p>
            <a:pPr>
              <a:spcBef>
                <a:spcPts val="1200"/>
              </a:spcBef>
            </a:pPr>
            <a:r>
              <a:rPr lang="en-US" dirty="0">
                <a:solidFill>
                  <a:srgbClr val="951A1B"/>
                </a:solidFill>
                <a:sym typeface="Wingdings" panose="05000000000000000000" pitchFamily="2" charset="2"/>
              </a:rPr>
              <a:t>TC = FC + (0.30 × X)</a:t>
            </a:r>
          </a:p>
          <a:p>
            <a:pPr>
              <a:spcBef>
                <a:spcPts val="1200"/>
              </a:spcBef>
            </a:pPr>
            <a:r>
              <a:rPr lang="en-US" b="1" dirty="0">
                <a:solidFill>
                  <a:srgbClr val="951A1B"/>
                </a:solidFill>
                <a:sym typeface="Wingdings" panose="05000000000000000000" pitchFamily="2" charset="2"/>
              </a:rPr>
              <a:t>TC = 1000 + 0.30X</a:t>
            </a:r>
            <a:endParaRPr lang="en-US" b="1" dirty="0">
              <a:solidFill>
                <a:srgbClr val="951A1B"/>
              </a:solidFill>
            </a:endParaRPr>
          </a:p>
        </p:txBody>
      </p:sp>
      <p:pic>
        <p:nvPicPr>
          <p:cNvPr id="4" name="Picture 3" descr="Jason’s greenhouse growing cost is represented on the graph where the “number of bell peppers in units” is plotted on the X axis, ranging from 0 to 1000, with an increment of 1000. “Costs in dollars” is plotted on the Y axis, ranging from 0 to 1000, with an increment of 1000.  A “Fixed costs” line is drawn parallel to X axis, at y=1000 dollars. Two points are marked with coordinates (1000, 1300 dollars) and (4000, 2200 dollars). A “Total costs” line is drawn connecting these two points starting from y=10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717" y="3055381"/>
            <a:ext cx="5463442" cy="3228397"/>
          </a:xfrm>
          <a:prstGeom prst="rect">
            <a:avLst/>
          </a:prstGeom>
        </p:spPr>
      </p:pic>
    </p:spTree>
    <p:extLst>
      <p:ext uri="{BB962C8B-B14F-4D97-AF65-F5344CB8AC3E}">
        <p14:creationId xmlns:p14="http://schemas.microsoft.com/office/powerpoint/2010/main" val="4182747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Break-Even</a:t>
            </a:r>
            <a:endParaRPr lang="en-US" dirty="0"/>
          </a:p>
        </p:txBody>
      </p:sp>
      <p:sp>
        <p:nvSpPr>
          <p:cNvPr id="3" name="Content Placeholder 2"/>
          <p:cNvSpPr>
            <a:spLocks noGrp="1"/>
          </p:cNvSpPr>
          <p:nvPr>
            <p:ph idx="1"/>
          </p:nvPr>
        </p:nvSpPr>
        <p:spPr/>
        <p:txBody>
          <a:bodyPr/>
          <a:lstStyle/>
          <a:p>
            <a:r>
              <a:rPr lang="en-US" dirty="0"/>
              <a:t>TR = TC</a:t>
            </a:r>
          </a:p>
          <a:p>
            <a:r>
              <a:rPr lang="en-US" dirty="0"/>
              <a:t>Area of loss is the area between the total revenue and total cost lines, below the break-even point.</a:t>
            </a:r>
          </a:p>
          <a:p>
            <a:r>
              <a:rPr lang="en-US" dirty="0"/>
              <a:t>Area of profit is the area between the total revenue and total cost lines, above the break-even point</a:t>
            </a:r>
            <a:r>
              <a:rPr lang="en-US" dirty="0" smtClean="0"/>
              <a:t>.</a:t>
            </a:r>
            <a:endParaRPr lang="en-US" dirty="0"/>
          </a:p>
        </p:txBody>
      </p:sp>
      <p:pic>
        <p:nvPicPr>
          <p:cNvPr id="4" name="Picture 3" descr="Graph displays the break-even chart for Jason’s greenhouse data.&#10;X axis shows number of bell peppers in units, and Y axis shows sales in dollars, both ranging from 0 to 4000 in increment of 1000. The graph shows three lines. The “fixed cost” line is drawn parallel to the X axis starting from Y=1000. The “total revenue” line is drawn diagonally upward, starting from the zero point. And the “total costs” line is drawn on an upward slope starting from y=1000. &#10;The cost and revenue curves intersect at (1429, 1429 dollars) which is marked as the ‘break-even point”. The horizontal distance of the break-even point from the Y axis is labeled as “break-even sales” while the vertical distance of the break-even point from the X axis is labeled as “break-even volume”.&#10;&#10;The area between the cost and revenue curves below the break-even point, where the cost exceeds the revenue is labeled as “loss”. The area between the two curves above the break-even point where the revenue exceeds the cost is labeled as “profi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386" y="3537635"/>
            <a:ext cx="5085557" cy="3011184"/>
          </a:xfrm>
          <a:prstGeom prst="rect">
            <a:avLst/>
          </a:prstGeom>
        </p:spPr>
      </p:pic>
    </p:spTree>
    <p:extLst>
      <p:ext uri="{BB962C8B-B14F-4D97-AF65-F5344CB8AC3E}">
        <p14:creationId xmlns:p14="http://schemas.microsoft.com/office/powerpoint/2010/main" val="996367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Break-Even Point</a:t>
            </a:r>
            <a:endParaRPr lang="en-US" dirty="0"/>
          </a:p>
        </p:txBody>
      </p:sp>
      <p:sp>
        <p:nvSpPr>
          <p:cNvPr id="3" name="Content Placeholder 2"/>
          <p:cNvSpPr>
            <a:spLocks noGrp="1"/>
          </p:cNvSpPr>
          <p:nvPr>
            <p:ph idx="1"/>
          </p:nvPr>
        </p:nvSpPr>
        <p:spPr/>
        <p:txBody>
          <a:bodyPr/>
          <a:lstStyle/>
          <a:p>
            <a:r>
              <a:rPr lang="en-US" dirty="0"/>
              <a:t>To break-even, Jason must produce and sell 1429 bell peppers for a total of $1429 in total revenue</a:t>
            </a:r>
            <a:r>
              <a:rPr lang="en-US" dirty="0" smtClean="0"/>
              <a:t>.</a:t>
            </a:r>
            <a:endParaRPr lang="en-US" dirty="0"/>
          </a:p>
          <a:p>
            <a:r>
              <a:rPr lang="en-US" dirty="0"/>
              <a:t>If he produces and sells fewer than 1429 bell peppers, he will incur a loss</a:t>
            </a:r>
            <a:r>
              <a:rPr lang="en-US" dirty="0" smtClean="0"/>
              <a:t>.</a:t>
            </a:r>
            <a:endParaRPr lang="en-US" dirty="0"/>
          </a:p>
          <a:p>
            <a:r>
              <a:rPr lang="en-US" dirty="0"/>
              <a:t>If he produces and sells more than 1429 bell peppers, he will earn a profit.</a:t>
            </a:r>
          </a:p>
        </p:txBody>
      </p:sp>
    </p:spTree>
    <p:extLst>
      <p:ext uri="{BB962C8B-B14F-4D97-AF65-F5344CB8AC3E}">
        <p14:creationId xmlns:p14="http://schemas.microsoft.com/office/powerpoint/2010/main" val="3823280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Algebraic Solution</a:t>
            </a:r>
            <a:endParaRPr lang="en-US" dirty="0"/>
          </a:p>
        </p:txBody>
      </p:sp>
      <p:sp>
        <p:nvSpPr>
          <p:cNvPr id="3" name="Content Placeholder 2"/>
          <p:cNvSpPr>
            <a:spLocks noGrp="1"/>
          </p:cNvSpPr>
          <p:nvPr>
            <p:ph idx="1"/>
          </p:nvPr>
        </p:nvSpPr>
        <p:spPr/>
        <p:txBody>
          <a:bodyPr/>
          <a:lstStyle/>
          <a:p>
            <a:r>
              <a:rPr lang="en-US" dirty="0"/>
              <a:t>To break-even Profit must be zero (</a:t>
            </a:r>
            <a:r>
              <a:rPr lang="en-US" dirty="0" smtClean="0"/>
              <a:t>PFT = 0</a:t>
            </a:r>
            <a:r>
              <a:rPr lang="en-US" dirty="0"/>
              <a:t>)</a:t>
            </a:r>
          </a:p>
          <a:p>
            <a:r>
              <a:rPr lang="en-US" dirty="0"/>
              <a:t>Which means TR = </a:t>
            </a:r>
            <a:r>
              <a:rPr lang="en-US" dirty="0" smtClean="0"/>
              <a:t>TC</a:t>
            </a:r>
            <a:endParaRPr lang="en-US" dirty="0"/>
          </a:p>
          <a:p>
            <a:r>
              <a:rPr lang="en-US" dirty="0"/>
              <a:t>1X = 1000 + 0.30X</a:t>
            </a:r>
          </a:p>
          <a:p>
            <a:r>
              <a:rPr lang="en-US" dirty="0"/>
              <a:t>0.70X = 1000</a:t>
            </a:r>
          </a:p>
          <a:p>
            <a:r>
              <a:rPr lang="en-US" dirty="0"/>
              <a:t>X = 1428.57 </a:t>
            </a:r>
            <a:r>
              <a:rPr lang="en-US" dirty="0" smtClean="0"/>
              <a:t>→</a:t>
            </a:r>
            <a:r>
              <a:rPr lang="en-US" dirty="0" smtClean="0">
                <a:sym typeface="Wingdings" panose="05000000000000000000" pitchFamily="2" charset="2"/>
              </a:rPr>
              <a:t> </a:t>
            </a:r>
            <a:r>
              <a:rPr lang="en-US" dirty="0">
                <a:sym typeface="Wingdings" panose="05000000000000000000" pitchFamily="2" charset="2"/>
              </a:rPr>
              <a:t>1429</a:t>
            </a:r>
            <a:endParaRPr lang="en-US" dirty="0"/>
          </a:p>
        </p:txBody>
      </p:sp>
    </p:spTree>
    <p:extLst>
      <p:ext uri="{BB962C8B-B14F-4D97-AF65-F5344CB8AC3E}">
        <p14:creationId xmlns:p14="http://schemas.microsoft.com/office/powerpoint/2010/main" val="3680235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Break-Even When the Unit </a:t>
            </a:r>
            <a:r>
              <a:rPr lang="en-US" dirty="0"/>
              <a:t/>
            </a:r>
            <a:br>
              <a:rPr lang="en-US" dirty="0"/>
            </a:br>
            <a:r>
              <a:rPr lang="en-US" dirty="0" smtClean="0"/>
              <a:t>Prices and Unit Costs are Unknown</a:t>
            </a:r>
            <a:endParaRPr lang="en-US" dirty="0"/>
          </a:p>
        </p:txBody>
      </p:sp>
      <p:sp>
        <p:nvSpPr>
          <p:cNvPr id="3" name="Content Placeholder 2"/>
          <p:cNvSpPr>
            <a:spLocks noGrp="1"/>
          </p:cNvSpPr>
          <p:nvPr>
            <p:ph idx="1"/>
          </p:nvPr>
        </p:nvSpPr>
        <p:spPr/>
        <p:txBody>
          <a:bodyPr/>
          <a:lstStyle/>
          <a:p>
            <a:r>
              <a:rPr lang="en-US" dirty="0"/>
              <a:t>When the sales and variable costs are only available in total dollars (not $/unit), a relationship between total sales and total variable costs can be determined.</a:t>
            </a:r>
          </a:p>
          <a:p>
            <a:pPr marL="740664" lvl="1" indent="-283464"/>
            <a:r>
              <a:rPr lang="en-US" dirty="0"/>
              <a:t>Note that, in the given information, the net income (or profit) is not zero.</a:t>
            </a:r>
          </a:p>
          <a:p>
            <a:r>
              <a:rPr lang="en-US" dirty="0"/>
              <a:t>Determine the break-even point in sales dollars by assuming that the price per unit is $1</a:t>
            </a:r>
            <a:r>
              <a:rPr lang="en-US" dirty="0" smtClean="0"/>
              <a:t>.</a:t>
            </a:r>
            <a:endParaRPr lang="en-US" dirty="0"/>
          </a:p>
          <a:p>
            <a:r>
              <a:rPr lang="en-US" dirty="0"/>
              <a:t>You can now calculate the variable cost per unit by dividing the total variable costs by the total sales</a:t>
            </a:r>
            <a:r>
              <a:rPr lang="en-US" dirty="0" smtClean="0"/>
              <a:t>.</a:t>
            </a:r>
            <a:endParaRPr lang="en-US" dirty="0"/>
          </a:p>
          <a:p>
            <a:r>
              <a:rPr lang="en-US" dirty="0"/>
              <a:t>The break-even point can then be calculated.</a:t>
            </a:r>
          </a:p>
        </p:txBody>
      </p:sp>
    </p:spTree>
    <p:extLst>
      <p:ext uri="{BB962C8B-B14F-4D97-AF65-F5344CB8AC3E}">
        <p14:creationId xmlns:p14="http://schemas.microsoft.com/office/powerpoint/2010/main" val="4293542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Margin and Contribution Rate </a:t>
            </a:r>
            <a:r>
              <a:rPr lang="en-US" sz="2000" b="0" dirty="0" smtClean="0"/>
              <a:t>(1 of 3)</a:t>
            </a:r>
            <a:endParaRPr lang="en-US" b="0" dirty="0"/>
          </a:p>
        </p:txBody>
      </p:sp>
      <p:sp>
        <p:nvSpPr>
          <p:cNvPr id="3" name="Content Placeholder 2"/>
          <p:cNvSpPr>
            <a:spLocks noGrp="1"/>
          </p:cNvSpPr>
          <p:nvPr>
            <p:ph idx="1"/>
          </p:nvPr>
        </p:nvSpPr>
        <p:spPr/>
        <p:txBody>
          <a:bodyPr/>
          <a:lstStyle/>
          <a:p>
            <a:r>
              <a:rPr lang="en-US" dirty="0"/>
              <a:t>Alternative to using the break-even </a:t>
            </a:r>
            <a:r>
              <a:rPr lang="en-US" dirty="0" smtClean="0"/>
              <a:t>relationship</a:t>
            </a:r>
            <a:br>
              <a:rPr lang="en-US" dirty="0" smtClean="0"/>
            </a:br>
            <a:r>
              <a:rPr lang="en-US" dirty="0" smtClean="0"/>
              <a:t>TOTAL </a:t>
            </a:r>
            <a:r>
              <a:rPr lang="en-US" dirty="0"/>
              <a:t>REVENUE = TOTAL.</a:t>
            </a:r>
          </a:p>
          <a:p>
            <a:r>
              <a:rPr lang="en-US" dirty="0"/>
              <a:t>COST, we can use the concepts of contribution margin and contribution rate to determine break-even volume and sales.</a:t>
            </a:r>
          </a:p>
        </p:txBody>
      </p:sp>
    </p:spTree>
    <p:extLst>
      <p:ext uri="{BB962C8B-B14F-4D97-AF65-F5344CB8AC3E}">
        <p14:creationId xmlns:p14="http://schemas.microsoft.com/office/powerpoint/2010/main" val="2343144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Cost-Volume-Profit </a:t>
            </a:r>
            <a:r>
              <a:rPr lang="en-US" dirty="0"/>
              <a:t>Analysis and </a:t>
            </a:r>
            <a:r>
              <a:rPr lang="en-US" dirty="0" smtClean="0"/>
              <a:t>Break-Even</a:t>
            </a:r>
            <a:endParaRPr lang="en-US" dirty="0"/>
          </a:p>
        </p:txBody>
      </p:sp>
      <p:sp>
        <p:nvSpPr>
          <p:cNvPr id="3" name="Content Placeholder 2"/>
          <p:cNvSpPr>
            <a:spLocks noGrp="1"/>
          </p:cNvSpPr>
          <p:nvPr>
            <p:ph idx="1"/>
          </p:nvPr>
        </p:nvSpPr>
        <p:spPr/>
        <p:txBody>
          <a:bodyPr/>
          <a:lstStyle/>
          <a:p>
            <a:pPr marL="0" indent="0">
              <a:buNone/>
            </a:pPr>
            <a:r>
              <a:rPr lang="en-US" dirty="0"/>
              <a:t>One of the main concerns to owners and management in operating a business is profitability. To achieve or maintain a desired level of profitability, managers must make decisions that determine product quantity, total revenue, and total cost. The potential effects of decisions on profitability can be computed.</a:t>
            </a:r>
          </a:p>
        </p:txBody>
      </p:sp>
    </p:spTree>
    <p:extLst>
      <p:ext uri="{BB962C8B-B14F-4D97-AF65-F5344CB8AC3E}">
        <p14:creationId xmlns:p14="http://schemas.microsoft.com/office/powerpoint/2010/main" val="1768750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Margin and Contribution Rate </a:t>
            </a:r>
            <a:r>
              <a:rPr lang="en-US" sz="2000" b="0" dirty="0" smtClean="0"/>
              <a:t>(2 </a:t>
            </a:r>
            <a:r>
              <a:rPr lang="en-US" sz="2000" b="0" dirty="0"/>
              <a:t>of 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Contribution margin per unit</a:t>
                </a:r>
              </a:p>
              <a:p>
                <a:pPr lvl="1">
                  <a:spcBef>
                    <a:spcPts val="0"/>
                  </a:spcBef>
                </a:pPr>
                <a:endParaRPr lang="en-US" dirty="0" smtClean="0"/>
              </a:p>
              <a:p>
                <a:pPr marL="256032" lvl="1" indent="-256032">
                  <a:spcBef>
                    <a:spcPts val="0"/>
                  </a:spcBef>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sz="1800" b="1" i="1">
                              <a:solidFill>
                                <a:srgbClr val="951A1B"/>
                              </a:solidFill>
                              <a:latin typeface="Cambria Math" panose="02040503050406030204" pitchFamily="18" charset="0"/>
                            </a:rPr>
                          </m:ctrlPr>
                        </m:mPr>
                        <m:mr>
                          <m:e>
                            <m:r>
                              <m:rPr>
                                <m:brk m:alnAt="7"/>
                              </m:rPr>
                              <a:rPr lang="en-US" sz="1800" b="1">
                                <a:solidFill>
                                  <a:srgbClr val="951A1B"/>
                                </a:solidFill>
                                <a:latin typeface="Cambria Math"/>
                              </a:rPr>
                              <m:t>𝐶</m:t>
                            </m:r>
                            <m:r>
                              <a:rPr lang="en-US" sz="1800" b="1">
                                <a:solidFill>
                                  <a:srgbClr val="951A1B"/>
                                </a:solidFill>
                                <a:latin typeface="Cambria Math"/>
                              </a:rPr>
                              <m:t>𝑂𝑁𝑇𝑅𝐼𝐵𝑈𝑇𝐼𝑂𝑁</m:t>
                            </m:r>
                            <m:r>
                              <a:rPr lang="en-US" sz="1800" b="1">
                                <a:solidFill>
                                  <a:srgbClr val="951A1B"/>
                                </a:solidFill>
                                <a:latin typeface="Cambria Math"/>
                              </a:rPr>
                              <m:t> </m:t>
                            </m:r>
                            <m:r>
                              <a:rPr lang="en-US" sz="1800" b="1">
                                <a:solidFill>
                                  <a:srgbClr val="951A1B"/>
                                </a:solidFill>
                                <a:latin typeface="Cambria Math"/>
                              </a:rPr>
                              <m:t>𝑀𝐴𝑅𝐺𝐼𝑁</m:t>
                            </m:r>
                          </m:e>
                        </m:mr>
                        <m:mr>
                          <m:e>
                            <m:r>
                              <a:rPr lang="en-US" sz="1800" b="1">
                                <a:solidFill>
                                  <a:srgbClr val="951A1B"/>
                                </a:solidFill>
                                <a:latin typeface="Cambria Math"/>
                              </a:rPr>
                              <m:t>𝑃𝐸𝑅</m:t>
                            </m:r>
                            <m:r>
                              <a:rPr lang="en-US" sz="1800" b="1">
                                <a:solidFill>
                                  <a:srgbClr val="951A1B"/>
                                </a:solidFill>
                                <a:latin typeface="Cambria Math"/>
                              </a:rPr>
                              <m:t> </m:t>
                            </m:r>
                            <m:r>
                              <a:rPr lang="en-US" sz="1800" b="1">
                                <a:solidFill>
                                  <a:srgbClr val="951A1B"/>
                                </a:solidFill>
                                <a:latin typeface="Cambria Math"/>
                              </a:rPr>
                              <m:t>𝑈𝑁𝐼𝑇</m:t>
                            </m:r>
                          </m:e>
                        </m:mr>
                      </m:m>
                      <m:r>
                        <a:rPr lang="en-US" sz="1800" b="1">
                          <a:solidFill>
                            <a:srgbClr val="951A1B"/>
                          </a:solidFill>
                          <a:latin typeface="Cambria Math"/>
                        </a:rPr>
                        <m:t>=</m:t>
                      </m:r>
                      <m:m>
                        <m:mPr>
                          <m:mcs>
                            <m:mc>
                              <m:mcPr>
                                <m:count m:val="1"/>
                                <m:mcJc m:val="center"/>
                              </m:mcPr>
                            </m:mc>
                          </m:mcs>
                          <m:ctrlPr>
                            <a:rPr lang="en-US" sz="1800" b="1" i="1">
                              <a:solidFill>
                                <a:srgbClr val="951A1B"/>
                              </a:solidFill>
                              <a:latin typeface="Cambria Math" panose="02040503050406030204" pitchFamily="18" charset="0"/>
                            </a:rPr>
                          </m:ctrlPr>
                        </m:mPr>
                        <m:mr>
                          <m:e>
                            <m:r>
                              <m:rPr>
                                <m:brk m:alnAt="7"/>
                              </m:rPr>
                              <a:rPr lang="en-US" sz="1800" b="1">
                                <a:solidFill>
                                  <a:srgbClr val="951A1B"/>
                                </a:solidFill>
                                <a:latin typeface="Cambria Math"/>
                              </a:rPr>
                              <m:t>𝑆</m:t>
                            </m:r>
                            <m:r>
                              <a:rPr lang="en-US" sz="1800" b="1">
                                <a:solidFill>
                                  <a:srgbClr val="951A1B"/>
                                </a:solidFill>
                                <a:latin typeface="Cambria Math"/>
                              </a:rPr>
                              <m:t>𝐸𝐿𝐿𝐼𝑁𝐺</m:t>
                            </m:r>
                            <m:r>
                              <a:rPr lang="en-US" sz="1800" b="1">
                                <a:solidFill>
                                  <a:srgbClr val="951A1B"/>
                                </a:solidFill>
                                <a:latin typeface="Cambria Math"/>
                              </a:rPr>
                              <m:t> </m:t>
                            </m:r>
                            <m:r>
                              <a:rPr lang="en-US" sz="1800" b="1">
                                <a:solidFill>
                                  <a:srgbClr val="951A1B"/>
                                </a:solidFill>
                                <a:latin typeface="Cambria Math"/>
                              </a:rPr>
                              <m:t>𝑃𝑅𝐼𝐶𝐸</m:t>
                            </m:r>
                          </m:e>
                        </m:mr>
                        <m:mr>
                          <m:e>
                            <m:r>
                              <a:rPr lang="en-US" sz="1800" b="1">
                                <a:solidFill>
                                  <a:srgbClr val="951A1B"/>
                                </a:solidFill>
                                <a:latin typeface="Cambria Math"/>
                              </a:rPr>
                              <m:t>𝑃𝐸𝑅</m:t>
                            </m:r>
                            <m:r>
                              <a:rPr lang="en-US" sz="1800" b="1">
                                <a:solidFill>
                                  <a:srgbClr val="951A1B"/>
                                </a:solidFill>
                                <a:latin typeface="Cambria Math"/>
                              </a:rPr>
                              <m:t> </m:t>
                            </m:r>
                            <m:r>
                              <a:rPr lang="en-US" sz="1800" b="1">
                                <a:solidFill>
                                  <a:srgbClr val="951A1B"/>
                                </a:solidFill>
                                <a:latin typeface="Cambria Math"/>
                              </a:rPr>
                              <m:t>𝑈𝑁𝐼𝑇</m:t>
                            </m:r>
                          </m:e>
                        </m:mr>
                      </m:m>
                      <m:r>
                        <a:rPr lang="en-US" sz="1800" b="1">
                          <a:solidFill>
                            <a:srgbClr val="951A1B"/>
                          </a:solidFill>
                          <a:latin typeface="Cambria Math"/>
                        </a:rPr>
                        <m:t>−</m:t>
                      </m:r>
                      <m:m>
                        <m:mPr>
                          <m:mcs>
                            <m:mc>
                              <m:mcPr>
                                <m:count m:val="1"/>
                                <m:mcJc m:val="center"/>
                              </m:mcPr>
                            </m:mc>
                          </m:mcs>
                          <m:ctrlPr>
                            <a:rPr lang="en-US" sz="1800" b="1" i="1">
                              <a:solidFill>
                                <a:srgbClr val="951A1B"/>
                              </a:solidFill>
                              <a:latin typeface="Cambria Math" panose="02040503050406030204" pitchFamily="18" charset="0"/>
                            </a:rPr>
                          </m:ctrlPr>
                        </m:mPr>
                        <m:mr>
                          <m:e>
                            <m:r>
                              <m:rPr>
                                <m:brk m:alnAt="7"/>
                              </m:rPr>
                              <a:rPr lang="en-US" sz="1800" b="1">
                                <a:solidFill>
                                  <a:srgbClr val="951A1B"/>
                                </a:solidFill>
                                <a:latin typeface="Cambria Math"/>
                              </a:rPr>
                              <m:t>𝑉</m:t>
                            </m:r>
                            <m:r>
                              <a:rPr lang="en-US" sz="1800" b="1">
                                <a:solidFill>
                                  <a:srgbClr val="951A1B"/>
                                </a:solidFill>
                                <a:latin typeface="Cambria Math"/>
                              </a:rPr>
                              <m:t>𝐴𝑅𝐼𝐴𝐵𝐿𝐸</m:t>
                            </m:r>
                            <m:r>
                              <a:rPr lang="en-US" sz="1800" b="1">
                                <a:solidFill>
                                  <a:srgbClr val="951A1B"/>
                                </a:solidFill>
                                <a:latin typeface="Cambria Math"/>
                              </a:rPr>
                              <m:t> </m:t>
                            </m:r>
                            <m:r>
                              <a:rPr lang="en-US" sz="1800" b="1">
                                <a:solidFill>
                                  <a:srgbClr val="951A1B"/>
                                </a:solidFill>
                                <a:latin typeface="Cambria Math"/>
                              </a:rPr>
                              <m:t>𝐶𝑂𝑆𝑇</m:t>
                            </m:r>
                          </m:e>
                        </m:mr>
                        <m:mr>
                          <m:e>
                            <m:r>
                              <a:rPr lang="en-US" sz="1800" b="1">
                                <a:solidFill>
                                  <a:srgbClr val="951A1B"/>
                                </a:solidFill>
                                <a:latin typeface="Cambria Math"/>
                              </a:rPr>
                              <m:t>𝑃𝐸𝑅</m:t>
                            </m:r>
                            <m:r>
                              <a:rPr lang="en-US" sz="1800" b="1">
                                <a:solidFill>
                                  <a:srgbClr val="951A1B"/>
                                </a:solidFill>
                                <a:latin typeface="Cambria Math"/>
                              </a:rPr>
                              <m:t> </m:t>
                            </m:r>
                            <m:r>
                              <a:rPr lang="en-US" sz="1800" b="1">
                                <a:solidFill>
                                  <a:srgbClr val="951A1B"/>
                                </a:solidFill>
                                <a:latin typeface="Cambria Math"/>
                              </a:rPr>
                              <m:t>𝑈𝑁𝐼𝑇</m:t>
                            </m:r>
                          </m:e>
                        </m:mr>
                      </m:m>
                    </m:oMath>
                  </m:oMathPara>
                </a14:m>
                <a:endParaRPr lang="en-US" dirty="0"/>
              </a:p>
              <a:p>
                <a:pPr marL="914400" lvl="2" indent="0">
                  <a:buNone/>
                </a:pPr>
                <a:endParaRPr lang="en-US" dirty="0" smtClean="0"/>
              </a:p>
              <a:p>
                <a:pPr marL="914400" lvl="2" indent="0">
                  <a:buNone/>
                </a:pPr>
                <a:r>
                  <a:rPr lang="en-US" dirty="0" smtClean="0"/>
                  <a:t>CM </a:t>
                </a:r>
                <a:r>
                  <a:rPr lang="en-US" dirty="0"/>
                  <a:t>PER UNIT = SP </a:t>
                </a:r>
                <a:r>
                  <a:rPr lang="en-US" dirty="0" smtClean="0"/>
                  <a:t>− </a:t>
                </a:r>
                <a:r>
                  <a:rPr lang="en-US" dirty="0"/>
                  <a:t>VC</a:t>
                </a:r>
              </a:p>
              <a:p>
                <a:r>
                  <a:rPr lang="en-US" dirty="0"/>
                  <a:t>Multiplying the CM PER UNIT by the number of units = Total Contribution </a:t>
                </a:r>
                <a:r>
                  <a:rPr lang="en-US" dirty="0" smtClean="0"/>
                  <a:t>Margin</a:t>
                </a:r>
              </a:p>
              <a:p>
                <a:pPr>
                  <a:spcBef>
                    <a:spcPts val="0"/>
                  </a:spcBef>
                </a:pPr>
                <a:endParaRPr lang="en-US" dirty="0"/>
              </a:p>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800" b="1" i="1">
                              <a:solidFill>
                                <a:srgbClr val="951A1B"/>
                              </a:solidFill>
                              <a:latin typeface="Cambria Math" panose="02040503050406030204" pitchFamily="18" charset="0"/>
                            </a:rPr>
                          </m:ctrlPr>
                        </m:mPr>
                        <m:mr>
                          <m:e>
                            <m:r>
                              <m:rPr>
                                <m:brk m:alnAt="7"/>
                              </m:rPr>
                              <a:rPr lang="en-US" sz="1800" b="1">
                                <a:solidFill>
                                  <a:srgbClr val="951A1B"/>
                                </a:solidFill>
                                <a:latin typeface="Cambria Math"/>
                              </a:rPr>
                              <m:t>𝐶</m:t>
                            </m:r>
                            <m:r>
                              <a:rPr lang="en-US" sz="1800" b="1">
                                <a:solidFill>
                                  <a:srgbClr val="951A1B"/>
                                </a:solidFill>
                                <a:latin typeface="Cambria Math"/>
                              </a:rPr>
                              <m:t>𝑂𝑁𝑇𝑅𝐼𝐵𝑈𝑇𝐼𝑂𝑁</m:t>
                            </m:r>
                            <m:r>
                              <a:rPr lang="en-US" sz="1800" b="1">
                                <a:solidFill>
                                  <a:srgbClr val="951A1B"/>
                                </a:solidFill>
                                <a:latin typeface="Cambria Math"/>
                              </a:rPr>
                              <m:t> </m:t>
                            </m:r>
                            <m:r>
                              <a:rPr lang="en-US" sz="1800" b="1">
                                <a:solidFill>
                                  <a:srgbClr val="951A1B"/>
                                </a:solidFill>
                                <a:latin typeface="Cambria Math"/>
                              </a:rPr>
                              <m:t>𝑀𝐴𝑅𝐺𝐼𝑁</m:t>
                            </m:r>
                          </m:e>
                        </m:mr>
                        <m:mr>
                          <m:e>
                            <m:r>
                              <a:rPr lang="en-US" sz="1800" b="1">
                                <a:solidFill>
                                  <a:srgbClr val="951A1B"/>
                                </a:solidFill>
                                <a:latin typeface="Cambria Math"/>
                              </a:rPr>
                              <m:t>𝑃𝐸𝑅</m:t>
                            </m:r>
                            <m:r>
                              <a:rPr lang="en-US" sz="1800" b="1">
                                <a:solidFill>
                                  <a:srgbClr val="951A1B"/>
                                </a:solidFill>
                                <a:latin typeface="Cambria Math"/>
                              </a:rPr>
                              <m:t> </m:t>
                            </m:r>
                            <m:r>
                              <a:rPr lang="en-US" sz="1800" b="1">
                                <a:solidFill>
                                  <a:srgbClr val="951A1B"/>
                                </a:solidFill>
                                <a:latin typeface="Cambria Math"/>
                              </a:rPr>
                              <m:t>𝑈𝑁𝐼𝑇</m:t>
                            </m:r>
                          </m:e>
                        </m:mr>
                      </m:m>
                      <m:r>
                        <a:rPr lang="en-US" sz="1800" b="1">
                          <a:solidFill>
                            <a:srgbClr val="951A1B"/>
                          </a:solidFill>
                          <a:latin typeface="Cambria Math"/>
                        </a:rPr>
                        <m:t>=</m:t>
                      </m:r>
                      <m:d>
                        <m:dPr>
                          <m:ctrlPr>
                            <a:rPr lang="en-US" sz="1800" b="1" i="1">
                              <a:solidFill>
                                <a:srgbClr val="951A1B"/>
                              </a:solidFill>
                              <a:latin typeface="Cambria Math" panose="02040503050406030204" pitchFamily="18" charset="0"/>
                            </a:rPr>
                          </m:ctrlPr>
                        </m:dPr>
                        <m:e>
                          <m:m>
                            <m:mPr>
                              <m:mcs>
                                <m:mc>
                                  <m:mcPr>
                                    <m:count m:val="1"/>
                                    <m:mcJc m:val="center"/>
                                  </m:mcPr>
                                </m:mc>
                              </m:mcs>
                              <m:ctrlPr>
                                <a:rPr lang="en-US" sz="1800" b="1" i="1">
                                  <a:solidFill>
                                    <a:srgbClr val="951A1B"/>
                                  </a:solidFill>
                                  <a:latin typeface="Cambria Math" panose="02040503050406030204" pitchFamily="18" charset="0"/>
                                </a:rPr>
                              </m:ctrlPr>
                            </m:mPr>
                            <m:mr>
                              <m:e>
                                <m:r>
                                  <m:rPr>
                                    <m:brk m:alnAt="7"/>
                                  </m:rPr>
                                  <a:rPr lang="en-US" sz="1800" b="1">
                                    <a:solidFill>
                                      <a:srgbClr val="951A1B"/>
                                    </a:solidFill>
                                    <a:latin typeface="Cambria Math"/>
                                  </a:rPr>
                                  <m:t>𝑆</m:t>
                                </m:r>
                                <m:r>
                                  <a:rPr lang="en-US" sz="1800" b="1">
                                    <a:solidFill>
                                      <a:srgbClr val="951A1B"/>
                                    </a:solidFill>
                                    <a:latin typeface="Cambria Math"/>
                                  </a:rPr>
                                  <m:t>𝐸𝐿𝐿𝐼𝑁𝐺</m:t>
                                </m:r>
                                <m:r>
                                  <a:rPr lang="en-US" sz="1800" b="1">
                                    <a:solidFill>
                                      <a:srgbClr val="951A1B"/>
                                    </a:solidFill>
                                    <a:latin typeface="Cambria Math"/>
                                  </a:rPr>
                                  <m:t> </m:t>
                                </m:r>
                                <m:r>
                                  <a:rPr lang="en-US" sz="1800" b="1">
                                    <a:solidFill>
                                      <a:srgbClr val="951A1B"/>
                                    </a:solidFill>
                                    <a:latin typeface="Cambria Math"/>
                                  </a:rPr>
                                  <m:t>𝑃𝑅𝐼𝐶𝐸</m:t>
                                </m:r>
                              </m:e>
                            </m:mr>
                            <m:mr>
                              <m:e>
                                <m:r>
                                  <a:rPr lang="en-US" sz="1800" b="1">
                                    <a:solidFill>
                                      <a:srgbClr val="951A1B"/>
                                    </a:solidFill>
                                    <a:latin typeface="Cambria Math"/>
                                  </a:rPr>
                                  <m:t>𝑃𝐸𝑅</m:t>
                                </m:r>
                                <m:r>
                                  <a:rPr lang="en-US" sz="1800" b="1">
                                    <a:solidFill>
                                      <a:srgbClr val="951A1B"/>
                                    </a:solidFill>
                                    <a:latin typeface="Cambria Math"/>
                                  </a:rPr>
                                  <m:t> </m:t>
                                </m:r>
                                <m:r>
                                  <a:rPr lang="en-US" sz="1800" b="1">
                                    <a:solidFill>
                                      <a:srgbClr val="951A1B"/>
                                    </a:solidFill>
                                    <a:latin typeface="Cambria Math"/>
                                  </a:rPr>
                                  <m:t>𝑈𝑁𝐼𝑇</m:t>
                                </m:r>
                              </m:e>
                            </m:mr>
                          </m:m>
                          <m:r>
                            <a:rPr lang="en-US" sz="1800" b="1">
                              <a:solidFill>
                                <a:srgbClr val="951A1B"/>
                              </a:solidFill>
                              <a:latin typeface="Cambria Math"/>
                            </a:rPr>
                            <m:t>−</m:t>
                          </m:r>
                          <m:m>
                            <m:mPr>
                              <m:mcs>
                                <m:mc>
                                  <m:mcPr>
                                    <m:count m:val="1"/>
                                    <m:mcJc m:val="center"/>
                                  </m:mcPr>
                                </m:mc>
                              </m:mcs>
                              <m:ctrlPr>
                                <a:rPr lang="en-US" sz="1800" b="1" i="1">
                                  <a:solidFill>
                                    <a:srgbClr val="951A1B"/>
                                  </a:solidFill>
                                  <a:latin typeface="Cambria Math" panose="02040503050406030204" pitchFamily="18" charset="0"/>
                                </a:rPr>
                              </m:ctrlPr>
                            </m:mPr>
                            <m:mr>
                              <m:e>
                                <m:r>
                                  <m:rPr>
                                    <m:brk m:alnAt="7"/>
                                  </m:rPr>
                                  <a:rPr lang="en-US" sz="1800" b="1">
                                    <a:solidFill>
                                      <a:srgbClr val="951A1B"/>
                                    </a:solidFill>
                                    <a:latin typeface="Cambria Math"/>
                                  </a:rPr>
                                  <m:t>𝑉</m:t>
                                </m:r>
                                <m:r>
                                  <a:rPr lang="en-US" sz="1800" b="1">
                                    <a:solidFill>
                                      <a:srgbClr val="951A1B"/>
                                    </a:solidFill>
                                    <a:latin typeface="Cambria Math"/>
                                  </a:rPr>
                                  <m:t>𝐴𝑅𝐼𝐴𝐵𝐿𝐸</m:t>
                                </m:r>
                                <m:r>
                                  <a:rPr lang="en-US" sz="1800" b="1">
                                    <a:solidFill>
                                      <a:srgbClr val="951A1B"/>
                                    </a:solidFill>
                                    <a:latin typeface="Cambria Math"/>
                                  </a:rPr>
                                  <m:t> </m:t>
                                </m:r>
                                <m:r>
                                  <a:rPr lang="en-US" sz="1800" b="1">
                                    <a:solidFill>
                                      <a:srgbClr val="951A1B"/>
                                    </a:solidFill>
                                    <a:latin typeface="Cambria Math"/>
                                  </a:rPr>
                                  <m:t>𝐶𝑂𝑆𝑇</m:t>
                                </m:r>
                              </m:e>
                            </m:mr>
                            <m:mr>
                              <m:e>
                                <m:r>
                                  <a:rPr lang="en-US" sz="1800" b="1">
                                    <a:solidFill>
                                      <a:srgbClr val="951A1B"/>
                                    </a:solidFill>
                                    <a:latin typeface="Cambria Math"/>
                                  </a:rPr>
                                  <m:t>𝑃𝐸𝑅</m:t>
                                </m:r>
                                <m:r>
                                  <a:rPr lang="en-US" sz="1800" b="1">
                                    <a:solidFill>
                                      <a:srgbClr val="951A1B"/>
                                    </a:solidFill>
                                    <a:latin typeface="Cambria Math"/>
                                  </a:rPr>
                                  <m:t> </m:t>
                                </m:r>
                                <m:r>
                                  <a:rPr lang="en-US" sz="1800" b="1">
                                    <a:solidFill>
                                      <a:srgbClr val="951A1B"/>
                                    </a:solidFill>
                                    <a:latin typeface="Cambria Math"/>
                                  </a:rPr>
                                  <m:t>𝑈𝑁𝐼𝑇</m:t>
                                </m:r>
                              </m:e>
                            </m:mr>
                          </m:m>
                        </m:e>
                      </m:d>
                      <m:r>
                        <a:rPr lang="en-US" sz="1800" b="1">
                          <a:solidFill>
                            <a:srgbClr val="951A1B"/>
                          </a:solidFill>
                          <a:latin typeface="Cambria Math"/>
                        </a:rPr>
                        <m:t>×</m:t>
                      </m:r>
                      <m:r>
                        <a:rPr lang="en-US" sz="1800" b="1">
                          <a:solidFill>
                            <a:srgbClr val="951A1B"/>
                          </a:solidFill>
                          <a:latin typeface="Cambria Math"/>
                        </a:rPr>
                        <m:t>𝑉𝑂𝐿𝑈𝑀𝐸</m:t>
                      </m:r>
                    </m:oMath>
                  </m:oMathPara>
                </a14:m>
                <a:endParaRPr lang="en-US" sz="1800" b="1" dirty="0">
                  <a:solidFill>
                    <a:srgbClr val="951A1B"/>
                  </a:solidFill>
                </a:endParaRPr>
              </a:p>
              <a:p>
                <a:pPr marL="914400" lvl="2" indent="0">
                  <a:buNone/>
                </a:pPr>
                <a:endParaRPr lang="en-US" dirty="0" smtClean="0"/>
              </a:p>
              <a:p>
                <a:pPr marL="914400" lvl="2" indent="0">
                  <a:buNone/>
                </a:pPr>
                <a:r>
                  <a:rPr lang="en-US" dirty="0" smtClean="0"/>
                  <a:t>TOTAL </a:t>
                </a:r>
                <a:r>
                  <a:rPr lang="en-US" dirty="0"/>
                  <a:t>CM = (SP </a:t>
                </a:r>
                <a:r>
                  <a:rPr lang="en-US" dirty="0" smtClean="0"/>
                  <a:t>− </a:t>
                </a:r>
                <a:r>
                  <a:rPr lang="en-US" dirty="0"/>
                  <a:t>VC) </a:t>
                </a:r>
                <a:r>
                  <a:rPr lang="en-US" dirty="0" smtClean="0"/>
                  <a:t>× 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1617"/>
                </a:stretch>
              </a:blipFill>
            </p:spPr>
            <p:txBody>
              <a:bodyPr/>
              <a:lstStyle/>
              <a:p>
                <a:r>
                  <a:rPr lang="en-US">
                    <a:noFill/>
                  </a:rPr>
                  <a:t> </a:t>
                </a:r>
              </a:p>
            </p:txBody>
          </p:sp>
        </mc:Fallback>
      </mc:AlternateContent>
    </p:spTree>
    <p:extLst>
      <p:ext uri="{BB962C8B-B14F-4D97-AF65-F5344CB8AC3E}">
        <p14:creationId xmlns:p14="http://schemas.microsoft.com/office/powerpoint/2010/main" val="2770942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Margin and Contribution Rate </a:t>
            </a:r>
            <a:r>
              <a:rPr lang="en-US" sz="2000" b="0" dirty="0" smtClean="0"/>
              <a:t>(3 </a:t>
            </a:r>
            <a:r>
              <a:rPr lang="en-US" sz="2000" b="0" dirty="0"/>
              <a:t>of 3)</a:t>
            </a:r>
            <a:endParaRPr lang="en-US" dirty="0"/>
          </a:p>
        </p:txBody>
      </p:sp>
      <p:sp>
        <p:nvSpPr>
          <p:cNvPr id="3" name="Content Placeholder 2"/>
          <p:cNvSpPr>
            <a:spLocks noGrp="1"/>
          </p:cNvSpPr>
          <p:nvPr>
            <p:ph idx="1"/>
          </p:nvPr>
        </p:nvSpPr>
        <p:spPr/>
        <p:txBody>
          <a:bodyPr/>
          <a:lstStyle/>
          <a:p>
            <a:r>
              <a:rPr lang="en-US" dirty="0"/>
              <a:t>We can express profit PFT in contribution margin format </a:t>
            </a:r>
            <a:r>
              <a:rPr lang="en-US" dirty="0" smtClean="0"/>
              <a:t>as</a:t>
            </a:r>
            <a:endParaRPr lang="en-US" dirty="0"/>
          </a:p>
          <a:p>
            <a:pPr marL="914400" indent="0">
              <a:buNone/>
            </a:pPr>
            <a:r>
              <a:rPr lang="en-US" b="1" dirty="0">
                <a:solidFill>
                  <a:srgbClr val="951A1B"/>
                </a:solidFill>
              </a:rPr>
              <a:t>(SP – VC) × X − FC = PFT</a:t>
            </a:r>
          </a:p>
        </p:txBody>
      </p:sp>
    </p:spTree>
    <p:extLst>
      <p:ext uri="{BB962C8B-B14F-4D97-AF65-F5344CB8AC3E}">
        <p14:creationId xmlns:p14="http://schemas.microsoft.com/office/powerpoint/2010/main" val="1400687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 Volume in Units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break-even volume is reached when the accumulated contribution margin of a number of units covers the fixed costs</a:t>
                </a:r>
                <a:r>
                  <a:rPr lang="en-US" dirty="0" smtClean="0"/>
                  <a:t>.</a:t>
                </a:r>
              </a:p>
              <a:p>
                <a:pPr>
                  <a:spcBef>
                    <a:spcPts val="0"/>
                  </a:spcBef>
                </a:pPr>
                <a:endParaRPr lang="en-US" dirty="0"/>
              </a:p>
              <a:p>
                <a:pPr marL="0" indent="0">
                  <a:buNone/>
                </a:pPr>
                <a14:m>
                  <m:oMathPara xmlns:m="http://schemas.openxmlformats.org/officeDocument/2006/math">
                    <m:oMathParaPr>
                      <m:jc m:val="center"/>
                    </m:oMathParaPr>
                    <m:oMath xmlns:m="http://schemas.openxmlformats.org/officeDocument/2006/math">
                      <m:m>
                        <m:mPr>
                          <m:mcs>
                            <m:mc>
                              <m:mcPr>
                                <m:count m:val="1"/>
                                <m:mcJc m:val="center"/>
                              </m:mcPr>
                            </m:mc>
                          </m:mcs>
                          <m:ctrlPr>
                            <a:rPr lang="en-US" b="1" i="1">
                              <a:solidFill>
                                <a:srgbClr val="951A1B"/>
                              </a:solidFill>
                              <a:latin typeface="Cambria Math" panose="02040503050406030204" pitchFamily="18" charset="0"/>
                            </a:rPr>
                          </m:ctrlPr>
                        </m:mPr>
                        <m:mr>
                          <m:e>
                            <m:r>
                              <m:rPr>
                                <m:brk m:alnAt="7"/>
                              </m:rPr>
                              <a:rPr lang="en-US" b="1">
                                <a:solidFill>
                                  <a:srgbClr val="951A1B"/>
                                </a:solidFill>
                                <a:latin typeface="Cambria Math"/>
                              </a:rPr>
                              <m:t>𝐵</m:t>
                            </m:r>
                            <m:r>
                              <a:rPr lang="en-US" b="1">
                                <a:solidFill>
                                  <a:srgbClr val="951A1B"/>
                                </a:solidFill>
                                <a:latin typeface="Cambria Math"/>
                              </a:rPr>
                              <m:t>𝑅𝐸𝐴𝐾</m:t>
                            </m:r>
                            <m:r>
                              <a:rPr lang="en-US" b="1">
                                <a:solidFill>
                                  <a:srgbClr val="951A1B"/>
                                </a:solidFill>
                                <a:latin typeface="Cambria Math"/>
                              </a:rPr>
                              <m:t>−</m:t>
                            </m:r>
                            <m:r>
                              <a:rPr lang="en-US" b="1">
                                <a:solidFill>
                                  <a:srgbClr val="951A1B"/>
                                </a:solidFill>
                                <a:latin typeface="Cambria Math"/>
                              </a:rPr>
                              <m:t>𝐸𝑉𝐸𝑁</m:t>
                            </m:r>
                            <m:r>
                              <a:rPr lang="en-US" b="1">
                                <a:solidFill>
                                  <a:srgbClr val="951A1B"/>
                                </a:solidFill>
                                <a:latin typeface="Cambria Math"/>
                              </a:rPr>
                              <m:t> </m:t>
                            </m:r>
                            <m:r>
                              <a:rPr lang="en-US" b="1">
                                <a:solidFill>
                                  <a:srgbClr val="951A1B"/>
                                </a:solidFill>
                                <a:latin typeface="Cambria Math"/>
                              </a:rPr>
                              <m:t>𝑉𝑂𝐿𝑈𝑀𝐸</m:t>
                            </m:r>
                          </m:e>
                        </m:mr>
                        <m:mr>
                          <m:e>
                            <m:r>
                              <a:rPr lang="en-US" b="1">
                                <a:solidFill>
                                  <a:srgbClr val="951A1B"/>
                                </a:solidFill>
                                <a:latin typeface="Cambria Math"/>
                              </a:rPr>
                              <m:t>𝐼𝑁</m:t>
                            </m:r>
                            <m:r>
                              <a:rPr lang="en-US" b="1">
                                <a:solidFill>
                                  <a:srgbClr val="951A1B"/>
                                </a:solidFill>
                                <a:latin typeface="Cambria Math"/>
                              </a:rPr>
                              <m:t> </m:t>
                            </m:r>
                            <m:r>
                              <a:rPr lang="en-US" b="1">
                                <a:solidFill>
                                  <a:srgbClr val="951A1B"/>
                                </a:solidFill>
                                <a:latin typeface="Cambria Math"/>
                              </a:rPr>
                              <m:t>𝑈𝑁𝐼𝑇𝑆</m:t>
                            </m:r>
                          </m:e>
                        </m:mr>
                      </m:m>
                      <m:r>
                        <a:rPr lang="en-US" b="1">
                          <a:solidFill>
                            <a:srgbClr val="951A1B"/>
                          </a:solidFill>
                          <a:latin typeface="Cambria Math"/>
                        </a:rPr>
                        <m:t>=</m:t>
                      </m:r>
                      <m:f>
                        <m:fPr>
                          <m:ctrlPr>
                            <a:rPr lang="en-US" b="1" i="1">
                              <a:solidFill>
                                <a:srgbClr val="951A1B"/>
                              </a:solidFill>
                              <a:latin typeface="Cambria Math" panose="02040503050406030204" pitchFamily="18" charset="0"/>
                            </a:rPr>
                          </m:ctrlPr>
                        </m:fPr>
                        <m:num>
                          <m:r>
                            <a:rPr lang="en-US" b="1">
                              <a:solidFill>
                                <a:srgbClr val="951A1B"/>
                              </a:solidFill>
                              <a:latin typeface="Cambria Math"/>
                            </a:rPr>
                            <m:t>𝐹𝐼𝑋𝐸𝐷</m:t>
                          </m:r>
                          <m:r>
                            <a:rPr lang="en-US" b="1">
                              <a:solidFill>
                                <a:srgbClr val="951A1B"/>
                              </a:solidFill>
                              <a:latin typeface="Cambria Math"/>
                            </a:rPr>
                            <m:t> </m:t>
                          </m:r>
                          <m:r>
                            <a:rPr lang="en-US" b="1">
                              <a:solidFill>
                                <a:srgbClr val="951A1B"/>
                              </a:solidFill>
                              <a:latin typeface="Cambria Math"/>
                            </a:rPr>
                            <m:t>𝐶𝑂𝑆𝑇</m:t>
                          </m:r>
                        </m:num>
                        <m:den>
                          <m:r>
                            <a:rPr lang="en-US" b="1">
                              <a:solidFill>
                                <a:srgbClr val="951A1B"/>
                              </a:solidFill>
                              <a:latin typeface="Cambria Math"/>
                            </a:rPr>
                            <m:t>𝑈𝑁𝐼𝑇</m:t>
                          </m:r>
                          <m:r>
                            <a:rPr lang="en-US" b="1">
                              <a:solidFill>
                                <a:srgbClr val="951A1B"/>
                              </a:solidFill>
                              <a:latin typeface="Cambria Math"/>
                            </a:rPr>
                            <m:t> </m:t>
                          </m:r>
                          <m:r>
                            <a:rPr lang="en-US" b="1">
                              <a:solidFill>
                                <a:srgbClr val="951A1B"/>
                              </a:solidFill>
                              <a:latin typeface="Cambria Math"/>
                            </a:rPr>
                            <m:t>𝐶𝑂𝑁𝑇𝑅𝐼𝐵𝑈𝑇𝐼𝑂𝑁</m:t>
                          </m:r>
                          <m:r>
                            <a:rPr lang="en-US" b="1">
                              <a:solidFill>
                                <a:srgbClr val="951A1B"/>
                              </a:solidFill>
                              <a:latin typeface="Cambria Math"/>
                            </a:rPr>
                            <m:t> </m:t>
                          </m:r>
                          <m:r>
                            <a:rPr lang="en-US" b="1">
                              <a:solidFill>
                                <a:srgbClr val="951A1B"/>
                              </a:solidFill>
                              <a:latin typeface="Cambria Math"/>
                            </a:rPr>
                            <m:t>𝑀𝐴𝑅𝐺𝐼𝑁</m:t>
                          </m:r>
                        </m:den>
                      </m:f>
                    </m:oMath>
                  </m:oMathPara>
                </a14:m>
                <a:endParaRPr lang="en-US" b="1" dirty="0">
                  <a:solidFill>
                    <a:srgbClr val="951A1B"/>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1617" r="-1852"/>
                </a:stretch>
              </a:blipFill>
            </p:spPr>
            <p:txBody>
              <a:bodyPr/>
              <a:lstStyle/>
              <a:p>
                <a:r>
                  <a:rPr lang="en-US">
                    <a:noFill/>
                  </a:rPr>
                  <a:t> </a:t>
                </a:r>
              </a:p>
            </p:txBody>
          </p:sp>
        </mc:Fallback>
      </mc:AlternateContent>
    </p:spTree>
    <p:extLst>
      <p:ext uri="{BB962C8B-B14F-4D97-AF65-F5344CB8AC3E}">
        <p14:creationId xmlns:p14="http://schemas.microsoft.com/office/powerpoint/2010/main" val="4129919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Jason’s Greenhouse Growing Project</a:t>
            </a:r>
            <a:br>
              <a:rPr lang="en-US" dirty="0" smtClean="0"/>
            </a:br>
            <a:r>
              <a:rPr lang="en-US" sz="2000" b="0" dirty="0" smtClean="0"/>
              <a:t>(</a:t>
            </a:r>
            <a:r>
              <a:rPr lang="en-US" sz="2000" b="0" dirty="0"/>
              <a:t>1 of </a:t>
            </a:r>
            <a:r>
              <a:rPr lang="en-US" sz="2000" b="0" dirty="0" smtClean="0"/>
              <a:t>5)</a:t>
            </a:r>
            <a:endParaRPr lang="en-US" dirty="0"/>
          </a:p>
        </p:txBody>
      </p:sp>
      <p:sp>
        <p:nvSpPr>
          <p:cNvPr id="3" name="Content Placeholder 2"/>
          <p:cNvSpPr>
            <a:spLocks noGrp="1"/>
          </p:cNvSpPr>
          <p:nvPr>
            <p:ph idx="1"/>
          </p:nvPr>
        </p:nvSpPr>
        <p:spPr/>
        <p:txBody>
          <a:bodyPr/>
          <a:lstStyle/>
          <a:p>
            <a:r>
              <a:rPr lang="en-US" dirty="0"/>
              <a:t>Each additional pepper sold increases the revenue by $1</a:t>
            </a:r>
            <a:r>
              <a:rPr lang="en-US" dirty="0" smtClean="0"/>
              <a:t>.</a:t>
            </a:r>
            <a:endParaRPr lang="en-US" dirty="0"/>
          </a:p>
          <a:p>
            <a:r>
              <a:rPr lang="en-US" dirty="0"/>
              <a:t>At the same time, costs increase by the variable cost (materials and supplies) of $0.30 per pepper. As a result, the profit increases by the difference, which is 1 </a:t>
            </a:r>
            <a:r>
              <a:rPr lang="en-US" dirty="0" smtClean="0"/>
              <a:t>− </a:t>
            </a:r>
            <a:r>
              <a:rPr lang="en-US" dirty="0"/>
              <a:t>0.30 = 0.70</a:t>
            </a:r>
            <a:r>
              <a:rPr lang="en-US" dirty="0" smtClean="0"/>
              <a:t>.</a:t>
            </a:r>
            <a:endParaRPr lang="en-US" dirty="0"/>
          </a:p>
          <a:p>
            <a:r>
              <a:rPr lang="en-US" dirty="0"/>
              <a:t>This difference of $0.70, which is the selling price of a unit less the variable cost per unit, is the </a:t>
            </a:r>
            <a:r>
              <a:rPr lang="en-US" b="1" dirty="0">
                <a:solidFill>
                  <a:srgbClr val="951A1B"/>
                </a:solidFill>
              </a:rPr>
              <a:t>contribution margin per unit</a:t>
            </a:r>
            <a:r>
              <a:rPr lang="en-US" dirty="0"/>
              <a:t>.</a:t>
            </a:r>
          </a:p>
        </p:txBody>
      </p:sp>
    </p:spTree>
    <p:extLst>
      <p:ext uri="{BB962C8B-B14F-4D97-AF65-F5344CB8AC3E}">
        <p14:creationId xmlns:p14="http://schemas.microsoft.com/office/powerpoint/2010/main" val="2499091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931"/>
            <a:ext cx="8229600" cy="1097280"/>
          </a:xfrm>
        </p:spPr>
        <p:txBody>
          <a:bodyPr/>
          <a:lstStyle/>
          <a:p>
            <a:r>
              <a:rPr lang="en-US" dirty="0" smtClean="0"/>
              <a:t>Case Jason’s Greenhouse Growing Project </a:t>
            </a:r>
            <a:br>
              <a:rPr lang="en-US" dirty="0" smtClean="0"/>
            </a:br>
            <a:r>
              <a:rPr lang="en-US" sz="2000" b="0" dirty="0" smtClean="0"/>
              <a:t>(2 </a:t>
            </a:r>
            <a:r>
              <a:rPr lang="en-US" sz="2000" b="0" dirty="0"/>
              <a:t>of </a:t>
            </a:r>
            <a:r>
              <a:rPr lang="en-US" sz="2000" b="0" dirty="0" smtClean="0"/>
              <a:t>5)</a:t>
            </a:r>
            <a:endParaRPr lang="en-US" dirty="0"/>
          </a:p>
        </p:txBody>
      </p:sp>
      <p:sp>
        <p:nvSpPr>
          <p:cNvPr id="4" name="Text Placeholder 3"/>
          <p:cNvSpPr>
            <a:spLocks noGrp="1"/>
          </p:cNvSpPr>
          <p:nvPr>
            <p:ph type="body" idx="1"/>
          </p:nvPr>
        </p:nvSpPr>
        <p:spPr>
          <a:xfrm>
            <a:off x="629842" y="1752600"/>
            <a:ext cx="3868340" cy="523875"/>
          </a:xfrm>
        </p:spPr>
        <p:txBody>
          <a:bodyPr/>
          <a:lstStyle/>
          <a:p>
            <a:r>
              <a:rPr lang="en-US" sz="2000" dirty="0"/>
              <a:t>If Jason sells one pepper:</a:t>
            </a:r>
          </a:p>
        </p:txBody>
      </p:sp>
      <p:sp>
        <p:nvSpPr>
          <p:cNvPr id="5" name="Content Placeholder 4"/>
          <p:cNvSpPr>
            <a:spLocks noGrp="1"/>
          </p:cNvSpPr>
          <p:nvPr>
            <p:ph sz="half" idx="2"/>
          </p:nvPr>
        </p:nvSpPr>
        <p:spPr/>
        <p:txBody>
          <a:bodyPr/>
          <a:lstStyle/>
          <a:p>
            <a:pPr marL="402336" indent="-402336">
              <a:buFont typeface="+mj-lt"/>
              <a:buAutoNum type="arabicPeriod"/>
            </a:pPr>
            <a:r>
              <a:rPr lang="en-US" dirty="0"/>
              <a:t>revenue increases by $1;</a:t>
            </a:r>
          </a:p>
          <a:p>
            <a:pPr marL="402336" indent="-402336">
              <a:buFont typeface="+mj-lt"/>
              <a:buAutoNum type="arabicPeriod"/>
            </a:pPr>
            <a:r>
              <a:rPr lang="en-US" dirty="0"/>
              <a:t>total cost increases by $0.30 to $1000.30;</a:t>
            </a:r>
          </a:p>
          <a:p>
            <a:pPr marL="402336" indent="-402336">
              <a:buFont typeface="+mj-lt"/>
              <a:buAutoNum type="arabicPeriod"/>
            </a:pPr>
            <a:r>
              <a:rPr lang="en-US" dirty="0"/>
              <a:t>profit = 1 </a:t>
            </a:r>
            <a:r>
              <a:rPr lang="en-US" dirty="0" smtClean="0"/>
              <a:t>− </a:t>
            </a:r>
            <a:r>
              <a:rPr lang="en-US" dirty="0"/>
              <a:t>1000.30 = </a:t>
            </a:r>
            <a:r>
              <a:rPr lang="en-US" dirty="0" smtClean="0"/>
              <a:t>−$</a:t>
            </a:r>
            <a:r>
              <a:rPr lang="en-US" dirty="0"/>
              <a:t>999.30 (</a:t>
            </a:r>
            <a:r>
              <a:rPr lang="en-US" dirty="0" smtClean="0"/>
              <a:t>loss)</a:t>
            </a:r>
          </a:p>
          <a:p>
            <a:pPr marL="0" indent="0">
              <a:buNone/>
            </a:pPr>
            <a:r>
              <a:rPr lang="en-US" dirty="0" smtClean="0"/>
              <a:t>The sale of one unit decreases the loss by $0.70</a:t>
            </a:r>
          </a:p>
          <a:p>
            <a:pPr marL="0" indent="0">
              <a:buNone/>
            </a:pPr>
            <a:r>
              <a:rPr lang="en-US" dirty="0" smtClean="0"/>
              <a:t>The </a:t>
            </a:r>
            <a:r>
              <a:rPr lang="en-US" dirty="0"/>
              <a:t>contribution margin of $0.70 has absorbed $0.70 in fixed cost</a:t>
            </a:r>
            <a:r>
              <a:rPr lang="en-US" dirty="0" smtClean="0"/>
              <a:t>.</a:t>
            </a:r>
            <a:endParaRPr lang="en-US" dirty="0"/>
          </a:p>
        </p:txBody>
      </p:sp>
      <p:sp>
        <p:nvSpPr>
          <p:cNvPr id="6" name="Text Placeholder 5"/>
          <p:cNvSpPr>
            <a:spLocks noGrp="1"/>
          </p:cNvSpPr>
          <p:nvPr>
            <p:ph type="body" sz="quarter" idx="3"/>
          </p:nvPr>
        </p:nvSpPr>
        <p:spPr>
          <a:xfrm>
            <a:off x="4629150" y="1752600"/>
            <a:ext cx="3887391" cy="523875"/>
          </a:xfrm>
        </p:spPr>
        <p:txBody>
          <a:bodyPr/>
          <a:lstStyle/>
          <a:p>
            <a:r>
              <a:rPr lang="en-US" sz="2000" dirty="0"/>
              <a:t>If Jason sells ten peppers:</a:t>
            </a:r>
          </a:p>
        </p:txBody>
      </p:sp>
      <p:sp>
        <p:nvSpPr>
          <p:cNvPr id="7" name="Content Placeholder 6"/>
          <p:cNvSpPr>
            <a:spLocks noGrp="1"/>
          </p:cNvSpPr>
          <p:nvPr>
            <p:ph sz="quarter" idx="4"/>
          </p:nvPr>
        </p:nvSpPr>
        <p:spPr/>
        <p:txBody>
          <a:bodyPr/>
          <a:lstStyle/>
          <a:p>
            <a:pPr marL="402336" indent="-402336">
              <a:buFont typeface="+mj-lt"/>
              <a:buAutoNum type="arabicPeriod"/>
            </a:pPr>
            <a:r>
              <a:rPr lang="en-US" dirty="0"/>
              <a:t>Total revenue = 10($1)</a:t>
            </a:r>
          </a:p>
          <a:p>
            <a:pPr marL="402336" indent="-402336">
              <a:buFont typeface="+mj-lt"/>
              <a:buAutoNum type="arabicPeriod"/>
            </a:pPr>
            <a:r>
              <a:rPr lang="en-US" dirty="0"/>
              <a:t>Variable cost = 10($0.30) = $3</a:t>
            </a:r>
          </a:p>
          <a:p>
            <a:pPr marL="402336" indent="-402336">
              <a:buFont typeface="+mj-lt"/>
              <a:buAutoNum type="arabicPeriod"/>
            </a:pPr>
            <a:r>
              <a:rPr lang="en-US" dirty="0"/>
              <a:t>Total costs = 1000 + 3 = $1003</a:t>
            </a:r>
          </a:p>
          <a:p>
            <a:pPr marL="402336" indent="-402336">
              <a:buFont typeface="+mj-lt"/>
              <a:buAutoNum type="arabicPeriod"/>
            </a:pPr>
            <a:r>
              <a:rPr lang="en-US" dirty="0"/>
              <a:t>Loss = 10 </a:t>
            </a:r>
            <a:r>
              <a:rPr lang="en-US" dirty="0" smtClean="0"/>
              <a:t>− </a:t>
            </a:r>
            <a:r>
              <a:rPr lang="en-US" dirty="0"/>
              <a:t>1003 = $993</a:t>
            </a:r>
          </a:p>
          <a:p>
            <a:pPr marL="0" indent="0">
              <a:buNone/>
            </a:pPr>
            <a:r>
              <a:rPr lang="en-US" dirty="0"/>
              <a:t>Reduction in loss = $7</a:t>
            </a:r>
          </a:p>
          <a:p>
            <a:pPr marL="0" indent="0">
              <a:buNone/>
            </a:pPr>
            <a:r>
              <a:rPr lang="en-US" dirty="0"/>
              <a:t>Reduction in loss represents contribution margin for 10 units ($7 in fixed costs absorbed</a:t>
            </a:r>
            <a:r>
              <a:rPr lang="en-US" dirty="0" smtClean="0"/>
              <a:t>)</a:t>
            </a:r>
            <a:endParaRPr lang="en-US" dirty="0"/>
          </a:p>
        </p:txBody>
      </p:sp>
    </p:spTree>
    <p:extLst>
      <p:ext uri="{BB962C8B-B14F-4D97-AF65-F5344CB8AC3E}">
        <p14:creationId xmlns:p14="http://schemas.microsoft.com/office/powerpoint/2010/main" val="1659951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a:t>
            </a:r>
            <a:r>
              <a:rPr lang="en-US" dirty="0" smtClean="0"/>
              <a:t>Rate</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When total revenue is known but the quantity or volume of units is not known, calculation of the contribution rate is needed</a:t>
                </a:r>
                <a:r>
                  <a:rPr lang="en-US" dirty="0" smtClean="0"/>
                  <a:t>.</a:t>
                </a:r>
                <a:endParaRPr lang="en-US" dirty="0"/>
              </a:p>
              <a:p>
                <a:r>
                  <a:rPr lang="en-US" dirty="0"/>
                  <a:t>Compute the break-even sales in dollars. Recall that the price is assumed to be $1</a:t>
                </a:r>
                <a:r>
                  <a:rPr lang="en-US" dirty="0" smtClean="0"/>
                  <a:t>.</a:t>
                </a:r>
              </a:p>
              <a:p>
                <a:pPr>
                  <a:spcBef>
                    <a:spcPts val="0"/>
                  </a:spcBef>
                </a:pPr>
                <a:endParaRPr lang="en-US" dirty="0" smtClean="0"/>
              </a:p>
              <a:p>
                <a:pPr>
                  <a:buNone/>
                </a:pPr>
                <a14:m>
                  <m:oMathPara xmlns:m="http://schemas.openxmlformats.org/officeDocument/2006/math">
                    <m:oMathParaPr>
                      <m:jc m:val="left"/>
                    </m:oMathParaPr>
                    <m:oMath xmlns:m="http://schemas.openxmlformats.org/officeDocument/2006/math">
                      <m:r>
                        <a:rPr lang="en-US" b="1">
                          <a:solidFill>
                            <a:srgbClr val="951A1B"/>
                          </a:solidFill>
                          <a:latin typeface="Cambria Math"/>
                        </a:rPr>
                        <m:t>𝐶𝑂𝑁𝑇𝑅𝐼𝐵𝑈𝑇𝐼𝑂𝑁</m:t>
                      </m:r>
                      <m:r>
                        <a:rPr lang="en-US" b="1">
                          <a:solidFill>
                            <a:srgbClr val="951A1B"/>
                          </a:solidFill>
                          <a:latin typeface="Cambria Math"/>
                        </a:rPr>
                        <m:t> </m:t>
                      </m:r>
                      <m:r>
                        <a:rPr lang="en-US" b="1">
                          <a:solidFill>
                            <a:srgbClr val="951A1B"/>
                          </a:solidFill>
                          <a:latin typeface="Cambria Math"/>
                        </a:rPr>
                        <m:t>𝑅𝐴𝑇𝐸</m:t>
                      </m:r>
                      <m:r>
                        <a:rPr lang="en-US" b="1">
                          <a:solidFill>
                            <a:srgbClr val="951A1B"/>
                          </a:solidFill>
                          <a:latin typeface="Cambria Math"/>
                        </a:rPr>
                        <m:t>= </m:t>
                      </m:r>
                      <m:f>
                        <m:fPr>
                          <m:ctrlPr>
                            <a:rPr lang="en-US" b="1" i="1">
                              <a:solidFill>
                                <a:srgbClr val="951A1B"/>
                              </a:solidFill>
                              <a:latin typeface="Cambria Math" panose="02040503050406030204" pitchFamily="18" charset="0"/>
                            </a:rPr>
                          </m:ctrlPr>
                        </m:fPr>
                        <m:num>
                          <m:r>
                            <a:rPr lang="en-US" b="1">
                              <a:solidFill>
                                <a:srgbClr val="951A1B"/>
                              </a:solidFill>
                              <a:latin typeface="Cambria Math"/>
                            </a:rPr>
                            <m:t>𝑈𝑁𝐼𝑇</m:t>
                          </m:r>
                          <m:r>
                            <a:rPr lang="en-US" b="1">
                              <a:solidFill>
                                <a:srgbClr val="951A1B"/>
                              </a:solidFill>
                              <a:latin typeface="Cambria Math"/>
                            </a:rPr>
                            <m:t> </m:t>
                          </m:r>
                          <m:r>
                            <a:rPr lang="en-US" b="1">
                              <a:solidFill>
                                <a:srgbClr val="951A1B"/>
                              </a:solidFill>
                              <a:latin typeface="Cambria Math"/>
                            </a:rPr>
                            <m:t>𝐶𝑂𝑁𝑇𝑅𝐼𝐵𝑇𝐼𝑂𝑁</m:t>
                          </m:r>
                          <m:r>
                            <a:rPr lang="en-US" b="1">
                              <a:solidFill>
                                <a:srgbClr val="951A1B"/>
                              </a:solidFill>
                              <a:latin typeface="Cambria Math"/>
                            </a:rPr>
                            <m:t> </m:t>
                          </m:r>
                          <m:r>
                            <a:rPr lang="en-US" b="1">
                              <a:solidFill>
                                <a:srgbClr val="951A1B"/>
                              </a:solidFill>
                              <a:latin typeface="Cambria Math"/>
                            </a:rPr>
                            <m:t>𝑀𝐴𝑅𝐺𝐼𝑁</m:t>
                          </m:r>
                        </m:num>
                        <m:den>
                          <m:r>
                            <a:rPr lang="en-US" b="1">
                              <a:solidFill>
                                <a:srgbClr val="951A1B"/>
                              </a:solidFill>
                              <a:latin typeface="Cambria Math"/>
                            </a:rPr>
                            <m:t>𝑈𝑁𝐼𝑇</m:t>
                          </m:r>
                          <m:r>
                            <a:rPr lang="en-US" b="1">
                              <a:solidFill>
                                <a:srgbClr val="951A1B"/>
                              </a:solidFill>
                              <a:latin typeface="Cambria Math"/>
                            </a:rPr>
                            <m:t> </m:t>
                          </m:r>
                          <m:r>
                            <a:rPr lang="en-US" b="1">
                              <a:solidFill>
                                <a:srgbClr val="951A1B"/>
                              </a:solidFill>
                              <a:latin typeface="Cambria Math"/>
                            </a:rPr>
                            <m:t>𝑆𝐸𝐿𝐿𝐼𝑁𝐺</m:t>
                          </m:r>
                          <m:r>
                            <a:rPr lang="en-US" b="1">
                              <a:solidFill>
                                <a:srgbClr val="951A1B"/>
                              </a:solidFill>
                              <a:latin typeface="Cambria Math"/>
                            </a:rPr>
                            <m:t> </m:t>
                          </m:r>
                          <m:r>
                            <a:rPr lang="en-US" b="1">
                              <a:solidFill>
                                <a:srgbClr val="951A1B"/>
                              </a:solidFill>
                              <a:latin typeface="Cambria Math"/>
                            </a:rPr>
                            <m:t>𝑃𝑅𝐼𝐶𝐸</m:t>
                          </m:r>
                        </m:den>
                      </m:f>
                    </m:oMath>
                  </m:oMathPara>
                </a14:m>
                <a:endParaRPr lang="en-US" b="1" dirty="0" smtClean="0">
                  <a:solidFill>
                    <a:srgbClr val="951A1B"/>
                  </a:solidFill>
                </a:endParaRPr>
              </a:p>
              <a:p>
                <a:pPr>
                  <a:spcBef>
                    <a:spcPts val="0"/>
                  </a:spcBef>
                  <a:buNone/>
                </a:pPr>
                <a:endParaRPr lang="en-US" b="1" dirty="0" smtClean="0">
                  <a:solidFill>
                    <a:srgbClr val="951A1B"/>
                  </a:solidFill>
                </a:endParaRPr>
              </a:p>
              <a:p>
                <a:pPr marL="740664" lvl="1" indent="-283464"/>
                <a:r>
                  <a:rPr lang="en-US" dirty="0" smtClean="0"/>
                  <a:t>or </a:t>
                </a:r>
                <a:r>
                  <a:rPr lang="en-US" dirty="0"/>
                  <a:t>CM% = CM per </a:t>
                </a:r>
                <a:r>
                  <a:rPr lang="en-US" dirty="0" smtClean="0"/>
                  <a:t>unit/SP</a:t>
                </a:r>
              </a:p>
              <a:p>
                <a:pPr marL="740664" lvl="1" indent="-283464">
                  <a:spcBef>
                    <a:spcPts val="0"/>
                  </a:spcBef>
                </a:pPr>
                <a:endParaRPr lang="en-US" dirty="0" smtClean="0"/>
              </a:p>
              <a:p>
                <a:pPr marL="256032" lvl="1" indent="-256032">
                  <a:buNone/>
                </a:pPr>
                <a14:m>
                  <m:oMathPara xmlns:m="http://schemas.openxmlformats.org/officeDocument/2006/math">
                    <m:oMathParaPr>
                      <m:jc m:val="left"/>
                    </m:oMathParaPr>
                    <m:oMath xmlns:m="http://schemas.openxmlformats.org/officeDocument/2006/math">
                      <m:r>
                        <a:rPr lang="en-US" b="1">
                          <a:solidFill>
                            <a:srgbClr val="951A1B"/>
                          </a:solidFill>
                          <a:latin typeface="Cambria Math"/>
                        </a:rPr>
                        <m:t>𝐵𝑅𝐸𝐴𝐾</m:t>
                      </m:r>
                      <m:r>
                        <a:rPr lang="en-US" b="1">
                          <a:solidFill>
                            <a:srgbClr val="951A1B"/>
                          </a:solidFill>
                          <a:latin typeface="Cambria Math"/>
                        </a:rPr>
                        <m:t>−</m:t>
                      </m:r>
                      <m:r>
                        <a:rPr lang="en-US" b="1">
                          <a:solidFill>
                            <a:srgbClr val="951A1B"/>
                          </a:solidFill>
                          <a:latin typeface="Cambria Math"/>
                        </a:rPr>
                        <m:t>𝐸𝑉𝐸𝑁</m:t>
                      </m:r>
                      <m:r>
                        <a:rPr lang="en-US" b="1">
                          <a:solidFill>
                            <a:srgbClr val="951A1B"/>
                          </a:solidFill>
                          <a:latin typeface="Cambria Math"/>
                        </a:rPr>
                        <m:t> </m:t>
                      </m:r>
                      <m:r>
                        <a:rPr lang="en-US" b="1">
                          <a:solidFill>
                            <a:srgbClr val="951A1B"/>
                          </a:solidFill>
                          <a:latin typeface="Cambria Math"/>
                        </a:rPr>
                        <m:t>𝑆𝐴𝐿𝐸𝑆</m:t>
                      </m:r>
                      <m:r>
                        <a:rPr lang="en-US" b="1">
                          <a:solidFill>
                            <a:srgbClr val="951A1B"/>
                          </a:solidFill>
                          <a:latin typeface="Cambria Math"/>
                        </a:rPr>
                        <m:t> </m:t>
                      </m:r>
                      <m:d>
                        <m:dPr>
                          <m:ctrlPr>
                            <a:rPr lang="en-US" b="1" i="1">
                              <a:solidFill>
                                <a:srgbClr val="951A1B"/>
                              </a:solidFill>
                              <a:latin typeface="Cambria Math" panose="02040503050406030204" pitchFamily="18" charset="0"/>
                            </a:rPr>
                          </m:ctrlPr>
                        </m:dPr>
                        <m:e>
                          <m:r>
                            <a:rPr lang="en-US" b="1">
                              <a:solidFill>
                                <a:srgbClr val="951A1B"/>
                              </a:solidFill>
                              <a:latin typeface="Cambria Math"/>
                            </a:rPr>
                            <m:t>𝑖𝑛</m:t>
                          </m:r>
                          <m:r>
                            <a:rPr lang="en-US" b="1">
                              <a:solidFill>
                                <a:srgbClr val="951A1B"/>
                              </a:solidFill>
                              <a:latin typeface="Cambria Math"/>
                            </a:rPr>
                            <m:t> </m:t>
                          </m:r>
                          <m:r>
                            <a:rPr lang="en-US" b="1">
                              <a:solidFill>
                                <a:srgbClr val="951A1B"/>
                              </a:solidFill>
                              <a:latin typeface="Cambria Math"/>
                            </a:rPr>
                            <m:t>𝑠𝑎𝑙𝑒𝑠</m:t>
                          </m:r>
                          <m:r>
                            <a:rPr lang="en-US" b="1">
                              <a:solidFill>
                                <a:srgbClr val="951A1B"/>
                              </a:solidFill>
                              <a:latin typeface="Cambria Math"/>
                            </a:rPr>
                            <m:t> </m:t>
                          </m:r>
                          <m:r>
                            <a:rPr lang="en-US" b="1">
                              <a:solidFill>
                                <a:srgbClr val="951A1B"/>
                              </a:solidFill>
                              <a:latin typeface="Cambria Math"/>
                            </a:rPr>
                            <m:t>𝑑𝑜𝑙𝑙𝑎𝑟𝑠</m:t>
                          </m:r>
                        </m:e>
                      </m:d>
                      <m:r>
                        <a:rPr lang="en-US" b="1">
                          <a:solidFill>
                            <a:srgbClr val="951A1B"/>
                          </a:solidFill>
                          <a:latin typeface="Cambria Math"/>
                        </a:rPr>
                        <m:t>=</m:t>
                      </m:r>
                      <m:f>
                        <m:fPr>
                          <m:ctrlPr>
                            <a:rPr lang="en-US" b="1" i="1">
                              <a:solidFill>
                                <a:srgbClr val="951A1B"/>
                              </a:solidFill>
                              <a:latin typeface="Cambria Math" panose="02040503050406030204" pitchFamily="18" charset="0"/>
                            </a:rPr>
                          </m:ctrlPr>
                        </m:fPr>
                        <m:num>
                          <m:r>
                            <a:rPr lang="en-US" b="1">
                              <a:solidFill>
                                <a:srgbClr val="951A1B"/>
                              </a:solidFill>
                              <a:latin typeface="Cambria Math"/>
                            </a:rPr>
                            <m:t>𝐹𝐼𝑋𝐸𝐷</m:t>
                          </m:r>
                          <m:r>
                            <a:rPr lang="en-US" b="1">
                              <a:solidFill>
                                <a:srgbClr val="951A1B"/>
                              </a:solidFill>
                              <a:latin typeface="Cambria Math"/>
                            </a:rPr>
                            <m:t> </m:t>
                          </m:r>
                          <m:r>
                            <a:rPr lang="en-US" b="1">
                              <a:solidFill>
                                <a:srgbClr val="951A1B"/>
                              </a:solidFill>
                              <a:latin typeface="Cambria Math"/>
                            </a:rPr>
                            <m:t>𝐶𝑂𝑆𝑇</m:t>
                          </m:r>
                        </m:num>
                        <m:den>
                          <m:r>
                            <a:rPr lang="en-US" b="1">
                              <a:solidFill>
                                <a:srgbClr val="951A1B"/>
                              </a:solidFill>
                              <a:latin typeface="Cambria Math"/>
                            </a:rPr>
                            <m:t>𝐶𝑂𝑁𝑇𝑅𝐼𝐵𝑈𝑇𝐼𝑂𝑁</m:t>
                          </m:r>
                          <m:r>
                            <a:rPr lang="en-US" b="1">
                              <a:solidFill>
                                <a:srgbClr val="951A1B"/>
                              </a:solidFill>
                              <a:latin typeface="Cambria Math"/>
                            </a:rPr>
                            <m:t> </m:t>
                          </m:r>
                          <m:r>
                            <a:rPr lang="en-US" b="1">
                              <a:solidFill>
                                <a:srgbClr val="951A1B"/>
                              </a:solidFill>
                              <a:latin typeface="Cambria Math"/>
                            </a:rPr>
                            <m:t>𝑅𝐴𝑇𝐸</m:t>
                          </m:r>
                        </m:den>
                      </m:f>
                    </m:oMath>
                  </m:oMathPara>
                </a14:m>
                <a:endParaRPr lang="en-US" b="1" dirty="0">
                  <a:solidFill>
                    <a:srgbClr val="951A1B"/>
                  </a:solidFill>
                </a:endParaRP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1">
                <a:blip r:embed="rId2"/>
                <a:stretch>
                  <a:fillRect l="-1704" t="-1617" r="-741"/>
                </a:stretch>
              </a:blipFill>
            </p:spPr>
            <p:txBody>
              <a:bodyPr/>
              <a:lstStyle/>
              <a:p>
                <a:r>
                  <a:rPr lang="en-US">
                    <a:noFill/>
                  </a:rPr>
                  <a:t> </a:t>
                </a:r>
              </a:p>
            </p:txBody>
          </p:sp>
        </mc:Fallback>
      </mc:AlternateContent>
    </p:spTree>
    <p:extLst>
      <p:ext uri="{BB962C8B-B14F-4D97-AF65-F5344CB8AC3E}">
        <p14:creationId xmlns:p14="http://schemas.microsoft.com/office/powerpoint/2010/main" val="2497339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Jason’s Greenhouse Growing Project </a:t>
            </a:r>
            <a:br>
              <a:rPr lang="en-US" dirty="0" smtClean="0"/>
            </a:br>
            <a:r>
              <a:rPr lang="en-US" sz="2000" b="0" dirty="0" smtClean="0"/>
              <a:t>(3 </a:t>
            </a:r>
            <a:r>
              <a:rPr lang="en-US" sz="2000" b="0" dirty="0"/>
              <a:t>of </a:t>
            </a:r>
            <a:r>
              <a:rPr lang="en-US" sz="2000" b="0" dirty="0" smtClean="0"/>
              <a:t>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tx1"/>
                    </a:solidFill>
                  </a:rPr>
                  <a:t>The </a:t>
                </a:r>
                <a:r>
                  <a:rPr lang="en-US" b="1" dirty="0">
                    <a:solidFill>
                      <a:srgbClr val="951A1B"/>
                    </a:solidFill>
                  </a:rPr>
                  <a:t>contribution rate</a:t>
                </a:r>
                <a:r>
                  <a:rPr lang="en-US" b="1" dirty="0">
                    <a:solidFill>
                      <a:schemeClr val="tx1"/>
                    </a:solidFill>
                  </a:rPr>
                  <a:t> </a:t>
                </a:r>
                <a:r>
                  <a:rPr lang="en-US" dirty="0">
                    <a:solidFill>
                      <a:schemeClr val="tx1"/>
                    </a:solidFill>
                  </a:rPr>
                  <a:t>of $0.70 is expressed as a fraction of the unit selling price.</a:t>
                </a:r>
              </a:p>
              <a:p>
                <a:pPr marL="0" indent="0">
                  <a:buNone/>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0.70</m:t>
                          </m:r>
                        </m:num>
                        <m:den>
                          <m:r>
                            <a:rPr lang="en-US" i="1">
                              <a:solidFill>
                                <a:schemeClr val="tx1"/>
                              </a:solidFill>
                              <a:latin typeface="Cambria Math" panose="02040503050406030204" pitchFamily="18" charset="0"/>
                            </a:rPr>
                            <m:t>1</m:t>
                          </m:r>
                        </m:den>
                      </m:f>
                      <m:r>
                        <a:rPr lang="en-US" i="1">
                          <a:solidFill>
                            <a:schemeClr val="tx1"/>
                          </a:solidFill>
                          <a:latin typeface="Cambria Math" panose="02040503050406030204" pitchFamily="18" charset="0"/>
                        </a:rPr>
                        <m:t>=0.70=70%</m:t>
                      </m:r>
                    </m:oMath>
                  </m:oMathPara>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1617"/>
                </a:stretch>
              </a:blipFill>
            </p:spPr>
            <p:txBody>
              <a:bodyPr/>
              <a:lstStyle/>
              <a:p>
                <a:r>
                  <a:rPr lang="en-US">
                    <a:noFill/>
                  </a:rPr>
                  <a:t> </a:t>
                </a:r>
              </a:p>
            </p:txBody>
          </p:sp>
        </mc:Fallback>
      </mc:AlternateContent>
    </p:spTree>
    <p:extLst>
      <p:ext uri="{BB962C8B-B14F-4D97-AF65-F5344CB8AC3E}">
        <p14:creationId xmlns:p14="http://schemas.microsoft.com/office/powerpoint/2010/main" val="898353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Changes to Cost-Volume-Profit</a:t>
            </a:r>
            <a:endParaRPr lang="en-US" dirty="0"/>
          </a:p>
        </p:txBody>
      </p:sp>
      <p:sp>
        <p:nvSpPr>
          <p:cNvPr id="3" name="Content Placeholder 2"/>
          <p:cNvSpPr>
            <a:spLocks noGrp="1"/>
          </p:cNvSpPr>
          <p:nvPr>
            <p:ph idx="1"/>
          </p:nvPr>
        </p:nvSpPr>
        <p:spPr/>
        <p:txBody>
          <a:bodyPr/>
          <a:lstStyle/>
          <a:p>
            <a:r>
              <a:rPr lang="en-US" dirty="0"/>
              <a:t>The relationships between cost, volume, and profit makes it possible to determine the effects of changes to any of the variables of the formula</a:t>
            </a:r>
            <a:r>
              <a:rPr lang="en-US" dirty="0" smtClean="0"/>
              <a:t>.</a:t>
            </a:r>
            <a:endParaRPr lang="en-US" dirty="0"/>
          </a:p>
          <a:p>
            <a:r>
              <a:rPr lang="en-US" dirty="0"/>
              <a:t>This type of analysis is called “what-if analysis,” or sensitivity analysis</a:t>
            </a:r>
            <a:r>
              <a:rPr lang="en-US" dirty="0" smtClean="0"/>
              <a:t>.</a:t>
            </a:r>
            <a:endParaRPr lang="en-US" dirty="0"/>
          </a:p>
        </p:txBody>
      </p:sp>
    </p:spTree>
    <p:extLst>
      <p:ext uri="{BB962C8B-B14F-4D97-AF65-F5344CB8AC3E}">
        <p14:creationId xmlns:p14="http://schemas.microsoft.com/office/powerpoint/2010/main" val="659077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Jason’s Greenhouse Growing Project </a:t>
            </a:r>
            <a:br>
              <a:rPr lang="en-US" dirty="0" smtClean="0"/>
            </a:br>
            <a:r>
              <a:rPr lang="en-US" sz="2000" b="0" dirty="0" smtClean="0"/>
              <a:t>(4 of 5)</a:t>
            </a:r>
            <a:endParaRPr lang="en-US" b="0" dirty="0"/>
          </a:p>
        </p:txBody>
      </p:sp>
      <p:sp>
        <p:nvSpPr>
          <p:cNvPr id="5" name="Content Placeholder 4"/>
          <p:cNvSpPr>
            <a:spLocks noGrp="1"/>
          </p:cNvSpPr>
          <p:nvPr>
            <p:ph idx="1"/>
          </p:nvPr>
        </p:nvSpPr>
        <p:spPr>
          <a:xfrm>
            <a:off x="457200" y="1600199"/>
            <a:ext cx="3950208" cy="4434840"/>
          </a:xfrm>
        </p:spPr>
        <p:txBody>
          <a:bodyPr/>
          <a:lstStyle/>
          <a:p>
            <a:r>
              <a:rPr lang="en-US" dirty="0"/>
              <a:t>Recall that the unit price is $1 and the fixed cost is $1000. If variable costs increase to $0.40 for each pepper what is the new break-even point in units?</a:t>
            </a:r>
          </a:p>
        </p:txBody>
      </p:sp>
      <p:sp>
        <p:nvSpPr>
          <p:cNvPr id="6" name="Content Placeholder 5"/>
          <p:cNvSpPr>
            <a:spLocks noGrp="1"/>
          </p:cNvSpPr>
          <p:nvPr>
            <p:ph idx="13"/>
          </p:nvPr>
        </p:nvSpPr>
        <p:spPr>
          <a:xfrm>
            <a:off x="4864608" y="1600200"/>
            <a:ext cx="3950208" cy="4434840"/>
          </a:xfrm>
        </p:spPr>
        <p:txBody>
          <a:bodyPr/>
          <a:lstStyle/>
          <a:p>
            <a:r>
              <a:rPr lang="en-US" dirty="0"/>
              <a:t>New variable cost per unit is $0.40</a:t>
            </a:r>
          </a:p>
          <a:p>
            <a:r>
              <a:rPr lang="en-US" dirty="0"/>
              <a:t>TR = TC</a:t>
            </a:r>
          </a:p>
          <a:p>
            <a:r>
              <a:rPr lang="en-US" dirty="0"/>
              <a:t>1X = 1000 + 0.40X</a:t>
            </a:r>
          </a:p>
          <a:p>
            <a:r>
              <a:rPr lang="en-US" dirty="0"/>
              <a:t>0</a:t>
            </a:r>
          </a:p>
          <a:p>
            <a:r>
              <a:rPr lang="en-US" dirty="0"/>
              <a:t>60X = 1000</a:t>
            </a:r>
          </a:p>
          <a:p>
            <a:r>
              <a:rPr lang="en-US" dirty="0"/>
              <a:t>X = 1666.67</a:t>
            </a:r>
          </a:p>
          <a:p>
            <a:pPr marL="0" indent="0">
              <a:buNone/>
            </a:pPr>
            <a:r>
              <a:rPr lang="en-US" dirty="0"/>
              <a:t>The new break-even would be 1667 peppers</a:t>
            </a:r>
            <a:r>
              <a:rPr lang="en-US" dirty="0" smtClean="0"/>
              <a:t>.</a:t>
            </a:r>
            <a:endParaRPr lang="en-US" dirty="0"/>
          </a:p>
        </p:txBody>
      </p:sp>
    </p:spTree>
    <p:extLst>
      <p:ext uri="{BB962C8B-B14F-4D97-AF65-F5344CB8AC3E}">
        <p14:creationId xmlns:p14="http://schemas.microsoft.com/office/powerpoint/2010/main" val="35341000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Jason’s Greenhouse Growing Project </a:t>
            </a:r>
            <a:br>
              <a:rPr lang="en-US" dirty="0" smtClean="0"/>
            </a:br>
            <a:r>
              <a:rPr lang="en-US" sz="2000" b="0" dirty="0" smtClean="0"/>
              <a:t>(5 of 5)</a:t>
            </a:r>
            <a:endParaRPr lang="en-US" b="0" dirty="0"/>
          </a:p>
        </p:txBody>
      </p:sp>
      <p:sp>
        <p:nvSpPr>
          <p:cNvPr id="3" name="Content Placeholder 2"/>
          <p:cNvSpPr>
            <a:spLocks noGrp="1"/>
          </p:cNvSpPr>
          <p:nvPr>
            <p:ph idx="1"/>
          </p:nvPr>
        </p:nvSpPr>
        <p:spPr>
          <a:xfrm>
            <a:off x="457200" y="1600199"/>
            <a:ext cx="3657600" cy="4434840"/>
          </a:xfrm>
        </p:spPr>
        <p:txBody>
          <a:bodyPr/>
          <a:lstStyle/>
          <a:p>
            <a:r>
              <a:rPr lang="en-US" dirty="0"/>
              <a:t>What If the material cost remains at the original $0.30, the rental cost is decreased to $300, and he sold 3000 peppers, what would be the resulting profit?</a:t>
            </a:r>
          </a:p>
        </p:txBody>
      </p:sp>
      <p:sp>
        <p:nvSpPr>
          <p:cNvPr id="4" name="Content Placeholder 3"/>
          <p:cNvSpPr>
            <a:spLocks noGrp="1"/>
          </p:cNvSpPr>
          <p:nvPr>
            <p:ph idx="13"/>
          </p:nvPr>
        </p:nvSpPr>
        <p:spPr>
          <a:xfrm>
            <a:off x="4648200" y="1600200"/>
            <a:ext cx="3950208" cy="4434840"/>
          </a:xfrm>
        </p:spPr>
        <p:txBody>
          <a:bodyPr/>
          <a:lstStyle/>
          <a:p>
            <a:r>
              <a:rPr lang="en-US" dirty="0"/>
              <a:t>PFT = (1 </a:t>
            </a:r>
            <a:r>
              <a:rPr lang="en-US" dirty="0" smtClean="0">
                <a:cs typeface="Calibri" panose="020F0502020204030204" pitchFamily="34" charset="0"/>
              </a:rPr>
              <a:t>× </a:t>
            </a:r>
            <a:r>
              <a:rPr lang="en-US" dirty="0">
                <a:cs typeface="Calibri" panose="020F0502020204030204" pitchFamily="34" charset="0"/>
              </a:rPr>
              <a:t>3000) </a:t>
            </a:r>
            <a:r>
              <a:rPr lang="en-US" dirty="0" smtClean="0">
                <a:cs typeface="Calibri" panose="020F0502020204030204" pitchFamily="34" charset="0"/>
              </a:rPr>
              <a:t>− </a:t>
            </a:r>
            <a:r>
              <a:rPr lang="en-US" dirty="0">
                <a:cs typeface="Calibri" panose="020F0502020204030204" pitchFamily="34" charset="0"/>
              </a:rPr>
              <a:t>800 </a:t>
            </a:r>
            <a:r>
              <a:rPr lang="en-US" dirty="0" smtClean="0">
                <a:cs typeface="Calibri" panose="020F0502020204030204" pitchFamily="34" charset="0"/>
              </a:rPr>
              <a:t>− (</a:t>
            </a:r>
            <a:r>
              <a:rPr lang="en-US" dirty="0">
                <a:cs typeface="Calibri" panose="020F0502020204030204" pitchFamily="34" charset="0"/>
              </a:rPr>
              <a:t>0.30 </a:t>
            </a:r>
            <a:r>
              <a:rPr lang="en-US" dirty="0" smtClean="0">
                <a:cs typeface="Calibri" panose="020F0502020204030204" pitchFamily="34" charset="0"/>
              </a:rPr>
              <a:t>× </a:t>
            </a:r>
            <a:r>
              <a:rPr lang="en-US" dirty="0">
                <a:cs typeface="Calibri" panose="020F0502020204030204" pitchFamily="34" charset="0"/>
              </a:rPr>
              <a:t>3000)</a:t>
            </a:r>
          </a:p>
          <a:p>
            <a:r>
              <a:rPr lang="en-US" dirty="0">
                <a:cs typeface="Calibri" panose="020F0502020204030204" pitchFamily="34" charset="0"/>
              </a:rPr>
              <a:t>PFT = 3000 − 800 </a:t>
            </a:r>
            <a:r>
              <a:rPr lang="en-US" dirty="0" smtClean="0">
                <a:cs typeface="Calibri" panose="020F0502020204030204" pitchFamily="34" charset="0"/>
              </a:rPr>
              <a:t>− </a:t>
            </a:r>
            <a:r>
              <a:rPr lang="en-US" dirty="0">
                <a:cs typeface="Calibri" panose="020F0502020204030204" pitchFamily="34" charset="0"/>
              </a:rPr>
              <a:t>900</a:t>
            </a:r>
          </a:p>
          <a:p>
            <a:r>
              <a:rPr lang="en-US" dirty="0">
                <a:cs typeface="Calibri" panose="020F0502020204030204" pitchFamily="34" charset="0"/>
              </a:rPr>
              <a:t>PFT = 1300</a:t>
            </a:r>
          </a:p>
          <a:p>
            <a:r>
              <a:rPr lang="en-US" dirty="0"/>
              <a:t>New resulting profit would be $1300.</a:t>
            </a:r>
          </a:p>
        </p:txBody>
      </p:sp>
    </p:spTree>
    <p:extLst>
      <p:ext uri="{BB962C8B-B14F-4D97-AF65-F5344CB8AC3E}">
        <p14:creationId xmlns:p14="http://schemas.microsoft.com/office/powerpoint/2010/main" val="3404859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sz="2000" b="0" dirty="0" smtClean="0"/>
              <a:t>(1 of 4)</a:t>
            </a:r>
            <a:endParaRPr lang="en-US" b="0" dirty="0"/>
          </a:p>
        </p:txBody>
      </p:sp>
      <p:sp>
        <p:nvSpPr>
          <p:cNvPr id="3" name="Content Placeholder 2"/>
          <p:cNvSpPr>
            <a:spLocks noGrp="1"/>
          </p:cNvSpPr>
          <p:nvPr>
            <p:ph idx="1"/>
          </p:nvPr>
        </p:nvSpPr>
        <p:spPr/>
        <p:txBody>
          <a:bodyPr/>
          <a:lstStyle/>
          <a:p>
            <a:r>
              <a:rPr lang="en-US" dirty="0"/>
              <a:t>Jason is a recent graduate from the </a:t>
            </a:r>
            <a:r>
              <a:rPr lang="en-US" dirty="0" err="1"/>
              <a:t>Kwantlen</a:t>
            </a:r>
            <a:r>
              <a:rPr lang="en-US" dirty="0"/>
              <a:t> Polytechnic University’s (KPU) horticulture program. Jason is planning to start a business producing vegetables in particular bell peppers. Jason’s father has a good sized greenhouse in his yard which is available for Jason to rent. His father requires $500 per month for the use of his greenhouse. Three important factors in greenhouse growing are lighting, temperature, and humidity. Jason has conducted research believes they can managed by upgrading the greenhouse at a cost of $500 per month. In addition, he will need to purchase seeds, fertilizer, net pots, clay pebbles, and some other supplies</a:t>
            </a:r>
            <a:r>
              <a:rPr lang="en-US" dirty="0" smtClean="0"/>
              <a:t>.</a:t>
            </a:r>
            <a:endParaRPr lang="en-US" dirty="0"/>
          </a:p>
        </p:txBody>
      </p:sp>
    </p:spTree>
    <p:extLst>
      <p:ext uri="{BB962C8B-B14F-4D97-AF65-F5344CB8AC3E}">
        <p14:creationId xmlns:p14="http://schemas.microsoft.com/office/powerpoint/2010/main" val="10565206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pPr marL="0" indent="0">
              <a:buNone/>
            </a:pPr>
            <a:r>
              <a:rPr lang="en-US" dirty="0"/>
              <a:t>The break-even model is used to analyze the relationships among costs, volumes, and profits.</a:t>
            </a:r>
          </a:p>
          <a:p>
            <a:pPr marL="0" indent="0">
              <a:buNone/>
            </a:pPr>
            <a:r>
              <a:rPr lang="en-US" dirty="0"/>
              <a:t>The break-even point is that value at which the total revenue = total cost and can be found graphically and algebraically.</a:t>
            </a:r>
          </a:p>
          <a:p>
            <a:pPr marL="0" indent="0">
              <a:buNone/>
            </a:pPr>
            <a:r>
              <a:rPr lang="en-US" dirty="0"/>
              <a:t>Analysis of business models using contribution margins, rates can lead to a better understanding of a business and its viability</a:t>
            </a:r>
          </a:p>
        </p:txBody>
      </p:sp>
    </p:spTree>
    <p:extLst>
      <p:ext uri="{BB962C8B-B14F-4D97-AF65-F5344CB8AC3E}">
        <p14:creationId xmlns:p14="http://schemas.microsoft.com/office/powerpoint/2010/main" val="2168222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sz="2000" b="0" dirty="0" smtClean="0"/>
              <a:t>(2 of 4)</a:t>
            </a:r>
            <a:endParaRPr lang="en-US" b="0" dirty="0"/>
          </a:p>
        </p:txBody>
      </p:sp>
      <p:sp>
        <p:nvSpPr>
          <p:cNvPr id="3" name="Content Placeholder 2"/>
          <p:cNvSpPr>
            <a:spLocks noGrp="1"/>
          </p:cNvSpPr>
          <p:nvPr>
            <p:ph idx="1"/>
          </p:nvPr>
        </p:nvSpPr>
        <p:spPr/>
        <p:txBody>
          <a:bodyPr/>
          <a:lstStyle/>
          <a:p>
            <a:r>
              <a:rPr lang="en-US" dirty="0"/>
              <a:t>Jason estimates that the cost for all the necessary supplies will be 20 cents for each bell pepper he produces. Water and electricity use are expected to cost 10 cents per bell pepper. He thinks he can produce a maximum of 3000 bell peppers every month. The local market for bell peppers is $4.20 per pack of 3 bell peppers, but he anticipates he may have to price down each pack and sell his peppers for $3 per pack ($1 for each bell pepper) to be able to compete.</a:t>
            </a:r>
          </a:p>
        </p:txBody>
      </p:sp>
    </p:spTree>
    <p:extLst>
      <p:ext uri="{BB962C8B-B14F-4D97-AF65-F5344CB8AC3E}">
        <p14:creationId xmlns:p14="http://schemas.microsoft.com/office/powerpoint/2010/main" val="2520040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Analysis</a:t>
            </a:r>
            <a:endParaRPr lang="en-US" dirty="0"/>
          </a:p>
        </p:txBody>
      </p:sp>
      <p:sp>
        <p:nvSpPr>
          <p:cNvPr id="3" name="Content Placeholder 2"/>
          <p:cNvSpPr>
            <a:spLocks noGrp="1"/>
          </p:cNvSpPr>
          <p:nvPr>
            <p:ph idx="1"/>
          </p:nvPr>
        </p:nvSpPr>
        <p:spPr/>
        <p:txBody>
          <a:bodyPr/>
          <a:lstStyle/>
          <a:p>
            <a:pPr fontAlgn="t"/>
            <a:endParaRPr lang="en-US" b="1" dirty="0" smtClean="0"/>
          </a:p>
          <a:p>
            <a:pPr fontAlgn="t"/>
            <a:r>
              <a:rPr lang="en-US" b="1" dirty="0"/>
              <a:t>Number of Bell </a:t>
            </a:r>
            <a:r>
              <a:rPr lang="en-US" b="1" dirty="0" smtClean="0"/>
              <a:t>Peppers</a:t>
            </a:r>
            <a:r>
              <a:rPr lang="en-US" dirty="0"/>
              <a:t> </a:t>
            </a:r>
            <a:r>
              <a:rPr lang="en-US" dirty="0" smtClean="0"/>
              <a:t>         </a:t>
            </a:r>
            <a:r>
              <a:rPr lang="en-US" b="1" dirty="0" smtClean="0"/>
              <a:t>0</a:t>
            </a:r>
            <a:r>
              <a:rPr lang="en-US" dirty="0"/>
              <a:t> </a:t>
            </a:r>
            <a:r>
              <a:rPr lang="en-US" dirty="0" smtClean="0"/>
              <a:t>      </a:t>
            </a:r>
            <a:r>
              <a:rPr lang="en-US" b="1" dirty="0" smtClean="0"/>
              <a:t>300</a:t>
            </a:r>
            <a:r>
              <a:rPr lang="en-US" dirty="0" smtClean="0"/>
              <a:t>            </a:t>
            </a:r>
            <a:r>
              <a:rPr lang="en-US" b="1" dirty="0" smtClean="0"/>
              <a:t>1500</a:t>
            </a:r>
            <a:r>
              <a:rPr lang="en-US" dirty="0" smtClean="0"/>
              <a:t>            </a:t>
            </a:r>
            <a:r>
              <a:rPr lang="en-US" b="1" dirty="0" smtClean="0"/>
              <a:t>3000</a:t>
            </a:r>
            <a:endParaRPr lang="en-US" dirty="0"/>
          </a:p>
          <a:p>
            <a:pPr fontAlgn="t"/>
            <a:r>
              <a:rPr lang="en-US" b="1" dirty="0"/>
              <a:t>Revenue</a:t>
            </a:r>
            <a:endParaRPr lang="en-US" dirty="0"/>
          </a:p>
          <a:p>
            <a:pPr fontAlgn="t"/>
            <a:r>
              <a:rPr lang="en-US" b="1" dirty="0"/>
              <a:t>Greenhouse rent</a:t>
            </a:r>
            <a:endParaRPr lang="en-US" dirty="0"/>
          </a:p>
          <a:p>
            <a:pPr fontAlgn="t"/>
            <a:r>
              <a:rPr lang="en-US" b="1" dirty="0"/>
              <a:t>Greenhouse Upgrade</a:t>
            </a:r>
            <a:endParaRPr lang="en-US" dirty="0"/>
          </a:p>
          <a:p>
            <a:pPr fontAlgn="t"/>
            <a:r>
              <a:rPr lang="en-US" b="1" dirty="0"/>
              <a:t>Total cost</a:t>
            </a:r>
            <a:endParaRPr lang="en-US" dirty="0"/>
          </a:p>
          <a:p>
            <a:pPr fontAlgn="t"/>
            <a:r>
              <a:rPr lang="en-US" b="1" dirty="0"/>
              <a:t>Net Income</a:t>
            </a:r>
            <a:endParaRPr lang="en-US" dirty="0"/>
          </a:p>
          <a:p>
            <a:endParaRPr lang="en-US" dirty="0"/>
          </a:p>
        </p:txBody>
      </p:sp>
    </p:spTree>
    <p:extLst>
      <p:ext uri="{BB962C8B-B14F-4D97-AF65-F5344CB8AC3E}">
        <p14:creationId xmlns:p14="http://schemas.microsoft.com/office/powerpoint/2010/main" val="43758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sz="2000" b="0" dirty="0" smtClean="0"/>
              <a:t>(3 of 4)</a:t>
            </a:r>
            <a:endParaRPr lang="en-US" b="0" dirty="0"/>
          </a:p>
        </p:txBody>
      </p:sp>
      <p:sp>
        <p:nvSpPr>
          <p:cNvPr id="3" name="Content Placeholder 2"/>
          <p:cNvSpPr>
            <a:spLocks noGrp="1"/>
          </p:cNvSpPr>
          <p:nvPr>
            <p:ph idx="1"/>
          </p:nvPr>
        </p:nvSpPr>
        <p:spPr/>
        <p:txBody>
          <a:bodyPr/>
          <a:lstStyle/>
          <a:p>
            <a:r>
              <a:rPr lang="en-US" dirty="0"/>
              <a:t>To determine his expected profit, Jason calculated his income based on the number of bell peppers he could produce each month.</a:t>
            </a:r>
          </a:p>
        </p:txBody>
      </p:sp>
      <p:graphicFrame>
        <p:nvGraphicFramePr>
          <p:cNvPr id="4" name="Table 3"/>
          <p:cNvGraphicFramePr>
            <a:graphicFrameLocks noGrp="1"/>
          </p:cNvGraphicFramePr>
          <p:nvPr>
            <p:extLst>
              <p:ext uri="{D42A27DB-BD31-4B8C-83A1-F6EECF244321}">
                <p14:modId xmlns:p14="http://schemas.microsoft.com/office/powerpoint/2010/main" val="2450334412"/>
              </p:ext>
            </p:extLst>
          </p:nvPr>
        </p:nvGraphicFramePr>
        <p:xfrm>
          <a:off x="609600" y="2438400"/>
          <a:ext cx="7924800" cy="2225040"/>
        </p:xfrm>
        <a:graphic>
          <a:graphicData uri="http://schemas.openxmlformats.org/drawingml/2006/table">
            <a:tbl>
              <a:tblPr firstRow="1" bandRow="1">
                <a:tableStyleId>{2D5ABB26-0587-4C30-8999-92F81FD0307C}</a:tableStyleId>
              </a:tblPr>
              <a:tblGrid>
                <a:gridCol w="2895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25236">
                  <a:extLst>
                    <a:ext uri="{9D8B030D-6E8A-4147-A177-3AD203B41FA5}">
                      <a16:colId xmlns:a16="http://schemas.microsoft.com/office/drawing/2014/main" val="20002"/>
                    </a:ext>
                  </a:extLst>
                </a:gridCol>
                <a:gridCol w="1176950">
                  <a:extLst>
                    <a:ext uri="{9D8B030D-6E8A-4147-A177-3AD203B41FA5}">
                      <a16:colId xmlns:a16="http://schemas.microsoft.com/office/drawing/2014/main" val="20003"/>
                    </a:ext>
                  </a:extLst>
                </a:gridCol>
                <a:gridCol w="1255414">
                  <a:extLst>
                    <a:ext uri="{9D8B030D-6E8A-4147-A177-3AD203B41FA5}">
                      <a16:colId xmlns:a16="http://schemas.microsoft.com/office/drawing/2014/main" val="20004"/>
                    </a:ext>
                  </a:extLst>
                </a:gridCol>
              </a:tblGrid>
              <a:tr h="370840">
                <a:tc>
                  <a:txBody>
                    <a:bodyPr/>
                    <a:lstStyle/>
                    <a:p>
                      <a:r>
                        <a:rPr lang="en-US" sz="1800" b="1" i="0" u="none" strike="noStrike" kern="1200" baseline="0" dirty="0" smtClean="0">
                          <a:solidFill>
                            <a:schemeClr val="tx1"/>
                          </a:solidFill>
                          <a:latin typeface="+mn-lt"/>
                          <a:ea typeface="+mn-ea"/>
                          <a:cs typeface="+mn-cs"/>
                        </a:rPr>
                        <a:t>Number of Bell Peppers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1" i="0" u="none" strike="noStrike" kern="1200" baseline="0" dirty="0" smtClean="0">
                          <a:solidFill>
                            <a:schemeClr val="tx1"/>
                          </a:solidFill>
                          <a:latin typeface="+mn-lt"/>
                          <a:ea typeface="+mn-ea"/>
                          <a:cs typeface="+mn-cs"/>
                        </a:rPr>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b="1" dirty="0" smtClean="0"/>
                        <a:t>300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b="1" dirty="0" smtClean="0"/>
                        <a:t>1500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b="1" dirty="0" smtClean="0"/>
                        <a:t>3000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800" b="1" i="0" u="none" strike="noStrike" kern="1200" baseline="0" dirty="0" smtClean="0">
                          <a:solidFill>
                            <a:schemeClr val="tx1"/>
                          </a:solidFill>
                          <a:latin typeface="+mn-lt"/>
                          <a:ea typeface="+mn-ea"/>
                          <a:cs typeface="+mn-cs"/>
                        </a:rPr>
                        <a:t>Revenue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t>1500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b="1" i="0" u="none" strike="noStrike" kern="1200" baseline="0" dirty="0" smtClean="0">
                          <a:solidFill>
                            <a:schemeClr val="tx1"/>
                          </a:solidFill>
                          <a:latin typeface="+mn-lt"/>
                          <a:ea typeface="+mn-ea"/>
                          <a:cs typeface="+mn-cs"/>
                        </a:rPr>
                        <a:t>Greenhouse rent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b="1" i="0" u="none" strike="noStrike" kern="1200" baseline="0" dirty="0" smtClean="0">
                          <a:solidFill>
                            <a:schemeClr val="tx1"/>
                          </a:solidFill>
                          <a:latin typeface="+mn-lt"/>
                          <a:ea typeface="+mn-ea"/>
                          <a:cs typeface="+mn-cs"/>
                        </a:rPr>
                        <a:t>Greenhouse Upgrade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b="1" i="0" u="none" strike="noStrike" kern="1200" baseline="0" dirty="0" smtClean="0">
                          <a:solidFill>
                            <a:schemeClr val="tx1"/>
                          </a:solidFill>
                          <a:latin typeface="+mn-lt"/>
                          <a:ea typeface="+mn-ea"/>
                          <a:cs typeface="+mn-cs"/>
                        </a:rPr>
                        <a:t>Total cost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t>1090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t>1450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1900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800" b="1" i="0" u="none" strike="noStrike" kern="1200" baseline="0" dirty="0" smtClean="0">
                          <a:solidFill>
                            <a:schemeClr val="tx1"/>
                          </a:solidFill>
                          <a:latin typeface="+mn-lt"/>
                          <a:ea typeface="+mn-ea"/>
                          <a:cs typeface="+mn-cs"/>
                        </a:rPr>
                        <a:t>Net Income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−$1,000.00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−$790.00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800" b="0" i="0" u="none" strike="noStrike" kern="1200" baseline="0" dirty="0" smtClean="0">
                          <a:solidFill>
                            <a:schemeClr val="tx1"/>
                          </a:solidFill>
                          <a:latin typeface="+mn-lt"/>
                          <a:ea typeface="+mn-ea"/>
                          <a:cs typeface="+mn-cs"/>
                        </a:rPr>
                        <a:t>$1,100.00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81735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sz="2000" b="0" dirty="0" smtClean="0"/>
              <a:t>(4 of 4)</a:t>
            </a:r>
            <a:endParaRPr lang="en-US" b="0" dirty="0"/>
          </a:p>
        </p:txBody>
      </p:sp>
      <p:sp>
        <p:nvSpPr>
          <p:cNvPr id="3" name="Content Placeholder 2"/>
          <p:cNvSpPr>
            <a:spLocks noGrp="1"/>
          </p:cNvSpPr>
          <p:nvPr>
            <p:ph idx="1"/>
          </p:nvPr>
        </p:nvSpPr>
        <p:spPr/>
        <p:txBody>
          <a:bodyPr/>
          <a:lstStyle/>
          <a:p>
            <a:r>
              <a:rPr lang="en-US" dirty="0" smtClean="0"/>
              <a:t>Jason wanted to know if there was a way of determining how many bell peppers. he needed to produce and sell to cover his expenses. He also wanted to know how to determine the effects on the net income of changes in the price per bell pepper, the cost of materials, and other costs.</a:t>
            </a:r>
            <a:endParaRPr lang="en-US" dirty="0"/>
          </a:p>
        </p:txBody>
      </p:sp>
    </p:spTree>
    <p:extLst>
      <p:ext uri="{BB962C8B-B14F-4D97-AF65-F5344CB8AC3E}">
        <p14:creationId xmlns:p14="http://schemas.microsoft.com/office/powerpoint/2010/main" val="4008159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Cost-Volume Assumptions </a:t>
            </a:r>
            <a:r>
              <a:rPr lang="en-US" sz="2000" b="0" dirty="0" smtClean="0"/>
              <a:t>(1 of 2)</a:t>
            </a:r>
            <a:endParaRPr lang="en-US" b="0" dirty="0"/>
          </a:p>
        </p:txBody>
      </p:sp>
      <p:sp>
        <p:nvSpPr>
          <p:cNvPr id="3" name="Content Placeholder 2"/>
          <p:cNvSpPr>
            <a:spLocks noGrp="1"/>
          </p:cNvSpPr>
          <p:nvPr>
            <p:ph idx="1"/>
          </p:nvPr>
        </p:nvSpPr>
        <p:spPr>
          <a:xfrm>
            <a:off x="457200" y="1508760"/>
            <a:ext cx="8229600" cy="4815840"/>
          </a:xfrm>
        </p:spPr>
        <p:txBody>
          <a:bodyPr/>
          <a:lstStyle/>
          <a:p>
            <a:pPr marL="402336" indent="-402336">
              <a:spcBef>
                <a:spcPts val="600"/>
              </a:spcBef>
              <a:buFont typeface="+mj-lt"/>
              <a:buAutoNum type="arabicPeriod"/>
            </a:pPr>
            <a:r>
              <a:rPr lang="en-US" dirty="0"/>
              <a:t>Selling price per unit of output is constant</a:t>
            </a:r>
          </a:p>
          <a:p>
            <a:pPr marL="740664" lvl="1" indent="-283464">
              <a:spcBef>
                <a:spcPts val="0"/>
              </a:spcBef>
            </a:pPr>
            <a:r>
              <a:rPr lang="en-US" dirty="0"/>
              <a:t>Total revenue varies directly with volume.</a:t>
            </a:r>
          </a:p>
          <a:p>
            <a:pPr marL="402336" indent="-402336">
              <a:spcBef>
                <a:spcPts val="600"/>
              </a:spcBef>
              <a:buFont typeface="+mj-lt"/>
              <a:buAutoNum type="arabicPeriod"/>
            </a:pPr>
            <a:r>
              <a:rPr lang="en-US" dirty="0"/>
              <a:t>Costs are linear and can be classified as either fixed or variable.</a:t>
            </a:r>
          </a:p>
          <a:p>
            <a:pPr marL="877824" lvl="2" indent="-420624">
              <a:buFont typeface="+mj-lt"/>
              <a:buAutoNum type="alphaUcPeriod"/>
            </a:pPr>
            <a:r>
              <a:rPr lang="en-US" dirty="0">
                <a:solidFill>
                  <a:srgbClr val="951A1B"/>
                </a:solidFill>
              </a:rPr>
              <a:t>Fixed costs</a:t>
            </a:r>
            <a:r>
              <a:rPr lang="en-US" dirty="0"/>
              <a:t> remain constant over the time period of output.</a:t>
            </a:r>
          </a:p>
          <a:p>
            <a:pPr marL="1143000" lvl="3" indent="-274320">
              <a:spcBef>
                <a:spcPts val="0"/>
              </a:spcBef>
            </a:pPr>
            <a:r>
              <a:rPr lang="en-US" dirty="0"/>
              <a:t>Examples of costs in this category are rent, amortization, property taxes, and supervision and management salaries</a:t>
            </a:r>
            <a:r>
              <a:rPr lang="en-US" dirty="0" smtClean="0"/>
              <a:t>.</a:t>
            </a:r>
            <a:endParaRPr lang="en-US" dirty="0"/>
          </a:p>
          <a:p>
            <a:pPr marL="1143000" lvl="3" indent="-274320">
              <a:spcBef>
                <a:spcPts val="0"/>
              </a:spcBef>
            </a:pPr>
            <a:r>
              <a:rPr lang="en-US" dirty="0"/>
              <a:t>Fixed costs appear to vary per unit of output.</a:t>
            </a:r>
          </a:p>
          <a:p>
            <a:pPr marL="1143000" lvl="3" indent="-274320">
              <a:spcBef>
                <a:spcPts val="0"/>
              </a:spcBef>
            </a:pPr>
            <a:r>
              <a:rPr lang="en-US" dirty="0"/>
              <a:t>Fixed costs per unit of output decrease as volume increases because the total cost is spread out over more units.</a:t>
            </a:r>
          </a:p>
          <a:p>
            <a:pPr marL="877824" lvl="2" indent="-420624">
              <a:buFont typeface="+mj-lt"/>
              <a:buAutoNum type="alphaUcPeriod"/>
            </a:pPr>
            <a:r>
              <a:rPr lang="en-US" dirty="0">
                <a:solidFill>
                  <a:srgbClr val="951A1B"/>
                </a:solidFill>
              </a:rPr>
              <a:t>Variable costs</a:t>
            </a:r>
            <a:r>
              <a:rPr lang="en-US" dirty="0"/>
              <a:t> are constant per unit of output regardless of volume.</a:t>
            </a:r>
          </a:p>
          <a:p>
            <a:pPr marL="1143000" lvl="3" indent="-274320">
              <a:spcBef>
                <a:spcPts val="0"/>
              </a:spcBef>
            </a:pPr>
            <a:r>
              <a:rPr lang="en-US" dirty="0" smtClean="0"/>
              <a:t>Examples of costs in this category are direct material costs, direct </a:t>
            </a:r>
            <a:r>
              <a:rPr lang="en-US" dirty="0" err="1" smtClean="0"/>
              <a:t>labour</a:t>
            </a:r>
            <a:r>
              <a:rPr lang="en-US" dirty="0" smtClean="0"/>
              <a:t> costs, and sales commissions.</a:t>
            </a:r>
          </a:p>
          <a:p>
            <a:pPr marL="1143000" lvl="3" indent="-274320">
              <a:spcBef>
                <a:spcPts val="0"/>
              </a:spcBef>
            </a:pPr>
            <a:r>
              <a:rPr lang="en-US" b="1" dirty="0" smtClean="0"/>
              <a:t>Total</a:t>
            </a:r>
            <a:r>
              <a:rPr lang="en-US" dirty="0" smtClean="0"/>
              <a:t> variable costs increase or decrease as volume fluctuates.</a:t>
            </a:r>
          </a:p>
        </p:txBody>
      </p:sp>
    </p:spTree>
    <p:extLst>
      <p:ext uri="{BB962C8B-B14F-4D97-AF65-F5344CB8AC3E}">
        <p14:creationId xmlns:p14="http://schemas.microsoft.com/office/powerpoint/2010/main" val="1338847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1115</TotalTime>
  <Words>2014</Words>
  <Application>Microsoft Office PowerPoint</Application>
  <PresentationFormat>On-screen Show (4:3)</PresentationFormat>
  <Paragraphs>239</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Times New Roman</vt:lpstr>
      <vt:lpstr>Verdana</vt:lpstr>
      <vt:lpstr>Wingdings</vt:lpstr>
      <vt:lpstr>508 Lecture</vt:lpstr>
      <vt:lpstr>Contemporary Business Mathematics with Canadian Applications</vt:lpstr>
      <vt:lpstr>Objectives</vt:lpstr>
      <vt:lpstr>Cost-Volume-Profit Analysis and Break-Even</vt:lpstr>
      <vt:lpstr>Case (1 of 4)</vt:lpstr>
      <vt:lpstr>Case (2 of 4)</vt:lpstr>
      <vt:lpstr>Analysis</vt:lpstr>
      <vt:lpstr>Case (3 of 4)</vt:lpstr>
      <vt:lpstr>Case (4 of 4)</vt:lpstr>
      <vt:lpstr>Cost-Volume Assumptions (1 of 2)</vt:lpstr>
      <vt:lpstr>Cost-Volume Assumptions (2 of 2)</vt:lpstr>
      <vt:lpstr>Equations and Abbreviations</vt:lpstr>
      <vt:lpstr>Profit and Revenue (1 of 2)</vt:lpstr>
      <vt:lpstr>Profit and Revenue (2 of 2)</vt:lpstr>
      <vt:lpstr>Break-Even Point (1 of 3)</vt:lpstr>
      <vt:lpstr>Break-Even Point (2 of 3)</vt:lpstr>
      <vt:lpstr>Break-Even Point (3 of 3)</vt:lpstr>
      <vt:lpstr>The Relationship-Putting It Together</vt:lpstr>
      <vt:lpstr>Break-Even Charts</vt:lpstr>
      <vt:lpstr>Revenue Function</vt:lpstr>
      <vt:lpstr>Cost Function</vt:lpstr>
      <vt:lpstr>Break-Even Chart</vt:lpstr>
      <vt:lpstr>Case</vt:lpstr>
      <vt:lpstr>Case Revenue Function</vt:lpstr>
      <vt:lpstr>Case Cost Function</vt:lpstr>
      <vt:lpstr>Case Break-Even</vt:lpstr>
      <vt:lpstr>Case Break-Even Point</vt:lpstr>
      <vt:lpstr>Case Algebraic Solution</vt:lpstr>
      <vt:lpstr>Calculating Break-Even When the Unit  Prices and Unit Costs are Unknown</vt:lpstr>
      <vt:lpstr>Contribution Margin and Contribution Rate (1 of 3)</vt:lpstr>
      <vt:lpstr>Contribution Margin and Contribution Rate (2 of 3)</vt:lpstr>
      <vt:lpstr>Contribution Margin and Contribution Rate (3 of 3)</vt:lpstr>
      <vt:lpstr>Break-In Volume in Units</vt:lpstr>
      <vt:lpstr>Case Jason’s Greenhouse Growing Project (1 of 5)</vt:lpstr>
      <vt:lpstr>Case Jason’s Greenhouse Growing Project  (2 of 5)</vt:lpstr>
      <vt:lpstr>Contribution Rate</vt:lpstr>
      <vt:lpstr>Case Jason’s Greenhouse Growing Project  (3 of 5)</vt:lpstr>
      <vt:lpstr>Effects of Changes to Cost-Volume-Profit</vt:lpstr>
      <vt:lpstr>Case Jason’s Greenhouse Growing Project  (4 of 5)</vt:lpstr>
      <vt:lpstr>Case Jason’s Greenhouse Growing Project  (5 of 5)</vt:lpstr>
      <vt:lpstr>Summary</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Business Mathematics With Canadian Applications, Eleventh Canadian Edition</dc:title>
  <dc:subject>Chapter 5: Cost-Volume-Profit Analysis and Break-Even</dc:subject>
  <dc:creator>S.A. Hummelbrunner, Kelly Halliday, Ali R. Hassanlou and K. Suzanne</dc:creator>
  <cp:keywords>Business Mathematics</cp:keywords>
  <cp:lastModifiedBy>Suri, Darshna</cp:lastModifiedBy>
  <cp:revision>419</cp:revision>
  <dcterms:created xsi:type="dcterms:W3CDTF">2014-07-14T20:04:21Z</dcterms:created>
  <dcterms:modified xsi:type="dcterms:W3CDTF">2019-09-27T13:54:26Z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