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5"/>
  </p:notesMasterIdLst>
  <p:sldIdLst>
    <p:sldId id="257" r:id="rId2"/>
    <p:sldId id="256" r:id="rId3"/>
    <p:sldId id="258" r:id="rId4"/>
    <p:sldId id="259" r:id="rId5"/>
    <p:sldId id="260" r:id="rId6"/>
    <p:sldId id="266" r:id="rId7"/>
    <p:sldId id="267" r:id="rId8"/>
    <p:sldId id="268" r:id="rId9"/>
    <p:sldId id="269" r:id="rId10"/>
    <p:sldId id="263" r:id="rId11"/>
    <p:sldId id="264" r:id="rId12"/>
    <p:sldId id="265"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E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2C73A-85D2-4330-8215-701DF57F84FC}" type="datetimeFigureOut">
              <a:rPr lang="en-CA" smtClean="0"/>
              <a:t>2019-09-11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A4F25-C619-43CE-AE0F-46288DE4D311}" type="slidenum">
              <a:rPr lang="en-CA" smtClean="0"/>
              <a:t>‹#›</a:t>
            </a:fld>
            <a:endParaRPr lang="en-CA"/>
          </a:p>
        </p:txBody>
      </p:sp>
    </p:spTree>
    <p:extLst>
      <p:ext uri="{BB962C8B-B14F-4D97-AF65-F5344CB8AC3E}">
        <p14:creationId xmlns:p14="http://schemas.microsoft.com/office/powerpoint/2010/main" val="2560341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D8F4C5-0BB3-4F7C-B2E4-BEBFD583D682}" type="datetime1">
              <a:rPr lang="en-US" smtClean="0"/>
              <a:t>9/11/2019</a:t>
            </a:fld>
            <a:endParaRPr lang="en-US" dirty="0"/>
          </a:p>
        </p:txBody>
      </p:sp>
      <p:sp>
        <p:nvSpPr>
          <p:cNvPr id="5" name="Footer Placeholder 4"/>
          <p:cNvSpPr>
            <a:spLocks noGrp="1"/>
          </p:cNvSpPr>
          <p:nvPr>
            <p:ph type="ftr" sz="quarter" idx="11"/>
          </p:nvPr>
        </p:nvSpPr>
        <p:spPr/>
        <p:txBody>
          <a:bodyPr/>
          <a:lstStyle/>
          <a:p>
            <a:r>
              <a:rPr lang="en-CA"/>
              <a:t>ryan morreale©  WRIT 120 -FALL 2019</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93721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C180A7A-CDFA-4EEB-BC31-129A9E2B12CB}" type="datetime1">
              <a:rPr lang="en-US" smtClean="0"/>
              <a:t>9/11/2019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CA"/>
              <a:t>ryan morreale©  WRIT 120 -FALL 2019</a:t>
            </a:r>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76186975"/>
      </p:ext>
    </p:extLst>
  </p:cSld>
  <p:clrMap bg1="dk1" tx1="lt1" bg2="dk2" tx2="lt2" accent1="accent1" accent2="accent2" accent3="accent3" accent4="accent4" accent5="accent5" accent6="accent6" hlink="hlink" folHlink="folHlink"/>
  <p:sldLayoutIdLst>
    <p:sldLayoutId id="2147483699" r:id="rId1"/>
  </p:sldLayoutIdLst>
  <p:hf sldNum="0"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articles.latimes.com/1988-09-12/business/fi-1396_1_electronic-typewriter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DD3B-0FAE-42AE-8BFC-985068FC4AE6}"/>
              </a:ext>
            </a:extLst>
          </p:cNvPr>
          <p:cNvSpPr>
            <a:spLocks noGrp="1"/>
          </p:cNvSpPr>
          <p:nvPr>
            <p:ph type="ctrTitle"/>
          </p:nvPr>
        </p:nvSpPr>
        <p:spPr/>
        <p:txBody>
          <a:bodyPr/>
          <a:lstStyle/>
          <a:p>
            <a:endParaRPr lang="en-CA" dirty="0"/>
          </a:p>
        </p:txBody>
      </p:sp>
      <p:sp>
        <p:nvSpPr>
          <p:cNvPr id="3" name="Subtitle 2">
            <a:extLst>
              <a:ext uri="{FF2B5EF4-FFF2-40B4-BE49-F238E27FC236}">
                <a16:creationId xmlns:a16="http://schemas.microsoft.com/office/drawing/2014/main" id="{3A822AB5-7102-4049-A8A5-7923F5E1F9AB}"/>
              </a:ext>
            </a:extLst>
          </p:cNvPr>
          <p:cNvSpPr>
            <a:spLocks noGrp="1"/>
          </p:cNvSpPr>
          <p:nvPr>
            <p:ph type="subTitle" idx="1"/>
          </p:nvPr>
        </p:nvSpPr>
        <p:spPr/>
        <p:txBody>
          <a:bodyPr/>
          <a:lstStyle/>
          <a:p>
            <a:endParaRPr lang="en-CA"/>
          </a:p>
        </p:txBody>
      </p:sp>
      <p:pic>
        <p:nvPicPr>
          <p:cNvPr id="5" name="Picture 4">
            <a:extLst>
              <a:ext uri="{FF2B5EF4-FFF2-40B4-BE49-F238E27FC236}">
                <a16:creationId xmlns:a16="http://schemas.microsoft.com/office/drawing/2014/main" id="{B0D5AD08-11A7-4A97-B08E-59EA1503E2B7}"/>
              </a:ext>
            </a:extLst>
          </p:cNvPr>
          <p:cNvPicPr>
            <a:picLocks noChangeAspect="1"/>
          </p:cNvPicPr>
          <p:nvPr/>
        </p:nvPicPr>
        <p:blipFill>
          <a:blip r:embed="rId2"/>
          <a:stretch>
            <a:fillRect/>
          </a:stretch>
        </p:blipFill>
        <p:spPr>
          <a:xfrm>
            <a:off x="676275" y="225837"/>
            <a:ext cx="10839450" cy="4400550"/>
          </a:xfrm>
          <a:prstGeom prst="rect">
            <a:avLst/>
          </a:prstGeom>
        </p:spPr>
      </p:pic>
      <p:pic>
        <p:nvPicPr>
          <p:cNvPr id="6" name="Picture 5">
            <a:extLst>
              <a:ext uri="{FF2B5EF4-FFF2-40B4-BE49-F238E27FC236}">
                <a16:creationId xmlns:a16="http://schemas.microsoft.com/office/drawing/2014/main" id="{DABD0C6F-EF14-4AEB-8CF6-DDAA17A8860D}"/>
              </a:ext>
            </a:extLst>
          </p:cNvPr>
          <p:cNvPicPr>
            <a:picLocks noChangeAspect="1"/>
          </p:cNvPicPr>
          <p:nvPr/>
        </p:nvPicPr>
        <p:blipFill>
          <a:blip r:embed="rId3"/>
          <a:stretch>
            <a:fillRect/>
          </a:stretch>
        </p:blipFill>
        <p:spPr>
          <a:xfrm>
            <a:off x="748173" y="4625323"/>
            <a:ext cx="10782300" cy="352425"/>
          </a:xfrm>
          <a:prstGeom prst="rect">
            <a:avLst/>
          </a:prstGeom>
        </p:spPr>
      </p:pic>
      <p:sp>
        <p:nvSpPr>
          <p:cNvPr id="7" name="TextBox 6">
            <a:extLst>
              <a:ext uri="{FF2B5EF4-FFF2-40B4-BE49-F238E27FC236}">
                <a16:creationId xmlns:a16="http://schemas.microsoft.com/office/drawing/2014/main" id="{327AF781-00AF-4EEA-8249-756C0ADEE08A}"/>
              </a:ext>
            </a:extLst>
          </p:cNvPr>
          <p:cNvSpPr txBox="1"/>
          <p:nvPr/>
        </p:nvSpPr>
        <p:spPr>
          <a:xfrm>
            <a:off x="2271251" y="5383569"/>
            <a:ext cx="7978877" cy="369332"/>
          </a:xfrm>
          <a:prstGeom prst="rect">
            <a:avLst/>
          </a:prstGeom>
          <a:noFill/>
        </p:spPr>
        <p:txBody>
          <a:bodyPr wrap="square" rtlCol="0">
            <a:spAutoFit/>
          </a:bodyPr>
          <a:lstStyle/>
          <a:p>
            <a:r>
              <a:rPr lang="en-CA" dirty="0"/>
              <a:t>Did you see the email I sent you? (it is above if needed ) / get onto Bb </a:t>
            </a:r>
            <a:r>
              <a:rPr lang="en-CA" dirty="0">
                <a:sym typeface="Wingdings" panose="05000000000000000000" pitchFamily="2" charset="2"/>
              </a:rPr>
              <a:t> </a:t>
            </a:r>
            <a:endParaRPr lang="en-CA" dirty="0"/>
          </a:p>
        </p:txBody>
      </p:sp>
      <p:sp>
        <p:nvSpPr>
          <p:cNvPr id="8" name="Footer Placeholder 7">
            <a:extLst>
              <a:ext uri="{FF2B5EF4-FFF2-40B4-BE49-F238E27FC236}">
                <a16:creationId xmlns:a16="http://schemas.microsoft.com/office/drawing/2014/main" id="{D9684332-8F41-4FB6-990D-5F46659070DC}"/>
              </a:ext>
            </a:extLst>
          </p:cNvPr>
          <p:cNvSpPr>
            <a:spLocks noGrp="1"/>
          </p:cNvSpPr>
          <p:nvPr>
            <p:ph type="ftr" sz="quarter" idx="11"/>
          </p:nvPr>
        </p:nvSpPr>
        <p:spPr/>
        <p:txBody>
          <a:bodyPr/>
          <a:lstStyle/>
          <a:p>
            <a:r>
              <a:rPr lang="en-CA"/>
              <a:t>ryan morreale©  WRIT 120 -FALL 2019</a:t>
            </a:r>
            <a:endParaRPr lang="en-US" dirty="0"/>
          </a:p>
        </p:txBody>
      </p:sp>
      <p:sp>
        <p:nvSpPr>
          <p:cNvPr id="4" name="Rectangle 3">
            <a:extLst>
              <a:ext uri="{FF2B5EF4-FFF2-40B4-BE49-F238E27FC236}">
                <a16:creationId xmlns:a16="http://schemas.microsoft.com/office/drawing/2014/main" id="{81BF5BAF-0DA6-4B9C-B64D-FB9A60B65B3B}"/>
              </a:ext>
            </a:extLst>
          </p:cNvPr>
          <p:cNvSpPr/>
          <p:nvPr/>
        </p:nvSpPr>
        <p:spPr>
          <a:xfrm>
            <a:off x="3840480" y="225837"/>
            <a:ext cx="576775" cy="1399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9" name="Rectangle 8">
            <a:extLst>
              <a:ext uri="{FF2B5EF4-FFF2-40B4-BE49-F238E27FC236}">
                <a16:creationId xmlns:a16="http://schemas.microsoft.com/office/drawing/2014/main" id="{7264C616-FA5B-48FF-8FEA-AB1273C4E855}"/>
              </a:ext>
            </a:extLst>
          </p:cNvPr>
          <p:cNvSpPr/>
          <p:nvPr/>
        </p:nvSpPr>
        <p:spPr>
          <a:xfrm>
            <a:off x="3775490" y="168553"/>
            <a:ext cx="633507" cy="230832"/>
          </a:xfrm>
          <a:prstGeom prst="rect">
            <a:avLst/>
          </a:prstGeom>
        </p:spPr>
        <p:txBody>
          <a:bodyPr wrap="none">
            <a:spAutoFit/>
          </a:bodyPr>
          <a:lstStyle/>
          <a:p>
            <a:r>
              <a:rPr lang="en-CA" sz="900" dirty="0">
                <a:solidFill>
                  <a:srgbClr val="000000"/>
                </a:solidFill>
                <a:latin typeface="Calibri" panose="020F0502020204030204" pitchFamily="34" charset="0"/>
              </a:rPr>
              <a:t>WRIT 120</a:t>
            </a:r>
            <a:endParaRPr lang="en-CA" sz="900" dirty="0"/>
          </a:p>
        </p:txBody>
      </p:sp>
      <p:pic>
        <p:nvPicPr>
          <p:cNvPr id="12" name="Picture 11">
            <a:extLst>
              <a:ext uri="{FF2B5EF4-FFF2-40B4-BE49-F238E27FC236}">
                <a16:creationId xmlns:a16="http://schemas.microsoft.com/office/drawing/2014/main" id="{88A1613F-0BEB-4BCE-96A9-2D59383F263B}"/>
              </a:ext>
            </a:extLst>
          </p:cNvPr>
          <p:cNvPicPr>
            <a:picLocks noChangeAspect="1"/>
          </p:cNvPicPr>
          <p:nvPr/>
        </p:nvPicPr>
        <p:blipFill>
          <a:blip r:embed="rId4"/>
          <a:stretch>
            <a:fillRect/>
          </a:stretch>
        </p:blipFill>
        <p:spPr>
          <a:xfrm>
            <a:off x="676275" y="168553"/>
            <a:ext cx="1752600" cy="4791075"/>
          </a:xfrm>
          <a:prstGeom prst="rect">
            <a:avLst/>
          </a:prstGeom>
        </p:spPr>
      </p:pic>
    </p:spTree>
    <p:extLst>
      <p:ext uri="{BB962C8B-B14F-4D97-AF65-F5344CB8AC3E}">
        <p14:creationId xmlns:p14="http://schemas.microsoft.com/office/powerpoint/2010/main" val="1657606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B429-AA40-47F9-A00F-99046A6C6715}"/>
              </a:ext>
            </a:extLst>
          </p:cNvPr>
          <p:cNvSpPr>
            <a:spLocks noGrp="1"/>
          </p:cNvSpPr>
          <p:nvPr>
            <p:ph type="ctrTitle"/>
          </p:nvPr>
        </p:nvSpPr>
        <p:spPr>
          <a:xfrm>
            <a:off x="1516659" y="4497652"/>
            <a:ext cx="9440034" cy="1828801"/>
          </a:xfrm>
        </p:spPr>
        <p:txBody>
          <a:bodyPr>
            <a:normAutofit/>
          </a:bodyPr>
          <a:lstStyle/>
          <a:p>
            <a:r>
              <a:rPr lang="en-CA" sz="3600" dirty="0"/>
              <a:t>Please remember each of us will have a different process of research. </a:t>
            </a:r>
            <a:br>
              <a:rPr lang="en-CA" sz="3600" dirty="0"/>
            </a:br>
            <a:r>
              <a:rPr lang="en-CA" sz="3600" dirty="0"/>
              <a:t>One thing you must do: </a:t>
            </a:r>
            <a:r>
              <a:rPr lang="en-CA" sz="3600" b="1" cap="all" dirty="0"/>
              <a:t>stay with it! </a:t>
            </a:r>
          </a:p>
        </p:txBody>
      </p:sp>
      <p:sp>
        <p:nvSpPr>
          <p:cNvPr id="3" name="Subtitle 2">
            <a:extLst>
              <a:ext uri="{FF2B5EF4-FFF2-40B4-BE49-F238E27FC236}">
                <a16:creationId xmlns:a16="http://schemas.microsoft.com/office/drawing/2014/main" id="{42AD7E23-5DA1-4994-B556-2FA4CD609D97}"/>
              </a:ext>
            </a:extLst>
          </p:cNvPr>
          <p:cNvSpPr>
            <a:spLocks noGrp="1"/>
          </p:cNvSpPr>
          <p:nvPr>
            <p:ph type="subTitle" idx="1"/>
          </p:nvPr>
        </p:nvSpPr>
        <p:spPr>
          <a:xfrm>
            <a:off x="1370693" y="3429001"/>
            <a:ext cx="9440034" cy="1394356"/>
          </a:xfrm>
        </p:spPr>
        <p:txBody>
          <a:bodyPr/>
          <a:lstStyle/>
          <a:p>
            <a:r>
              <a:rPr lang="en-CA" dirty="0"/>
              <a:t>I am not a ‘traditional’ teacher, not was I a ‘traditional’ student. My research process was not as simple as steps one through five. My steps included bouncing all over the place, into , in-between and </a:t>
            </a:r>
            <a:r>
              <a:rPr lang="en-CA" dirty="0" err="1"/>
              <a:t>out-of</a:t>
            </a:r>
            <a:r>
              <a:rPr lang="en-CA" dirty="0"/>
              <a:t>, each step! </a:t>
            </a:r>
            <a:r>
              <a:rPr lang="en-CA" dirty="0">
                <a:sym typeface="Wingdings" panose="05000000000000000000" pitchFamily="2" charset="2"/>
              </a:rPr>
              <a:t> </a:t>
            </a:r>
            <a:endParaRPr lang="en-CA" dirty="0"/>
          </a:p>
        </p:txBody>
      </p:sp>
      <p:sp>
        <p:nvSpPr>
          <p:cNvPr id="4" name="Footer Placeholder 3">
            <a:extLst>
              <a:ext uri="{FF2B5EF4-FFF2-40B4-BE49-F238E27FC236}">
                <a16:creationId xmlns:a16="http://schemas.microsoft.com/office/drawing/2014/main" id="{047A56DD-6988-4E3D-A7FC-A4B468BFC6D8}"/>
              </a:ext>
            </a:extLst>
          </p:cNvPr>
          <p:cNvSpPr>
            <a:spLocks noGrp="1"/>
          </p:cNvSpPr>
          <p:nvPr>
            <p:ph type="ftr" sz="quarter" idx="11"/>
          </p:nvPr>
        </p:nvSpPr>
        <p:spPr/>
        <p:txBody>
          <a:bodyPr/>
          <a:lstStyle/>
          <a:p>
            <a:r>
              <a:rPr lang="en-CA"/>
              <a:t>ryan morreale©  WRIT 120 -FALL 2019</a:t>
            </a:r>
            <a:endParaRPr lang="en-US" dirty="0"/>
          </a:p>
        </p:txBody>
      </p:sp>
      <p:pic>
        <p:nvPicPr>
          <p:cNvPr id="5" name="Picture 4">
            <a:extLst>
              <a:ext uri="{FF2B5EF4-FFF2-40B4-BE49-F238E27FC236}">
                <a16:creationId xmlns:a16="http://schemas.microsoft.com/office/drawing/2014/main" id="{DE7D11BC-CD7A-4600-BF50-3357BC9005A8}"/>
              </a:ext>
            </a:extLst>
          </p:cNvPr>
          <p:cNvPicPr>
            <a:picLocks noChangeAspect="1"/>
          </p:cNvPicPr>
          <p:nvPr/>
        </p:nvPicPr>
        <p:blipFill>
          <a:blip r:embed="rId2"/>
          <a:stretch>
            <a:fillRect/>
          </a:stretch>
        </p:blipFill>
        <p:spPr>
          <a:xfrm>
            <a:off x="1028626" y="216965"/>
            <a:ext cx="10753725" cy="3105150"/>
          </a:xfrm>
          <a:prstGeom prst="rect">
            <a:avLst/>
          </a:prstGeom>
        </p:spPr>
      </p:pic>
      <p:pic>
        <p:nvPicPr>
          <p:cNvPr id="6" name="Picture 5">
            <a:extLst>
              <a:ext uri="{FF2B5EF4-FFF2-40B4-BE49-F238E27FC236}">
                <a16:creationId xmlns:a16="http://schemas.microsoft.com/office/drawing/2014/main" id="{F1F54783-ADA4-48A0-998D-6613A8565B97}"/>
              </a:ext>
            </a:extLst>
          </p:cNvPr>
          <p:cNvPicPr>
            <a:picLocks noChangeAspect="1"/>
          </p:cNvPicPr>
          <p:nvPr/>
        </p:nvPicPr>
        <p:blipFill>
          <a:blip r:embed="rId3"/>
          <a:stretch>
            <a:fillRect/>
          </a:stretch>
        </p:blipFill>
        <p:spPr>
          <a:xfrm>
            <a:off x="5194068" y="1710535"/>
            <a:ext cx="5762625" cy="1447800"/>
          </a:xfrm>
          <a:prstGeom prst="rect">
            <a:avLst/>
          </a:prstGeom>
        </p:spPr>
      </p:pic>
    </p:spTree>
    <p:extLst>
      <p:ext uri="{BB962C8B-B14F-4D97-AF65-F5344CB8AC3E}">
        <p14:creationId xmlns:p14="http://schemas.microsoft.com/office/powerpoint/2010/main" val="4121697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BB4C-9340-4806-8707-BAFF213C0EF8}"/>
              </a:ext>
            </a:extLst>
          </p:cNvPr>
          <p:cNvSpPr>
            <a:spLocks noGrp="1"/>
          </p:cNvSpPr>
          <p:nvPr>
            <p:ph type="ctrTitle"/>
          </p:nvPr>
        </p:nvSpPr>
        <p:spPr>
          <a:xfrm>
            <a:off x="1279854" y="2270392"/>
            <a:ext cx="9440034" cy="1828801"/>
          </a:xfrm>
        </p:spPr>
        <p:txBody>
          <a:bodyPr>
            <a:normAutofit fontScale="90000"/>
          </a:bodyPr>
          <a:lstStyle/>
          <a:p>
            <a:r>
              <a:rPr lang="en-CA" sz="2000" dirty="0">
                <a:effectLst/>
              </a:rPr>
              <a:t>Start to think about your research and topic area for your final written paper and presentation for the course. Five key words or phrases can be a huge help…try to make a list or ideas *write them down to document your research path…keep track! This serves as an ignition to start your reading, writing and research (everyone will have a individual topic). Ryan will drive you nuts during this process yet will be great for you </a:t>
            </a:r>
            <a:r>
              <a:rPr lang="en-CA" sz="2000" dirty="0">
                <a:effectLst/>
                <a:sym typeface="Segoe UI Emoji" panose="020B0502040204020203" pitchFamily="34" charset="0"/>
              </a:rPr>
              <a:t>😊</a:t>
            </a:r>
            <a:r>
              <a:rPr lang="en-CA" sz="2000" dirty="0">
                <a:effectLst/>
              </a:rPr>
              <a:t> </a:t>
            </a:r>
            <a:br>
              <a:rPr lang="en-CA" dirty="0">
                <a:effectLst/>
              </a:rPr>
            </a:br>
            <a:endParaRPr lang="en-CA" dirty="0"/>
          </a:p>
        </p:txBody>
      </p:sp>
      <p:sp>
        <p:nvSpPr>
          <p:cNvPr id="3" name="Subtitle 2">
            <a:extLst>
              <a:ext uri="{FF2B5EF4-FFF2-40B4-BE49-F238E27FC236}">
                <a16:creationId xmlns:a16="http://schemas.microsoft.com/office/drawing/2014/main" id="{D4630955-B503-4BBD-9B71-F402EC4D457E}"/>
              </a:ext>
            </a:extLst>
          </p:cNvPr>
          <p:cNvSpPr>
            <a:spLocks noGrp="1"/>
          </p:cNvSpPr>
          <p:nvPr>
            <p:ph type="subTitle" idx="1"/>
          </p:nvPr>
        </p:nvSpPr>
        <p:spPr/>
        <p:txBody>
          <a:bodyPr>
            <a:noAutofit/>
          </a:bodyPr>
          <a:lstStyle/>
          <a:p>
            <a:r>
              <a:rPr lang="en-CA" sz="4000" dirty="0"/>
              <a:t>Let us check out the .Doc file attached via Bb </a:t>
            </a:r>
          </a:p>
          <a:p>
            <a:r>
              <a:rPr lang="en-CA" sz="4000" dirty="0"/>
              <a:t>Please use this as a template </a:t>
            </a:r>
            <a:r>
              <a:rPr lang="en-CA" sz="4000" dirty="0">
                <a:sym typeface="Wingdings" panose="05000000000000000000" pitchFamily="2" charset="2"/>
              </a:rPr>
              <a:t> </a:t>
            </a:r>
            <a:endParaRPr lang="en-CA" sz="4000" dirty="0"/>
          </a:p>
        </p:txBody>
      </p:sp>
      <p:sp>
        <p:nvSpPr>
          <p:cNvPr id="4" name="Footer Placeholder 3">
            <a:extLst>
              <a:ext uri="{FF2B5EF4-FFF2-40B4-BE49-F238E27FC236}">
                <a16:creationId xmlns:a16="http://schemas.microsoft.com/office/drawing/2014/main" id="{43339503-D0EE-4C48-83C8-B76D64E879E4}"/>
              </a:ext>
            </a:extLst>
          </p:cNvPr>
          <p:cNvSpPr>
            <a:spLocks noGrp="1"/>
          </p:cNvSpPr>
          <p:nvPr>
            <p:ph type="ftr" sz="quarter" idx="11"/>
          </p:nvPr>
        </p:nvSpPr>
        <p:spPr/>
        <p:txBody>
          <a:bodyPr/>
          <a:lstStyle/>
          <a:p>
            <a:r>
              <a:rPr lang="en-CA"/>
              <a:t>ryan morreale©  WRIT 120 -FALL 2019</a:t>
            </a:r>
            <a:endParaRPr lang="en-US" dirty="0"/>
          </a:p>
        </p:txBody>
      </p:sp>
      <p:graphicFrame>
        <p:nvGraphicFramePr>
          <p:cNvPr id="5" name="Table 4">
            <a:extLst>
              <a:ext uri="{FF2B5EF4-FFF2-40B4-BE49-F238E27FC236}">
                <a16:creationId xmlns:a16="http://schemas.microsoft.com/office/drawing/2014/main" id="{2894720E-0316-4AA2-8FB1-BF87B0D2064B}"/>
              </a:ext>
            </a:extLst>
          </p:cNvPr>
          <p:cNvGraphicFramePr>
            <a:graphicFrameLocks noGrp="1"/>
          </p:cNvGraphicFramePr>
          <p:nvPr>
            <p:extLst>
              <p:ext uri="{D42A27DB-BD31-4B8C-83A1-F6EECF244321}">
                <p14:modId xmlns:p14="http://schemas.microsoft.com/office/powerpoint/2010/main" val="2266282122"/>
              </p:ext>
            </p:extLst>
          </p:nvPr>
        </p:nvGraphicFramePr>
        <p:xfrm>
          <a:off x="168813" y="198861"/>
          <a:ext cx="11662116" cy="1453198"/>
        </p:xfrm>
        <a:graphic>
          <a:graphicData uri="http://schemas.openxmlformats.org/drawingml/2006/table">
            <a:tbl>
              <a:tblPr firstRow="1" firstCol="1" bandRow="1">
                <a:tableStyleId>{5C22544A-7EE6-4342-B048-85BDC9FD1C3A}</a:tableStyleId>
              </a:tblPr>
              <a:tblGrid>
                <a:gridCol w="1604008">
                  <a:extLst>
                    <a:ext uri="{9D8B030D-6E8A-4147-A177-3AD203B41FA5}">
                      <a16:colId xmlns:a16="http://schemas.microsoft.com/office/drawing/2014/main" val="3571064767"/>
                    </a:ext>
                  </a:extLst>
                </a:gridCol>
                <a:gridCol w="4047441">
                  <a:extLst>
                    <a:ext uri="{9D8B030D-6E8A-4147-A177-3AD203B41FA5}">
                      <a16:colId xmlns:a16="http://schemas.microsoft.com/office/drawing/2014/main" val="2431479646"/>
                    </a:ext>
                  </a:extLst>
                </a:gridCol>
                <a:gridCol w="1353304">
                  <a:extLst>
                    <a:ext uri="{9D8B030D-6E8A-4147-A177-3AD203B41FA5}">
                      <a16:colId xmlns:a16="http://schemas.microsoft.com/office/drawing/2014/main" val="1202319289"/>
                    </a:ext>
                  </a:extLst>
                </a:gridCol>
                <a:gridCol w="2329929">
                  <a:extLst>
                    <a:ext uri="{9D8B030D-6E8A-4147-A177-3AD203B41FA5}">
                      <a16:colId xmlns:a16="http://schemas.microsoft.com/office/drawing/2014/main" val="2692249710"/>
                    </a:ext>
                  </a:extLst>
                </a:gridCol>
                <a:gridCol w="2327434">
                  <a:extLst>
                    <a:ext uri="{9D8B030D-6E8A-4147-A177-3AD203B41FA5}">
                      <a16:colId xmlns:a16="http://schemas.microsoft.com/office/drawing/2014/main" val="658630343"/>
                    </a:ext>
                  </a:extLst>
                </a:gridCol>
              </a:tblGrid>
              <a:tr h="365125">
                <a:tc>
                  <a:txBody>
                    <a:bodyPr/>
                    <a:lstStyle/>
                    <a:p>
                      <a:pPr>
                        <a:lnSpc>
                          <a:spcPct val="107000"/>
                        </a:lnSpc>
                        <a:spcAft>
                          <a:spcPts val="0"/>
                        </a:spcAft>
                      </a:pPr>
                      <a:r>
                        <a:rPr lang="en-CA" sz="1800">
                          <a:effectLst/>
                        </a:rPr>
                        <a:t>2</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800" dirty="0">
                          <a:effectLst/>
                        </a:rPr>
                        <a:t>Initial Research Interest Documentation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800" dirty="0">
                          <a:effectLst/>
                        </a:rPr>
                        <a:t> Please complete as a .DOC file and print as hard-copy.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800" dirty="0">
                          <a:effectLst/>
                        </a:rPr>
                        <a:t>2.5 %</a:t>
                      </a:r>
                    </a:p>
                    <a:p>
                      <a:pP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800" dirty="0">
                          <a:effectLst/>
                        </a:rPr>
                        <a:t>Week 2</a:t>
                      </a:r>
                      <a:br>
                        <a:rPr lang="en-CA" sz="1800" dirty="0">
                          <a:effectLst/>
                        </a:rPr>
                      </a:br>
                      <a:r>
                        <a:rPr lang="en-CA" sz="1800" dirty="0">
                          <a:effectLst/>
                        </a:rPr>
                        <a:t>*</a:t>
                      </a:r>
                      <a:r>
                        <a:rPr lang="en-CA" sz="1800" i="1" u="none" dirty="0">
                          <a:effectLst/>
                        </a:rPr>
                        <a:t>Handed in as hard-copy ONLY on Tuesday  September 17-2019. </a:t>
                      </a:r>
                      <a:endParaRPr lang="en-CA" sz="1800" i="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8475947"/>
                  </a:ext>
                </a:extLst>
              </a:tr>
            </a:tbl>
          </a:graphicData>
        </a:graphic>
      </p:graphicFrame>
    </p:spTree>
    <p:extLst>
      <p:ext uri="{BB962C8B-B14F-4D97-AF65-F5344CB8AC3E}">
        <p14:creationId xmlns:p14="http://schemas.microsoft.com/office/powerpoint/2010/main" val="151388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008A-076A-45A9-A39A-FF6791F723CE}"/>
              </a:ext>
            </a:extLst>
          </p:cNvPr>
          <p:cNvSpPr>
            <a:spLocks noGrp="1"/>
          </p:cNvSpPr>
          <p:nvPr>
            <p:ph type="ctrTitle"/>
          </p:nvPr>
        </p:nvSpPr>
        <p:spPr>
          <a:xfrm>
            <a:off x="329258" y="3611564"/>
            <a:ext cx="10948947" cy="2571748"/>
          </a:xfrm>
        </p:spPr>
        <p:txBody>
          <a:bodyPr>
            <a:normAutofit/>
          </a:bodyPr>
          <a:lstStyle/>
          <a:p>
            <a:r>
              <a:rPr lang="en-CA" b="1" dirty="0">
                <a:solidFill>
                  <a:srgbClr val="0070C0"/>
                </a:solidFill>
              </a:rPr>
              <a:t>Yippie – 3 famous QUESTIONS</a:t>
            </a:r>
          </a:p>
        </p:txBody>
      </p:sp>
      <p:sp>
        <p:nvSpPr>
          <p:cNvPr id="3" name="Subtitle 2">
            <a:extLst>
              <a:ext uri="{FF2B5EF4-FFF2-40B4-BE49-F238E27FC236}">
                <a16:creationId xmlns:a16="http://schemas.microsoft.com/office/drawing/2014/main" id="{A12F4561-0B3D-4CF4-AB6E-A13803F2A870}"/>
              </a:ext>
            </a:extLst>
          </p:cNvPr>
          <p:cNvSpPr>
            <a:spLocks noGrp="1"/>
          </p:cNvSpPr>
          <p:nvPr>
            <p:ph type="subTitle" idx="1"/>
          </p:nvPr>
        </p:nvSpPr>
        <p:spPr>
          <a:xfrm>
            <a:off x="446791" y="629284"/>
            <a:ext cx="10713880" cy="5508623"/>
          </a:xfrm>
        </p:spPr>
        <p:txBody>
          <a:bodyPr>
            <a:normAutofit/>
          </a:bodyPr>
          <a:lstStyle/>
          <a:p>
            <a:pPr marL="457200" indent="-457200">
              <a:buAutoNum type="arabicPeriod"/>
            </a:pPr>
            <a:r>
              <a:rPr lang="en-CA" sz="4400" dirty="0"/>
              <a:t>What did you like from class (today)? </a:t>
            </a:r>
          </a:p>
          <a:p>
            <a:pPr marL="457200" indent="-457200">
              <a:buAutoNum type="arabicPeriod"/>
            </a:pPr>
            <a:r>
              <a:rPr lang="en-CA" sz="4400" dirty="0"/>
              <a:t>What did you not like from class (today) ? </a:t>
            </a:r>
          </a:p>
          <a:p>
            <a:pPr marL="457200" indent="-457200">
              <a:buAutoNum type="arabicPeriod"/>
            </a:pPr>
            <a:r>
              <a:rPr lang="en-CA" sz="4400" dirty="0"/>
              <a:t>What do you want to know more about  / see again / explore more ? </a:t>
            </a:r>
          </a:p>
        </p:txBody>
      </p:sp>
      <p:sp>
        <p:nvSpPr>
          <p:cNvPr id="4" name="Footer Placeholder 3">
            <a:extLst>
              <a:ext uri="{FF2B5EF4-FFF2-40B4-BE49-F238E27FC236}">
                <a16:creationId xmlns:a16="http://schemas.microsoft.com/office/drawing/2014/main" id="{41348B09-C034-4B69-8078-9F94244915F0}"/>
              </a:ext>
            </a:extLst>
          </p:cNvPr>
          <p:cNvSpPr>
            <a:spLocks noGrp="1"/>
          </p:cNvSpPr>
          <p:nvPr>
            <p:ph type="ftr" sz="quarter" idx="11"/>
          </p:nvPr>
        </p:nvSpPr>
        <p:spPr/>
        <p:txBody>
          <a:bodyPr/>
          <a:lstStyle/>
          <a:p>
            <a:r>
              <a:rPr lang="en-CA"/>
              <a:t>ryan morreale©  WRIT 120 -FALL 2019</a:t>
            </a:r>
            <a:endParaRPr lang="en-US" dirty="0"/>
          </a:p>
        </p:txBody>
      </p:sp>
    </p:spTree>
    <p:extLst>
      <p:ext uri="{BB962C8B-B14F-4D97-AF65-F5344CB8AC3E}">
        <p14:creationId xmlns:p14="http://schemas.microsoft.com/office/powerpoint/2010/main" val="3543139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4752-2633-4DC4-A19D-7102E80E22F9}"/>
              </a:ext>
            </a:extLst>
          </p:cNvPr>
          <p:cNvSpPr>
            <a:spLocks noGrp="1"/>
          </p:cNvSpPr>
          <p:nvPr>
            <p:ph type="ctrTitle"/>
          </p:nvPr>
        </p:nvSpPr>
        <p:spPr>
          <a:xfrm>
            <a:off x="301549" y="5451473"/>
            <a:ext cx="9440034" cy="1828801"/>
          </a:xfrm>
        </p:spPr>
        <p:txBody>
          <a:bodyPr>
            <a:noAutofit/>
          </a:bodyPr>
          <a:lstStyle/>
          <a:p>
            <a:pPr algn="l">
              <a:lnSpc>
                <a:spcPct val="200000"/>
              </a:lnSpc>
            </a:pPr>
            <a:r>
              <a:rPr lang="en-CA" sz="1200" dirty="0" err="1">
                <a:effectLst/>
              </a:rPr>
              <a:t>Lannon</a:t>
            </a:r>
            <a:r>
              <a:rPr lang="en-CA" sz="1200" dirty="0">
                <a:effectLst/>
              </a:rPr>
              <a:t>, J. M., </a:t>
            </a:r>
            <a:r>
              <a:rPr lang="en-CA" sz="1200" dirty="0" err="1">
                <a:effectLst/>
              </a:rPr>
              <a:t>Klepp</a:t>
            </a:r>
            <a:r>
              <a:rPr lang="en-CA" sz="1200" dirty="0">
                <a:effectLst/>
              </a:rPr>
              <a:t>, D., &amp; Kelly, S. (2018). </a:t>
            </a:r>
            <a:r>
              <a:rPr lang="en-CA" sz="1200" i="1" dirty="0">
                <a:effectLst/>
              </a:rPr>
              <a:t>Technical </a:t>
            </a:r>
            <a:br>
              <a:rPr lang="en-CA" sz="1200" i="1" dirty="0">
                <a:effectLst/>
              </a:rPr>
            </a:br>
            <a:r>
              <a:rPr lang="en-CA" sz="1200" i="1" dirty="0">
                <a:effectLst/>
              </a:rPr>
              <a:t>	communication </a:t>
            </a:r>
            <a:r>
              <a:rPr lang="en-CA" sz="1200" dirty="0">
                <a:effectLst/>
              </a:rPr>
              <a:t>(7th </a:t>
            </a:r>
            <a:r>
              <a:rPr lang="en-CA" sz="1200" dirty="0" err="1">
                <a:effectLst/>
              </a:rPr>
              <a:t>Cdn</a:t>
            </a:r>
            <a:r>
              <a:rPr lang="en-CA" sz="1200" dirty="0">
                <a:effectLst/>
              </a:rPr>
              <a:t>. ed.). Don Mills, ON: Pearson 	Canada Inc.</a:t>
            </a:r>
            <a:br>
              <a:rPr lang="en-CA" sz="1200" dirty="0">
                <a:effectLst/>
              </a:rPr>
            </a:br>
            <a:br>
              <a:rPr lang="en-CA" sz="1200" dirty="0">
                <a:effectLst/>
              </a:rPr>
            </a:br>
            <a:r>
              <a:rPr lang="en-CA" sz="1200" i="1" dirty="0">
                <a:effectLst/>
              </a:rPr>
              <a:t>Technical Reading and Writing Skills</a:t>
            </a:r>
            <a:r>
              <a:rPr lang="en-CA" sz="1200" dirty="0">
                <a:effectLst/>
              </a:rPr>
              <a:t>. Second Custom Edition </a:t>
            </a:r>
            <a:br>
              <a:rPr lang="en-CA" sz="1200" dirty="0">
                <a:effectLst/>
              </a:rPr>
            </a:br>
            <a:r>
              <a:rPr lang="en-CA" sz="1200" dirty="0">
                <a:effectLst/>
              </a:rPr>
              <a:t>	for Humber College</a:t>
            </a:r>
            <a:r>
              <a:rPr lang="en-CA" sz="1200" i="1" dirty="0">
                <a:effectLst/>
              </a:rPr>
              <a:t>.</a:t>
            </a:r>
            <a:r>
              <a:rPr lang="en-CA" sz="1200" dirty="0">
                <a:effectLst/>
              </a:rPr>
              <a:t> (2015). Toronto, Canada: Nelson 	Education.</a:t>
            </a:r>
            <a:br>
              <a:rPr lang="en-CA" sz="1200" dirty="0">
                <a:effectLst/>
              </a:rPr>
            </a:br>
            <a:br>
              <a:rPr lang="en-CA" sz="1200" dirty="0">
                <a:effectLst/>
              </a:rPr>
            </a:br>
            <a:r>
              <a:rPr lang="en-US" sz="1200" dirty="0" err="1">
                <a:effectLst/>
              </a:rPr>
              <a:t>Cicerchia</a:t>
            </a:r>
            <a:r>
              <a:rPr lang="en-US" sz="1200" dirty="0">
                <a:effectLst/>
              </a:rPr>
              <a:t>, M. (2014, April 23). Skimming and scanning:  What’s the difference?</a:t>
            </a:r>
            <a:br>
              <a:rPr lang="en-CA" sz="1200" dirty="0">
                <a:effectLst/>
              </a:rPr>
            </a:br>
            <a:r>
              <a:rPr lang="en-CA" sz="1200" dirty="0">
                <a:effectLst/>
              </a:rPr>
              <a:t>	</a:t>
            </a:r>
            <a:r>
              <a:rPr lang="en-US" sz="1200" dirty="0">
                <a:effectLst/>
              </a:rPr>
              <a:t>[Web log post]. Retrieved from https://lingua.ly/blog/skimming-and-scanning-whats-the-difference/</a:t>
            </a:r>
            <a:br>
              <a:rPr lang="en-US" sz="1200" dirty="0">
                <a:effectLst/>
              </a:rPr>
            </a:br>
            <a:br>
              <a:rPr lang="en-CA" sz="1200" dirty="0">
                <a:effectLst/>
              </a:rPr>
            </a:br>
            <a:r>
              <a:rPr lang="en-US" sz="1200" i="1" dirty="0">
                <a:effectLst/>
              </a:rPr>
              <a:t>College Reading and Writing Skills</a:t>
            </a:r>
            <a:r>
              <a:rPr lang="en-US" sz="1200" dirty="0">
                <a:effectLst/>
              </a:rPr>
              <a:t>. 1st Custom Edition. (2014). Toronto, Canada: Nelson Education. </a:t>
            </a:r>
            <a:br>
              <a:rPr lang="en-US" sz="1200" dirty="0">
                <a:effectLst/>
              </a:rPr>
            </a:br>
            <a:br>
              <a:rPr lang="en-CA" sz="1200" dirty="0">
                <a:effectLst/>
              </a:rPr>
            </a:br>
            <a:r>
              <a:rPr lang="en-US" sz="1200" dirty="0" err="1">
                <a:effectLst/>
              </a:rPr>
              <a:t>Lannon</a:t>
            </a:r>
            <a:r>
              <a:rPr lang="en-US" sz="1200" dirty="0">
                <a:effectLst/>
              </a:rPr>
              <a:t>, J. M., </a:t>
            </a:r>
            <a:r>
              <a:rPr lang="en-US" sz="1200" dirty="0" err="1">
                <a:effectLst/>
              </a:rPr>
              <a:t>Klepp</a:t>
            </a:r>
            <a:r>
              <a:rPr lang="en-US" sz="1200" dirty="0">
                <a:effectLst/>
              </a:rPr>
              <a:t>, D., &amp; Kelly, S. (2018). </a:t>
            </a:r>
            <a:r>
              <a:rPr lang="en-US" sz="1200" i="1" dirty="0">
                <a:effectLst/>
              </a:rPr>
              <a:t>Technical communication </a:t>
            </a:r>
            <a:r>
              <a:rPr lang="en-US" sz="1200" dirty="0">
                <a:effectLst/>
              </a:rPr>
              <a:t>(7th </a:t>
            </a:r>
            <a:r>
              <a:rPr lang="en-US" sz="1200" dirty="0" err="1">
                <a:effectLst/>
              </a:rPr>
              <a:t>Cdn</a:t>
            </a:r>
            <a:r>
              <a:rPr lang="en-US" sz="1200" dirty="0">
                <a:effectLst/>
              </a:rPr>
              <a:t>. ed.). Don Mills, ON: Pearson Canada Inc.</a:t>
            </a:r>
            <a:br>
              <a:rPr lang="en-CA" sz="1200" dirty="0">
                <a:effectLst/>
              </a:rPr>
            </a:br>
            <a:r>
              <a:rPr lang="en-CA" sz="1200" dirty="0">
                <a:effectLst/>
              </a:rPr>
              <a:t>	</a:t>
            </a:r>
            <a:r>
              <a:rPr lang="en-US" sz="1200" i="1" dirty="0">
                <a:effectLst/>
              </a:rPr>
              <a:t>Technical Reading and Writing Skills</a:t>
            </a:r>
            <a:r>
              <a:rPr lang="en-US" sz="1200" dirty="0">
                <a:effectLst/>
              </a:rPr>
              <a:t>. Second Custom Edition for Humber College</a:t>
            </a:r>
            <a:r>
              <a:rPr lang="en-US" sz="1200" i="1" dirty="0">
                <a:effectLst/>
              </a:rPr>
              <a:t>.</a:t>
            </a:r>
            <a:r>
              <a:rPr lang="en-US" sz="1200" dirty="0">
                <a:effectLst/>
              </a:rPr>
              <a:t> (2015). Toronto, Canada: Nelson Education.</a:t>
            </a:r>
            <a:br>
              <a:rPr lang="en-US" sz="1200" dirty="0">
                <a:effectLst/>
              </a:rPr>
            </a:br>
            <a:br>
              <a:rPr lang="en-CA" sz="1200" dirty="0">
                <a:effectLst/>
              </a:rPr>
            </a:br>
            <a:r>
              <a:rPr lang="en-US" sz="1200" i="1" dirty="0">
                <a:effectLst/>
              </a:rPr>
              <a:t>The Typewriter Industry</a:t>
            </a:r>
            <a:r>
              <a:rPr lang="en-US" sz="1200" dirty="0">
                <a:effectLst/>
              </a:rPr>
              <a:t>. Los Angeles Times. Sept. 12, 1988. </a:t>
            </a:r>
            <a:br>
              <a:rPr lang="en-CA" sz="1200" dirty="0">
                <a:effectLst/>
              </a:rPr>
            </a:br>
            <a:r>
              <a:rPr lang="en-CA" sz="1200" dirty="0">
                <a:effectLst/>
              </a:rPr>
              <a:t>	</a:t>
            </a:r>
            <a:r>
              <a:rPr lang="en-US" sz="1200" dirty="0">
                <a:effectLst/>
              </a:rPr>
              <a:t>Retrieved from: </a:t>
            </a:r>
            <a:r>
              <a:rPr lang="en-US" sz="1200" u="sng" dirty="0">
                <a:effectLst/>
                <a:hlinkClick r:id="rId2"/>
              </a:rPr>
              <a:t>http://articles.latimes.com/1988-09-12/business/fi-1396_1_electronic-typewriters</a:t>
            </a:r>
            <a:br>
              <a:rPr lang="en-CA" sz="1200" dirty="0">
                <a:effectLst/>
              </a:rPr>
            </a:br>
            <a:r>
              <a:rPr lang="en-US" sz="1200" dirty="0">
                <a:effectLst/>
              </a:rPr>
              <a:t> </a:t>
            </a:r>
            <a:br>
              <a:rPr lang="en-CA" sz="1200" dirty="0">
                <a:effectLst/>
              </a:rPr>
            </a:br>
            <a:r>
              <a:rPr lang="en-US" sz="1200" dirty="0">
                <a:effectLst/>
              </a:rPr>
              <a:t> </a:t>
            </a:r>
            <a:br>
              <a:rPr lang="en-CA" sz="1200" dirty="0">
                <a:effectLst/>
              </a:rPr>
            </a:br>
            <a:endParaRPr lang="en-CA" sz="1200" dirty="0"/>
          </a:p>
        </p:txBody>
      </p:sp>
      <p:sp>
        <p:nvSpPr>
          <p:cNvPr id="3" name="Subtitle 2">
            <a:extLst>
              <a:ext uri="{FF2B5EF4-FFF2-40B4-BE49-F238E27FC236}">
                <a16:creationId xmlns:a16="http://schemas.microsoft.com/office/drawing/2014/main" id="{4843AFBA-B784-43FA-8286-EA4472B6E7A8}"/>
              </a:ext>
            </a:extLst>
          </p:cNvPr>
          <p:cNvSpPr>
            <a:spLocks noGrp="1"/>
          </p:cNvSpPr>
          <p:nvPr>
            <p:ph type="subTitle" idx="1"/>
          </p:nvPr>
        </p:nvSpPr>
        <p:spPr>
          <a:xfrm rot="16011681">
            <a:off x="6176840" y="3390316"/>
            <a:ext cx="9440034" cy="1049867"/>
          </a:xfrm>
        </p:spPr>
        <p:txBody>
          <a:bodyPr>
            <a:noAutofit/>
          </a:bodyPr>
          <a:lstStyle/>
          <a:p>
            <a:r>
              <a:rPr lang="en-CA" sz="6600" dirty="0">
                <a:solidFill>
                  <a:schemeClr val="bg2">
                    <a:lumMod val="50000"/>
                    <a:lumOff val="50000"/>
                  </a:schemeClr>
                </a:solidFill>
              </a:rPr>
              <a:t>references</a:t>
            </a:r>
          </a:p>
        </p:txBody>
      </p:sp>
      <p:sp>
        <p:nvSpPr>
          <p:cNvPr id="4" name="Footer Placeholder 3">
            <a:extLst>
              <a:ext uri="{FF2B5EF4-FFF2-40B4-BE49-F238E27FC236}">
                <a16:creationId xmlns:a16="http://schemas.microsoft.com/office/drawing/2014/main" id="{2F10B45F-7B45-49EE-8183-7A3346732874}"/>
              </a:ext>
            </a:extLst>
          </p:cNvPr>
          <p:cNvSpPr>
            <a:spLocks noGrp="1"/>
          </p:cNvSpPr>
          <p:nvPr>
            <p:ph type="ftr" sz="quarter" idx="11"/>
          </p:nvPr>
        </p:nvSpPr>
        <p:spPr/>
        <p:txBody>
          <a:bodyPr/>
          <a:lstStyle/>
          <a:p>
            <a:r>
              <a:rPr lang="en-CA"/>
              <a:t>ryan morreale©  WRIT 120 -FALL 2019</a:t>
            </a:r>
            <a:endParaRPr lang="en-US" dirty="0"/>
          </a:p>
        </p:txBody>
      </p:sp>
    </p:spTree>
    <p:extLst>
      <p:ext uri="{BB962C8B-B14F-4D97-AF65-F5344CB8AC3E}">
        <p14:creationId xmlns:p14="http://schemas.microsoft.com/office/powerpoint/2010/main" val="237891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A close up of a plant&#10;&#10;Description automatically generated">
            <a:extLst>
              <a:ext uri="{FF2B5EF4-FFF2-40B4-BE49-F238E27FC236}">
                <a16:creationId xmlns:a16="http://schemas.microsoft.com/office/drawing/2014/main" id="{52022E3F-0567-4638-9268-0DE68D944C0C}"/>
              </a:ext>
            </a:extLst>
          </p:cNvPr>
          <p:cNvPicPr>
            <a:picLocks noChangeAspect="1"/>
          </p:cNvPicPr>
          <p:nvPr/>
        </p:nvPicPr>
        <p:blipFill rotWithShape="1">
          <a:blip r:embed="rId3"/>
          <a:srcRect t="9276" b="6769"/>
          <a:stretch/>
        </p:blipFill>
        <p:spPr>
          <a:xfrm>
            <a:off x="20" y="6973"/>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737531" y="1101852"/>
            <a:ext cx="4254640" cy="4654297"/>
          </a:xfrm>
          <a:prstGeom prst="round2SameRect">
            <a:avLst>
              <a:gd name="adj1" fmla="val 5146"/>
              <a:gd name="adj2" fmla="val 400"/>
            </a:avLst>
          </a:pr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7C4D03E-00BE-477C-9E1F-7A8468715C6A}"/>
              </a:ext>
            </a:extLst>
          </p:cNvPr>
          <p:cNvSpPr>
            <a:spLocks noGrp="1"/>
          </p:cNvSpPr>
          <p:nvPr>
            <p:ph type="ctrTitle"/>
          </p:nvPr>
        </p:nvSpPr>
        <p:spPr>
          <a:xfrm>
            <a:off x="7574741" y="38577"/>
            <a:ext cx="4799664" cy="4699067"/>
          </a:xfrm>
        </p:spPr>
        <p:txBody>
          <a:bodyPr>
            <a:normAutofit/>
          </a:bodyPr>
          <a:lstStyle/>
          <a:p>
            <a:pPr algn="l"/>
            <a:r>
              <a:rPr lang="en-CA" sz="3600" dirty="0"/>
              <a:t>Project TOPIC &amp; RESEARCH</a:t>
            </a:r>
            <a:br>
              <a:rPr lang="en-CA" sz="3600" dirty="0"/>
            </a:br>
            <a:br>
              <a:rPr lang="en-CA" sz="3600" dirty="0"/>
            </a:br>
            <a:r>
              <a:rPr lang="en-CA" sz="3600" cap="all" dirty="0"/>
              <a:t>Initial Research Interest  Documentation </a:t>
            </a:r>
          </a:p>
        </p:txBody>
      </p:sp>
      <p:sp>
        <p:nvSpPr>
          <p:cNvPr id="3" name="Subtitle 2">
            <a:extLst>
              <a:ext uri="{FF2B5EF4-FFF2-40B4-BE49-F238E27FC236}">
                <a16:creationId xmlns:a16="http://schemas.microsoft.com/office/drawing/2014/main" id="{920E8637-A70D-4CDD-8CD2-7C9FD0718B11}"/>
              </a:ext>
            </a:extLst>
          </p:cNvPr>
          <p:cNvSpPr>
            <a:spLocks noGrp="1"/>
          </p:cNvSpPr>
          <p:nvPr>
            <p:ph type="subTitle" idx="1"/>
          </p:nvPr>
        </p:nvSpPr>
        <p:spPr>
          <a:xfrm>
            <a:off x="7609257" y="4737644"/>
            <a:ext cx="3503122" cy="1244361"/>
          </a:xfrm>
        </p:spPr>
        <p:txBody>
          <a:bodyPr>
            <a:normAutofit/>
          </a:bodyPr>
          <a:lstStyle/>
          <a:p>
            <a:pPr algn="l"/>
            <a:r>
              <a:rPr lang="en-CA" sz="1800" dirty="0">
                <a:solidFill>
                  <a:srgbClr val="A3FF47"/>
                </a:solidFill>
              </a:rPr>
              <a:t>Writ 120 – Week #2b </a:t>
            </a:r>
            <a:br>
              <a:rPr lang="en-CA" sz="1800" dirty="0">
                <a:solidFill>
                  <a:srgbClr val="A3FF47"/>
                </a:solidFill>
              </a:rPr>
            </a:br>
            <a:r>
              <a:rPr lang="en-CA" sz="1800" dirty="0">
                <a:solidFill>
                  <a:srgbClr val="A3FF47"/>
                </a:solidFill>
              </a:rPr>
              <a:t>September 12-2019</a:t>
            </a:r>
          </a:p>
        </p:txBody>
      </p:sp>
      <p:sp>
        <p:nvSpPr>
          <p:cNvPr id="5" name="Footer Placeholder 4">
            <a:extLst>
              <a:ext uri="{FF2B5EF4-FFF2-40B4-BE49-F238E27FC236}">
                <a16:creationId xmlns:a16="http://schemas.microsoft.com/office/drawing/2014/main" id="{6F314C8D-DF6D-4B40-8C5B-CC6A00F82987}"/>
              </a:ext>
            </a:extLst>
          </p:cNvPr>
          <p:cNvSpPr>
            <a:spLocks noGrp="1"/>
          </p:cNvSpPr>
          <p:nvPr>
            <p:ph type="ftr" sz="quarter" idx="11"/>
          </p:nvPr>
        </p:nvSpPr>
        <p:spPr/>
        <p:txBody>
          <a:bodyPr/>
          <a:lstStyle/>
          <a:p>
            <a:r>
              <a:rPr lang="en-CA"/>
              <a:t>ryan morreale©  WRIT 120 -FALL 2019</a:t>
            </a:r>
            <a:endParaRPr lang="en-US" dirty="0"/>
          </a:p>
        </p:txBody>
      </p:sp>
    </p:spTree>
    <p:extLst>
      <p:ext uri="{BB962C8B-B14F-4D97-AF65-F5344CB8AC3E}">
        <p14:creationId xmlns:p14="http://schemas.microsoft.com/office/powerpoint/2010/main" val="324129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0E623-198F-491E-93E7-57334B0143E3}"/>
              </a:ext>
            </a:extLst>
          </p:cNvPr>
          <p:cNvSpPr>
            <a:spLocks noGrp="1"/>
          </p:cNvSpPr>
          <p:nvPr>
            <p:ph type="ctrTitle"/>
          </p:nvPr>
        </p:nvSpPr>
        <p:spPr>
          <a:xfrm>
            <a:off x="1370693" y="4406537"/>
            <a:ext cx="9440034" cy="1088336"/>
          </a:xfrm>
        </p:spPr>
        <p:txBody>
          <a:bodyPr>
            <a:normAutofit/>
          </a:bodyPr>
          <a:lstStyle/>
          <a:p>
            <a:pPr>
              <a:lnSpc>
                <a:spcPct val="90000"/>
              </a:lnSpc>
            </a:pPr>
            <a:r>
              <a:rPr lang="en-CA" sz="3400" b="1"/>
              <a:t>…for YOUR individual readings for each week/class.</a:t>
            </a:r>
          </a:p>
        </p:txBody>
      </p:sp>
      <p:sp>
        <p:nvSpPr>
          <p:cNvPr id="3" name="Subtitle 2">
            <a:extLst>
              <a:ext uri="{FF2B5EF4-FFF2-40B4-BE49-F238E27FC236}">
                <a16:creationId xmlns:a16="http://schemas.microsoft.com/office/drawing/2014/main" id="{A53389BB-8122-4069-AE0D-50B6887AAA25}"/>
              </a:ext>
            </a:extLst>
          </p:cNvPr>
          <p:cNvSpPr>
            <a:spLocks noGrp="1"/>
          </p:cNvSpPr>
          <p:nvPr>
            <p:ph type="subTitle" idx="1"/>
          </p:nvPr>
        </p:nvSpPr>
        <p:spPr>
          <a:xfrm>
            <a:off x="1370693" y="5494872"/>
            <a:ext cx="9440034" cy="621614"/>
          </a:xfrm>
        </p:spPr>
        <p:txBody>
          <a:bodyPr>
            <a:normAutofit/>
          </a:bodyPr>
          <a:lstStyle/>
          <a:p>
            <a:r>
              <a:rPr lang="en-CA" b="1">
                <a:solidFill>
                  <a:srgbClr val="53D1E5"/>
                </a:solidFill>
              </a:rPr>
              <a:t>Please do CHECK out Bb (blackboard)…</a:t>
            </a:r>
          </a:p>
        </p:txBody>
      </p:sp>
      <p:pic>
        <p:nvPicPr>
          <p:cNvPr id="13" name="Picture 12">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2D6AE10C-C7CD-4D32-8476-6C6E5A2FF713}"/>
              </a:ext>
            </a:extLst>
          </p:cNvPr>
          <p:cNvPicPr>
            <a:picLocks noChangeAspect="1"/>
          </p:cNvPicPr>
          <p:nvPr/>
        </p:nvPicPr>
        <p:blipFill rotWithShape="1">
          <a:blip r:embed="rId4"/>
          <a:srcRect r="-1" b="19066"/>
          <a:stretch/>
        </p:blipFill>
        <p:spPr>
          <a:xfrm>
            <a:off x="-1" y="-1"/>
            <a:ext cx="12198915" cy="4220682"/>
          </a:xfrm>
          <a:prstGeom prst="rect">
            <a:avLst/>
          </a:prstGeom>
        </p:spPr>
      </p:pic>
      <p:sp>
        <p:nvSpPr>
          <p:cNvPr id="4" name="Footer Placeholder 3">
            <a:extLst>
              <a:ext uri="{FF2B5EF4-FFF2-40B4-BE49-F238E27FC236}">
                <a16:creationId xmlns:a16="http://schemas.microsoft.com/office/drawing/2014/main" id="{24228BA6-E37F-4AFE-B10F-83421BEE1F5D}"/>
              </a:ext>
            </a:extLst>
          </p:cNvPr>
          <p:cNvSpPr>
            <a:spLocks noGrp="1"/>
          </p:cNvSpPr>
          <p:nvPr>
            <p:ph type="ftr" sz="quarter" idx="11"/>
          </p:nvPr>
        </p:nvSpPr>
        <p:spPr>
          <a:xfrm>
            <a:off x="913795" y="6218082"/>
            <a:ext cx="6672865" cy="365125"/>
          </a:xfrm>
        </p:spPr>
        <p:txBody>
          <a:bodyPr>
            <a:normAutofit/>
          </a:bodyPr>
          <a:lstStyle/>
          <a:p>
            <a:pPr>
              <a:spcAft>
                <a:spcPts val="600"/>
              </a:spcAft>
            </a:pPr>
            <a:r>
              <a:rPr lang="en-CA"/>
              <a:t>ryan morreale©  WRIT 120 -FALL 2019</a:t>
            </a:r>
            <a:endParaRPr lang="en-US"/>
          </a:p>
        </p:txBody>
      </p:sp>
    </p:spTree>
    <p:extLst>
      <p:ext uri="{BB962C8B-B14F-4D97-AF65-F5344CB8AC3E}">
        <p14:creationId xmlns:p14="http://schemas.microsoft.com/office/powerpoint/2010/main" val="262974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E823-792F-435A-8B2F-602015859060}"/>
              </a:ext>
            </a:extLst>
          </p:cNvPr>
          <p:cNvSpPr>
            <a:spLocks noGrp="1"/>
          </p:cNvSpPr>
          <p:nvPr>
            <p:ph type="ctrTitle"/>
          </p:nvPr>
        </p:nvSpPr>
        <p:spPr>
          <a:xfrm>
            <a:off x="5481983" y="-653884"/>
            <a:ext cx="5884713" cy="2880890"/>
          </a:xfrm>
        </p:spPr>
        <p:txBody>
          <a:bodyPr>
            <a:normAutofit fontScale="90000"/>
          </a:bodyPr>
          <a:lstStyle/>
          <a:p>
            <a:r>
              <a:rPr lang="en-CA" dirty="0"/>
              <a:t>Humber Libraries </a:t>
            </a:r>
            <a:br>
              <a:rPr lang="en-CA" dirty="0"/>
            </a:br>
            <a:r>
              <a:rPr lang="en-CA" dirty="0"/>
              <a:t>More Options</a:t>
            </a:r>
            <a:br>
              <a:rPr lang="en-CA" dirty="0"/>
            </a:br>
            <a:r>
              <a:rPr lang="en-CA" dirty="0"/>
              <a:t>My Program / Topic</a:t>
            </a:r>
          </a:p>
        </p:txBody>
      </p:sp>
      <p:sp>
        <p:nvSpPr>
          <p:cNvPr id="3" name="Subtitle 2">
            <a:extLst>
              <a:ext uri="{FF2B5EF4-FFF2-40B4-BE49-F238E27FC236}">
                <a16:creationId xmlns:a16="http://schemas.microsoft.com/office/drawing/2014/main" id="{5EB92238-5E31-4E36-9D38-BECC2D461179}"/>
              </a:ext>
            </a:extLst>
          </p:cNvPr>
          <p:cNvSpPr>
            <a:spLocks noGrp="1"/>
          </p:cNvSpPr>
          <p:nvPr>
            <p:ph type="subTitle" idx="1"/>
          </p:nvPr>
        </p:nvSpPr>
        <p:spPr>
          <a:xfrm>
            <a:off x="5925410" y="2373525"/>
            <a:ext cx="5441286" cy="1675335"/>
          </a:xfrm>
        </p:spPr>
        <p:txBody>
          <a:bodyPr>
            <a:noAutofit/>
          </a:bodyPr>
          <a:lstStyle/>
          <a:p>
            <a:r>
              <a:rPr lang="en-CA" sz="2800" dirty="0"/>
              <a:t>Then select your program of study</a:t>
            </a:r>
          </a:p>
          <a:p>
            <a:endParaRPr lang="en-CA" sz="2800" dirty="0"/>
          </a:p>
          <a:p>
            <a:r>
              <a:rPr lang="en-CA" sz="2800" dirty="0"/>
              <a:t>Great tool for you / another way to get into scholarly articles</a:t>
            </a:r>
          </a:p>
        </p:txBody>
      </p:sp>
      <p:pic>
        <p:nvPicPr>
          <p:cNvPr id="26" name="Picture 25">
            <a:extLst>
              <a:ext uri="{FF2B5EF4-FFF2-40B4-BE49-F238E27FC236}">
                <a16:creationId xmlns:a16="http://schemas.microsoft.com/office/drawing/2014/main" id="{BBFC95FA-585A-433A-8ECF-D85700125B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Picture 4">
            <a:extLst>
              <a:ext uri="{FF2B5EF4-FFF2-40B4-BE49-F238E27FC236}">
                <a16:creationId xmlns:a16="http://schemas.microsoft.com/office/drawing/2014/main" id="{8C27953F-A0F7-4F4B-8E1D-EBBFBD81563E}"/>
              </a:ext>
            </a:extLst>
          </p:cNvPr>
          <p:cNvPicPr>
            <a:picLocks noChangeAspect="1"/>
          </p:cNvPicPr>
          <p:nvPr/>
        </p:nvPicPr>
        <p:blipFill>
          <a:blip r:embed="rId4"/>
          <a:stretch>
            <a:fillRect/>
          </a:stretch>
        </p:blipFill>
        <p:spPr>
          <a:xfrm>
            <a:off x="267286" y="201522"/>
            <a:ext cx="4412597" cy="2190593"/>
          </a:xfrm>
          <a:prstGeom prst="rect">
            <a:avLst/>
          </a:prstGeom>
        </p:spPr>
      </p:pic>
      <p:pic>
        <p:nvPicPr>
          <p:cNvPr id="6" name="Picture 5">
            <a:extLst>
              <a:ext uri="{FF2B5EF4-FFF2-40B4-BE49-F238E27FC236}">
                <a16:creationId xmlns:a16="http://schemas.microsoft.com/office/drawing/2014/main" id="{89037A14-857E-4BC3-A360-ED91B149656A}"/>
              </a:ext>
            </a:extLst>
          </p:cNvPr>
          <p:cNvPicPr>
            <a:picLocks noChangeAspect="1"/>
          </p:cNvPicPr>
          <p:nvPr/>
        </p:nvPicPr>
        <p:blipFill>
          <a:blip r:embed="rId5"/>
          <a:stretch>
            <a:fillRect/>
          </a:stretch>
        </p:blipFill>
        <p:spPr>
          <a:xfrm>
            <a:off x="267287" y="2552982"/>
            <a:ext cx="4412596" cy="1748651"/>
          </a:xfrm>
          <a:prstGeom prst="rect">
            <a:avLst/>
          </a:prstGeom>
        </p:spPr>
      </p:pic>
      <p:pic>
        <p:nvPicPr>
          <p:cNvPr id="7" name="Picture 6">
            <a:extLst>
              <a:ext uri="{FF2B5EF4-FFF2-40B4-BE49-F238E27FC236}">
                <a16:creationId xmlns:a16="http://schemas.microsoft.com/office/drawing/2014/main" id="{7788AB5D-8E3C-4B44-8FF6-565703FC700C}"/>
              </a:ext>
            </a:extLst>
          </p:cNvPr>
          <p:cNvPicPr>
            <a:picLocks noChangeAspect="1"/>
          </p:cNvPicPr>
          <p:nvPr/>
        </p:nvPicPr>
        <p:blipFill>
          <a:blip r:embed="rId6"/>
          <a:stretch>
            <a:fillRect/>
          </a:stretch>
        </p:blipFill>
        <p:spPr>
          <a:xfrm>
            <a:off x="267287" y="4465885"/>
            <a:ext cx="4412596" cy="1752036"/>
          </a:xfrm>
          <a:prstGeom prst="rect">
            <a:avLst/>
          </a:prstGeom>
        </p:spPr>
      </p:pic>
      <p:sp>
        <p:nvSpPr>
          <p:cNvPr id="4" name="Footer Placeholder 3">
            <a:extLst>
              <a:ext uri="{FF2B5EF4-FFF2-40B4-BE49-F238E27FC236}">
                <a16:creationId xmlns:a16="http://schemas.microsoft.com/office/drawing/2014/main" id="{744A0CB4-9FAC-4D31-9F85-9147B3E1826F}"/>
              </a:ext>
            </a:extLst>
          </p:cNvPr>
          <p:cNvSpPr>
            <a:spLocks noGrp="1"/>
          </p:cNvSpPr>
          <p:nvPr>
            <p:ph type="ftr" sz="quarter" idx="11"/>
          </p:nvPr>
        </p:nvSpPr>
        <p:spPr>
          <a:xfrm>
            <a:off x="913795" y="6291353"/>
            <a:ext cx="6672865" cy="365125"/>
          </a:xfrm>
        </p:spPr>
        <p:txBody>
          <a:bodyPr>
            <a:normAutofit/>
          </a:bodyPr>
          <a:lstStyle/>
          <a:p>
            <a:pPr>
              <a:spcAft>
                <a:spcPts val="600"/>
              </a:spcAft>
            </a:pPr>
            <a:r>
              <a:rPr lang="en-CA"/>
              <a:t>ryan morreale©  WRIT 120 -FALL 2019</a:t>
            </a:r>
            <a:endParaRPr lang="en-US"/>
          </a:p>
        </p:txBody>
      </p:sp>
      <p:sp>
        <p:nvSpPr>
          <p:cNvPr id="8" name="TextBox 7">
            <a:extLst>
              <a:ext uri="{FF2B5EF4-FFF2-40B4-BE49-F238E27FC236}">
                <a16:creationId xmlns:a16="http://schemas.microsoft.com/office/drawing/2014/main" id="{981ABCF5-8AD6-41AF-BA02-2896941BC2C8}"/>
              </a:ext>
            </a:extLst>
          </p:cNvPr>
          <p:cNvSpPr txBox="1"/>
          <p:nvPr/>
        </p:nvSpPr>
        <p:spPr>
          <a:xfrm rot="20665171">
            <a:off x="6136216" y="4860706"/>
            <a:ext cx="4560139" cy="1477328"/>
          </a:xfrm>
          <a:prstGeom prst="rect">
            <a:avLst/>
          </a:prstGeom>
          <a:noFill/>
        </p:spPr>
        <p:txBody>
          <a:bodyPr wrap="square" rtlCol="0">
            <a:spAutoFit/>
          </a:bodyPr>
          <a:lstStyle/>
          <a:p>
            <a:pPr algn="ctr"/>
            <a:r>
              <a:rPr lang="en-CA" dirty="0">
                <a:solidFill>
                  <a:schemeClr val="accent6">
                    <a:lumMod val="60000"/>
                    <a:lumOff val="40000"/>
                  </a:schemeClr>
                </a:solidFill>
              </a:rPr>
              <a:t>Here is where I would like to take questions regarding finding resources via Humber Libraries &amp; APA documentation – Owl Purdue and Humber Libraries have great tools/resources </a:t>
            </a:r>
          </a:p>
        </p:txBody>
      </p:sp>
    </p:spTree>
    <p:extLst>
      <p:ext uri="{BB962C8B-B14F-4D97-AF65-F5344CB8AC3E}">
        <p14:creationId xmlns:p14="http://schemas.microsoft.com/office/powerpoint/2010/main" val="343054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CC7B-F508-41D6-95C7-B237A4132BC4}"/>
              </a:ext>
            </a:extLst>
          </p:cNvPr>
          <p:cNvSpPr>
            <a:spLocks noGrp="1"/>
          </p:cNvSpPr>
          <p:nvPr>
            <p:ph type="ctrTitle"/>
          </p:nvPr>
        </p:nvSpPr>
        <p:spPr>
          <a:xfrm>
            <a:off x="8376404" y="4780026"/>
            <a:ext cx="3257578" cy="1828801"/>
          </a:xfrm>
        </p:spPr>
        <p:txBody>
          <a:bodyPr>
            <a:normAutofit fontScale="90000"/>
          </a:bodyPr>
          <a:lstStyle/>
          <a:p>
            <a:r>
              <a:rPr lang="en-CA" dirty="0"/>
              <a:t>Is it messy? Yes it can!</a:t>
            </a:r>
          </a:p>
        </p:txBody>
      </p:sp>
      <p:sp>
        <p:nvSpPr>
          <p:cNvPr id="3" name="Subtitle 2">
            <a:extLst>
              <a:ext uri="{FF2B5EF4-FFF2-40B4-BE49-F238E27FC236}">
                <a16:creationId xmlns:a16="http://schemas.microsoft.com/office/drawing/2014/main" id="{84A556BB-8E0F-441F-8330-A12917992E95}"/>
              </a:ext>
            </a:extLst>
          </p:cNvPr>
          <p:cNvSpPr>
            <a:spLocks noGrp="1"/>
          </p:cNvSpPr>
          <p:nvPr>
            <p:ph type="subTitle" idx="1"/>
          </p:nvPr>
        </p:nvSpPr>
        <p:spPr>
          <a:xfrm>
            <a:off x="-469790" y="5271066"/>
            <a:ext cx="9440034" cy="1049867"/>
          </a:xfrm>
        </p:spPr>
        <p:txBody>
          <a:bodyPr/>
          <a:lstStyle/>
          <a:p>
            <a:r>
              <a:rPr lang="en-CA" dirty="0"/>
              <a:t>https://www.youtube.com/watch?v=tOC_Y9mOcy0</a:t>
            </a:r>
          </a:p>
        </p:txBody>
      </p:sp>
      <p:sp>
        <p:nvSpPr>
          <p:cNvPr id="4" name="Footer Placeholder 3">
            <a:extLst>
              <a:ext uri="{FF2B5EF4-FFF2-40B4-BE49-F238E27FC236}">
                <a16:creationId xmlns:a16="http://schemas.microsoft.com/office/drawing/2014/main" id="{CA09835F-234E-4EEE-862E-8D933C331049}"/>
              </a:ext>
            </a:extLst>
          </p:cNvPr>
          <p:cNvSpPr>
            <a:spLocks noGrp="1"/>
          </p:cNvSpPr>
          <p:nvPr>
            <p:ph type="ftr" sz="quarter" idx="11"/>
          </p:nvPr>
        </p:nvSpPr>
        <p:spPr/>
        <p:txBody>
          <a:bodyPr/>
          <a:lstStyle/>
          <a:p>
            <a:r>
              <a:rPr lang="en-CA"/>
              <a:t>ryan morreale©  WRIT 120 -FALL 2019</a:t>
            </a:r>
            <a:endParaRPr lang="en-US" dirty="0"/>
          </a:p>
        </p:txBody>
      </p:sp>
      <p:sp>
        <p:nvSpPr>
          <p:cNvPr id="5" name="Rectangle 4">
            <a:extLst>
              <a:ext uri="{FF2B5EF4-FFF2-40B4-BE49-F238E27FC236}">
                <a16:creationId xmlns:a16="http://schemas.microsoft.com/office/drawing/2014/main" id="{0B41EC00-E9D4-4155-8160-0F24085C314D}"/>
              </a:ext>
            </a:extLst>
          </p:cNvPr>
          <p:cNvSpPr/>
          <p:nvPr/>
        </p:nvSpPr>
        <p:spPr>
          <a:xfrm>
            <a:off x="0" y="141144"/>
            <a:ext cx="2940148" cy="3137013"/>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dirty="0">
                <a:latin typeface="Cambria" panose="02040503050406030204" pitchFamily="18" charset="0"/>
                <a:ea typeface="Calibri" panose="020F0502020204030204" pitchFamily="34" charset="0"/>
                <a:cs typeface="Times New Roman" panose="02020603050405020304" pitchFamily="18" charset="0"/>
              </a:rPr>
              <a:t>Skimming</a:t>
            </a:r>
            <a:endParaRPr lang="en-CA" dirty="0">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a:latin typeface="Cambria" panose="02040503050406030204" pitchFamily="18" charset="0"/>
                <a:ea typeface="Calibri" panose="020F0502020204030204" pitchFamily="34" charset="0"/>
                <a:cs typeface="Times New Roman" panose="02020603050405020304" pitchFamily="18" charset="0"/>
              </a:rPr>
              <a:t>Scanning</a:t>
            </a:r>
            <a:endParaRPr lang="en-CA" dirty="0">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a:latin typeface="Cambria" panose="02040503050406030204" pitchFamily="18" charset="0"/>
                <a:ea typeface="Calibri" panose="020F0502020204030204" pitchFamily="34" charset="0"/>
                <a:cs typeface="Times New Roman" panose="02020603050405020304" pitchFamily="18" charset="0"/>
              </a:rPr>
              <a:t>Annotating – See video link</a:t>
            </a:r>
            <a:endParaRPr lang="en-CA" dirty="0">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a:latin typeface="Cambria" panose="02040503050406030204" pitchFamily="18" charset="0"/>
                <a:ea typeface="Calibri" panose="020F0502020204030204" pitchFamily="34" charset="0"/>
                <a:cs typeface="Times New Roman" panose="02020603050405020304" pitchFamily="18" charset="0"/>
              </a:rPr>
              <a:t>Understanding the context –look up words, highlight, add your thoughts in the margins –see video link </a:t>
            </a:r>
          </a:p>
          <a:p>
            <a:pPr marL="342900" lvl="0" indent="-342900">
              <a:lnSpc>
                <a:spcPct val="107000"/>
              </a:lnSpc>
              <a:spcAft>
                <a:spcPts val="800"/>
              </a:spcAft>
              <a:buFont typeface="Symbol" panose="05050102010706020507" pitchFamily="18" charset="2"/>
              <a:buChar char=""/>
            </a:pPr>
            <a:endParaRPr lang="en-CA" dirty="0">
              <a:latin typeface="Cambria" panose="020405030504060302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0F4D58E-EDA1-4184-A340-1B845A7B98AA}"/>
              </a:ext>
            </a:extLst>
          </p:cNvPr>
          <p:cNvPicPr>
            <a:picLocks noChangeAspect="1"/>
          </p:cNvPicPr>
          <p:nvPr/>
        </p:nvPicPr>
        <p:blipFill>
          <a:blip r:embed="rId2"/>
          <a:stretch>
            <a:fillRect/>
          </a:stretch>
        </p:blipFill>
        <p:spPr>
          <a:xfrm>
            <a:off x="2940148" y="460919"/>
            <a:ext cx="9029700" cy="4191000"/>
          </a:xfrm>
          <a:prstGeom prst="rect">
            <a:avLst/>
          </a:prstGeom>
        </p:spPr>
      </p:pic>
    </p:spTree>
    <p:extLst>
      <p:ext uri="{BB962C8B-B14F-4D97-AF65-F5344CB8AC3E}">
        <p14:creationId xmlns:p14="http://schemas.microsoft.com/office/powerpoint/2010/main" val="351659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2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94370-66F8-41FC-BBE2-6D55BB76F770}"/>
              </a:ext>
            </a:extLst>
          </p:cNvPr>
          <p:cNvSpPr>
            <a:spLocks noGrp="1"/>
          </p:cNvSpPr>
          <p:nvPr>
            <p:ph type="ctrTitle"/>
          </p:nvPr>
        </p:nvSpPr>
        <p:spPr>
          <a:xfrm>
            <a:off x="6250149" y="1039906"/>
            <a:ext cx="4967686" cy="2558435"/>
          </a:xfrm>
        </p:spPr>
        <p:txBody>
          <a:bodyPr>
            <a:normAutofit/>
          </a:bodyPr>
          <a:lstStyle/>
          <a:p>
            <a:pPr algn="l"/>
            <a:r>
              <a:rPr lang="en-CA" dirty="0"/>
              <a:t>After Reading</a:t>
            </a:r>
          </a:p>
        </p:txBody>
      </p:sp>
      <p:sp>
        <p:nvSpPr>
          <p:cNvPr id="3" name="Subtitle 2">
            <a:extLst>
              <a:ext uri="{FF2B5EF4-FFF2-40B4-BE49-F238E27FC236}">
                <a16:creationId xmlns:a16="http://schemas.microsoft.com/office/drawing/2014/main" id="{0D9BFF50-F489-4C2F-A282-485296AAFAFD}"/>
              </a:ext>
            </a:extLst>
          </p:cNvPr>
          <p:cNvSpPr>
            <a:spLocks noGrp="1"/>
          </p:cNvSpPr>
          <p:nvPr>
            <p:ph type="subTitle" idx="1"/>
          </p:nvPr>
        </p:nvSpPr>
        <p:spPr>
          <a:xfrm>
            <a:off x="6250147" y="3773489"/>
            <a:ext cx="4967688" cy="1312487"/>
          </a:xfrm>
        </p:spPr>
        <p:txBody>
          <a:bodyPr>
            <a:normAutofit/>
          </a:bodyPr>
          <a:lstStyle/>
          <a:p>
            <a:pPr algn="l"/>
            <a:r>
              <a:rPr lang="en-CA" dirty="0"/>
              <a:t>Complete your Double Entry Journal </a:t>
            </a:r>
          </a:p>
        </p:txBody>
      </p:sp>
      <p:sp>
        <p:nvSpPr>
          <p:cNvPr id="23" name="Freeform: Shape 22">
            <a:extLst>
              <a:ext uri="{FF2B5EF4-FFF2-40B4-BE49-F238E27FC236}">
                <a16:creationId xmlns:a16="http://schemas.microsoft.com/office/drawing/2014/main" id="{5DCD51DF-47F0-4E43-9A0F-6B18888E0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0"/>
            <a:ext cx="4901184" cy="4032504"/>
          </a:xfrm>
          <a:custGeom>
            <a:avLst/>
            <a:gdLst>
              <a:gd name="connsiteX0" fmla="*/ 0 w 4901184"/>
              <a:gd name="connsiteY0" fmla="*/ 0 h 4032504"/>
              <a:gd name="connsiteX1" fmla="*/ 4901184 w 4901184"/>
              <a:gd name="connsiteY1" fmla="*/ 0 h 4032504"/>
              <a:gd name="connsiteX2" fmla="*/ 4901184 w 4901184"/>
              <a:gd name="connsiteY2" fmla="*/ 3813911 h 4032504"/>
              <a:gd name="connsiteX3" fmla="*/ 4682591 w 4901184"/>
              <a:gd name="connsiteY3" fmla="*/ 4032504 h 4032504"/>
              <a:gd name="connsiteX4" fmla="*/ 218593 w 4901184"/>
              <a:gd name="connsiteY4" fmla="*/ 4032504 h 4032504"/>
              <a:gd name="connsiteX5" fmla="*/ 0 w 4901184"/>
              <a:gd name="connsiteY5" fmla="*/ 3813911 h 403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4032504">
                <a:moveTo>
                  <a:pt x="0" y="0"/>
                </a:moveTo>
                <a:lnTo>
                  <a:pt x="4901184" y="0"/>
                </a:lnTo>
                <a:lnTo>
                  <a:pt x="4901184" y="3813911"/>
                </a:lnTo>
                <a:cubicBezTo>
                  <a:pt x="4901184" y="3934637"/>
                  <a:pt x="4803317" y="4032504"/>
                  <a:pt x="4682591" y="4032504"/>
                </a:cubicBezTo>
                <a:lnTo>
                  <a:pt x="218593" y="4032504"/>
                </a:lnTo>
                <a:cubicBezTo>
                  <a:pt x="97867" y="4032504"/>
                  <a:pt x="0" y="3934637"/>
                  <a:pt x="0" y="381391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3D2A823F-3501-42FE-AA79-81397A58E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3"/>
            <a:ext cx="4572000" cy="3867912"/>
          </a:xfrm>
          <a:custGeom>
            <a:avLst/>
            <a:gdLst>
              <a:gd name="connsiteX0" fmla="*/ 0 w 4572000"/>
              <a:gd name="connsiteY0" fmla="*/ 0 h 3867912"/>
              <a:gd name="connsiteX1" fmla="*/ 4572000 w 4572000"/>
              <a:gd name="connsiteY1" fmla="*/ 0 h 3867912"/>
              <a:gd name="connsiteX2" fmla="*/ 4572000 w 4572000"/>
              <a:gd name="connsiteY2" fmla="*/ 3704966 h 3867912"/>
              <a:gd name="connsiteX3" fmla="*/ 4409054 w 4572000"/>
              <a:gd name="connsiteY3" fmla="*/ 3867912 h 3867912"/>
              <a:gd name="connsiteX4" fmla="*/ 162946 w 4572000"/>
              <a:gd name="connsiteY4" fmla="*/ 3867912 h 3867912"/>
              <a:gd name="connsiteX5" fmla="*/ 0 w 4572000"/>
              <a:gd name="connsiteY5" fmla="*/ 3704966 h 386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3867912">
                <a:moveTo>
                  <a:pt x="0" y="0"/>
                </a:moveTo>
                <a:lnTo>
                  <a:pt x="4572000" y="0"/>
                </a:lnTo>
                <a:lnTo>
                  <a:pt x="4572000" y="3704966"/>
                </a:lnTo>
                <a:cubicBezTo>
                  <a:pt x="4572000" y="3794959"/>
                  <a:pt x="4499047" y="3867912"/>
                  <a:pt x="4409054" y="3867912"/>
                </a:cubicBezTo>
                <a:lnTo>
                  <a:pt x="162946" y="3867912"/>
                </a:lnTo>
                <a:cubicBezTo>
                  <a:pt x="72953" y="3867912"/>
                  <a:pt x="0" y="3794959"/>
                  <a:pt x="0" y="370496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767CF198-49C5-4D2A-93C6-A7A4D04B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4241249"/>
            <a:ext cx="4901184" cy="2616751"/>
          </a:xfrm>
          <a:custGeom>
            <a:avLst/>
            <a:gdLst>
              <a:gd name="connsiteX0" fmla="*/ 218593 w 4901184"/>
              <a:gd name="connsiteY0" fmla="*/ 0 h 2616751"/>
              <a:gd name="connsiteX1" fmla="*/ 4682591 w 4901184"/>
              <a:gd name="connsiteY1" fmla="*/ 0 h 2616751"/>
              <a:gd name="connsiteX2" fmla="*/ 4901184 w 4901184"/>
              <a:gd name="connsiteY2" fmla="*/ 218593 h 2616751"/>
              <a:gd name="connsiteX3" fmla="*/ 4901184 w 4901184"/>
              <a:gd name="connsiteY3" fmla="*/ 2616751 h 2616751"/>
              <a:gd name="connsiteX4" fmla="*/ 0 w 4901184"/>
              <a:gd name="connsiteY4" fmla="*/ 2616751 h 2616751"/>
              <a:gd name="connsiteX5" fmla="*/ 0 w 4901184"/>
              <a:gd name="connsiteY5" fmla="*/ 218593 h 2616751"/>
              <a:gd name="connsiteX6" fmla="*/ 218593 w 4901184"/>
              <a:gd name="connsiteY6" fmla="*/ 0 h 261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184" h="2616751">
                <a:moveTo>
                  <a:pt x="218593" y="0"/>
                </a:moveTo>
                <a:lnTo>
                  <a:pt x="4682591" y="0"/>
                </a:lnTo>
                <a:cubicBezTo>
                  <a:pt x="4803317" y="0"/>
                  <a:pt x="4901184" y="97867"/>
                  <a:pt x="4901184" y="218593"/>
                </a:cubicBezTo>
                <a:lnTo>
                  <a:pt x="4901184" y="2616751"/>
                </a:lnTo>
                <a:lnTo>
                  <a:pt x="0" y="2616751"/>
                </a:lnTo>
                <a:lnTo>
                  <a:pt x="0" y="218593"/>
                </a:lnTo>
                <a:cubicBezTo>
                  <a:pt x="0" y="97867"/>
                  <a:pt x="97867" y="0"/>
                  <a:pt x="218593"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D1EC289-2791-41B5-B240-03653B703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4405843"/>
            <a:ext cx="4572000" cy="2452159"/>
          </a:xfrm>
          <a:custGeom>
            <a:avLst/>
            <a:gdLst>
              <a:gd name="connsiteX0" fmla="*/ 162946 w 4572000"/>
              <a:gd name="connsiteY0" fmla="*/ 0 h 2452159"/>
              <a:gd name="connsiteX1" fmla="*/ 4409054 w 4572000"/>
              <a:gd name="connsiteY1" fmla="*/ 0 h 2452159"/>
              <a:gd name="connsiteX2" fmla="*/ 4572000 w 4572000"/>
              <a:gd name="connsiteY2" fmla="*/ 162946 h 2452159"/>
              <a:gd name="connsiteX3" fmla="*/ 4572000 w 4572000"/>
              <a:gd name="connsiteY3" fmla="*/ 2452159 h 2452159"/>
              <a:gd name="connsiteX4" fmla="*/ 0 w 4572000"/>
              <a:gd name="connsiteY4" fmla="*/ 2452159 h 2452159"/>
              <a:gd name="connsiteX5" fmla="*/ 0 w 4572000"/>
              <a:gd name="connsiteY5" fmla="*/ 162946 h 2452159"/>
              <a:gd name="connsiteX6" fmla="*/ 162946 w 4572000"/>
              <a:gd name="connsiteY6" fmla="*/ 0 h 245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2452159">
                <a:moveTo>
                  <a:pt x="162946" y="0"/>
                </a:moveTo>
                <a:lnTo>
                  <a:pt x="4409054" y="0"/>
                </a:lnTo>
                <a:cubicBezTo>
                  <a:pt x="4499047" y="0"/>
                  <a:pt x="4572000" y="72953"/>
                  <a:pt x="4572000" y="162946"/>
                </a:cubicBezTo>
                <a:lnTo>
                  <a:pt x="4572000" y="2452159"/>
                </a:lnTo>
                <a:lnTo>
                  <a:pt x="0" y="2452159"/>
                </a:lnTo>
                <a:lnTo>
                  <a:pt x="0" y="162946"/>
                </a:lnTo>
                <a:cubicBezTo>
                  <a:pt x="0" y="72953"/>
                  <a:pt x="72953" y="0"/>
                  <a:pt x="16294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C6706D6-3D25-4486-945C-7DE70374D3F6}"/>
              </a:ext>
            </a:extLst>
          </p:cNvPr>
          <p:cNvSpPr>
            <a:spLocks noGrp="1"/>
          </p:cNvSpPr>
          <p:nvPr>
            <p:ph type="ftr" sz="quarter" idx="11"/>
          </p:nvPr>
        </p:nvSpPr>
        <p:spPr>
          <a:xfrm>
            <a:off x="6245389" y="6000749"/>
            <a:ext cx="4114800" cy="365125"/>
          </a:xfrm>
        </p:spPr>
        <p:txBody>
          <a:bodyPr>
            <a:normAutofit/>
          </a:bodyPr>
          <a:lstStyle/>
          <a:p>
            <a:pPr>
              <a:spcAft>
                <a:spcPts val="600"/>
              </a:spcAft>
            </a:pPr>
            <a:r>
              <a:rPr lang="en-CA"/>
              <a:t>ryan morreale©  WRIT 120 -FALL 2019</a:t>
            </a:r>
            <a:endParaRPr lang="en-US"/>
          </a:p>
        </p:txBody>
      </p:sp>
      <p:sp>
        <p:nvSpPr>
          <p:cNvPr id="8" name="Rectangle 7">
            <a:extLst>
              <a:ext uri="{FF2B5EF4-FFF2-40B4-BE49-F238E27FC236}">
                <a16:creationId xmlns:a16="http://schemas.microsoft.com/office/drawing/2014/main" id="{E43F8E01-1FE5-448A-A382-EC1426756D44}"/>
              </a:ext>
            </a:extLst>
          </p:cNvPr>
          <p:cNvSpPr/>
          <p:nvPr/>
        </p:nvSpPr>
        <p:spPr>
          <a:xfrm>
            <a:off x="824324" y="-10022"/>
            <a:ext cx="4782358" cy="3845155"/>
          </a:xfrm>
          <a:prstGeom prst="rect">
            <a:avLst/>
          </a:prstGeom>
        </p:spPr>
        <p:txBody>
          <a:bodyPr wrap="square">
            <a:spAutoFit/>
          </a:bodyPr>
          <a:lstStyle/>
          <a:p>
            <a:pPr marL="215900">
              <a:spcBef>
                <a:spcPts val="600"/>
              </a:spcBef>
              <a:spcAft>
                <a:spcPts val="1200"/>
              </a:spcAft>
            </a:pPr>
            <a:r>
              <a:rPr lang="en-CA" sz="16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rPr>
              <a:t>Reading</a:t>
            </a:r>
          </a:p>
          <a:p>
            <a:pPr>
              <a:lnSpc>
                <a:spcPct val="107000"/>
              </a:lnSpc>
              <a:spcAft>
                <a:spcPts val="800"/>
              </a:spcAft>
            </a:pPr>
            <a:r>
              <a:rPr lang="en-US" sz="1200" dirty="0">
                <a:solidFill>
                  <a:schemeClr val="bg1"/>
                </a:solidFill>
                <a:latin typeface="Cambria" panose="02040503050406030204" pitchFamily="18" charset="0"/>
                <a:ea typeface="Calibri" panose="020F0502020204030204" pitchFamily="34" charset="0"/>
                <a:cs typeface="Times New Roman" panose="02020603050405020304" pitchFamily="18" charset="0"/>
              </a:rPr>
              <a:t>When reading about a technology or mechanism, you often read text that uses highly specialized language, includes technical details, and often provides descriptions of what mechanisms look like, explanations of how they work, and examples of similar technologies. This may make reading a much a slower, more challenging activity than reading a blog, general interest article, or tweet. </a:t>
            </a:r>
            <a:endParaRPr lang="en-CA" sz="1200" dirty="0">
              <a:solidFill>
                <a:schemeClr val="bg1"/>
              </a:solidFill>
              <a:latin typeface="Cambria"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chemeClr val="bg1"/>
                </a:solidFill>
                <a:latin typeface="Cambria" panose="02040503050406030204" pitchFamily="18" charset="0"/>
                <a:ea typeface="Calibri" panose="020F0502020204030204" pitchFamily="34" charset="0"/>
                <a:cs typeface="Times New Roman" panose="02020603050405020304" pitchFamily="18" charset="0"/>
              </a:rPr>
              <a:t>When you read, remember these tips:</a:t>
            </a:r>
            <a:endParaRPr lang="en-CA" sz="1200" dirty="0">
              <a:solidFill>
                <a:schemeClr val="bg1"/>
              </a:solidFill>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200" dirty="0">
                <a:solidFill>
                  <a:schemeClr val="bg1"/>
                </a:solidFill>
                <a:latin typeface="Cambria" panose="02040503050406030204" pitchFamily="18" charset="0"/>
                <a:ea typeface="Calibri" panose="020F0502020204030204" pitchFamily="34" charset="0"/>
                <a:cs typeface="Times New Roman" panose="02020603050405020304" pitchFamily="18" charset="0"/>
              </a:rPr>
              <a:t>Annotate the text:</a:t>
            </a:r>
            <a:endParaRPr lang="en-CA" sz="1200" dirty="0">
              <a:solidFill>
                <a:schemeClr val="bg1"/>
              </a:solidFill>
              <a:latin typeface="Cambria" panose="02040503050406030204" pitchFamily="18"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sz="1200" dirty="0">
                <a:solidFill>
                  <a:schemeClr val="bg1"/>
                </a:solidFill>
                <a:latin typeface="Cambria" panose="02040503050406030204" pitchFamily="18" charset="0"/>
                <a:ea typeface="Calibri" panose="020F0502020204030204" pitchFamily="34" charset="0"/>
                <a:cs typeface="Times New Roman" panose="02020603050405020304" pitchFamily="18" charset="0"/>
              </a:rPr>
              <a:t>Highlight key phrases or ideas</a:t>
            </a:r>
            <a:endParaRPr lang="en-CA" sz="1200" dirty="0">
              <a:solidFill>
                <a:schemeClr val="bg1"/>
              </a:solidFill>
              <a:latin typeface="Cambria" panose="02040503050406030204" pitchFamily="18"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sz="1200" dirty="0">
                <a:solidFill>
                  <a:schemeClr val="bg1"/>
                </a:solidFill>
                <a:latin typeface="Cambria" panose="02040503050406030204" pitchFamily="18" charset="0"/>
                <a:ea typeface="Calibri" panose="020F0502020204030204" pitchFamily="34" charset="0"/>
                <a:cs typeface="Times New Roman" panose="02020603050405020304" pitchFamily="18" charset="0"/>
              </a:rPr>
              <a:t>Circle words/phrases that you need to look up</a:t>
            </a:r>
            <a:endParaRPr lang="en-CA" sz="1200" dirty="0">
              <a:solidFill>
                <a:schemeClr val="bg1"/>
              </a:solidFill>
              <a:latin typeface="Cambria" panose="02040503050406030204" pitchFamily="18"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sz="1200" dirty="0">
                <a:solidFill>
                  <a:schemeClr val="bg1"/>
                </a:solidFill>
                <a:latin typeface="Cambria" panose="02040503050406030204" pitchFamily="18" charset="0"/>
                <a:ea typeface="Calibri" panose="020F0502020204030204" pitchFamily="34" charset="0"/>
                <a:cs typeface="Times New Roman" panose="02020603050405020304" pitchFamily="18" charset="0"/>
              </a:rPr>
              <a:t>Underline important words</a:t>
            </a:r>
            <a:endParaRPr lang="en-CA" sz="1200" dirty="0">
              <a:solidFill>
                <a:schemeClr val="bg1"/>
              </a:solidFill>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200" dirty="0">
                <a:solidFill>
                  <a:schemeClr val="bg1"/>
                </a:solidFill>
                <a:latin typeface="Cambria" panose="02040503050406030204" pitchFamily="18" charset="0"/>
                <a:ea typeface="Calibri" panose="020F0502020204030204" pitchFamily="34" charset="0"/>
                <a:cs typeface="Times New Roman" panose="02020603050405020304" pitchFamily="18" charset="0"/>
              </a:rPr>
              <a:t>Find words or phrases that indicate examples, comparisons </a:t>
            </a:r>
            <a:endParaRPr lang="en-CA" sz="1200" dirty="0">
              <a:solidFill>
                <a:schemeClr val="bg1"/>
              </a:solidFill>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200" dirty="0">
                <a:solidFill>
                  <a:schemeClr val="bg1"/>
                </a:solidFill>
                <a:latin typeface="Cambria" panose="02040503050406030204" pitchFamily="18" charset="0"/>
                <a:ea typeface="Calibri" panose="020F0502020204030204" pitchFamily="34" charset="0"/>
                <a:cs typeface="Times New Roman" panose="02020603050405020304" pitchFamily="18" charset="0"/>
              </a:rPr>
              <a:t>Read more than once</a:t>
            </a:r>
            <a:endParaRPr lang="en-CA" sz="1200" dirty="0">
              <a:solidFill>
                <a:schemeClr val="bg1"/>
              </a:solidFill>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200" dirty="0">
                <a:solidFill>
                  <a:schemeClr val="bg1"/>
                </a:solidFill>
                <a:latin typeface="Cambria" panose="02040503050406030204" pitchFamily="18" charset="0"/>
                <a:ea typeface="Calibri" panose="020F0502020204030204" pitchFamily="34" charset="0"/>
                <a:cs typeface="Times New Roman" panose="02020603050405020304" pitchFamily="18" charset="0"/>
              </a:rPr>
              <a:t>Take breaks when reading</a:t>
            </a:r>
            <a:endParaRPr lang="en-CA" sz="1200" dirty="0">
              <a:solidFill>
                <a:schemeClr val="bg1"/>
              </a:solidFill>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200" dirty="0">
                <a:solidFill>
                  <a:schemeClr val="bg1"/>
                </a:solidFill>
                <a:latin typeface="Cambria" panose="02040503050406030204" pitchFamily="18" charset="0"/>
                <a:ea typeface="Calibri" panose="020F0502020204030204" pitchFamily="34" charset="0"/>
                <a:cs typeface="Times New Roman" panose="02020603050405020304" pitchFamily="18" charset="0"/>
              </a:rPr>
              <a:t>Stop to think about your prior knowledge of this topic – make connections</a:t>
            </a:r>
            <a:endParaRPr lang="en-CA" sz="1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D136F156-B5E7-4F3E-9729-F21E7F9A2918}"/>
              </a:ext>
            </a:extLst>
          </p:cNvPr>
          <p:cNvSpPr/>
          <p:nvPr/>
        </p:nvSpPr>
        <p:spPr>
          <a:xfrm>
            <a:off x="929503" y="4187634"/>
            <a:ext cx="4572000" cy="2844497"/>
          </a:xfrm>
          <a:prstGeom prst="rect">
            <a:avLst/>
          </a:prstGeom>
        </p:spPr>
        <p:txBody>
          <a:bodyPr wrap="square">
            <a:spAutoFit/>
          </a:bodyPr>
          <a:lstStyle/>
          <a:p>
            <a:pPr marL="215900">
              <a:spcBef>
                <a:spcPts val="600"/>
              </a:spcBef>
              <a:spcAft>
                <a:spcPts val="1200"/>
              </a:spcAft>
            </a:pPr>
            <a:r>
              <a:rPr lang="en-US" sz="16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rPr>
              <a:t>Re-reading and finding patterns</a:t>
            </a:r>
            <a:endParaRPr lang="en-CA" sz="16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600" dirty="0">
                <a:solidFill>
                  <a:schemeClr val="bg1"/>
                </a:solidFill>
                <a:latin typeface="Cambria" panose="02040503050406030204" pitchFamily="18" charset="0"/>
                <a:ea typeface="Calibri" panose="020F0502020204030204" pitchFamily="34" charset="0"/>
                <a:cs typeface="Times New Roman" panose="02020603050405020304" pitchFamily="18" charset="0"/>
              </a:rPr>
              <a:t>Reading a text more than once helps you to understand the text. Often, in a first reading, a reader looks for basic information. In a second reading, you can focus on organization, tone, as well as on a more detailed look at the information. You can then begin to look for flaws in the reading – missing information, bias, faulty logic in addition to finding patterns in the author’s wording and ideas.  </a:t>
            </a:r>
            <a:endParaRPr lang="en-CA" sz="1600" dirty="0">
              <a:solidFill>
                <a:schemeClr val="bg1"/>
              </a:solidFill>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613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BF37-5395-4938-9AF3-55C19083D340}"/>
              </a:ext>
            </a:extLst>
          </p:cNvPr>
          <p:cNvSpPr>
            <a:spLocks noGrp="1"/>
          </p:cNvSpPr>
          <p:nvPr>
            <p:ph type="ctrTitle"/>
          </p:nvPr>
        </p:nvSpPr>
        <p:spPr>
          <a:xfrm>
            <a:off x="154745" y="520018"/>
            <a:ext cx="9440034" cy="1828801"/>
          </a:xfrm>
        </p:spPr>
        <p:txBody>
          <a:bodyPr>
            <a:normAutofit fontScale="90000"/>
          </a:bodyPr>
          <a:lstStyle/>
          <a:p>
            <a:pPr algn="l"/>
            <a:r>
              <a:rPr lang="en-CA" b="1" dirty="0">
                <a:effectLst/>
              </a:rPr>
              <a:t>Is a summary of a technology similar to an article summary?</a:t>
            </a:r>
            <a:br>
              <a:rPr lang="en-CA" b="1" dirty="0">
                <a:effectLst/>
              </a:rPr>
            </a:br>
            <a:endParaRPr lang="en-CA" dirty="0"/>
          </a:p>
        </p:txBody>
      </p:sp>
      <p:sp>
        <p:nvSpPr>
          <p:cNvPr id="3" name="Subtitle 2">
            <a:extLst>
              <a:ext uri="{FF2B5EF4-FFF2-40B4-BE49-F238E27FC236}">
                <a16:creationId xmlns:a16="http://schemas.microsoft.com/office/drawing/2014/main" id="{02F5EFFC-F12A-4020-BECB-548E49F4CD8F}"/>
              </a:ext>
            </a:extLst>
          </p:cNvPr>
          <p:cNvSpPr>
            <a:spLocks noGrp="1"/>
          </p:cNvSpPr>
          <p:nvPr>
            <p:ph type="subTitle" idx="1"/>
          </p:nvPr>
        </p:nvSpPr>
        <p:spPr>
          <a:xfrm>
            <a:off x="154745" y="2050894"/>
            <a:ext cx="11123460" cy="4181093"/>
          </a:xfrm>
        </p:spPr>
        <p:txBody>
          <a:bodyPr>
            <a:normAutofit/>
          </a:bodyPr>
          <a:lstStyle/>
          <a:p>
            <a:pPr algn="l"/>
            <a:r>
              <a:rPr lang="en-US" dirty="0">
                <a:effectLst/>
              </a:rPr>
              <a:t>In a typical summary, your job is to communicate only the important aspects of an article, lecture or interview; in other words, you are to explain the author’s viewpoint but in your own words. This skill is necessary to help convey those ideas to others who have not read the text or to show others that you understand the text. </a:t>
            </a:r>
            <a:endParaRPr lang="en-CA" dirty="0">
              <a:effectLst/>
            </a:endParaRPr>
          </a:p>
          <a:p>
            <a:pPr algn="l"/>
            <a:r>
              <a:rPr lang="en-US" dirty="0">
                <a:effectLst/>
              </a:rPr>
              <a:t>However, as an expert in your technical field, you may also be asked to create a summary of a technology, mechanism, concept or process to those who are not familiar with it, including clients (existing or potential), coworkers, or managers.  Basically, this information helps those who need to or want to know about this technology see what it looks like such as someone who needs to build, operate, or maintain it. </a:t>
            </a:r>
            <a:endParaRPr lang="en-CA" dirty="0">
              <a:effectLst/>
            </a:endParaRPr>
          </a:p>
        </p:txBody>
      </p:sp>
      <p:sp>
        <p:nvSpPr>
          <p:cNvPr id="4" name="Footer Placeholder 3">
            <a:extLst>
              <a:ext uri="{FF2B5EF4-FFF2-40B4-BE49-F238E27FC236}">
                <a16:creationId xmlns:a16="http://schemas.microsoft.com/office/drawing/2014/main" id="{B59B755D-1930-4E35-A0D7-D7DE7C95229A}"/>
              </a:ext>
            </a:extLst>
          </p:cNvPr>
          <p:cNvSpPr>
            <a:spLocks noGrp="1"/>
          </p:cNvSpPr>
          <p:nvPr>
            <p:ph type="ftr" sz="quarter" idx="11"/>
          </p:nvPr>
        </p:nvSpPr>
        <p:spPr/>
        <p:txBody>
          <a:bodyPr/>
          <a:lstStyle/>
          <a:p>
            <a:r>
              <a:rPr lang="en-CA"/>
              <a:t>ryan morreale©  WRIT 120 -FALL 2019</a:t>
            </a:r>
            <a:endParaRPr lang="en-US" dirty="0"/>
          </a:p>
        </p:txBody>
      </p:sp>
    </p:spTree>
    <p:extLst>
      <p:ext uri="{BB962C8B-B14F-4D97-AF65-F5344CB8AC3E}">
        <p14:creationId xmlns:p14="http://schemas.microsoft.com/office/powerpoint/2010/main" val="4082822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B70B-3CF7-4949-B003-E1B199D268CF}"/>
              </a:ext>
            </a:extLst>
          </p:cNvPr>
          <p:cNvSpPr>
            <a:spLocks noGrp="1"/>
          </p:cNvSpPr>
          <p:nvPr>
            <p:ph type="ctrTitle"/>
          </p:nvPr>
        </p:nvSpPr>
        <p:spPr/>
        <p:txBody>
          <a:bodyPr/>
          <a:lstStyle/>
          <a:p>
            <a:r>
              <a:rPr lang="en-US" b="1" dirty="0">
                <a:effectLst/>
              </a:rPr>
              <a:t>A technology summary: </a:t>
            </a:r>
            <a:br>
              <a:rPr lang="en-CA" dirty="0">
                <a:effectLst/>
              </a:rPr>
            </a:br>
            <a:endParaRPr lang="en-CA" dirty="0"/>
          </a:p>
        </p:txBody>
      </p:sp>
      <p:sp>
        <p:nvSpPr>
          <p:cNvPr id="3" name="Subtitle 2">
            <a:extLst>
              <a:ext uri="{FF2B5EF4-FFF2-40B4-BE49-F238E27FC236}">
                <a16:creationId xmlns:a16="http://schemas.microsoft.com/office/drawing/2014/main" id="{5AA5F99E-683E-4215-91FA-CDFC677BE0A9}"/>
              </a:ext>
            </a:extLst>
          </p:cNvPr>
          <p:cNvSpPr>
            <a:spLocks noGrp="1"/>
          </p:cNvSpPr>
          <p:nvPr>
            <p:ph type="subTitle" idx="1"/>
          </p:nvPr>
        </p:nvSpPr>
        <p:spPr>
          <a:xfrm>
            <a:off x="731520" y="253218"/>
            <a:ext cx="9825989" cy="5747531"/>
          </a:xfrm>
        </p:spPr>
        <p:txBody>
          <a:bodyPr>
            <a:normAutofit fontScale="55000" lnSpcReduction="20000"/>
          </a:bodyPr>
          <a:lstStyle/>
          <a:p>
            <a:pPr lvl="0"/>
            <a:r>
              <a:rPr lang="en-US" sz="5500" dirty="0">
                <a:effectLst/>
              </a:rPr>
              <a:t>Describes what a technology looks like</a:t>
            </a:r>
          </a:p>
          <a:p>
            <a:pPr lvl="0"/>
            <a:endParaRPr lang="en-CA" sz="5500" dirty="0">
              <a:effectLst/>
            </a:endParaRPr>
          </a:p>
          <a:p>
            <a:pPr lvl="0"/>
            <a:r>
              <a:rPr lang="en-US" sz="5500" dirty="0">
                <a:effectLst/>
              </a:rPr>
              <a:t>Explains how it works</a:t>
            </a:r>
          </a:p>
          <a:p>
            <a:pPr lvl="0"/>
            <a:endParaRPr lang="en-CA" sz="5500" dirty="0">
              <a:effectLst/>
            </a:endParaRPr>
          </a:p>
          <a:p>
            <a:pPr lvl="0"/>
            <a:endParaRPr lang="en-CA" sz="5500" dirty="0">
              <a:effectLst/>
            </a:endParaRPr>
          </a:p>
          <a:p>
            <a:pPr lvl="0"/>
            <a:r>
              <a:rPr lang="en-US" sz="5500" dirty="0">
                <a:effectLst/>
              </a:rPr>
              <a:t>May be written in sentence/paragraph structure but also can include lists, diagrams and other visual elements</a:t>
            </a:r>
          </a:p>
          <a:p>
            <a:pPr lvl="0"/>
            <a:endParaRPr lang="en-CA" sz="5500" dirty="0">
              <a:effectLst/>
            </a:endParaRPr>
          </a:p>
          <a:p>
            <a:pPr lvl="0"/>
            <a:r>
              <a:rPr lang="en-US" sz="5500" dirty="0">
                <a:effectLst/>
              </a:rPr>
              <a:t>Can be created from more than one source text</a:t>
            </a:r>
          </a:p>
          <a:p>
            <a:pPr lvl="0"/>
            <a:endParaRPr lang="en-CA" sz="5500" dirty="0">
              <a:effectLst/>
            </a:endParaRPr>
          </a:p>
          <a:p>
            <a:r>
              <a:rPr lang="en-US" sz="5500" dirty="0">
                <a:effectLst/>
              </a:rPr>
              <a:t>Does not give instructions on how to use a technology</a:t>
            </a:r>
            <a:endParaRPr lang="en-CA" sz="5500" dirty="0"/>
          </a:p>
          <a:p>
            <a:endParaRPr lang="en-CA" dirty="0"/>
          </a:p>
        </p:txBody>
      </p:sp>
      <p:sp>
        <p:nvSpPr>
          <p:cNvPr id="4" name="Footer Placeholder 3">
            <a:extLst>
              <a:ext uri="{FF2B5EF4-FFF2-40B4-BE49-F238E27FC236}">
                <a16:creationId xmlns:a16="http://schemas.microsoft.com/office/drawing/2014/main" id="{795D3025-3AA8-4388-B0A6-AB57E151336F}"/>
              </a:ext>
            </a:extLst>
          </p:cNvPr>
          <p:cNvSpPr>
            <a:spLocks noGrp="1"/>
          </p:cNvSpPr>
          <p:nvPr>
            <p:ph type="ftr" sz="quarter" idx="11"/>
          </p:nvPr>
        </p:nvSpPr>
        <p:spPr/>
        <p:txBody>
          <a:bodyPr/>
          <a:lstStyle/>
          <a:p>
            <a:r>
              <a:rPr lang="en-CA"/>
              <a:t>ryan morreale©  WRIT 120 -FALL 2019</a:t>
            </a:r>
            <a:endParaRPr lang="en-US" dirty="0"/>
          </a:p>
        </p:txBody>
      </p:sp>
    </p:spTree>
    <p:extLst>
      <p:ext uri="{BB962C8B-B14F-4D97-AF65-F5344CB8AC3E}">
        <p14:creationId xmlns:p14="http://schemas.microsoft.com/office/powerpoint/2010/main" val="239147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A7BC0-DA90-4403-B29E-A864E152604D}"/>
              </a:ext>
            </a:extLst>
          </p:cNvPr>
          <p:cNvSpPr>
            <a:spLocks noGrp="1"/>
          </p:cNvSpPr>
          <p:nvPr>
            <p:ph type="ctrTitle"/>
          </p:nvPr>
        </p:nvSpPr>
        <p:spPr>
          <a:xfrm>
            <a:off x="861791" y="835383"/>
            <a:ext cx="3382832" cy="3499549"/>
          </a:xfrm>
        </p:spPr>
        <p:txBody>
          <a:bodyPr>
            <a:normAutofit/>
          </a:bodyPr>
          <a:lstStyle/>
          <a:p>
            <a:pPr algn="l"/>
            <a:r>
              <a:rPr lang="en-CA" sz="4200" dirty="0"/>
              <a:t>Great sections to pull out while </a:t>
            </a:r>
            <a:r>
              <a:rPr lang="en-CA" sz="4200" dirty="0" err="1"/>
              <a:t>DeJ-ing</a:t>
            </a:r>
            <a:endParaRPr lang="en-CA" sz="4200" dirty="0"/>
          </a:p>
        </p:txBody>
      </p:sp>
      <p:sp>
        <p:nvSpPr>
          <p:cNvPr id="3" name="Subtitle 2">
            <a:extLst>
              <a:ext uri="{FF2B5EF4-FFF2-40B4-BE49-F238E27FC236}">
                <a16:creationId xmlns:a16="http://schemas.microsoft.com/office/drawing/2014/main" id="{BB77069B-ED03-4534-ADBF-9D7E901B0033}"/>
              </a:ext>
            </a:extLst>
          </p:cNvPr>
          <p:cNvSpPr>
            <a:spLocks noGrp="1"/>
          </p:cNvSpPr>
          <p:nvPr>
            <p:ph type="subTitle" idx="1"/>
          </p:nvPr>
        </p:nvSpPr>
        <p:spPr>
          <a:xfrm>
            <a:off x="861789" y="4334933"/>
            <a:ext cx="3382831" cy="1185333"/>
          </a:xfrm>
        </p:spPr>
        <p:txBody>
          <a:bodyPr>
            <a:normAutofit/>
          </a:bodyPr>
          <a:lstStyle/>
          <a:p>
            <a:pPr algn="l"/>
            <a:r>
              <a:rPr lang="en-CA" dirty="0"/>
              <a:t>Describing technology via </a:t>
            </a:r>
          </a:p>
          <a:p>
            <a:pPr algn="l"/>
            <a:r>
              <a:rPr lang="en-CA" dirty="0" err="1"/>
              <a:t>DeJ</a:t>
            </a:r>
            <a:r>
              <a:rPr lang="en-CA" dirty="0"/>
              <a:t> too</a:t>
            </a:r>
          </a:p>
        </p:txBody>
      </p:sp>
      <p:sp>
        <p:nvSpPr>
          <p:cNvPr id="18" name="Rectangle 17">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1DAC222-2583-4B79-AD41-EEEFAC19B6A3}"/>
              </a:ext>
            </a:extLst>
          </p:cNvPr>
          <p:cNvPicPr>
            <a:picLocks noChangeAspect="1"/>
          </p:cNvPicPr>
          <p:nvPr/>
        </p:nvPicPr>
        <p:blipFill>
          <a:blip r:embed="rId3"/>
          <a:stretch>
            <a:fillRect/>
          </a:stretch>
        </p:blipFill>
        <p:spPr>
          <a:xfrm>
            <a:off x="4915834" y="182562"/>
            <a:ext cx="7276166" cy="6492876"/>
          </a:xfrm>
          <a:prstGeom prst="rect">
            <a:avLst/>
          </a:prstGeom>
        </p:spPr>
      </p:pic>
      <p:sp>
        <p:nvSpPr>
          <p:cNvPr id="4" name="Footer Placeholder 3">
            <a:extLst>
              <a:ext uri="{FF2B5EF4-FFF2-40B4-BE49-F238E27FC236}">
                <a16:creationId xmlns:a16="http://schemas.microsoft.com/office/drawing/2014/main" id="{E4BF04E0-86B1-4C02-9A9D-2B4AD55D7CC5}"/>
              </a:ext>
            </a:extLst>
          </p:cNvPr>
          <p:cNvSpPr>
            <a:spLocks noGrp="1"/>
          </p:cNvSpPr>
          <p:nvPr>
            <p:ph type="ftr" sz="quarter" idx="11"/>
          </p:nvPr>
        </p:nvSpPr>
        <p:spPr>
          <a:xfrm>
            <a:off x="913795" y="6310313"/>
            <a:ext cx="6672865" cy="365125"/>
          </a:xfrm>
        </p:spPr>
        <p:txBody>
          <a:bodyPr>
            <a:normAutofit/>
          </a:bodyPr>
          <a:lstStyle/>
          <a:p>
            <a:pPr>
              <a:spcAft>
                <a:spcPts val="600"/>
              </a:spcAft>
            </a:pPr>
            <a:r>
              <a:rPr lang="en-CA"/>
              <a:t>ryan morreale©  WRIT 120 -FALL 2019</a:t>
            </a:r>
            <a:endParaRPr lang="en-US"/>
          </a:p>
        </p:txBody>
      </p:sp>
    </p:spTree>
    <p:extLst>
      <p:ext uri="{BB962C8B-B14F-4D97-AF65-F5344CB8AC3E}">
        <p14:creationId xmlns:p14="http://schemas.microsoft.com/office/powerpoint/2010/main" val="2036973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33C22"/>
      </a:dk2>
      <a:lt2>
        <a:srgbClr val="E8E2E3"/>
      </a:lt2>
      <a:accent1>
        <a:srgbClr val="21B599"/>
      </a:accent1>
      <a:accent2>
        <a:srgbClr val="15B856"/>
      </a:accent2>
      <a:accent3>
        <a:srgbClr val="25B922"/>
      </a:accent3>
      <a:accent4>
        <a:srgbClr val="5AB514"/>
      </a:accent4>
      <a:accent5>
        <a:srgbClr val="95A91F"/>
      </a:accent5>
      <a:accent6>
        <a:srgbClr val="CB9A17"/>
      </a:accent6>
      <a:hlink>
        <a:srgbClr val="6C892D"/>
      </a:hlink>
      <a:folHlink>
        <a:srgbClr val="82828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940</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Calisto MT</vt:lpstr>
      <vt:lpstr>Cambria</vt:lpstr>
      <vt:lpstr>Courier New</vt:lpstr>
      <vt:lpstr>Symbol</vt:lpstr>
      <vt:lpstr>Wingdings 2</vt:lpstr>
      <vt:lpstr>SlateVTI</vt:lpstr>
      <vt:lpstr>PowerPoint Presentation</vt:lpstr>
      <vt:lpstr>Project TOPIC &amp; RESEARCH  Initial Research Interest  Documentation </vt:lpstr>
      <vt:lpstr>…for YOUR individual readings for each week/class.</vt:lpstr>
      <vt:lpstr>Humber Libraries  More Options My Program / Topic</vt:lpstr>
      <vt:lpstr>Is it messy? Yes it can!</vt:lpstr>
      <vt:lpstr>After Reading</vt:lpstr>
      <vt:lpstr>Is a summary of a technology similar to an article summary? </vt:lpstr>
      <vt:lpstr>A technology summary:  </vt:lpstr>
      <vt:lpstr>Great sections to pull out while DeJ-ing</vt:lpstr>
      <vt:lpstr>Please remember each of us will have a different process of research.  One thing you must do: stay with it! </vt:lpstr>
      <vt:lpstr>Start to think about your research and topic area for your final written paper and presentation for the course. Five key words or phrases can be a huge help…try to make a list or ideas *write them down to document your research path…keep track! This serves as an ignition to start your reading, writing and research (everyone will have a individual topic). Ryan will drive you nuts during this process yet will be great for you 😊  </vt:lpstr>
      <vt:lpstr>Yippie – 3 famous QUESTIONS</vt:lpstr>
      <vt:lpstr>Lannon, J. M., Klepp, D., &amp; Kelly, S. (2018). Technical   communication (7th Cdn. ed.). Don Mills, ON: Pearson  Canada Inc.  Technical Reading and Writing Skills. Second Custom Edition   for Humber College. (2015). Toronto, Canada: Nelson  Education.  Cicerchia, M. (2014, April 23). Skimming and scanning:  What’s the difference?  [Web log post]. Retrieved from https://lingua.ly/blog/skimming-and-scanning-whats-the-difference/  College Reading and Writing Skills. 1st Custom Edition. (2014). Toronto, Canada: Nelson Education.   Lannon, J. M., Klepp, D., &amp; Kelly, S. (2018). Technical communication (7th Cdn. ed.). Don Mills, ON: Pearson Canada Inc.  Technical Reading and Writing Skills. Second Custom Edition for Humber College. (2015). Toronto, Canada: Nelson Education.  The Typewriter Industry. Los Angeles Times. Sept. 12, 1988.   Retrieved from: http://articles.latimes.com/1988-09-12/business/fi-1396_1_electronic-typewriters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dc:creator>
  <cp:lastModifiedBy>rYaN</cp:lastModifiedBy>
  <cp:revision>5</cp:revision>
  <dcterms:created xsi:type="dcterms:W3CDTF">2019-09-11T20:11:19Z</dcterms:created>
  <dcterms:modified xsi:type="dcterms:W3CDTF">2019-09-11T20:32:56Z</dcterms:modified>
</cp:coreProperties>
</file>